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slideLayouts/slideLayout4.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ags/tag1.xml" ContentType="application/vnd.openxmlformats-officedocument.presentationml.tags+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0.xml" ContentType="application/vnd.openxmlformats-officedocument.theme+xml"/>
  <Override PartName="/ppt/slideLayouts/slideLayout5.xml" ContentType="application/vnd.openxmlformats-officedocument.presentationml.slideLayout+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5.xml" ContentType="application/vnd.openxmlformats-officedocument.theme+xml"/>
  <Override PartName="/ppt/slideLayouts/slideLayout12.xml" ContentType="application/vnd.openxmlformats-officedocument.presentationml.slideLayout+xml"/>
  <Override PartName="/ppt/theme/theme36.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7.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8.xml" ContentType="application/vnd.openxmlformats-officedocument.theme+xml"/>
  <Override PartName="/ppt/slideLayouts/slideLayout22.xml" ContentType="application/vnd.openxmlformats-officedocument.presentationml.slideLayout+xml"/>
  <Override PartName="/ppt/theme/theme39.xml" ContentType="application/vnd.openxmlformats-officedocument.theme+xml"/>
  <Override PartName="/ppt/tags/tag2.xml" ContentType="application/vnd.openxmlformats-officedocument.presentationml.tags+xml"/>
  <Override PartName="/ppt/slideLayouts/slideLayout23.xml" ContentType="application/vnd.openxmlformats-officedocument.presentationml.slideLayout+xml"/>
  <Override PartName="/ppt/theme/theme40.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1.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2.xml" ContentType="application/vnd.openxmlformats-officedocument.theme+xml"/>
  <Override PartName="/ppt/slideLayouts/slideLayout28.xml" ContentType="application/vnd.openxmlformats-officedocument.presentationml.slideLayout+xml"/>
  <Override PartName="/ppt/theme/theme43.xml" ContentType="application/vnd.openxmlformats-officedocument.theme+xml"/>
  <Override PartName="/ppt/slideLayouts/slideLayout29.xml" ContentType="application/vnd.openxmlformats-officedocument.presentationml.slideLayout+xml"/>
  <Override PartName="/ppt/theme/theme44.xml" ContentType="application/vnd.openxmlformats-officedocument.theme+xml"/>
  <Override PartName="/ppt/slideLayouts/slideLayout30.xml" ContentType="application/vnd.openxmlformats-officedocument.presentationml.slideLayout+xml"/>
  <Override PartName="/ppt/theme/theme45.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6.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7.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8.xml" ContentType="application/vnd.openxmlformats-officedocument.theme+xml"/>
  <Override PartName="/ppt/tags/tag3.xml" ContentType="application/vnd.openxmlformats-officedocument.presentationml.tags+xml"/>
  <Override PartName="/ppt/theme/theme49.xml" ContentType="application/vnd.openxmlformats-officedocument.theme+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tags/tag5.xml" ContentType="application/vnd.openxmlformats-officedocument.presentationml.tags+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comments/comment1.xml" ContentType="application/vnd.openxmlformats-officedocument.presentationml.comments+xml"/>
  <Override PartName="/ppt/notesSlides/notesSlide8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89" r:id="rId2"/>
    <p:sldMasterId id="2147483716" r:id="rId3"/>
    <p:sldMasterId id="2147483746" r:id="rId4"/>
    <p:sldMasterId id="2147483877" r:id="rId5"/>
    <p:sldMasterId id="2147483917" r:id="rId6"/>
    <p:sldMasterId id="2147483943" r:id="rId7"/>
    <p:sldMasterId id="2147483988" r:id="rId8"/>
    <p:sldMasterId id="2147484094" r:id="rId9"/>
    <p:sldMasterId id="2147484126" r:id="rId10"/>
    <p:sldMasterId id="2147484130" r:id="rId11"/>
    <p:sldMasterId id="2147484143" r:id="rId12"/>
    <p:sldMasterId id="2147484206" r:id="rId13"/>
    <p:sldMasterId id="2147484268" r:id="rId14"/>
    <p:sldMasterId id="2147484293" r:id="rId15"/>
    <p:sldMasterId id="2147484329" r:id="rId16"/>
    <p:sldMasterId id="2147484369" r:id="rId17"/>
    <p:sldMasterId id="2147484393" r:id="rId18"/>
    <p:sldMasterId id="2147484412" r:id="rId19"/>
    <p:sldMasterId id="2147484461" r:id="rId20"/>
    <p:sldMasterId id="2147484474" r:id="rId21"/>
    <p:sldMasterId id="2147484516" r:id="rId22"/>
    <p:sldMasterId id="2147484550" r:id="rId23"/>
    <p:sldMasterId id="2147484578" r:id="rId24"/>
    <p:sldMasterId id="2147484584" r:id="rId25"/>
    <p:sldMasterId id="2147484590" r:id="rId26"/>
    <p:sldMasterId id="2147484619" r:id="rId27"/>
    <p:sldMasterId id="2147484640" r:id="rId28"/>
    <p:sldMasterId id="2147484668" r:id="rId29"/>
    <p:sldMasterId id="2147484686" r:id="rId30"/>
    <p:sldMasterId id="2147484708" r:id="rId31"/>
    <p:sldMasterId id="2147484750" r:id="rId32"/>
    <p:sldMasterId id="2147484770" r:id="rId33"/>
    <p:sldMasterId id="2147484788" r:id="rId34"/>
    <p:sldMasterId id="2147484790" r:id="rId35"/>
    <p:sldMasterId id="2147484817" r:id="rId36"/>
    <p:sldMasterId id="2147484821" r:id="rId37"/>
    <p:sldMasterId id="2147484831" r:id="rId38"/>
    <p:sldMasterId id="2147484847" r:id="rId39"/>
    <p:sldMasterId id="2147484865" r:id="rId40"/>
    <p:sldMasterId id="2147484907" r:id="rId41"/>
    <p:sldMasterId id="2147484919" r:id="rId42"/>
    <p:sldMasterId id="2147484937" r:id="rId43"/>
    <p:sldMasterId id="2147484961" r:id="rId44"/>
    <p:sldMasterId id="2147484981" r:id="rId45"/>
    <p:sldMasterId id="2147484999" r:id="rId46"/>
    <p:sldMasterId id="2147485017" r:id="rId47"/>
    <p:sldMasterId id="2147485046" r:id="rId48"/>
  </p:sldMasterIdLst>
  <p:notesMasterIdLst>
    <p:notesMasterId r:id="rId134"/>
  </p:notesMasterIdLst>
  <p:sldIdLst>
    <p:sldId id="465" r:id="rId49"/>
    <p:sldId id="466" r:id="rId50"/>
    <p:sldId id="378" r:id="rId51"/>
    <p:sldId id="478" r:id="rId52"/>
    <p:sldId id="504" r:id="rId53"/>
    <p:sldId id="469" r:id="rId54"/>
    <p:sldId id="470" r:id="rId55"/>
    <p:sldId id="471" r:id="rId56"/>
    <p:sldId id="472" r:id="rId57"/>
    <p:sldId id="473" r:id="rId58"/>
    <p:sldId id="474" r:id="rId59"/>
    <p:sldId id="475" r:id="rId60"/>
    <p:sldId id="476" r:id="rId61"/>
    <p:sldId id="477" r:id="rId62"/>
    <p:sldId id="479" r:id="rId63"/>
    <p:sldId id="480" r:id="rId64"/>
    <p:sldId id="481" r:id="rId65"/>
    <p:sldId id="482" r:id="rId66"/>
    <p:sldId id="483" r:id="rId67"/>
    <p:sldId id="484" r:id="rId68"/>
    <p:sldId id="485" r:id="rId69"/>
    <p:sldId id="486" r:id="rId70"/>
    <p:sldId id="487" r:id="rId71"/>
    <p:sldId id="488" r:id="rId72"/>
    <p:sldId id="489" r:id="rId73"/>
    <p:sldId id="490" r:id="rId74"/>
    <p:sldId id="491" r:id="rId75"/>
    <p:sldId id="492" r:id="rId76"/>
    <p:sldId id="493" r:id="rId77"/>
    <p:sldId id="494" r:id="rId78"/>
    <p:sldId id="495" r:id="rId79"/>
    <p:sldId id="499" r:id="rId80"/>
    <p:sldId id="500" r:id="rId81"/>
    <p:sldId id="501" r:id="rId82"/>
    <p:sldId id="503" r:id="rId83"/>
    <p:sldId id="512" r:id="rId84"/>
    <p:sldId id="502" r:id="rId85"/>
    <p:sldId id="505" r:id="rId86"/>
    <p:sldId id="506" r:id="rId87"/>
    <p:sldId id="508" r:id="rId88"/>
    <p:sldId id="509" r:id="rId89"/>
    <p:sldId id="510" r:id="rId90"/>
    <p:sldId id="511" r:id="rId91"/>
    <p:sldId id="555" r:id="rId92"/>
    <p:sldId id="513" r:id="rId93"/>
    <p:sldId id="514" r:id="rId94"/>
    <p:sldId id="515" r:id="rId95"/>
    <p:sldId id="516" r:id="rId96"/>
    <p:sldId id="518" r:id="rId97"/>
    <p:sldId id="519" r:id="rId98"/>
    <p:sldId id="521" r:id="rId99"/>
    <p:sldId id="522" r:id="rId100"/>
    <p:sldId id="523" r:id="rId101"/>
    <p:sldId id="524" r:id="rId102"/>
    <p:sldId id="525" r:id="rId103"/>
    <p:sldId id="526" r:id="rId104"/>
    <p:sldId id="527" r:id="rId105"/>
    <p:sldId id="528" r:id="rId106"/>
    <p:sldId id="529" r:id="rId107"/>
    <p:sldId id="530" r:id="rId108"/>
    <p:sldId id="531" r:id="rId109"/>
    <p:sldId id="532" r:id="rId110"/>
    <p:sldId id="533" r:id="rId111"/>
    <p:sldId id="534" r:id="rId112"/>
    <p:sldId id="535" r:id="rId113"/>
    <p:sldId id="536" r:id="rId114"/>
    <p:sldId id="537" r:id="rId115"/>
    <p:sldId id="538" r:id="rId116"/>
    <p:sldId id="539" r:id="rId117"/>
    <p:sldId id="540" r:id="rId118"/>
    <p:sldId id="541" r:id="rId119"/>
    <p:sldId id="542" r:id="rId120"/>
    <p:sldId id="543" r:id="rId121"/>
    <p:sldId id="544" r:id="rId122"/>
    <p:sldId id="545" r:id="rId123"/>
    <p:sldId id="546" r:id="rId124"/>
    <p:sldId id="547" r:id="rId125"/>
    <p:sldId id="548" r:id="rId126"/>
    <p:sldId id="549" r:id="rId127"/>
    <p:sldId id="550" r:id="rId128"/>
    <p:sldId id="551" r:id="rId129"/>
    <p:sldId id="552" r:id="rId130"/>
    <p:sldId id="553" r:id="rId131"/>
    <p:sldId id="554" r:id="rId132"/>
    <p:sldId id="467" r:id="rId133"/>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7C053CB-8F45-4F99-97D7-80E75AB37302}">
          <p14:sldIdLst>
            <p14:sldId id="465"/>
            <p14:sldId id="466"/>
            <p14:sldId id="378"/>
            <p14:sldId id="478"/>
            <p14:sldId id="504"/>
            <p14:sldId id="469"/>
            <p14:sldId id="470"/>
            <p14:sldId id="471"/>
            <p14:sldId id="472"/>
            <p14:sldId id="473"/>
            <p14:sldId id="474"/>
            <p14:sldId id="475"/>
            <p14:sldId id="476"/>
            <p14:sldId id="477"/>
            <p14:sldId id="479"/>
            <p14:sldId id="480"/>
            <p14:sldId id="481"/>
            <p14:sldId id="482"/>
            <p14:sldId id="483"/>
            <p14:sldId id="484"/>
            <p14:sldId id="485"/>
            <p14:sldId id="486"/>
            <p14:sldId id="487"/>
            <p14:sldId id="488"/>
            <p14:sldId id="489"/>
            <p14:sldId id="490"/>
            <p14:sldId id="491"/>
            <p14:sldId id="492"/>
            <p14:sldId id="493"/>
            <p14:sldId id="494"/>
            <p14:sldId id="495"/>
            <p14:sldId id="499"/>
            <p14:sldId id="500"/>
            <p14:sldId id="501"/>
            <p14:sldId id="503"/>
            <p14:sldId id="512"/>
            <p14:sldId id="502"/>
            <p14:sldId id="505"/>
            <p14:sldId id="506"/>
            <p14:sldId id="508"/>
            <p14:sldId id="509"/>
            <p14:sldId id="510"/>
            <p14:sldId id="511"/>
            <p14:sldId id="555"/>
            <p14:sldId id="513"/>
            <p14:sldId id="514"/>
            <p14:sldId id="515"/>
            <p14:sldId id="516"/>
            <p14:sldId id="518"/>
            <p14:sldId id="519"/>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46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Serra" initials="JS" lastIdx="1" clrIdx="0">
    <p:extLst>
      <p:ext uri="{19B8F6BF-5375-455C-9EA6-DF929625EA0E}">
        <p15:presenceInfo xmlns:p15="http://schemas.microsoft.com/office/powerpoint/2012/main" userId="8ac5bb8964d8f761" providerId="Windows Live"/>
      </p:ext>
    </p:extLst>
  </p:cmAuthor>
  <p:cmAuthor id="2" name="Shantanu Kurhekar" initials="SK" lastIdx="6"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535"/>
    <a:srgbClr val="E6E6E6"/>
    <a:srgbClr val="505050"/>
    <a:srgbClr val="0078D7"/>
    <a:srgbClr val="BDD7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61" autoAdjust="0"/>
    <p:restoredTop sz="85281" autoAdjust="0"/>
  </p:normalViewPr>
  <p:slideViewPr>
    <p:cSldViewPr snapToGrid="0">
      <p:cViewPr varScale="1">
        <p:scale>
          <a:sx n="76" d="100"/>
          <a:sy n="76" d="100"/>
        </p:scale>
        <p:origin x="402" y="57"/>
      </p:cViewPr>
      <p:guideLst/>
    </p:cSldViewPr>
  </p:slideViewPr>
  <p:notesTextViewPr>
    <p:cViewPr>
      <p:scale>
        <a:sx n="1" d="1"/>
        <a:sy n="1" d="1"/>
      </p:scale>
      <p:origin x="0" y="0"/>
    </p:cViewPr>
  </p:notesTextViewPr>
  <p:sorterViewPr>
    <p:cViewPr varScale="1">
      <p:scale>
        <a:sx n="100" d="100"/>
        <a:sy n="100" d="100"/>
      </p:scale>
      <p:origin x="0" y="-17568"/>
    </p:cViewPr>
  </p:sorterViewPr>
  <p:notesViewPr>
    <p:cSldViewPr snapToGrid="0">
      <p:cViewPr varScale="1">
        <p:scale>
          <a:sx n="70" d="100"/>
          <a:sy n="70" d="100"/>
        </p:scale>
        <p:origin x="2466" y="3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117" Type="http://schemas.openxmlformats.org/officeDocument/2006/relationships/slide" Target="slides/slide69.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47" Type="http://schemas.openxmlformats.org/officeDocument/2006/relationships/slideMaster" Target="slideMasters/slideMaster47.xml"/><Relationship Id="rId63" Type="http://schemas.openxmlformats.org/officeDocument/2006/relationships/slide" Target="slides/slide15.xml"/><Relationship Id="rId68" Type="http://schemas.openxmlformats.org/officeDocument/2006/relationships/slide" Target="slides/slide20.xml"/><Relationship Id="rId84" Type="http://schemas.openxmlformats.org/officeDocument/2006/relationships/slide" Target="slides/slide36.xml"/><Relationship Id="rId89" Type="http://schemas.openxmlformats.org/officeDocument/2006/relationships/slide" Target="slides/slide41.xml"/><Relationship Id="rId112" Type="http://schemas.openxmlformats.org/officeDocument/2006/relationships/slide" Target="slides/slide64.xml"/><Relationship Id="rId133" Type="http://schemas.openxmlformats.org/officeDocument/2006/relationships/slide" Target="slides/slide85.xml"/><Relationship Id="rId138" Type="http://schemas.openxmlformats.org/officeDocument/2006/relationships/theme" Target="theme/theme1.xml"/><Relationship Id="rId16" Type="http://schemas.openxmlformats.org/officeDocument/2006/relationships/slideMaster" Target="slideMasters/slideMaster16.xml"/><Relationship Id="rId107" Type="http://schemas.openxmlformats.org/officeDocument/2006/relationships/slide" Target="slides/slide59.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53" Type="http://schemas.openxmlformats.org/officeDocument/2006/relationships/slide" Target="slides/slide5.xml"/><Relationship Id="rId58" Type="http://schemas.openxmlformats.org/officeDocument/2006/relationships/slide" Target="slides/slide10.xml"/><Relationship Id="rId74" Type="http://schemas.openxmlformats.org/officeDocument/2006/relationships/slide" Target="slides/slide26.xml"/><Relationship Id="rId79" Type="http://schemas.openxmlformats.org/officeDocument/2006/relationships/slide" Target="slides/slide31.xml"/><Relationship Id="rId102" Type="http://schemas.openxmlformats.org/officeDocument/2006/relationships/slide" Target="slides/slide54.xml"/><Relationship Id="rId123" Type="http://schemas.openxmlformats.org/officeDocument/2006/relationships/slide" Target="slides/slide75.xml"/><Relationship Id="rId128" Type="http://schemas.openxmlformats.org/officeDocument/2006/relationships/slide" Target="slides/slide80.xml"/><Relationship Id="rId5" Type="http://schemas.openxmlformats.org/officeDocument/2006/relationships/slideMaster" Target="slideMasters/slideMaster5.xml"/><Relationship Id="rId90" Type="http://schemas.openxmlformats.org/officeDocument/2006/relationships/slide" Target="slides/slide42.xml"/><Relationship Id="rId95" Type="http://schemas.openxmlformats.org/officeDocument/2006/relationships/slide" Target="slides/slide47.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43" Type="http://schemas.openxmlformats.org/officeDocument/2006/relationships/slideMaster" Target="slideMasters/slideMaster43.xml"/><Relationship Id="rId48" Type="http://schemas.openxmlformats.org/officeDocument/2006/relationships/slideMaster" Target="slideMasters/slideMaster48.xml"/><Relationship Id="rId64" Type="http://schemas.openxmlformats.org/officeDocument/2006/relationships/slide" Target="slides/slide16.xml"/><Relationship Id="rId69" Type="http://schemas.openxmlformats.org/officeDocument/2006/relationships/slide" Target="slides/slide21.xml"/><Relationship Id="rId113" Type="http://schemas.openxmlformats.org/officeDocument/2006/relationships/slide" Target="slides/slide65.xml"/><Relationship Id="rId118" Type="http://schemas.openxmlformats.org/officeDocument/2006/relationships/slide" Target="slides/slide70.xml"/><Relationship Id="rId134" Type="http://schemas.openxmlformats.org/officeDocument/2006/relationships/notesMaster" Target="notesMasters/notesMaster1.xml"/><Relationship Id="rId139"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3.xml"/><Relationship Id="rId72" Type="http://schemas.openxmlformats.org/officeDocument/2006/relationships/slide" Target="slides/slide24.xml"/><Relationship Id="rId80" Type="http://schemas.openxmlformats.org/officeDocument/2006/relationships/slide" Target="slides/slide32.xml"/><Relationship Id="rId85" Type="http://schemas.openxmlformats.org/officeDocument/2006/relationships/slide" Target="slides/slide37.xml"/><Relationship Id="rId93" Type="http://schemas.openxmlformats.org/officeDocument/2006/relationships/slide" Target="slides/slide45.xml"/><Relationship Id="rId98" Type="http://schemas.openxmlformats.org/officeDocument/2006/relationships/slide" Target="slides/slide50.xml"/><Relationship Id="rId121" Type="http://schemas.openxmlformats.org/officeDocument/2006/relationships/slide" Target="slides/slide73.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Master" Target="slideMasters/slideMaster46.xml"/><Relationship Id="rId59" Type="http://schemas.openxmlformats.org/officeDocument/2006/relationships/slide" Target="slides/slide11.xml"/><Relationship Id="rId67" Type="http://schemas.openxmlformats.org/officeDocument/2006/relationships/slide" Target="slides/slide19.xml"/><Relationship Id="rId103" Type="http://schemas.openxmlformats.org/officeDocument/2006/relationships/slide" Target="slides/slide55.xml"/><Relationship Id="rId108" Type="http://schemas.openxmlformats.org/officeDocument/2006/relationships/slide" Target="slides/slide60.xml"/><Relationship Id="rId116" Type="http://schemas.openxmlformats.org/officeDocument/2006/relationships/slide" Target="slides/slide68.xml"/><Relationship Id="rId124" Type="http://schemas.openxmlformats.org/officeDocument/2006/relationships/slide" Target="slides/slide76.xml"/><Relationship Id="rId129" Type="http://schemas.openxmlformats.org/officeDocument/2006/relationships/slide" Target="slides/slide81.xml"/><Relationship Id="rId137" Type="http://schemas.openxmlformats.org/officeDocument/2006/relationships/viewProps" Target="viewProps.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54" Type="http://schemas.openxmlformats.org/officeDocument/2006/relationships/slide" Target="slides/slide6.xml"/><Relationship Id="rId62" Type="http://schemas.openxmlformats.org/officeDocument/2006/relationships/slide" Target="slides/slide14.xml"/><Relationship Id="rId70" Type="http://schemas.openxmlformats.org/officeDocument/2006/relationships/slide" Target="slides/slide22.xml"/><Relationship Id="rId75" Type="http://schemas.openxmlformats.org/officeDocument/2006/relationships/slide" Target="slides/slide27.xml"/><Relationship Id="rId83" Type="http://schemas.openxmlformats.org/officeDocument/2006/relationships/slide" Target="slides/slide35.xml"/><Relationship Id="rId88" Type="http://schemas.openxmlformats.org/officeDocument/2006/relationships/slide" Target="slides/slide40.xml"/><Relationship Id="rId91" Type="http://schemas.openxmlformats.org/officeDocument/2006/relationships/slide" Target="slides/slide43.xml"/><Relationship Id="rId96" Type="http://schemas.openxmlformats.org/officeDocument/2006/relationships/slide" Target="slides/slide48.xml"/><Relationship Id="rId111" Type="http://schemas.openxmlformats.org/officeDocument/2006/relationships/slide" Target="slides/slide63.xml"/><Relationship Id="rId132" Type="http://schemas.openxmlformats.org/officeDocument/2006/relationships/slide" Target="slides/slide84.xml"/><Relationship Id="rId14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 Target="slides/slide1.xml"/><Relationship Id="rId57" Type="http://schemas.openxmlformats.org/officeDocument/2006/relationships/slide" Target="slides/slide9.xml"/><Relationship Id="rId106" Type="http://schemas.openxmlformats.org/officeDocument/2006/relationships/slide" Target="slides/slide58.xml"/><Relationship Id="rId114" Type="http://schemas.openxmlformats.org/officeDocument/2006/relationships/slide" Target="slides/slide66.xml"/><Relationship Id="rId119" Type="http://schemas.openxmlformats.org/officeDocument/2006/relationships/slide" Target="slides/slide71.xml"/><Relationship Id="rId127" Type="http://schemas.openxmlformats.org/officeDocument/2006/relationships/slide" Target="slides/slide79.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Master" Target="slideMasters/slideMaster44.xml"/><Relationship Id="rId52" Type="http://schemas.openxmlformats.org/officeDocument/2006/relationships/slide" Target="slides/slide4.xml"/><Relationship Id="rId60" Type="http://schemas.openxmlformats.org/officeDocument/2006/relationships/slide" Target="slides/slide12.xml"/><Relationship Id="rId65" Type="http://schemas.openxmlformats.org/officeDocument/2006/relationships/slide" Target="slides/slide17.xml"/><Relationship Id="rId73" Type="http://schemas.openxmlformats.org/officeDocument/2006/relationships/slide" Target="slides/slide25.xml"/><Relationship Id="rId78" Type="http://schemas.openxmlformats.org/officeDocument/2006/relationships/slide" Target="slides/slide30.xml"/><Relationship Id="rId81" Type="http://schemas.openxmlformats.org/officeDocument/2006/relationships/slide" Target="slides/slide33.xml"/><Relationship Id="rId86" Type="http://schemas.openxmlformats.org/officeDocument/2006/relationships/slide" Target="slides/slide38.xml"/><Relationship Id="rId94" Type="http://schemas.openxmlformats.org/officeDocument/2006/relationships/slide" Target="slides/slide46.xml"/><Relationship Id="rId99" Type="http://schemas.openxmlformats.org/officeDocument/2006/relationships/slide" Target="slides/slide51.xml"/><Relationship Id="rId101" Type="http://schemas.openxmlformats.org/officeDocument/2006/relationships/slide" Target="slides/slide53.xml"/><Relationship Id="rId122" Type="http://schemas.openxmlformats.org/officeDocument/2006/relationships/slide" Target="slides/slide74.xml"/><Relationship Id="rId130" Type="http://schemas.openxmlformats.org/officeDocument/2006/relationships/slide" Target="slides/slide82.xml"/><Relationship Id="rId135"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109" Type="http://schemas.openxmlformats.org/officeDocument/2006/relationships/slide" Target="slides/slide61.xml"/><Relationship Id="rId34" Type="http://schemas.openxmlformats.org/officeDocument/2006/relationships/slideMaster" Target="slideMasters/slideMaster34.xml"/><Relationship Id="rId50" Type="http://schemas.openxmlformats.org/officeDocument/2006/relationships/slide" Target="slides/slide2.xml"/><Relationship Id="rId55" Type="http://schemas.openxmlformats.org/officeDocument/2006/relationships/slide" Target="slides/slide7.xml"/><Relationship Id="rId76" Type="http://schemas.openxmlformats.org/officeDocument/2006/relationships/slide" Target="slides/slide28.xml"/><Relationship Id="rId97" Type="http://schemas.openxmlformats.org/officeDocument/2006/relationships/slide" Target="slides/slide49.xml"/><Relationship Id="rId104" Type="http://schemas.openxmlformats.org/officeDocument/2006/relationships/slide" Target="slides/slide56.xml"/><Relationship Id="rId120" Type="http://schemas.openxmlformats.org/officeDocument/2006/relationships/slide" Target="slides/slide72.xml"/><Relationship Id="rId125" Type="http://schemas.openxmlformats.org/officeDocument/2006/relationships/slide" Target="slides/slide77.xml"/><Relationship Id="rId7" Type="http://schemas.openxmlformats.org/officeDocument/2006/relationships/slideMaster" Target="slideMasters/slideMaster7.xml"/><Relationship Id="rId71" Type="http://schemas.openxmlformats.org/officeDocument/2006/relationships/slide" Target="slides/slide23.xml"/><Relationship Id="rId92" Type="http://schemas.openxmlformats.org/officeDocument/2006/relationships/slide" Target="slides/slide44.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66" Type="http://schemas.openxmlformats.org/officeDocument/2006/relationships/slide" Target="slides/slide18.xml"/><Relationship Id="rId87" Type="http://schemas.openxmlformats.org/officeDocument/2006/relationships/slide" Target="slides/slide39.xml"/><Relationship Id="rId110" Type="http://schemas.openxmlformats.org/officeDocument/2006/relationships/slide" Target="slides/slide62.xml"/><Relationship Id="rId115" Type="http://schemas.openxmlformats.org/officeDocument/2006/relationships/slide" Target="slides/slide67.xml"/><Relationship Id="rId131" Type="http://schemas.openxmlformats.org/officeDocument/2006/relationships/slide" Target="slides/slide83.xml"/><Relationship Id="rId136" Type="http://schemas.openxmlformats.org/officeDocument/2006/relationships/presProps" Target="presProps.xml"/><Relationship Id="rId61" Type="http://schemas.openxmlformats.org/officeDocument/2006/relationships/slide" Target="slides/slide13.xml"/><Relationship Id="rId82" Type="http://schemas.openxmlformats.org/officeDocument/2006/relationships/slide" Target="slides/slide34.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56" Type="http://schemas.openxmlformats.org/officeDocument/2006/relationships/slide" Target="slides/slide8.xml"/><Relationship Id="rId77" Type="http://schemas.openxmlformats.org/officeDocument/2006/relationships/slide" Target="slides/slide29.xml"/><Relationship Id="rId100" Type="http://schemas.openxmlformats.org/officeDocument/2006/relationships/slide" Target="slides/slide52.xml"/><Relationship Id="rId105" Type="http://schemas.openxmlformats.org/officeDocument/2006/relationships/slide" Target="slides/slide57.xml"/><Relationship Id="rId126" Type="http://schemas.openxmlformats.org/officeDocument/2006/relationships/slide" Target="slides/slide7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Serra" userId="8ac5bb8964d8f761" providerId="LiveId" clId="{5F32B095-0830-462C-913A-9BF315D9689B}"/>
  </pc:docChgLst>
  <pc:docChgLst>
    <pc:chgData name="James Serra" userId="8ac5bb8964d8f761" providerId="LiveId" clId="{FC310332-FC92-4ACD-81FC-0A824A7E7784}"/>
    <pc:docChg chg="custSel addSld delSld modSld sldOrd modSection">
      <pc:chgData name="James Serra" userId="8ac5bb8964d8f761" providerId="LiveId" clId="{FC310332-FC92-4ACD-81FC-0A824A7E7784}" dt="2017-12-11T03:25:46.510" v="1067" actId="6549"/>
      <pc:docMkLst>
        <pc:docMk/>
      </pc:docMkLst>
      <pc:sldChg chg="modSp modNotesTx">
        <pc:chgData name="James Serra" userId="8ac5bb8964d8f761" providerId="LiveId" clId="{FC310332-FC92-4ACD-81FC-0A824A7E7784}" dt="2017-12-08T05:12:00.566" v="310" actId="6549"/>
        <pc:sldMkLst>
          <pc:docMk/>
          <pc:sldMk cId="363822817" sldId="378"/>
        </pc:sldMkLst>
        <pc:spChg chg="mod">
          <ac:chgData name="James Serra" userId="8ac5bb8964d8f761" providerId="LiveId" clId="{FC310332-FC92-4ACD-81FC-0A824A7E7784}" dt="2017-12-08T04:59:40.935" v="262" actId="2711"/>
          <ac:spMkLst>
            <pc:docMk/>
            <pc:sldMk cId="363822817" sldId="378"/>
            <ac:spMk id="3" creationId="{00000000-0000-0000-0000-000000000000}"/>
          </ac:spMkLst>
        </pc:spChg>
      </pc:sldChg>
      <pc:sldChg chg="modSp add ord">
        <pc:chgData name="James Serra" userId="8ac5bb8964d8f761" providerId="LiveId" clId="{FC310332-FC92-4ACD-81FC-0A824A7E7784}" dt="2017-12-07T02:56:56.713" v="38" actId="20577"/>
        <pc:sldMkLst>
          <pc:docMk/>
          <pc:sldMk cId="196943824" sldId="524"/>
        </pc:sldMkLst>
        <pc:spChg chg="mod">
          <ac:chgData name="James Serra" userId="8ac5bb8964d8f761" providerId="LiveId" clId="{FC310332-FC92-4ACD-81FC-0A824A7E7784}" dt="2017-12-07T02:56:56.713" v="38" actId="20577"/>
          <ac:spMkLst>
            <pc:docMk/>
            <pc:sldMk cId="196943824" sldId="524"/>
            <ac:spMk id="2" creationId="{C24599F8-DA26-4DA2-BD3B-D3D820834660}"/>
          </ac:spMkLst>
        </pc:spChg>
      </pc:sldChg>
      <pc:sldChg chg="add">
        <pc:chgData name="James Serra" userId="8ac5bb8964d8f761" providerId="LiveId" clId="{FC310332-FC92-4ACD-81FC-0A824A7E7784}" dt="2017-12-07T02:57:48.684" v="39" actId="20577"/>
        <pc:sldMkLst>
          <pc:docMk/>
          <pc:sldMk cId="1731166559" sldId="525"/>
        </pc:sldMkLst>
      </pc:sldChg>
      <pc:sldChg chg="add">
        <pc:chgData name="James Serra" userId="8ac5bb8964d8f761" providerId="LiveId" clId="{FC310332-FC92-4ACD-81FC-0A824A7E7784}" dt="2017-12-07T02:57:48.684" v="39" actId="20577"/>
        <pc:sldMkLst>
          <pc:docMk/>
          <pc:sldMk cId="3685534420" sldId="526"/>
        </pc:sldMkLst>
      </pc:sldChg>
      <pc:sldChg chg="add">
        <pc:chgData name="James Serra" userId="8ac5bb8964d8f761" providerId="LiveId" clId="{FC310332-FC92-4ACD-81FC-0A824A7E7784}" dt="2017-12-07T02:57:48.684" v="39" actId="20577"/>
        <pc:sldMkLst>
          <pc:docMk/>
          <pc:sldMk cId="752570186" sldId="527"/>
        </pc:sldMkLst>
      </pc:sldChg>
      <pc:sldChg chg="add">
        <pc:chgData name="James Serra" userId="8ac5bb8964d8f761" providerId="LiveId" clId="{FC310332-FC92-4ACD-81FC-0A824A7E7784}" dt="2017-12-07T02:57:48.684" v="39" actId="20577"/>
        <pc:sldMkLst>
          <pc:docMk/>
          <pc:sldMk cId="418167152" sldId="528"/>
        </pc:sldMkLst>
      </pc:sldChg>
      <pc:sldChg chg="add">
        <pc:chgData name="James Serra" userId="8ac5bb8964d8f761" providerId="LiveId" clId="{FC310332-FC92-4ACD-81FC-0A824A7E7784}" dt="2017-12-07T02:57:48.684" v="39" actId="20577"/>
        <pc:sldMkLst>
          <pc:docMk/>
          <pc:sldMk cId="702657997" sldId="529"/>
        </pc:sldMkLst>
      </pc:sldChg>
      <pc:sldChg chg="add">
        <pc:chgData name="James Serra" userId="8ac5bb8964d8f761" providerId="LiveId" clId="{FC310332-FC92-4ACD-81FC-0A824A7E7784}" dt="2017-12-07T02:57:48.684" v="39" actId="20577"/>
        <pc:sldMkLst>
          <pc:docMk/>
          <pc:sldMk cId="890283182" sldId="530"/>
        </pc:sldMkLst>
      </pc:sldChg>
      <pc:sldChg chg="add">
        <pc:chgData name="James Serra" userId="8ac5bb8964d8f761" providerId="LiveId" clId="{FC310332-FC92-4ACD-81FC-0A824A7E7784}" dt="2017-12-07T02:57:48.684" v="39" actId="20577"/>
        <pc:sldMkLst>
          <pc:docMk/>
          <pc:sldMk cId="3492036152" sldId="531"/>
        </pc:sldMkLst>
      </pc:sldChg>
      <pc:sldChg chg="add">
        <pc:chgData name="James Serra" userId="8ac5bb8964d8f761" providerId="LiveId" clId="{FC310332-FC92-4ACD-81FC-0A824A7E7784}" dt="2017-12-07T02:57:48.684" v="39" actId="20577"/>
        <pc:sldMkLst>
          <pc:docMk/>
          <pc:sldMk cId="590175795" sldId="532"/>
        </pc:sldMkLst>
      </pc:sldChg>
      <pc:sldChg chg="add">
        <pc:chgData name="James Serra" userId="8ac5bb8964d8f761" providerId="LiveId" clId="{FC310332-FC92-4ACD-81FC-0A824A7E7784}" dt="2017-12-07T02:57:48.684" v="39" actId="20577"/>
        <pc:sldMkLst>
          <pc:docMk/>
          <pc:sldMk cId="1586257988" sldId="533"/>
        </pc:sldMkLst>
      </pc:sldChg>
      <pc:sldChg chg="add">
        <pc:chgData name="James Serra" userId="8ac5bb8964d8f761" providerId="LiveId" clId="{FC310332-FC92-4ACD-81FC-0A824A7E7784}" dt="2017-12-07T02:57:48.684" v="39" actId="20577"/>
        <pc:sldMkLst>
          <pc:docMk/>
          <pc:sldMk cId="2988468423" sldId="534"/>
        </pc:sldMkLst>
      </pc:sldChg>
      <pc:sldChg chg="add">
        <pc:chgData name="James Serra" userId="8ac5bb8964d8f761" providerId="LiveId" clId="{FC310332-FC92-4ACD-81FC-0A824A7E7784}" dt="2017-12-07T02:57:48.684" v="39" actId="20577"/>
        <pc:sldMkLst>
          <pc:docMk/>
          <pc:sldMk cId="2835508243" sldId="535"/>
        </pc:sldMkLst>
      </pc:sldChg>
      <pc:sldChg chg="add">
        <pc:chgData name="James Serra" userId="8ac5bb8964d8f761" providerId="LiveId" clId="{FC310332-FC92-4ACD-81FC-0A824A7E7784}" dt="2017-12-07T02:57:48.684" v="39" actId="20577"/>
        <pc:sldMkLst>
          <pc:docMk/>
          <pc:sldMk cId="967898788" sldId="536"/>
        </pc:sldMkLst>
      </pc:sldChg>
      <pc:sldChg chg="add">
        <pc:chgData name="James Serra" userId="8ac5bb8964d8f761" providerId="LiveId" clId="{FC310332-FC92-4ACD-81FC-0A824A7E7784}" dt="2017-12-07T02:57:48.684" v="39" actId="20577"/>
        <pc:sldMkLst>
          <pc:docMk/>
          <pc:sldMk cId="952054907" sldId="537"/>
        </pc:sldMkLst>
      </pc:sldChg>
      <pc:sldChg chg="add">
        <pc:chgData name="James Serra" userId="8ac5bb8964d8f761" providerId="LiveId" clId="{FC310332-FC92-4ACD-81FC-0A824A7E7784}" dt="2017-12-07T02:57:48.684" v="39" actId="20577"/>
        <pc:sldMkLst>
          <pc:docMk/>
          <pc:sldMk cId="2554204897" sldId="538"/>
        </pc:sldMkLst>
      </pc:sldChg>
      <pc:sldChg chg="add">
        <pc:chgData name="James Serra" userId="8ac5bb8964d8f761" providerId="LiveId" clId="{FC310332-FC92-4ACD-81FC-0A824A7E7784}" dt="2017-12-07T02:57:48.684" v="39" actId="20577"/>
        <pc:sldMkLst>
          <pc:docMk/>
          <pc:sldMk cId="447610472" sldId="539"/>
        </pc:sldMkLst>
      </pc:sldChg>
      <pc:sldChg chg="add">
        <pc:chgData name="James Serra" userId="8ac5bb8964d8f761" providerId="LiveId" clId="{FC310332-FC92-4ACD-81FC-0A824A7E7784}" dt="2017-12-07T02:57:48.684" v="39" actId="20577"/>
        <pc:sldMkLst>
          <pc:docMk/>
          <pc:sldMk cId="3661588972" sldId="540"/>
        </pc:sldMkLst>
      </pc:sldChg>
      <pc:sldChg chg="add">
        <pc:chgData name="James Serra" userId="8ac5bb8964d8f761" providerId="LiveId" clId="{FC310332-FC92-4ACD-81FC-0A824A7E7784}" dt="2017-12-07T02:57:48.684" v="39" actId="20577"/>
        <pc:sldMkLst>
          <pc:docMk/>
          <pc:sldMk cId="3116125775" sldId="541"/>
        </pc:sldMkLst>
      </pc:sldChg>
      <pc:sldChg chg="add">
        <pc:chgData name="James Serra" userId="8ac5bb8964d8f761" providerId="LiveId" clId="{FC310332-FC92-4ACD-81FC-0A824A7E7784}" dt="2017-12-07T02:57:48.684" v="39" actId="20577"/>
        <pc:sldMkLst>
          <pc:docMk/>
          <pc:sldMk cId="880369707" sldId="542"/>
        </pc:sldMkLst>
      </pc:sldChg>
      <pc:sldChg chg="add">
        <pc:chgData name="James Serra" userId="8ac5bb8964d8f761" providerId="LiveId" clId="{FC310332-FC92-4ACD-81FC-0A824A7E7784}" dt="2017-12-07T02:57:48.684" v="39" actId="20577"/>
        <pc:sldMkLst>
          <pc:docMk/>
          <pc:sldMk cId="1591949035" sldId="543"/>
        </pc:sldMkLst>
      </pc:sldChg>
      <pc:sldChg chg="add">
        <pc:chgData name="James Serra" userId="8ac5bb8964d8f761" providerId="LiveId" clId="{FC310332-FC92-4ACD-81FC-0A824A7E7784}" dt="2017-12-07T02:57:48.684" v="39" actId="20577"/>
        <pc:sldMkLst>
          <pc:docMk/>
          <pc:sldMk cId="1557763185" sldId="544"/>
        </pc:sldMkLst>
      </pc:sldChg>
      <pc:sldChg chg="add">
        <pc:chgData name="James Serra" userId="8ac5bb8964d8f761" providerId="LiveId" clId="{FC310332-FC92-4ACD-81FC-0A824A7E7784}" dt="2017-12-07T02:57:48.684" v="39" actId="20577"/>
        <pc:sldMkLst>
          <pc:docMk/>
          <pc:sldMk cId="2719453584" sldId="545"/>
        </pc:sldMkLst>
      </pc:sldChg>
      <pc:sldChg chg="modSp add ord">
        <pc:chgData name="James Serra" userId="8ac5bb8964d8f761" providerId="LiveId" clId="{FC310332-FC92-4ACD-81FC-0A824A7E7784}" dt="2017-12-08T04:59:11.561" v="259" actId="404"/>
        <pc:sldMkLst>
          <pc:docMk/>
          <pc:sldMk cId="1312230799" sldId="546"/>
        </pc:sldMkLst>
        <pc:spChg chg="mod">
          <ac:chgData name="James Serra" userId="8ac5bb8964d8f761" providerId="LiveId" clId="{FC310332-FC92-4ACD-81FC-0A824A7E7784}" dt="2017-12-08T04:59:11.561" v="259" actId="404"/>
          <ac:spMkLst>
            <pc:docMk/>
            <pc:sldMk cId="1312230799" sldId="546"/>
            <ac:spMk id="2" creationId="{C24599F8-DA26-4DA2-BD3B-D3D820834660}"/>
          </ac:spMkLst>
        </pc:spChg>
      </pc:sldChg>
      <pc:sldChg chg="modSp add">
        <pc:chgData name="James Serra" userId="8ac5bb8964d8f761" providerId="LiveId" clId="{FC310332-FC92-4ACD-81FC-0A824A7E7784}" dt="2017-12-08T05:15:11.146" v="343" actId="404"/>
        <pc:sldMkLst>
          <pc:docMk/>
          <pc:sldMk cId="2224951927" sldId="547"/>
        </pc:sldMkLst>
        <pc:spChg chg="mod">
          <ac:chgData name="James Serra" userId="8ac5bb8964d8f761" providerId="LiveId" clId="{FC310332-FC92-4ACD-81FC-0A824A7E7784}" dt="2017-12-08T05:15:11.146" v="343" actId="404"/>
          <ac:spMkLst>
            <pc:docMk/>
            <pc:sldMk cId="2224951927" sldId="547"/>
            <ac:spMk id="28" creationId="{F26A8583-E957-45F3-B0FC-8ECEFF4435E3}"/>
          </ac:spMkLst>
        </pc:spChg>
      </pc:sldChg>
      <pc:sldChg chg="add">
        <pc:chgData name="James Serra" userId="8ac5bb8964d8f761" providerId="LiveId" clId="{FC310332-FC92-4ACD-81FC-0A824A7E7784}" dt="2017-12-08T05:00:56.984" v="270" actId="404"/>
        <pc:sldMkLst>
          <pc:docMk/>
          <pc:sldMk cId="402736626" sldId="548"/>
        </pc:sldMkLst>
      </pc:sldChg>
      <pc:sldChg chg="add">
        <pc:chgData name="James Serra" userId="8ac5bb8964d8f761" providerId="LiveId" clId="{FC310332-FC92-4ACD-81FC-0A824A7E7784}" dt="2017-12-08T05:01:35.154" v="271" actId="404"/>
        <pc:sldMkLst>
          <pc:docMk/>
          <pc:sldMk cId="954511264" sldId="549"/>
        </pc:sldMkLst>
      </pc:sldChg>
      <pc:sldChg chg="add">
        <pc:chgData name="James Serra" userId="8ac5bb8964d8f761" providerId="LiveId" clId="{FC310332-FC92-4ACD-81FC-0A824A7E7784}" dt="2017-12-08T05:01:35.154" v="271" actId="404"/>
        <pc:sldMkLst>
          <pc:docMk/>
          <pc:sldMk cId="1238499958" sldId="550"/>
        </pc:sldMkLst>
      </pc:sldChg>
      <pc:sldChg chg="add">
        <pc:chgData name="James Serra" userId="8ac5bb8964d8f761" providerId="LiveId" clId="{FC310332-FC92-4ACD-81FC-0A824A7E7784}" dt="2017-12-08T05:01:35.154" v="271" actId="404"/>
        <pc:sldMkLst>
          <pc:docMk/>
          <pc:sldMk cId="1126021969" sldId="551"/>
        </pc:sldMkLst>
      </pc:sldChg>
      <pc:sldChg chg="add">
        <pc:chgData name="James Serra" userId="8ac5bb8964d8f761" providerId="LiveId" clId="{FC310332-FC92-4ACD-81FC-0A824A7E7784}" dt="2017-12-08T05:06:03.327" v="272" actId="404"/>
        <pc:sldMkLst>
          <pc:docMk/>
          <pc:sldMk cId="2863481092" sldId="552"/>
        </pc:sldMkLst>
      </pc:sldChg>
      <pc:sldChg chg="add">
        <pc:chgData name="James Serra" userId="8ac5bb8964d8f761" providerId="LiveId" clId="{FC310332-FC92-4ACD-81FC-0A824A7E7784}" dt="2017-12-08T05:07:29.031" v="273" actId="404"/>
        <pc:sldMkLst>
          <pc:docMk/>
          <pc:sldMk cId="1371636467" sldId="553"/>
        </pc:sldMkLst>
      </pc:sldChg>
      <pc:sldChg chg="modSp add">
        <pc:chgData name="James Serra" userId="8ac5bb8964d8f761" providerId="LiveId" clId="{FC310332-FC92-4ACD-81FC-0A824A7E7784}" dt="2017-12-08T05:11:15.714" v="309" actId="20577"/>
        <pc:sldMkLst>
          <pc:docMk/>
          <pc:sldMk cId="3101586757" sldId="554"/>
        </pc:sldMkLst>
        <pc:spChg chg="mod">
          <ac:chgData name="James Serra" userId="8ac5bb8964d8f761" providerId="LiveId" clId="{FC310332-FC92-4ACD-81FC-0A824A7E7784}" dt="2017-12-08T05:11:15.714" v="309" actId="20577"/>
          <ac:spMkLst>
            <pc:docMk/>
            <pc:sldMk cId="3101586757" sldId="554"/>
            <ac:spMk id="22" creationId="{F26A8583-E957-45F3-B0FC-8ECEFF4435E3}"/>
          </ac:spMkLst>
        </pc:spChg>
      </pc:sldChg>
      <pc:sldChg chg="addSp delSp modSp add ord modNotesTx">
        <pc:chgData name="James Serra" userId="8ac5bb8964d8f761" providerId="LiveId" clId="{FC310332-FC92-4ACD-81FC-0A824A7E7784}" dt="2017-12-11T03:25:46.510" v="1067" actId="6549"/>
        <pc:sldMkLst>
          <pc:docMk/>
          <pc:sldMk cId="2775002301" sldId="555"/>
        </pc:sldMkLst>
        <pc:spChg chg="mod">
          <ac:chgData name="James Serra" userId="8ac5bb8964d8f761" providerId="LiveId" clId="{FC310332-FC92-4ACD-81FC-0A824A7E7784}" dt="2017-12-09T01:20:11.497" v="370" actId="20577"/>
          <ac:spMkLst>
            <pc:docMk/>
            <pc:sldMk cId="2775002301" sldId="555"/>
            <ac:spMk id="2" creationId="{00000000-0000-0000-0000-000000000000}"/>
          </ac:spMkLst>
        </pc:spChg>
        <pc:spChg chg="mod">
          <ac:chgData name="James Serra" userId="8ac5bb8964d8f761" providerId="LiveId" clId="{FC310332-FC92-4ACD-81FC-0A824A7E7784}" dt="2017-12-11T03:25:46.510" v="1067" actId="6549"/>
          <ac:spMkLst>
            <pc:docMk/>
            <pc:sldMk cId="2775002301" sldId="555"/>
            <ac:spMk id="3" creationId="{00000000-0000-0000-0000-000000000000}"/>
          </ac:spMkLst>
        </pc:spChg>
        <pc:spChg chg="add del">
          <ac:chgData name="James Serra" userId="8ac5bb8964d8f761" providerId="LiveId" clId="{FC310332-FC92-4ACD-81FC-0A824A7E7784}" dt="2017-12-09T01:37:08.178" v="491" actId="20577"/>
          <ac:spMkLst>
            <pc:docMk/>
            <pc:sldMk cId="2775002301" sldId="555"/>
            <ac:spMk id="4" creationId="{350B38B4-9DD6-4448-8EC2-98A3AE66376A}"/>
          </ac:spMkLst>
        </pc:spChg>
        <pc:spChg chg="add del">
          <ac:chgData name="James Serra" userId="8ac5bb8964d8f761" providerId="LiveId" clId="{FC310332-FC92-4ACD-81FC-0A824A7E7784}" dt="2017-12-09T01:37:23.908" v="495" actId="20577"/>
          <ac:spMkLst>
            <pc:docMk/>
            <pc:sldMk cId="2775002301" sldId="555"/>
            <ac:spMk id="5" creationId="{44BD43AA-32E1-422E-A74C-075099BC4AEE}"/>
          </ac:spMkLst>
        </pc:spChg>
        <pc:graphicFrameChg chg="add del">
          <ac:chgData name="James Serra" userId="8ac5bb8964d8f761" providerId="LiveId" clId="{FC310332-FC92-4ACD-81FC-0A824A7E7784}" dt="2017-12-09T02:22:21.902" v="963" actId="20577"/>
          <ac:graphicFrameMkLst>
            <pc:docMk/>
            <pc:sldMk cId="2775002301" sldId="555"/>
            <ac:graphicFrameMk id="6" creationId="{4D070338-4001-418A-8B5A-A5D2F6535134}"/>
          </ac:graphicFrameMkLst>
        </pc:graphicFrameChg>
      </pc:sldChg>
      <pc:sldMasterChg chg="delSldLayout">
        <pc:chgData name="James Serra" userId="8ac5bb8964d8f761" providerId="LiveId" clId="{FC310332-FC92-4ACD-81FC-0A824A7E7784}" dt="2017-12-08T04:31:15.562" v="50" actId="2696"/>
        <pc:sldMasterMkLst>
          <pc:docMk/>
          <pc:sldMasterMk cId="788310367" sldId="2147483661"/>
        </pc:sldMasterMkLst>
      </pc:sldMasterChg>
      <pc:sldMasterChg chg="delSldLayout">
        <pc:chgData name="James Serra" userId="8ac5bb8964d8f761" providerId="LiveId" clId="{FC310332-FC92-4ACD-81FC-0A824A7E7784}" dt="2017-12-08T04:31:16.242" v="52" actId="2696"/>
        <pc:sldMasterMkLst>
          <pc:docMk/>
          <pc:sldMasterMk cId="2392387122" sldId="2147483689"/>
        </pc:sldMasterMkLst>
      </pc:sldMasterChg>
      <pc:sldMasterChg chg="delSldLayout">
        <pc:chgData name="James Serra" userId="8ac5bb8964d8f761" providerId="LiveId" clId="{FC310332-FC92-4ACD-81FC-0A824A7E7784}" dt="2017-12-08T04:31:16.583" v="53" actId="2696"/>
        <pc:sldMasterMkLst>
          <pc:docMk/>
          <pc:sldMasterMk cId="1876739297" sldId="2147483716"/>
        </pc:sldMasterMkLst>
      </pc:sldMasterChg>
      <pc:sldMasterChg chg="delSldLayout">
        <pc:chgData name="James Serra" userId="8ac5bb8964d8f761" providerId="LiveId" clId="{FC310332-FC92-4ACD-81FC-0A824A7E7784}" dt="2017-12-08T04:31:16.930" v="54" actId="2696"/>
        <pc:sldMasterMkLst>
          <pc:docMk/>
          <pc:sldMasterMk cId="3695241849" sldId="2147483746"/>
        </pc:sldMasterMkLst>
      </pc:sldMasterChg>
      <pc:sldMasterChg chg="delSldLayout">
        <pc:chgData name="James Serra" userId="8ac5bb8964d8f761" providerId="LiveId" clId="{FC310332-FC92-4ACD-81FC-0A824A7E7784}" dt="2017-12-08T04:31:17.915" v="57" actId="2696"/>
        <pc:sldMasterMkLst>
          <pc:docMk/>
          <pc:sldMasterMk cId="208446038" sldId="2147483877"/>
        </pc:sldMasterMkLst>
      </pc:sldMasterChg>
      <pc:sldMasterChg chg="delSldLayout">
        <pc:chgData name="James Serra" userId="8ac5bb8964d8f761" providerId="LiveId" clId="{FC310332-FC92-4ACD-81FC-0A824A7E7784}" dt="2017-12-08T04:31:18.281" v="58" actId="2696"/>
        <pc:sldMasterMkLst>
          <pc:docMk/>
          <pc:sldMasterMk cId="213063543" sldId="2147484094"/>
        </pc:sldMasterMkLst>
      </pc:sldMasterChg>
      <pc:sldMasterChg chg="delSldLayout">
        <pc:chgData name="James Serra" userId="8ac5bb8964d8f761" providerId="LiveId" clId="{FC310332-FC92-4ACD-81FC-0A824A7E7784}" dt="2017-12-08T04:31:18.693" v="59" actId="2696"/>
        <pc:sldMasterMkLst>
          <pc:docMk/>
          <pc:sldMasterMk cId="2498282771" sldId="2147484143"/>
        </pc:sldMasterMkLst>
      </pc:sldMasterChg>
      <pc:sldMasterChg chg="delSldLayout">
        <pc:chgData name="James Serra" userId="8ac5bb8964d8f761" providerId="LiveId" clId="{FC310332-FC92-4ACD-81FC-0A824A7E7784}" dt="2017-12-08T04:31:19.322" v="61" actId="2696"/>
        <pc:sldMasterMkLst>
          <pc:docMk/>
          <pc:sldMasterMk cId="506242575" sldId="2147484206"/>
        </pc:sldMasterMkLst>
      </pc:sldMasterChg>
      <pc:sldMasterChg chg="delSldLayout">
        <pc:chgData name="James Serra" userId="8ac5bb8964d8f761" providerId="LiveId" clId="{FC310332-FC92-4ACD-81FC-0A824A7E7784}" dt="2017-12-08T04:31:19.826" v="62" actId="2696"/>
        <pc:sldMasterMkLst>
          <pc:docMk/>
          <pc:sldMasterMk cId="695221866" sldId="2147484268"/>
        </pc:sldMasterMkLst>
      </pc:sldMasterChg>
      <pc:sldMasterChg chg="delSldLayout">
        <pc:chgData name="James Serra" userId="8ac5bb8964d8f761" providerId="LiveId" clId="{FC310332-FC92-4ACD-81FC-0A824A7E7784}" dt="2017-12-08T04:31:20.143" v="63" actId="2696"/>
        <pc:sldMasterMkLst>
          <pc:docMk/>
          <pc:sldMasterMk cId="1371992483" sldId="2147484293"/>
        </pc:sldMasterMkLst>
      </pc:sldMasterChg>
      <pc:sldMasterChg chg="delSldLayout">
        <pc:chgData name="James Serra" userId="8ac5bb8964d8f761" providerId="LiveId" clId="{FC310332-FC92-4ACD-81FC-0A824A7E7784}" dt="2017-12-08T04:31:20.468" v="64" actId="2696"/>
        <pc:sldMasterMkLst>
          <pc:docMk/>
          <pc:sldMasterMk cId="3746049869" sldId="2147484412"/>
        </pc:sldMasterMkLst>
      </pc:sldMasterChg>
      <pc:sldMasterChg chg="delSldLayout">
        <pc:chgData name="James Serra" userId="8ac5bb8964d8f761" providerId="LiveId" clId="{FC310332-FC92-4ACD-81FC-0A824A7E7784}" dt="2017-12-08T04:31:20.804" v="65" actId="2696"/>
        <pc:sldMasterMkLst>
          <pc:docMk/>
          <pc:sldMasterMk cId="585020833" sldId="2147484461"/>
        </pc:sldMasterMkLst>
      </pc:sldMasterChg>
      <pc:sldMasterChg chg="delSldLayout">
        <pc:chgData name="James Serra" userId="8ac5bb8964d8f761" providerId="LiveId" clId="{FC310332-FC92-4ACD-81FC-0A824A7E7784}" dt="2017-12-08T04:31:21.155" v="66" actId="2696"/>
        <pc:sldMasterMkLst>
          <pc:docMk/>
          <pc:sldMasterMk cId="961144061" sldId="2147484474"/>
        </pc:sldMasterMkLst>
      </pc:sldMasterChg>
      <pc:sldMasterChg chg="delSldLayout">
        <pc:chgData name="James Serra" userId="8ac5bb8964d8f761" providerId="LiveId" clId="{FC310332-FC92-4ACD-81FC-0A824A7E7784}" dt="2017-12-08T04:31:21.493" v="67" actId="2696"/>
        <pc:sldMasterMkLst>
          <pc:docMk/>
          <pc:sldMasterMk cId="2501462895" sldId="2147484550"/>
        </pc:sldMasterMkLst>
      </pc:sldMasterChg>
      <pc:sldMasterChg chg="delSldLayout">
        <pc:chgData name="James Serra" userId="8ac5bb8964d8f761" providerId="LiveId" clId="{FC310332-FC92-4ACD-81FC-0A824A7E7784}" dt="2017-12-08T04:31:22.477" v="70" actId="2696"/>
        <pc:sldMasterMkLst>
          <pc:docMk/>
          <pc:sldMasterMk cId="2932269830" sldId="2147484590"/>
        </pc:sldMasterMkLst>
      </pc:sldMasterChg>
      <pc:sldMasterChg chg="delSldLayout">
        <pc:chgData name="James Serra" userId="8ac5bb8964d8f761" providerId="LiveId" clId="{FC310332-FC92-4ACD-81FC-0A824A7E7784}" dt="2017-12-08T04:31:22.854" v="71" actId="2696"/>
        <pc:sldMasterMkLst>
          <pc:docMk/>
          <pc:sldMasterMk cId="2557103878" sldId="2147484640"/>
        </pc:sldMasterMkLst>
      </pc:sldMasterChg>
      <pc:sldMasterChg chg="delSldLayout">
        <pc:chgData name="James Serra" userId="8ac5bb8964d8f761" providerId="LiveId" clId="{FC310332-FC92-4ACD-81FC-0A824A7E7784}" dt="2017-12-08T04:31:24.462" v="72" actId="2696"/>
        <pc:sldMasterMkLst>
          <pc:docMk/>
          <pc:sldMasterMk cId="2234008002" sldId="2147484668"/>
        </pc:sldMasterMkLst>
      </pc:sldMasterChg>
      <pc:sldMasterChg chg="delSldLayout">
        <pc:chgData name="James Serra" userId="8ac5bb8964d8f761" providerId="LiveId" clId="{FC310332-FC92-4ACD-81FC-0A824A7E7784}" dt="2017-12-08T04:31:24.872" v="73" actId="2696"/>
        <pc:sldMasterMkLst>
          <pc:docMk/>
          <pc:sldMasterMk cId="1405026915" sldId="2147484686"/>
        </pc:sldMasterMkLst>
      </pc:sldMasterChg>
      <pc:sldMasterChg chg="delSldLayout">
        <pc:chgData name="James Serra" userId="8ac5bb8964d8f761" providerId="LiveId" clId="{FC310332-FC92-4ACD-81FC-0A824A7E7784}" dt="2017-12-08T04:31:30.692" v="92" actId="2696"/>
        <pc:sldMasterMkLst>
          <pc:docMk/>
          <pc:sldMasterMk cId="2072064229" sldId="2147484750"/>
        </pc:sldMasterMkLst>
      </pc:sldMasterChg>
      <pc:sldMasterChg chg="delSldLayout">
        <pc:chgData name="James Serra" userId="8ac5bb8964d8f761" providerId="LiveId" clId="{FC310332-FC92-4ACD-81FC-0A824A7E7784}" dt="2017-12-08T04:31:35.211" v="106" actId="2696"/>
        <pc:sldMasterMkLst>
          <pc:docMk/>
          <pc:sldMasterMk cId="3378659372" sldId="2147484770"/>
        </pc:sldMasterMkLst>
      </pc:sldMasterChg>
      <pc:sldMasterChg chg="delSldLayout">
        <pc:chgData name="James Serra" userId="8ac5bb8964d8f761" providerId="LiveId" clId="{FC310332-FC92-4ACD-81FC-0A824A7E7784}" dt="2017-12-08T04:31:40.445" v="129" actId="2696"/>
        <pc:sldMasterMkLst>
          <pc:docMk/>
          <pc:sldMasterMk cId="2070795779" sldId="2147484790"/>
        </pc:sldMasterMkLst>
      </pc:sldMasterChg>
      <pc:sldMasterChg chg="delSldLayout">
        <pc:chgData name="James Serra" userId="8ac5bb8964d8f761" providerId="LiveId" clId="{FC310332-FC92-4ACD-81FC-0A824A7E7784}" dt="2017-12-08T04:31:40.844" v="131" actId="2696"/>
        <pc:sldMasterMkLst>
          <pc:docMk/>
          <pc:sldMasterMk cId="3843691583" sldId="2147484817"/>
        </pc:sldMasterMkLst>
      </pc:sldMasterChg>
      <pc:sldMasterChg chg="delSldLayout">
        <pc:chgData name="James Serra" userId="8ac5bb8964d8f761" providerId="LiveId" clId="{FC310332-FC92-4ACD-81FC-0A824A7E7784}" dt="2017-12-08T04:31:41.630" v="135" actId="2696"/>
        <pc:sldMasterMkLst>
          <pc:docMk/>
          <pc:sldMasterMk cId="847930912" sldId="2147484821"/>
        </pc:sldMasterMkLst>
      </pc:sldMasterChg>
      <pc:sldMasterChg chg="delSldLayout">
        <pc:chgData name="James Serra" userId="8ac5bb8964d8f761" providerId="LiveId" clId="{FC310332-FC92-4ACD-81FC-0A824A7E7784}" dt="2017-12-08T04:31:44.362" v="146" actId="2696"/>
        <pc:sldMasterMkLst>
          <pc:docMk/>
          <pc:sldMasterMk cId="3415721653" sldId="2147484831"/>
        </pc:sldMasterMkLst>
      </pc:sldMasterChg>
      <pc:sldMasterChg chg="delSldLayout">
        <pc:chgData name="James Serra" userId="8ac5bb8964d8f761" providerId="LiveId" clId="{FC310332-FC92-4ACD-81FC-0A824A7E7784}" dt="2017-12-08T04:31:46.742" v="162" actId="2696"/>
        <pc:sldMasterMkLst>
          <pc:docMk/>
          <pc:sldMasterMk cId="1541415088" sldId="2147484847"/>
        </pc:sldMasterMkLst>
      </pc:sldMasterChg>
      <pc:sldMasterChg chg="delSldLayout">
        <pc:chgData name="James Serra" userId="8ac5bb8964d8f761" providerId="LiveId" clId="{FC310332-FC92-4ACD-81FC-0A824A7E7784}" dt="2017-12-08T04:31:49.182" v="167" actId="2696"/>
        <pc:sldMasterMkLst>
          <pc:docMk/>
          <pc:sldMasterMk cId="2868845499" sldId="2147484865"/>
        </pc:sldMasterMkLst>
      </pc:sldMasterChg>
      <pc:sldMasterChg chg="delSldLayout">
        <pc:chgData name="James Serra" userId="8ac5bb8964d8f761" providerId="LiveId" clId="{FC310332-FC92-4ACD-81FC-0A824A7E7784}" dt="2017-12-08T04:31:50.280" v="176" actId="2696"/>
        <pc:sldMasterMkLst>
          <pc:docMk/>
          <pc:sldMasterMk cId="4150142022" sldId="2147484907"/>
        </pc:sldMasterMkLst>
      </pc:sldMasterChg>
      <pc:sldMasterChg chg="delSldLayout">
        <pc:chgData name="James Serra" userId="8ac5bb8964d8f761" providerId="LiveId" clId="{FC310332-FC92-4ACD-81FC-0A824A7E7784}" dt="2017-12-08T04:31:51.946" v="191" actId="2696"/>
        <pc:sldMasterMkLst>
          <pc:docMk/>
          <pc:sldMasterMk cId="1907015328" sldId="2147484919"/>
        </pc:sldMasterMkLst>
      </pc:sldMasterChg>
      <pc:sldMasterChg chg="delSldLayout">
        <pc:chgData name="James Serra" userId="8ac5bb8964d8f761" providerId="LiveId" clId="{FC310332-FC92-4ACD-81FC-0A824A7E7784}" dt="2017-12-08T04:31:53.798" v="212" actId="2696"/>
        <pc:sldMasterMkLst>
          <pc:docMk/>
          <pc:sldMasterMk cId="354515223" sldId="2147484937"/>
        </pc:sldMasterMkLst>
      </pc:sldMasterChg>
      <pc:sldMasterChg chg="delSldLayout">
        <pc:chgData name="James Serra" userId="8ac5bb8964d8f761" providerId="LiveId" clId="{FC310332-FC92-4ACD-81FC-0A824A7E7784}" dt="2017-12-08T04:31:54.931" v="229" actId="2696"/>
        <pc:sldMasterMkLst>
          <pc:docMk/>
          <pc:sldMasterMk cId="2787446597" sldId="2147484961"/>
        </pc:sldMasterMkLst>
      </pc:sldMasterChg>
      <pc:sldMasterChg chg="delSldLayout">
        <pc:chgData name="James Serra" userId="8ac5bb8964d8f761" providerId="LiveId" clId="{FC310332-FC92-4ACD-81FC-0A824A7E7784}" dt="2017-12-08T04:31:55.779" v="245" actId="2696"/>
        <pc:sldMasterMkLst>
          <pc:docMk/>
          <pc:sldMasterMk cId="4095171701" sldId="2147484981"/>
        </pc:sldMasterMkLst>
      </pc:sldMasterChg>
      <pc:sldMasterChg chg="delSldLayout">
        <pc:chgData name="James Serra" userId="8ac5bb8964d8f761" providerId="LiveId" clId="{FC310332-FC92-4ACD-81FC-0A824A7E7784}" dt="2017-12-08T04:31:56.455" v="256" actId="2696"/>
        <pc:sldMasterMkLst>
          <pc:docMk/>
          <pc:sldMasterMk cId="3560891016" sldId="2147484999"/>
        </pc:sldMasterMkLst>
      </pc:sldMasterChg>
    </pc:docChg>
  </pc:docChgLst>
  <pc:docChgLst>
    <pc:chgData name="James Serra" userId="8ac5bb8964d8f761" providerId="LiveId" clId="{8ED5D1A0-719F-4D0D-A33B-126E681BA4B3}"/>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2" dt="2017-09-20T16:58:25.418" idx="6">
    <p:pos x="7569" y="123"/>
    <p:text>Same as previous slide - "Premium - LoB &amp; analytical apps that require very low (sub-second) latency</p:text>
    <p:extLst>
      <p:ext uri="{C676402C-5697-4E1C-873F-D02D1690AC5C}">
        <p15:threadingInfo xmlns:p15="http://schemas.microsoft.com/office/powerpoint/2012/main" timeZoneBias="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emf"/><Relationship Id="rId1" Type="http://schemas.openxmlformats.org/officeDocument/2006/relationships/image" Target="../media/image82.emf"/><Relationship Id="rId4" Type="http://schemas.openxmlformats.org/officeDocument/2006/relationships/image" Target="../media/image85.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emf"/><Relationship Id="rId1" Type="http://schemas.openxmlformats.org/officeDocument/2006/relationships/image" Target="../media/image8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33A108-0A57-49B7-99E9-E381755AA0CD}" type="datetimeFigureOut">
              <a:rPr lang="en-US" smtClean="0"/>
              <a:t>12/10/2017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33C8-27DA-4405-B9F6-B8ED03A6B0F6}" type="slidenum">
              <a:rPr lang="en-US" smtClean="0"/>
              <a:t>‹#›</a:t>
            </a:fld>
            <a:endParaRPr lang="en-US"/>
          </a:p>
        </p:txBody>
      </p:sp>
    </p:spTree>
    <p:extLst>
      <p:ext uri="{BB962C8B-B14F-4D97-AF65-F5344CB8AC3E}">
        <p14:creationId xmlns:p14="http://schemas.microsoft.com/office/powerpoint/2010/main" val="96162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www.techopedia.com/2/31360/trends/big-data/how-apache-spark-helps-rapid-application-development" TargetMode="External"/><Relationship Id="rId3" Type="http://schemas.openxmlformats.org/officeDocument/2006/relationships/hyperlink" Target="https://www.techopedia.com/definition/24407/application-programming-interface-api" TargetMode="External"/><Relationship Id="rId7" Type="http://schemas.openxmlformats.org/officeDocument/2006/relationships/hyperlink" Target="https://www.techopedia.com/definition/1245/structured-query-language-sql" TargetMode="External"/><Relationship Id="rId12" Type="http://schemas.openxmlformats.org/officeDocument/2006/relationships/hyperlink" Target="https://www.techopedia.com/definition/5380/packet"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www.techopedia.com/definition/3533/python" TargetMode="External"/><Relationship Id="rId11" Type="http://schemas.openxmlformats.org/officeDocument/2006/relationships/hyperlink" Target="https://www.techopedia.com/definition/5736/query" TargetMode="External"/><Relationship Id="rId5" Type="http://schemas.openxmlformats.org/officeDocument/2006/relationships/hyperlink" Target="https://www.techopedia.com/definition/3927/java" TargetMode="External"/><Relationship Id="rId10" Type="http://schemas.openxmlformats.org/officeDocument/2006/relationships/hyperlink" Target="https://www.techopedia.com/definition/5422/data-management" TargetMode="External"/><Relationship Id="rId4" Type="http://schemas.openxmlformats.org/officeDocument/2006/relationships/hyperlink" Target="https://www.techopedia.com/definition/27183/scala" TargetMode="External"/><Relationship Id="rId9" Type="http://schemas.openxmlformats.org/officeDocument/2006/relationships/hyperlink" Target="https://www.techopedia.com/definition/8181/machine-learning"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microsoft.com/en-us/azure/documentdb/documentdb-consistency-levels"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s.microsoft.com/en-us/azure/documentdb/documentdb-introduction" TargetMode="External"/><Relationship Id="rId2" Type="http://schemas.openxmlformats.org/officeDocument/2006/relationships/slide" Target="../slides/slide43.xml"/><Relationship Id="rId1" Type="http://schemas.openxmlformats.org/officeDocument/2006/relationships/notesMaster" Target="../notesMasters/notesMaster1.xml"/><Relationship Id="rId6" Type="http://schemas.openxmlformats.org/officeDocument/2006/relationships/hyperlink" Target="https://docs.microsoft.com/en-us/azure/cosmos-db/table-introduction" TargetMode="External"/><Relationship Id="rId5" Type="http://schemas.openxmlformats.org/officeDocument/2006/relationships/hyperlink" Target="https://docs.microsoft.com/en-us/azure/documentdb/documentdb-protocol-mongodb" TargetMode="External"/><Relationship Id="rId4" Type="http://schemas.openxmlformats.org/officeDocument/2006/relationships/hyperlink" Target="https://docs.microsoft.com/en-us/azure/cosmos-db/graph-introduction"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E3573B-5F89-41B4-883D-4A2852AD67B8}" type="datetime1">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12/10/2017</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34113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Key points: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Azure Analysis Services works just like SQL Server Analysis services (for tabular models), supports data sources on-premises and in the cloud, and consume using your preferred data visualization tools.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Talk track: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Azure Analysis Services is based on SQL Server 2016 Analysis Services technology. Data can be accessed on-premises and in the cloud and business users and BI professionals can consume the data on-mobile devices, on the web and in custom apps.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i="0" u="none" strike="noStrike" kern="1200" dirty="0">
                <a:solidFill>
                  <a:schemeClr val="tx1"/>
                </a:solidFill>
                <a:effectLst/>
                <a:latin typeface="Segoe UI Light" pitchFamily="34" charset="0"/>
                <a:ea typeface="+mn-ea"/>
                <a:cs typeface="+mn-cs"/>
              </a:rPr>
              <a:t>This means that BI professionals who are familiar with SQL Server Analysis Services, tabular models can get started quickly and do not need to learn new tools or skills. </a:t>
            </a:r>
          </a:p>
          <a:p>
            <a:endParaRPr lang="en-US" dirty="0"/>
          </a:p>
          <a:p>
            <a:r>
              <a:rPr lang="en-US" sz="900" dirty="0">
                <a:solidFill>
                  <a:schemeClr val="accent1"/>
                </a:solidFill>
              </a:rPr>
              <a:t>That includes the flexibility to develop in the familiar Visual Studio environment</a:t>
            </a:r>
            <a:r>
              <a:rPr lang="en-US" sz="900" baseline="0" dirty="0">
                <a:solidFill>
                  <a:schemeClr val="accent1"/>
                </a:solidFill>
              </a:rPr>
              <a:t> and take advantage of </a:t>
            </a:r>
            <a:r>
              <a:rPr lang="en-US" sz="900" b="0" kern="0" dirty="0">
                <a:solidFill>
                  <a:schemeClr val="accent1"/>
                </a:solidFill>
              </a:rPr>
              <a:t>Visual Studio Application Lifecycle Management</a:t>
            </a:r>
          </a:p>
          <a:p>
            <a:endParaRPr lang="en-US" sz="1200" b="0" kern="0" dirty="0">
              <a:solidFill>
                <a:schemeClr val="accent1"/>
              </a:solidFill>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377073-5634-4196-A2D2-6DC015651391}"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4174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Key points:</a:t>
            </a:r>
          </a:p>
          <a:p>
            <a:r>
              <a:rPr lang="en-US" sz="1200" b="0" kern="1200" dirty="0">
                <a:solidFill>
                  <a:schemeClr val="tx1"/>
                </a:solidFill>
                <a:effectLst/>
                <a:latin typeface="+mn-lt"/>
                <a:ea typeface="+mn-ea"/>
                <a:cs typeface="+mn-cs"/>
              </a:rPr>
              <a:t>Proven analytics engine with the benefits of the cloud.</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Talk track:</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by moving to the cloud customers can get started quickly, it takes only seconds to spin up a server. </a:t>
            </a:r>
          </a:p>
          <a:p>
            <a:r>
              <a:rPr lang="en-US" sz="1200" kern="1200" dirty="0">
                <a:solidFill>
                  <a:schemeClr val="tx1"/>
                </a:solidFill>
                <a:effectLst/>
                <a:latin typeface="+mn-lt"/>
                <a:ea typeface="+mn-ea"/>
                <a:cs typeface="+mn-cs"/>
              </a:rPr>
              <a:t>With 99.9% availability data can be accessed when needed, and secured access to data can be provided from virtually anywhere. </a:t>
            </a:r>
          </a:p>
          <a:p>
            <a:endParaRPr lang="en-US" dirty="0"/>
          </a:p>
          <a:p>
            <a:r>
              <a:rPr lang="en-US" sz="1200" kern="1200" dirty="0">
                <a:solidFill>
                  <a:schemeClr val="tx1"/>
                </a:solidFill>
                <a:effectLst/>
                <a:latin typeface="+mn-lt"/>
                <a:ea typeface="+mn-ea"/>
                <a:cs typeface="+mn-cs"/>
              </a:rPr>
              <a:t>Customers can also pause the service to only pay for what they use. With the ability to scale the service up and down –customers get the performance they need when needed.</a:t>
            </a:r>
          </a:p>
          <a:p>
            <a:r>
              <a:rPr lang="en-US" sz="1200" kern="1200" dirty="0">
                <a:solidFill>
                  <a:schemeClr val="tx1"/>
                </a:solidFill>
                <a:effectLst/>
                <a:latin typeface="+mn-lt"/>
                <a:ea typeface="+mn-ea"/>
                <a:cs typeface="+mn-cs"/>
              </a:rPr>
              <a:t>With Azure Analysis Services customers, can rely on Microsoft’s experience running trusted enterprise cloud services!</a:t>
            </a:r>
          </a:p>
          <a:p>
            <a:endParaRPr lang="en-US" dirty="0"/>
          </a:p>
          <a:p>
            <a:r>
              <a:rPr lang="en-US" dirty="0"/>
              <a:t>include message around move your existing models with</a:t>
            </a:r>
            <a:r>
              <a:rPr lang="en-US" baseline="0" dirty="0"/>
              <a:t> the new backup and restore feature</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E377073-5634-4196-A2D2-6DC0156513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1753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Points: Provides a quick overview of</a:t>
            </a:r>
            <a:r>
              <a:rPr lang="en-US" baseline="0" dirty="0"/>
              <a:t> available service tiers.  </a:t>
            </a:r>
            <a:r>
              <a:rPr lang="en-US" sz="900" kern="1200" dirty="0">
                <a:solidFill>
                  <a:schemeClr val="tx1"/>
                </a:solidFill>
                <a:effectLst/>
                <a:latin typeface="Segoe UI Light" pitchFamily="34" charset="0"/>
                <a:ea typeface="+mn-ea"/>
                <a:cs typeface="+mn-cs"/>
              </a:rPr>
              <a:t>Azure Analysis Services service tiers include </a:t>
            </a:r>
            <a:r>
              <a:rPr lang="en-US" sz="900" b="1" kern="1200" dirty="0">
                <a:solidFill>
                  <a:schemeClr val="tx1"/>
                </a:solidFill>
                <a:effectLst/>
                <a:latin typeface="Segoe UI Light" pitchFamily="34" charset="0"/>
                <a:ea typeface="+mn-ea"/>
                <a:cs typeface="+mn-cs"/>
              </a:rPr>
              <a:t>Developer, Basic </a:t>
            </a:r>
            <a:r>
              <a:rPr lang="en-US" sz="900" kern="1200" dirty="0">
                <a:solidFill>
                  <a:schemeClr val="tx1"/>
                </a:solidFill>
                <a:effectLst/>
                <a:latin typeface="Segoe UI Light" pitchFamily="34" charset="0"/>
                <a:ea typeface="+mn-ea"/>
                <a:cs typeface="+mn-cs"/>
              </a:rPr>
              <a:t>and </a:t>
            </a:r>
            <a:r>
              <a:rPr lang="en-US" sz="900" b="1" kern="1200" dirty="0">
                <a:solidFill>
                  <a:schemeClr val="tx1"/>
                </a:solidFill>
                <a:effectLst/>
                <a:latin typeface="Segoe UI Light" pitchFamily="34" charset="0"/>
                <a:ea typeface="+mn-ea"/>
                <a:cs typeface="+mn-cs"/>
              </a:rPr>
              <a:t>Standard. </a:t>
            </a:r>
            <a:r>
              <a:rPr lang="en-US" sz="900" kern="1200" dirty="0">
                <a:solidFill>
                  <a:schemeClr val="tx1"/>
                </a:solidFill>
                <a:effectLst/>
                <a:latin typeface="Segoe UI Light" pitchFamily="34" charset="0"/>
                <a:ea typeface="+mn-ea"/>
                <a:cs typeface="+mn-cs"/>
              </a:rPr>
              <a:t>Each tier is distinguished primarily by its overall performance, which is measured in QPUs (Query Processing Units).</a:t>
            </a:r>
          </a:p>
          <a:p>
            <a:r>
              <a:rPr lang="en-US" sz="900" kern="1200" dirty="0">
                <a:solidFill>
                  <a:schemeClr val="tx1"/>
                </a:solidFill>
                <a:effectLst/>
                <a:latin typeface="Segoe UI Light" pitchFamily="34" charset="0"/>
                <a:ea typeface="+mn-ea"/>
                <a:cs typeface="+mn-cs"/>
              </a:rPr>
              <a:t>Standard and developer tiers are further differentiated by the availability of</a:t>
            </a:r>
            <a:r>
              <a:rPr lang="en-US" sz="900" kern="1200" baseline="0" dirty="0">
                <a:solidFill>
                  <a:schemeClr val="tx1"/>
                </a:solidFill>
                <a:effectLst/>
                <a:latin typeface="Segoe UI Light" pitchFamily="34" charset="0"/>
                <a:ea typeface="+mn-ea"/>
                <a:cs typeface="+mn-cs"/>
              </a:rPr>
              <a:t> the Partition feature that provides customers advanced data refresh controls</a:t>
            </a:r>
          </a:p>
          <a:p>
            <a:endParaRPr lang="en-US" sz="900" kern="1200" baseline="0" dirty="0">
              <a:solidFill>
                <a:schemeClr val="tx1"/>
              </a:solidFill>
              <a:effectLst/>
              <a:latin typeface="Segoe UI Light" pitchFamily="34" charset="0"/>
              <a:ea typeface="+mn-ea"/>
              <a:cs typeface="+mn-cs"/>
            </a:endParaRPr>
          </a:p>
          <a:p>
            <a:r>
              <a:rPr lang="en-US" sz="900" kern="1200" baseline="0" dirty="0">
                <a:solidFill>
                  <a:schemeClr val="tx1"/>
                </a:solidFill>
                <a:effectLst/>
                <a:latin typeface="Segoe UI Light" pitchFamily="34" charset="0"/>
                <a:ea typeface="+mn-ea"/>
                <a:cs typeface="+mn-cs"/>
              </a:rPr>
              <a:t>For latest pricing go to the pricing page.</a:t>
            </a:r>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377073-5634-4196-A2D2-6DC0156513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0717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high-level architecture view. </a:t>
            </a:r>
          </a:p>
          <a:p>
            <a:endParaRPr lang="en-US" dirty="0"/>
          </a:p>
          <a:p>
            <a:r>
              <a:rPr lang="en-US" dirty="0"/>
              <a:t>Analysis Services is now part of the cloud solution.  If your data sources are all in the cloud such as Azure SQL DW and SQL Database, no on-premises infrastructure is required. Client such as Power BI Desktop, Excel, and 3</a:t>
            </a:r>
            <a:r>
              <a:rPr lang="en-US" baseline="30000" dirty="0"/>
              <a:t>rd</a:t>
            </a:r>
            <a:r>
              <a:rPr lang="en-US" dirty="0"/>
              <a:t> party tools connect directly to the cloud.  For Azure Analysis Services to access on-premises data sources, the On-premises data gateway is required.  One per Analysis Services server is required to support the volume and performance requirements of the Azure Analysis Services workload.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66211"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12/10/2017 10:17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3421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Key points: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Azure Analysis Services works just like SQL Server Analysis services (for tabular models), supports data sources on-premises and in the cloud, and consume using your preferred data visualization tools.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Talk track: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Azure Analysis Services is based on SQL Server 2016 Analysis Services technology. In preview, we are focusing on tabular models only. Data can be accessed on-premises and in the cloud and business users and BI professionals can consume the data on-mobile devices, on the web and in custom apps.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means that BI professionals who are familiar with SQL Server Analysis Services, tabular models can get started quickly and do not need to learn new tools or skills. </a:t>
            </a:r>
          </a:p>
          <a:p>
            <a:endParaRPr lang="en-US" dirty="0"/>
          </a:p>
          <a:p>
            <a:r>
              <a:rPr lang="en-US" sz="1200" dirty="0">
                <a:solidFill>
                  <a:schemeClr val="accent1"/>
                </a:solidFill>
              </a:rPr>
              <a:t>Develop in the familiar Visual Studio environment</a:t>
            </a:r>
            <a:r>
              <a:rPr lang="en-US" sz="1200" baseline="0" dirty="0">
                <a:solidFill>
                  <a:schemeClr val="accent1"/>
                </a:solidFill>
              </a:rPr>
              <a:t> and take advantage of </a:t>
            </a:r>
            <a:r>
              <a:rPr lang="en-US" sz="1200" b="0" kern="0" dirty="0">
                <a:solidFill>
                  <a:schemeClr val="accent1"/>
                </a:solidFill>
              </a:rPr>
              <a:t>Visual Studio Application Lifecycle Management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377073-5634-4196-A2D2-6DC015651391}"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5050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86720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13923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build-out of DMSA.  Supports hybrid\on-premises too through ADF \ Blob \ Stretch.</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12/10/2017 10:17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7220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it comes to ease of use, Spark again happens to be a lot better than Hadoop. Spark has </a:t>
            </a:r>
            <a:r>
              <a:rPr lang="en-US" sz="1200" b="0" i="0" u="sng" kern="1200" dirty="0">
                <a:solidFill>
                  <a:schemeClr val="tx1"/>
                </a:solidFill>
                <a:effectLst/>
                <a:latin typeface="+mn-lt"/>
                <a:ea typeface="+mn-ea"/>
                <a:cs typeface="+mn-cs"/>
                <a:hlinkClick r:id="rId3"/>
              </a:rPr>
              <a:t>APIs</a:t>
            </a:r>
            <a:r>
              <a:rPr lang="en-US" sz="1200" b="0" i="0" kern="1200" dirty="0">
                <a:solidFill>
                  <a:schemeClr val="tx1"/>
                </a:solidFill>
                <a:effectLst/>
                <a:latin typeface="+mn-lt"/>
                <a:ea typeface="+mn-ea"/>
                <a:cs typeface="+mn-cs"/>
              </a:rPr>
              <a:t> for several languages such as </a:t>
            </a:r>
            <a:r>
              <a:rPr lang="en-US" sz="1200" b="0" i="0" u="sng" kern="1200" dirty="0">
                <a:solidFill>
                  <a:schemeClr val="tx1"/>
                </a:solidFill>
                <a:effectLst/>
                <a:latin typeface="+mn-lt"/>
                <a:ea typeface="+mn-ea"/>
                <a:cs typeface="+mn-cs"/>
                <a:hlinkClick r:id="rId4"/>
              </a:rPr>
              <a:t>Scala</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5"/>
              </a:rPr>
              <a:t>Java</a:t>
            </a:r>
            <a:r>
              <a:rPr lang="en-US" sz="1200" b="0" i="0" kern="1200" dirty="0">
                <a:solidFill>
                  <a:schemeClr val="tx1"/>
                </a:solidFill>
                <a:effectLst/>
                <a:latin typeface="+mn-lt"/>
                <a:ea typeface="+mn-ea"/>
                <a:cs typeface="+mn-cs"/>
              </a:rPr>
              <a:t> and </a:t>
            </a:r>
            <a:r>
              <a:rPr lang="en-US" sz="1200" b="0" i="0" u="sng" kern="1200" dirty="0">
                <a:solidFill>
                  <a:schemeClr val="tx1"/>
                </a:solidFill>
                <a:effectLst/>
                <a:latin typeface="+mn-lt"/>
                <a:ea typeface="+mn-ea"/>
                <a:cs typeface="+mn-cs"/>
                <a:hlinkClick r:id="rId6"/>
              </a:rPr>
              <a:t>Python</a:t>
            </a:r>
            <a:r>
              <a:rPr lang="en-US" sz="1200" b="0" i="0" kern="1200" dirty="0">
                <a:solidFill>
                  <a:schemeClr val="tx1"/>
                </a:solidFill>
                <a:effectLst/>
                <a:latin typeface="+mn-lt"/>
                <a:ea typeface="+mn-ea"/>
                <a:cs typeface="+mn-cs"/>
              </a:rPr>
              <a:t>, besides having the likes of Spark </a:t>
            </a:r>
            <a:r>
              <a:rPr lang="en-US" sz="1200" b="0" i="0" u="sng" kern="1200" dirty="0">
                <a:solidFill>
                  <a:schemeClr val="tx1"/>
                </a:solidFill>
                <a:effectLst/>
                <a:latin typeface="+mn-lt"/>
                <a:ea typeface="+mn-ea"/>
                <a:cs typeface="+mn-cs"/>
                <a:hlinkClick r:id="rId7"/>
              </a:rPr>
              <a:t>SQL</a:t>
            </a:r>
            <a:r>
              <a:rPr lang="en-US" sz="1200" b="0" i="0" kern="1200" dirty="0">
                <a:solidFill>
                  <a:schemeClr val="tx1"/>
                </a:solidFill>
                <a:effectLst/>
                <a:latin typeface="+mn-lt"/>
                <a:ea typeface="+mn-ea"/>
                <a:cs typeface="+mn-cs"/>
              </a:rPr>
              <a:t>. It is relatively simple to write user-defined functions. It also happens to boast an interactive mode for running commands. Hadoop, on the other hand, is written in Java and has earned the reputation of being pretty difficult to program, although it does have tools that assist in the process. (To learn more about Spark, see </a:t>
            </a:r>
            <a:r>
              <a:rPr lang="en-US" sz="1200" b="0" i="0" u="sng" kern="1200" dirty="0">
                <a:solidFill>
                  <a:schemeClr val="tx1"/>
                </a:solidFill>
                <a:effectLst/>
                <a:latin typeface="+mn-lt"/>
                <a:ea typeface="+mn-ea"/>
                <a:cs typeface="+mn-cs"/>
                <a:hlinkClick r:id="rId8"/>
              </a:rPr>
              <a:t>How Apache Spark Helps Rapid Application Development</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In-Memory Technology</a:t>
            </a:r>
          </a:p>
          <a:p>
            <a:r>
              <a:rPr lang="en-US" sz="1200" b="0" i="0" kern="1200" dirty="0">
                <a:solidFill>
                  <a:schemeClr val="tx1"/>
                </a:solidFill>
                <a:effectLst/>
                <a:latin typeface="+mn-lt"/>
                <a:ea typeface="+mn-ea"/>
                <a:cs typeface="+mn-cs"/>
              </a:rPr>
              <a:t>One of the unique aspects of Apache Spark is its unique "in-memory" technology that allows it to be an extremely good data processing system. In this technology, Spark loads all of the data to the internal memory of the system and then unloads it on the disk later. This way, a user can save a part of the processed data on the internal memory and leave the remaining on the disk.</a:t>
            </a:r>
          </a:p>
          <a:p>
            <a:r>
              <a:rPr lang="en-US" sz="1200" b="0" i="0" kern="1200" dirty="0">
                <a:solidFill>
                  <a:schemeClr val="tx1"/>
                </a:solidFill>
                <a:effectLst/>
                <a:latin typeface="+mn-lt"/>
                <a:ea typeface="+mn-ea"/>
                <a:cs typeface="+mn-cs"/>
              </a:rPr>
              <a:t>Spark also has an innate ability to load necessary information to its core with the help of its </a:t>
            </a:r>
            <a:r>
              <a:rPr lang="en-US" sz="1200" b="0" i="0" u="sng" kern="1200" dirty="0">
                <a:solidFill>
                  <a:schemeClr val="tx1"/>
                </a:solidFill>
                <a:effectLst/>
                <a:latin typeface="+mn-lt"/>
                <a:ea typeface="+mn-ea"/>
                <a:cs typeface="+mn-cs"/>
                <a:hlinkClick r:id="rId9"/>
              </a:rPr>
              <a:t>machine </a:t>
            </a:r>
            <a:r>
              <a:rPr lang="en-US" sz="1200" b="0" i="0" u="sng" kern="1200" dirty="0" err="1">
                <a:solidFill>
                  <a:schemeClr val="tx1"/>
                </a:solidFill>
                <a:effectLst/>
                <a:latin typeface="+mn-lt"/>
                <a:ea typeface="+mn-ea"/>
                <a:cs typeface="+mn-cs"/>
                <a:hlinkClick r:id="rId9"/>
              </a:rPr>
              <a:t>learning</a:t>
            </a:r>
            <a:r>
              <a:rPr lang="en-US" sz="1200" b="0" i="0" kern="1200" dirty="0" err="1">
                <a:solidFill>
                  <a:schemeClr val="tx1"/>
                </a:solidFill>
                <a:effectLst/>
                <a:latin typeface="+mn-lt"/>
                <a:ea typeface="+mn-ea"/>
                <a:cs typeface="+mn-cs"/>
              </a:rPr>
              <a:t>algorithms</a:t>
            </a:r>
            <a:r>
              <a:rPr lang="en-US" sz="1200" b="0" i="0" kern="1200" dirty="0">
                <a:solidFill>
                  <a:schemeClr val="tx1"/>
                </a:solidFill>
                <a:effectLst/>
                <a:latin typeface="+mn-lt"/>
                <a:ea typeface="+mn-ea"/>
                <a:cs typeface="+mn-cs"/>
              </a:rPr>
              <a:t>. This allows it to be extremely fast.</a:t>
            </a:r>
          </a:p>
          <a:p>
            <a:r>
              <a:rPr lang="en-US" sz="1200" b="1" i="0" kern="1200" dirty="0">
                <a:solidFill>
                  <a:schemeClr val="tx1"/>
                </a:solidFill>
                <a:effectLst/>
                <a:latin typeface="+mn-lt"/>
                <a:ea typeface="+mn-ea"/>
                <a:cs typeface="+mn-cs"/>
              </a:rPr>
              <a:t>Spark’s Core</a:t>
            </a:r>
          </a:p>
          <a:p>
            <a:r>
              <a:rPr lang="en-US" sz="1200" b="0" i="0" kern="1200" dirty="0">
                <a:solidFill>
                  <a:schemeClr val="tx1"/>
                </a:solidFill>
                <a:effectLst/>
                <a:latin typeface="+mn-lt"/>
                <a:ea typeface="+mn-ea"/>
                <a:cs typeface="+mn-cs"/>
              </a:rPr>
              <a:t>Spark’s core manages several important functions like setting tasks and interactions as well as producing input/output operations. It can be said to be an RDD, or resilient distributed dataset. Basically, this happens to be a mix of data that is spread across several machines connected via a network. The transformation of this data is created by a four-step method, comprised of mapping the data, sorting it, reducing it and then finally, joining the data.</a:t>
            </a:r>
          </a:p>
          <a:p>
            <a:r>
              <a:rPr lang="en-US" sz="1200" b="0" i="0" kern="1200" dirty="0">
                <a:solidFill>
                  <a:schemeClr val="tx1"/>
                </a:solidFill>
                <a:effectLst/>
                <a:latin typeface="+mn-lt"/>
                <a:ea typeface="+mn-ea"/>
                <a:cs typeface="+mn-cs"/>
              </a:rPr>
              <a:t>Following this step is the release of the RDD, which is done with support from an API. This API is a union of three languages: Scala, Java and Python.</a:t>
            </a:r>
          </a:p>
          <a:p>
            <a:r>
              <a:rPr lang="en-US" sz="1200" b="1" i="0" kern="1200" dirty="0">
                <a:solidFill>
                  <a:schemeClr val="tx1"/>
                </a:solidFill>
                <a:effectLst/>
                <a:latin typeface="+mn-lt"/>
                <a:ea typeface="+mn-ea"/>
                <a:cs typeface="+mn-cs"/>
              </a:rPr>
              <a:t>Spark’s SQL</a:t>
            </a:r>
          </a:p>
          <a:p>
            <a:r>
              <a:rPr lang="en-US" sz="1200" b="0" i="0" kern="1200" dirty="0">
                <a:solidFill>
                  <a:schemeClr val="tx1"/>
                </a:solidFill>
                <a:effectLst/>
                <a:latin typeface="+mn-lt"/>
                <a:ea typeface="+mn-ea"/>
                <a:cs typeface="+mn-cs"/>
              </a:rPr>
              <a:t>Apache Spark’s SQL has a relatively new </a:t>
            </a:r>
            <a:r>
              <a:rPr lang="en-US" sz="1200" b="0" i="0" u="sng" kern="1200" dirty="0">
                <a:solidFill>
                  <a:schemeClr val="tx1"/>
                </a:solidFill>
                <a:effectLst/>
                <a:latin typeface="+mn-lt"/>
                <a:ea typeface="+mn-ea"/>
                <a:cs typeface="+mn-cs"/>
                <a:hlinkClick r:id="rId10"/>
              </a:rPr>
              <a:t>data management</a:t>
            </a:r>
            <a:r>
              <a:rPr lang="en-US" sz="1200" b="0" i="0" kern="1200" dirty="0">
                <a:solidFill>
                  <a:schemeClr val="tx1"/>
                </a:solidFill>
                <a:effectLst/>
                <a:latin typeface="+mn-lt"/>
                <a:ea typeface="+mn-ea"/>
                <a:cs typeface="+mn-cs"/>
              </a:rPr>
              <a:t> solution called </a:t>
            </a:r>
            <a:r>
              <a:rPr lang="en-US" sz="1200" b="0" i="0" kern="1200" dirty="0" err="1">
                <a:solidFill>
                  <a:schemeClr val="tx1"/>
                </a:solidFill>
                <a:effectLst/>
                <a:latin typeface="+mn-lt"/>
                <a:ea typeface="+mn-ea"/>
                <a:cs typeface="+mn-cs"/>
              </a:rPr>
              <a:t>SchemaRDD</a:t>
            </a:r>
            <a:r>
              <a:rPr lang="en-US" sz="1200" b="0" i="0" kern="1200" dirty="0">
                <a:solidFill>
                  <a:schemeClr val="tx1"/>
                </a:solidFill>
                <a:effectLst/>
                <a:latin typeface="+mn-lt"/>
                <a:ea typeface="+mn-ea"/>
                <a:cs typeface="+mn-cs"/>
              </a:rPr>
              <a:t>. This allows the arrangement of data into many levels and can also </a:t>
            </a:r>
            <a:r>
              <a:rPr lang="en-US" sz="1200" b="0" i="0" u="sng" kern="1200" dirty="0">
                <a:solidFill>
                  <a:schemeClr val="tx1"/>
                </a:solidFill>
                <a:effectLst/>
                <a:latin typeface="+mn-lt"/>
                <a:ea typeface="+mn-ea"/>
                <a:cs typeface="+mn-cs"/>
                <a:hlinkClick r:id="rId11"/>
              </a:rPr>
              <a:t>query</a:t>
            </a:r>
            <a:r>
              <a:rPr lang="en-US" sz="1200" b="0" i="0" kern="1200" dirty="0">
                <a:solidFill>
                  <a:schemeClr val="tx1"/>
                </a:solidFill>
                <a:effectLst/>
                <a:latin typeface="+mn-lt"/>
                <a:ea typeface="+mn-ea"/>
                <a:cs typeface="+mn-cs"/>
              </a:rPr>
              <a:t> data via a specific language.</a:t>
            </a:r>
          </a:p>
          <a:p>
            <a:r>
              <a:rPr lang="en-US" sz="1200" b="1" i="0" kern="1200" dirty="0" err="1">
                <a:solidFill>
                  <a:schemeClr val="tx1"/>
                </a:solidFill>
                <a:effectLst/>
                <a:latin typeface="+mn-lt"/>
                <a:ea typeface="+mn-ea"/>
                <a:cs typeface="+mn-cs"/>
              </a:rPr>
              <a:t>Graphx</a:t>
            </a:r>
            <a:r>
              <a:rPr lang="en-US" sz="1200" b="1" i="0" kern="1200" dirty="0">
                <a:solidFill>
                  <a:schemeClr val="tx1"/>
                </a:solidFill>
                <a:effectLst/>
                <a:latin typeface="+mn-lt"/>
                <a:ea typeface="+mn-ea"/>
                <a:cs typeface="+mn-cs"/>
              </a:rPr>
              <a:t> Service</a:t>
            </a:r>
          </a:p>
          <a:p>
            <a:r>
              <a:rPr lang="en-US" sz="1200" b="0" i="0" kern="1200" dirty="0">
                <a:solidFill>
                  <a:schemeClr val="tx1"/>
                </a:solidFill>
                <a:effectLst/>
                <a:latin typeface="+mn-lt"/>
                <a:ea typeface="+mn-ea"/>
                <a:cs typeface="+mn-cs"/>
              </a:rPr>
              <a:t>Apache Spark comes with the ability to process graphs or even information that is graphical in nature, thus enabling the easy analysis with a lot of precision.</a:t>
            </a:r>
          </a:p>
          <a:p>
            <a:r>
              <a:rPr lang="en-US" sz="1200" b="1" i="0" kern="1200" dirty="0">
                <a:solidFill>
                  <a:schemeClr val="tx1"/>
                </a:solidFill>
                <a:effectLst/>
                <a:latin typeface="+mn-lt"/>
                <a:ea typeface="+mn-ea"/>
                <a:cs typeface="+mn-cs"/>
              </a:rPr>
              <a:t>Streaming</a:t>
            </a:r>
          </a:p>
          <a:p>
            <a:r>
              <a:rPr lang="en-US" sz="1200" b="0" i="0" kern="1200" dirty="0">
                <a:solidFill>
                  <a:schemeClr val="tx1"/>
                </a:solidFill>
                <a:effectLst/>
                <a:latin typeface="+mn-lt"/>
                <a:ea typeface="+mn-ea"/>
                <a:cs typeface="+mn-cs"/>
              </a:rPr>
              <a:t>This is a prime part of Spark that allows it to stream large chunks of data with help from the core. It does so by breaking the large data into smaller </a:t>
            </a:r>
            <a:r>
              <a:rPr lang="en-US" sz="1200" b="0" i="0" u="sng" kern="1200" dirty="0">
                <a:solidFill>
                  <a:schemeClr val="tx1"/>
                </a:solidFill>
                <a:effectLst/>
                <a:latin typeface="+mn-lt"/>
                <a:ea typeface="+mn-ea"/>
                <a:cs typeface="+mn-cs"/>
                <a:hlinkClick r:id="rId12"/>
              </a:rPr>
              <a:t>packets</a:t>
            </a:r>
            <a:r>
              <a:rPr lang="en-US" sz="1200" b="0" i="0" kern="1200" dirty="0">
                <a:solidFill>
                  <a:schemeClr val="tx1"/>
                </a:solidFill>
                <a:effectLst/>
                <a:latin typeface="+mn-lt"/>
                <a:ea typeface="+mn-ea"/>
                <a:cs typeface="+mn-cs"/>
              </a:rPr>
              <a:t> and then transforming them, thereby accelerating the creation of the RDD.</a:t>
            </a:r>
          </a:p>
          <a:p>
            <a:r>
              <a:rPr lang="en-US" sz="1200" b="1" i="0" kern="1200" dirty="0" err="1">
                <a:solidFill>
                  <a:schemeClr val="tx1"/>
                </a:solidFill>
                <a:effectLst/>
                <a:latin typeface="+mn-lt"/>
                <a:ea typeface="+mn-ea"/>
                <a:cs typeface="+mn-cs"/>
              </a:rPr>
              <a:t>MLib</a:t>
            </a:r>
            <a:r>
              <a:rPr lang="en-US" sz="1200" b="1" i="0" kern="1200" dirty="0">
                <a:solidFill>
                  <a:schemeClr val="tx1"/>
                </a:solidFill>
                <a:effectLst/>
                <a:latin typeface="+mn-lt"/>
                <a:ea typeface="+mn-ea"/>
                <a:cs typeface="+mn-cs"/>
              </a:rPr>
              <a:t> – Machine Learning Library</a:t>
            </a:r>
          </a:p>
          <a:p>
            <a:r>
              <a:rPr lang="en-US" sz="1200" b="0" i="0" kern="1200" dirty="0">
                <a:solidFill>
                  <a:schemeClr val="tx1"/>
                </a:solidFill>
                <a:effectLst/>
                <a:latin typeface="+mn-lt"/>
                <a:ea typeface="+mn-ea"/>
                <a:cs typeface="+mn-cs"/>
              </a:rPr>
              <a:t>Apache Spark has the </a:t>
            </a:r>
            <a:r>
              <a:rPr lang="en-US" sz="1200" b="0" i="0" kern="1200" dirty="0" err="1">
                <a:solidFill>
                  <a:schemeClr val="tx1"/>
                </a:solidFill>
                <a:effectLst/>
                <a:latin typeface="+mn-lt"/>
                <a:ea typeface="+mn-ea"/>
                <a:cs typeface="+mn-cs"/>
              </a:rPr>
              <a:t>MLib</a:t>
            </a:r>
            <a:r>
              <a:rPr lang="en-US" sz="1200" b="0" i="0" kern="1200" dirty="0">
                <a:solidFill>
                  <a:schemeClr val="tx1"/>
                </a:solidFill>
                <a:effectLst/>
                <a:latin typeface="+mn-lt"/>
                <a:ea typeface="+mn-ea"/>
                <a:cs typeface="+mn-cs"/>
              </a:rPr>
              <a:t>, which is a framework meant for structured machine learning. It is also predominantly faster in implementation than Hadoop. </a:t>
            </a:r>
            <a:r>
              <a:rPr lang="en-US" sz="1200" b="0" i="0" kern="1200" dirty="0" err="1">
                <a:solidFill>
                  <a:schemeClr val="tx1"/>
                </a:solidFill>
                <a:effectLst/>
                <a:latin typeface="+mn-lt"/>
                <a:ea typeface="+mn-ea"/>
                <a:cs typeface="+mn-cs"/>
              </a:rPr>
              <a:t>MLib</a:t>
            </a:r>
            <a:r>
              <a:rPr lang="en-US" sz="1200" b="0" i="0" kern="1200" dirty="0">
                <a:solidFill>
                  <a:schemeClr val="tx1"/>
                </a:solidFill>
                <a:effectLst/>
                <a:latin typeface="+mn-lt"/>
                <a:ea typeface="+mn-ea"/>
                <a:cs typeface="+mn-cs"/>
              </a:rPr>
              <a:t> is also capable of solving several problems, such as statistical reading, data sampling and premise testing, to name a few.</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0877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Databricks features –</a:t>
            </a:r>
            <a:endParaRPr lang="en-US" sz="16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Enhance your teams’ productivity</a:t>
            </a:r>
            <a:endParaRPr lang="en-US" dirty="0">
              <a:effectLst/>
            </a:endParaRPr>
          </a:p>
          <a:p>
            <a:pPr lvl="1"/>
            <a:r>
              <a:rPr lang="en-US" sz="1200" b="1" kern="1200" dirty="0">
                <a:solidFill>
                  <a:schemeClr val="tx1"/>
                </a:solidFill>
                <a:effectLst/>
                <a:latin typeface="+mn-lt"/>
                <a:ea typeface="+mn-ea"/>
                <a:cs typeface="+mn-cs"/>
              </a:rPr>
              <a:t>Get started quickly </a:t>
            </a:r>
            <a:r>
              <a:rPr lang="en-US" sz="1200" kern="1200" dirty="0">
                <a:solidFill>
                  <a:schemeClr val="tx1"/>
                </a:solidFill>
                <a:effectLst/>
                <a:latin typeface="+mn-lt"/>
                <a:ea typeface="+mn-ea"/>
                <a:cs typeface="+mn-cs"/>
              </a:rPr>
              <a:t>by launching your new Spark environment with one click.</a:t>
            </a:r>
            <a:endParaRPr lang="en-US" dirty="0">
              <a:effectLst/>
            </a:endParaRPr>
          </a:p>
          <a:p>
            <a:pPr lvl="1"/>
            <a:r>
              <a:rPr lang="en-US" sz="1200" b="1" kern="1200" dirty="0">
                <a:solidFill>
                  <a:schemeClr val="tx1"/>
                </a:solidFill>
                <a:effectLst/>
                <a:latin typeface="+mn-lt"/>
                <a:ea typeface="+mn-ea"/>
                <a:cs typeface="+mn-cs"/>
              </a:rPr>
              <a:t>Share your insights in powerful ways </a:t>
            </a:r>
            <a:r>
              <a:rPr lang="en-US" sz="1200" kern="1200" dirty="0">
                <a:solidFill>
                  <a:schemeClr val="tx1"/>
                </a:solidFill>
                <a:effectLst/>
                <a:latin typeface="+mn-lt"/>
                <a:ea typeface="+mn-ea"/>
                <a:cs typeface="+mn-cs"/>
              </a:rPr>
              <a:t>through rich integration with </a:t>
            </a:r>
            <a:r>
              <a:rPr lang="en-US" sz="1200" kern="1200" dirty="0" err="1">
                <a:solidFill>
                  <a:schemeClr val="tx1"/>
                </a:solidFill>
                <a:effectLst/>
                <a:latin typeface="+mn-lt"/>
                <a:ea typeface="+mn-ea"/>
                <a:cs typeface="+mn-cs"/>
              </a:rPr>
              <a:t>PowerBI</a:t>
            </a:r>
            <a:r>
              <a:rPr lang="en-US" sz="1200" kern="1200" dirty="0">
                <a:solidFill>
                  <a:schemeClr val="tx1"/>
                </a:solidFill>
                <a:effectLst/>
                <a:latin typeface="+mn-lt"/>
                <a:ea typeface="+mn-ea"/>
                <a:cs typeface="+mn-cs"/>
              </a:rPr>
              <a:t>.</a:t>
            </a:r>
            <a:endParaRPr lang="en-US" dirty="0">
              <a:effectLst/>
            </a:endParaRPr>
          </a:p>
          <a:p>
            <a:pPr lvl="1"/>
            <a:r>
              <a:rPr lang="en-US" sz="1200" b="1" kern="1200" dirty="0">
                <a:solidFill>
                  <a:schemeClr val="tx1"/>
                </a:solidFill>
                <a:effectLst/>
                <a:latin typeface="+mn-lt"/>
                <a:ea typeface="+mn-ea"/>
                <a:cs typeface="+mn-cs"/>
              </a:rPr>
              <a:t>Improve collaboration </a:t>
            </a:r>
            <a:r>
              <a:rPr lang="en-US" sz="1200" kern="1200" dirty="0">
                <a:solidFill>
                  <a:schemeClr val="tx1"/>
                </a:solidFill>
                <a:effectLst/>
                <a:latin typeface="+mn-lt"/>
                <a:ea typeface="+mn-ea"/>
                <a:cs typeface="+mn-cs"/>
              </a:rPr>
              <a:t>amongst your analytics team through a unified workspace.</a:t>
            </a:r>
            <a:endParaRPr lang="en-US" dirty="0">
              <a:effectLst/>
            </a:endParaRPr>
          </a:p>
          <a:p>
            <a:pPr lvl="1"/>
            <a:r>
              <a:rPr lang="en-US" sz="1200" b="1" kern="1200" dirty="0">
                <a:solidFill>
                  <a:schemeClr val="tx1"/>
                </a:solidFill>
                <a:effectLst/>
                <a:latin typeface="+mn-lt"/>
                <a:ea typeface="+mn-ea"/>
                <a:cs typeface="+mn-cs"/>
              </a:rPr>
              <a:t>Innovate faster </a:t>
            </a:r>
            <a:r>
              <a:rPr lang="en-US" sz="1200" kern="1200" dirty="0">
                <a:solidFill>
                  <a:schemeClr val="tx1"/>
                </a:solidFill>
                <a:effectLst/>
                <a:latin typeface="+mn-lt"/>
                <a:ea typeface="+mn-ea"/>
                <a:cs typeface="+mn-cs"/>
              </a:rPr>
              <a:t>with native integration with rest of Azure platform.</a:t>
            </a:r>
            <a:endParaRPr lang="en-US" dirty="0">
              <a:effectLst/>
            </a:endParaRPr>
          </a:p>
          <a:p>
            <a:pPr lvl="0"/>
            <a:r>
              <a:rPr lang="en-US" sz="1200" b="1" kern="1200" dirty="0">
                <a:solidFill>
                  <a:schemeClr val="tx1"/>
                </a:solidFill>
                <a:effectLst/>
                <a:latin typeface="+mn-lt"/>
                <a:ea typeface="+mn-ea"/>
                <a:cs typeface="+mn-cs"/>
              </a:rPr>
              <a:t>Build</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on the most compliant and trusted cloud</a:t>
            </a:r>
            <a:endParaRPr lang="en-US" dirty="0">
              <a:effectLst/>
            </a:endParaRPr>
          </a:p>
          <a:p>
            <a:pPr lvl="1"/>
            <a:r>
              <a:rPr lang="en-US" sz="1200" b="1" kern="1200" dirty="0">
                <a:solidFill>
                  <a:schemeClr val="tx1"/>
                </a:solidFill>
                <a:effectLst/>
                <a:latin typeface="+mn-lt"/>
                <a:ea typeface="+mn-ea"/>
                <a:cs typeface="+mn-cs"/>
              </a:rPr>
              <a:t>Simplify security and identity control </a:t>
            </a:r>
            <a:r>
              <a:rPr lang="en-US" sz="1200" kern="1200" dirty="0">
                <a:solidFill>
                  <a:schemeClr val="tx1"/>
                </a:solidFill>
                <a:effectLst/>
                <a:latin typeface="+mn-lt"/>
                <a:ea typeface="+mn-ea"/>
                <a:cs typeface="+mn-cs"/>
              </a:rPr>
              <a:t>with built-in integration with Active Directory.</a:t>
            </a:r>
            <a:endParaRPr lang="en-US" dirty="0">
              <a:effectLst/>
            </a:endParaRPr>
          </a:p>
          <a:p>
            <a:pPr lvl="1"/>
            <a:r>
              <a:rPr lang="en-US" sz="1200" b="1" kern="1200" dirty="0">
                <a:solidFill>
                  <a:schemeClr val="tx1"/>
                </a:solidFill>
                <a:effectLst/>
                <a:latin typeface="+mn-lt"/>
                <a:ea typeface="+mn-ea"/>
                <a:cs typeface="+mn-cs"/>
              </a:rPr>
              <a:t>Regulate access </a:t>
            </a:r>
            <a:r>
              <a:rPr lang="en-US" sz="1200" kern="1200" dirty="0">
                <a:solidFill>
                  <a:schemeClr val="tx1"/>
                </a:solidFill>
                <a:effectLst/>
                <a:latin typeface="+mn-lt"/>
                <a:ea typeface="+mn-ea"/>
                <a:cs typeface="+mn-cs"/>
              </a:rPr>
              <a:t>with fine-grained user permissions to Azure Databricks’ notebooks, clusters, jobs and data. </a:t>
            </a:r>
            <a:endParaRPr lang="en-US" dirty="0">
              <a:effectLst/>
            </a:endParaRPr>
          </a:p>
          <a:p>
            <a:pPr lvl="1"/>
            <a:r>
              <a:rPr lang="en-US" sz="1200" b="1" kern="1200" dirty="0">
                <a:solidFill>
                  <a:schemeClr val="tx1"/>
                </a:solidFill>
                <a:effectLst/>
                <a:latin typeface="+mn-lt"/>
                <a:ea typeface="+mn-ea"/>
                <a:cs typeface="+mn-cs"/>
              </a:rPr>
              <a:t>Build with confidence on the trusted cloud </a:t>
            </a:r>
            <a:r>
              <a:rPr lang="en-US" sz="1200" kern="1200" dirty="0">
                <a:solidFill>
                  <a:schemeClr val="tx1"/>
                </a:solidFill>
                <a:effectLst/>
                <a:latin typeface="+mn-lt"/>
                <a:ea typeface="+mn-ea"/>
                <a:cs typeface="+mn-cs"/>
              </a:rPr>
              <a:t>backed by unmatched support, compliance and SLAs.</a:t>
            </a:r>
            <a:endParaRPr lang="en-US" dirty="0">
              <a:effectLst/>
            </a:endParaRPr>
          </a:p>
          <a:p>
            <a:pPr lvl="0"/>
            <a:r>
              <a:rPr lang="en-US" sz="1200" b="1" kern="1200" dirty="0">
                <a:solidFill>
                  <a:schemeClr val="tx1"/>
                </a:solidFill>
                <a:effectLst/>
                <a:latin typeface="+mn-lt"/>
                <a:ea typeface="+mn-ea"/>
                <a:cs typeface="+mn-cs"/>
              </a:rPr>
              <a:t>Scale without limits</a:t>
            </a:r>
            <a:endParaRPr lang="en-US" dirty="0">
              <a:effectLst/>
            </a:endParaRPr>
          </a:p>
          <a:p>
            <a:pPr lvl="1"/>
            <a:r>
              <a:rPr lang="en-US" sz="1200" b="1" kern="1200" dirty="0">
                <a:solidFill>
                  <a:schemeClr val="tx1"/>
                </a:solidFill>
                <a:effectLst/>
                <a:latin typeface="+mn-lt"/>
                <a:ea typeface="+mn-ea"/>
                <a:cs typeface="+mn-cs"/>
              </a:rPr>
              <a:t>Operate at massive scale </a:t>
            </a:r>
            <a:r>
              <a:rPr lang="en-US" sz="1200" kern="1200" dirty="0">
                <a:solidFill>
                  <a:schemeClr val="tx1"/>
                </a:solidFill>
                <a:effectLst/>
                <a:latin typeface="+mn-lt"/>
                <a:ea typeface="+mn-ea"/>
                <a:cs typeface="+mn-cs"/>
              </a:rPr>
              <a:t>without limits globally.</a:t>
            </a:r>
            <a:endParaRPr lang="en-US" dirty="0">
              <a:effectLst/>
            </a:endParaRPr>
          </a:p>
          <a:p>
            <a:pPr lvl="1"/>
            <a:r>
              <a:rPr lang="en-US" sz="1200" b="1" kern="1200" dirty="0">
                <a:solidFill>
                  <a:schemeClr val="tx1"/>
                </a:solidFill>
                <a:effectLst/>
                <a:latin typeface="+mn-lt"/>
                <a:ea typeface="+mn-ea"/>
                <a:cs typeface="+mn-cs"/>
              </a:rPr>
              <a:t>Accelerate data processing </a:t>
            </a:r>
            <a:r>
              <a:rPr lang="en-US" sz="1200" kern="1200" dirty="0">
                <a:solidFill>
                  <a:schemeClr val="tx1"/>
                </a:solidFill>
                <a:effectLst/>
                <a:latin typeface="+mn-lt"/>
                <a:ea typeface="+mn-ea"/>
                <a:cs typeface="+mn-cs"/>
              </a:rPr>
              <a:t>with the fastest Spark engine. </a:t>
            </a:r>
            <a:endParaRPr lang="en-US" dirty="0">
              <a:effectLst/>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12/10/2017 10:17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241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43391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err="1"/>
              <a:t>Serverless</a:t>
            </a:r>
            <a:r>
              <a:rPr lang="en-US" dirty="0"/>
              <a:t>-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a:t>
            </a:r>
            <a:r>
              <a:rPr lang="en-US" baseline="0" dirty="0" err="1"/>
              <a:t>Serverless</a:t>
            </a:r>
            <a:r>
              <a:rPr lang="en-US" baseline="0" dirty="0"/>
              <a:t>,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92513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err="1"/>
              <a:t>Serverless</a:t>
            </a:r>
            <a:r>
              <a:rPr lang="en-US" dirty="0"/>
              <a:t>-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a:t>
            </a:r>
            <a:r>
              <a:rPr lang="en-US" baseline="0" dirty="0" err="1"/>
              <a:t>Serverless</a:t>
            </a:r>
            <a:r>
              <a:rPr lang="en-US" baseline="0" dirty="0"/>
              <a:t>,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1443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err="1"/>
              <a:t>Serverless</a:t>
            </a:r>
            <a:r>
              <a:rPr lang="en-US" dirty="0"/>
              <a:t>-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a:t>
            </a:r>
            <a:r>
              <a:rPr lang="en-US" baseline="0" dirty="0" err="1"/>
              <a:t>Serverless</a:t>
            </a:r>
            <a:r>
              <a:rPr lang="en-US" baseline="0" dirty="0"/>
              <a:t>,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03457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err="1"/>
              <a:t>Serverless</a:t>
            </a:r>
            <a:r>
              <a:rPr lang="en-US" dirty="0"/>
              <a:t>-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a:t>
            </a:r>
            <a:r>
              <a:rPr lang="en-US" baseline="0" dirty="0" err="1"/>
              <a:t>Serverless</a:t>
            </a:r>
            <a:r>
              <a:rPr lang="en-US" baseline="0" dirty="0"/>
              <a:t>,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04272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err="1"/>
              <a:t>Serverless</a:t>
            </a:r>
            <a:r>
              <a:rPr lang="en-US" dirty="0"/>
              <a:t>-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a:t>
            </a:r>
            <a:r>
              <a:rPr lang="en-US" baseline="0" dirty="0" err="1"/>
              <a:t>Serverless</a:t>
            </a:r>
            <a:r>
              <a:rPr lang="en-US" baseline="0" dirty="0"/>
              <a:t>,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9885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4953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69176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1356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07483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12/10/2017 10:17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9736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200" dirty="0"/>
              <a:t>Azure Cosmos DB with Apache Cassandra API (MongoDB)</a:t>
            </a:r>
          </a:p>
          <a:p>
            <a:pPr lvl="0"/>
            <a:r>
              <a:rPr lang="en-US" sz="1200" kern="1200" dirty="0">
                <a:solidFill>
                  <a:schemeClr val="tx1"/>
                </a:solidFill>
                <a:effectLst/>
                <a:latin typeface="+mn-lt"/>
                <a:ea typeface="+mn-ea"/>
                <a:cs typeface="+mn-cs"/>
              </a:rPr>
              <a:t>Azure time series</a:t>
            </a:r>
          </a:p>
          <a:p>
            <a:pPr marL="0" lvl="0" indent="0">
              <a:buFont typeface="Arial" panose="020B0604020202020204" pitchFamily="34" charset="0"/>
              <a:buNone/>
            </a:pPr>
            <a:r>
              <a:rPr lang="en-US" sz="1200" dirty="0"/>
              <a:t>Cognitive Services, Bots</a:t>
            </a:r>
          </a:p>
          <a:p>
            <a:endParaRPr lang="en-US"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D65AC4-17B0-4E19-8496-B264E70A18D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36106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12/10/2017 10:17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26555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12/10/2017 10:17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40207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4AFC52-AD7A-4840-94AF-0B6810BB32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98589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77525C-978A-49F9-8C71-7CF995BBF9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38096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53280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29562155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4252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latin typeface="+mn-lt"/>
              </a:rPr>
              <a:t>Azure Cosmos DB </a:t>
            </a:r>
            <a:r>
              <a:rPr lang="en-US" sz="1200" dirty="0">
                <a:latin typeface="+mn-lt"/>
              </a:rPr>
              <a:t>offers the first globally distributed, multi-model database service for building planet scale apps. It’s been powering Microsoft’s internet-scale services for years, and now it’s ready to launch yours.</a:t>
            </a:r>
          </a:p>
          <a:p>
            <a:r>
              <a:rPr lang="en-US" sz="1200" dirty="0">
                <a:latin typeface="+mn-lt"/>
              </a:rPr>
              <a:t>Only Azure Cosmos DB makes </a:t>
            </a:r>
            <a:r>
              <a:rPr lang="en-US" sz="1200" b="1" dirty="0">
                <a:latin typeface="+mn-lt"/>
              </a:rPr>
              <a:t>global distribution turn-key</a:t>
            </a:r>
            <a:r>
              <a:rPr lang="en-US" sz="1200" dirty="0">
                <a:latin typeface="+mn-lt"/>
              </a:rPr>
              <a:t>.  </a:t>
            </a:r>
          </a:p>
          <a:p>
            <a:endParaRPr lang="en-US" sz="1200" dirty="0">
              <a:latin typeface="+mn-lt"/>
            </a:endParaRPr>
          </a:p>
          <a:p>
            <a:r>
              <a:rPr lang="en-US" sz="1200" dirty="0">
                <a:latin typeface="+mn-lt"/>
              </a:rPr>
              <a:t>You can </a:t>
            </a:r>
            <a:r>
              <a:rPr lang="en-US" sz="1200" b="1" dirty="0">
                <a:latin typeface="+mn-lt"/>
              </a:rPr>
              <a:t>add Azure locations to your database anywhere across the world</a:t>
            </a:r>
            <a:r>
              <a:rPr lang="en-US" sz="1200" dirty="0">
                <a:latin typeface="+mn-lt"/>
              </a:rPr>
              <a:t>, at any time, with a single click. Cosmos DB will seamlessly replicate your data and make it highly available. </a:t>
            </a:r>
          </a:p>
          <a:p>
            <a:r>
              <a:rPr lang="en-US" sz="1200" dirty="0">
                <a:latin typeface="+mn-lt"/>
              </a:rPr>
              <a:t> </a:t>
            </a:r>
          </a:p>
          <a:p>
            <a:r>
              <a:rPr lang="en-US" sz="1200" dirty="0">
                <a:latin typeface="+mn-lt"/>
              </a:rPr>
              <a:t>Cosmos DB allows you to </a:t>
            </a:r>
            <a:r>
              <a:rPr lang="en-US" sz="1200" b="1" dirty="0">
                <a:latin typeface="+mn-lt"/>
              </a:rPr>
              <a:t>scale throughput and storage elastically</a:t>
            </a:r>
            <a:r>
              <a:rPr lang="en-US" sz="1200" dirty="0">
                <a:latin typeface="+mn-lt"/>
              </a:rPr>
              <a:t>, and </a:t>
            </a:r>
            <a:r>
              <a:rPr lang="en-US" sz="1200" b="1" dirty="0">
                <a:latin typeface="+mn-lt"/>
              </a:rPr>
              <a:t>globally</a:t>
            </a:r>
            <a:r>
              <a:rPr lang="en-US" sz="1200" dirty="0">
                <a:latin typeface="+mn-lt"/>
              </a:rPr>
              <a:t>! You only pay for the throughput and storage you need – anywhere in the world, at any time.</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6FCFD6A-4BD9-4516-9E31-F047A5C70304}"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51681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3417">
              <a:lnSpc>
                <a:spcPct val="100000"/>
              </a:lnSpc>
              <a:spcAft>
                <a:spcPts val="0"/>
              </a:spcAft>
              <a:defRPr/>
            </a:pPr>
            <a:r>
              <a:rPr lang="en-US" sz="2000" dirty="0"/>
              <a:t>So, how does Azure Cosmos DB enable applications to achieve this. Cosmos DB is built as a globally distributed database from the ground up. Every database account can be associated with any number of Azure regions and the data will replicate data automatically, synchronously, and durably </a:t>
            </a:r>
            <a:r>
              <a:rPr lang="en-US" sz="2000" kern="1200" dirty="0">
                <a:solidFill>
                  <a:schemeClr val="tx1"/>
                </a:solidFill>
                <a:effectLst/>
                <a:latin typeface="Segoe UI Light" pitchFamily="34" charset="0"/>
                <a:ea typeface="+mn-ea"/>
                <a:cs typeface="+mn-cs"/>
              </a:rPr>
              <a:t>. </a:t>
            </a:r>
          </a:p>
          <a:p>
            <a:pPr defTabSz="913417">
              <a:lnSpc>
                <a:spcPct val="100000"/>
              </a:lnSpc>
              <a:spcAft>
                <a:spcPts val="0"/>
              </a:spcAft>
              <a:defRPr/>
            </a:pPr>
            <a:endParaRPr lang="en-US" sz="2000" kern="1200" dirty="0">
              <a:solidFill>
                <a:schemeClr val="tx1"/>
              </a:solidFill>
              <a:effectLst/>
              <a:latin typeface="Segoe UI Light" pitchFamily="34" charset="0"/>
              <a:ea typeface="+mn-ea"/>
              <a:cs typeface="+mn-cs"/>
            </a:endParaRPr>
          </a:p>
          <a:p>
            <a:pPr defTabSz="913417">
              <a:lnSpc>
                <a:spcPct val="100000"/>
              </a:lnSpc>
              <a:spcAft>
                <a:spcPts val="0"/>
              </a:spcAft>
              <a:defRPr/>
            </a:pPr>
            <a:r>
              <a:rPr lang="en-US" sz="2000" kern="1200" dirty="0">
                <a:solidFill>
                  <a:schemeClr val="tx1"/>
                </a:solidFill>
                <a:effectLst/>
                <a:latin typeface="Segoe UI Light" pitchFamily="34" charset="0"/>
                <a:ea typeface="+mn-ea"/>
                <a:cs typeface="+mn-cs"/>
              </a:rPr>
              <a:t>Azure Cosmos DB powers Microsoft’s mission critical applications and it took many years of in its making. </a:t>
            </a:r>
            <a:r>
              <a:rPr lang="en-US" sz="1200" kern="1200" dirty="0">
                <a:solidFill>
                  <a:schemeClr val="tx1"/>
                </a:solidFill>
                <a:effectLst/>
                <a:latin typeface="Segoe UI Light" pitchFamily="34" charset="0"/>
                <a:ea typeface="+mn-ea"/>
                <a:cs typeface="+mn-cs"/>
              </a:rPr>
              <a:t>Within a given region, all resources are horizontally partitioned using resource partitions (</a:t>
            </a:r>
            <a:r>
              <a:rPr lang="en-US" sz="1200" i="1" kern="1200" dirty="0">
                <a:solidFill>
                  <a:schemeClr val="tx1"/>
                </a:solidFill>
                <a:effectLst/>
                <a:latin typeface="Segoe UI Light" pitchFamily="34" charset="0"/>
                <a:ea typeface="+mn-ea"/>
                <a:cs typeface="+mn-cs"/>
              </a:rPr>
              <a:t>local distribution</a:t>
            </a:r>
            <a:r>
              <a:rPr lang="en-US" sz="1200" kern="1200" dirty="0">
                <a:solidFill>
                  <a:schemeClr val="tx1"/>
                </a:solidFill>
                <a:effectLst/>
                <a:latin typeface="Segoe UI Light" pitchFamily="34" charset="0"/>
                <a:ea typeface="+mn-ea"/>
                <a:cs typeface="+mn-cs"/>
              </a:rPr>
              <a:t>). Each resource partition is also replicated across geographical regions (</a:t>
            </a:r>
            <a:r>
              <a:rPr lang="en-US" sz="1200" i="1" kern="1200" dirty="0">
                <a:solidFill>
                  <a:schemeClr val="tx1"/>
                </a:solidFill>
                <a:effectLst/>
                <a:latin typeface="Segoe UI Light" pitchFamily="34" charset="0"/>
                <a:ea typeface="+mn-ea"/>
                <a:cs typeface="+mn-cs"/>
              </a:rPr>
              <a:t>global distribution</a:t>
            </a:r>
            <a:r>
              <a:rPr lang="en-US" sz="1200" kern="1200" dirty="0">
                <a:solidFill>
                  <a:schemeClr val="tx1"/>
                </a:solidFill>
                <a:effectLst/>
                <a:latin typeface="Segoe UI Light" pitchFamily="34" charset="0"/>
                <a:ea typeface="+mn-ea"/>
                <a:cs typeface="+mn-cs"/>
              </a:rPr>
              <a:t>). </a:t>
            </a:r>
            <a:endParaRPr lang="en-US" sz="2000" dirty="0"/>
          </a:p>
          <a:p>
            <a:pPr marL="0" marR="0" lvl="0" indent="0" algn="l" defTabSz="913417"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Segoe UI Light" pitchFamily="34" charset="0"/>
              <a:ea typeface="+mn-ea"/>
              <a:cs typeface="+mn-cs"/>
            </a:endParaRPr>
          </a:p>
          <a:p>
            <a:pPr marL="267852" indent="-267852" defTabSz="857124"/>
            <a:r>
              <a:rPr lang="en-US" sz="2295" b="1" kern="0" dirty="0">
                <a:solidFill>
                  <a:srgbClr val="00B0F0"/>
                </a:solidFill>
                <a:latin typeface="Segoe UI Light" panose="020B0502040204020203" pitchFamily="34" charset="0"/>
                <a:cs typeface="Segoe UI Light" panose="020B0502040204020203" pitchFamily="34" charset="0"/>
              </a:rPr>
              <a:t>Cosmos DB is a Foundational (Ring 0) Azure service</a:t>
            </a:r>
          </a:p>
          <a:p>
            <a:pPr marL="494037" lvl="1" indent="-267852" defTabSz="857124"/>
            <a:r>
              <a:rPr lang="en-US" sz="1721" kern="0" dirty="0">
                <a:solidFill>
                  <a:schemeClr val="bg1"/>
                </a:solidFill>
                <a:latin typeface="Segoe UI Light" panose="020B0502040204020203" pitchFamily="34" charset="0"/>
                <a:cs typeface="Segoe UI Light" panose="020B0502040204020203" pitchFamily="34" charset="0"/>
              </a:rPr>
              <a:t>Available in </a:t>
            </a:r>
            <a:r>
              <a:rPr lang="en-US" sz="1721" b="1" i="1" u="sng" kern="0" dirty="0">
                <a:solidFill>
                  <a:srgbClr val="92D050"/>
                </a:solidFill>
                <a:latin typeface="Segoe UI Light" panose="020B0502040204020203" pitchFamily="34" charset="0"/>
                <a:cs typeface="Segoe UI Light" panose="020B0502040204020203" pitchFamily="34" charset="0"/>
              </a:rPr>
              <a:t>all</a:t>
            </a:r>
            <a:r>
              <a:rPr lang="en-US" sz="1721" kern="0" dirty="0">
                <a:solidFill>
                  <a:schemeClr val="bg1"/>
                </a:solidFill>
                <a:latin typeface="Segoe UI Light" panose="020B0502040204020203" pitchFamily="34" charset="0"/>
                <a:cs typeface="Segoe UI Light" panose="020B0502040204020203" pitchFamily="34" charset="0"/>
              </a:rPr>
              <a:t> Azure regions by default, including sovereign/government clouds</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a:p>
            <a:pPr marL="267852" indent="-267852" defTabSz="857124"/>
            <a:r>
              <a:rPr lang="en-US" sz="2295" b="1" kern="0" dirty="0">
                <a:solidFill>
                  <a:srgbClr val="00B0F0"/>
                </a:solidFill>
                <a:latin typeface="Segoe UI Light" panose="020B0502040204020203" pitchFamily="34" charset="0"/>
                <a:cs typeface="Segoe UI Light" panose="020B0502040204020203" pitchFamily="34" charset="0"/>
              </a:rPr>
              <a:t>Transparent and automatic multi-region replication</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Associate </a:t>
            </a:r>
            <a:r>
              <a:rPr lang="en-US" sz="1721" b="1" i="1" u="sng" kern="0" dirty="0">
                <a:solidFill>
                  <a:srgbClr val="92D050"/>
                </a:solidFill>
                <a:latin typeface="Segoe UI Light" panose="020B0502040204020203" pitchFamily="34" charset="0"/>
                <a:cs typeface="Segoe UI Light" panose="020B0502040204020203" pitchFamily="34" charset="0"/>
              </a:rPr>
              <a:t>any</a:t>
            </a:r>
            <a:r>
              <a:rPr lang="en-US" sz="1721" b="1" kern="0" dirty="0">
                <a:solidFill>
                  <a:schemeClr val="bg1"/>
                </a:solidFill>
                <a:latin typeface="Segoe UI Light" panose="020B0502040204020203" pitchFamily="34" charset="0"/>
                <a:cs typeface="Segoe UI Light" panose="020B0502040204020203" pitchFamily="34" charset="0"/>
              </a:rPr>
              <a:t> </a:t>
            </a:r>
            <a:r>
              <a:rPr lang="en-US" sz="1721" kern="0" dirty="0">
                <a:solidFill>
                  <a:schemeClr val="bg1"/>
                </a:solidFill>
                <a:latin typeface="Segoe UI Light" panose="020B0502040204020203" pitchFamily="34" charset="0"/>
                <a:cs typeface="Segoe UI Light" panose="020B0502040204020203" pitchFamily="34" charset="0"/>
              </a:rPr>
              <a:t>number of regions with your database account, </a:t>
            </a:r>
            <a:r>
              <a:rPr lang="en-US" sz="1721" b="1" i="1" u="sng" kern="0" dirty="0">
                <a:solidFill>
                  <a:srgbClr val="92D050"/>
                </a:solidFill>
                <a:latin typeface="Segoe UI Light" panose="020B0502040204020203" pitchFamily="34" charset="0"/>
                <a:cs typeface="Segoe UI Light" panose="020B0502040204020203" pitchFamily="34" charset="0"/>
              </a:rPr>
              <a:t>at any time</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Policy based geo-fencing</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a:p>
            <a:pPr marL="267852" indent="-267852" defTabSz="857124"/>
            <a:r>
              <a:rPr lang="en-US" sz="2295" b="1" kern="0" dirty="0">
                <a:solidFill>
                  <a:srgbClr val="00B0F0"/>
                </a:solidFill>
                <a:latin typeface="Segoe UI Light" panose="020B0502040204020203" pitchFamily="34" charset="0"/>
                <a:cs typeface="Segoe UI Light" panose="020B0502040204020203" pitchFamily="34" charset="0"/>
              </a:rPr>
              <a:t>Multi-homing APIs</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All endpoints are logical, by default</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Apps don’t need to be redeployed during regional failover</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Apps can also access physical endpoints if needed</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a:p>
            <a:pPr marL="267852" indent="-267852" defTabSz="857124"/>
            <a:r>
              <a:rPr lang="en-US" sz="2295" b="1" kern="0" dirty="0">
                <a:solidFill>
                  <a:srgbClr val="00B0F0"/>
                </a:solidFill>
                <a:latin typeface="Segoe UI Light" panose="020B0502040204020203" pitchFamily="34" charset="0"/>
                <a:cs typeface="Segoe UI Light" panose="020B0502040204020203" pitchFamily="34" charset="0"/>
              </a:rPr>
              <a:t>Support for both manual and automatic failover</a:t>
            </a:r>
          </a:p>
          <a:p>
            <a:pPr marL="267852" indent="-267852" defTabSz="857124"/>
            <a:endParaRPr lang="en-US" sz="2295" kern="0" dirty="0">
              <a:solidFill>
                <a:srgbClr val="00B0F0"/>
              </a:solidFill>
              <a:latin typeface="Segoe UI Light" panose="020B0502040204020203" pitchFamily="34" charset="0"/>
              <a:cs typeface="Segoe UI Light" panose="020B0502040204020203" pitchFamily="34" charset="0"/>
            </a:endParaRP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Designed for high availability</a:t>
            </a:r>
          </a:p>
          <a:p>
            <a:pPr marL="494037" lvl="1" indent="-267852" defTabSz="857124"/>
            <a:r>
              <a:rPr lang="en-US" sz="1721" kern="0" dirty="0">
                <a:solidFill>
                  <a:schemeClr val="bg1"/>
                </a:solidFill>
                <a:latin typeface="Segoe UI Light" panose="020B0502040204020203" pitchFamily="34" charset="0"/>
                <a:cs typeface="Segoe UI Light" panose="020B0502040204020203" pitchFamily="34" charset="0"/>
              </a:rPr>
              <a:t>Allows for dynamically setting </a:t>
            </a:r>
            <a:r>
              <a:rPr lang="en-US" sz="1721" i="1" kern="0" dirty="0">
                <a:solidFill>
                  <a:srgbClr val="92D050"/>
                </a:solidFill>
                <a:latin typeface="Segoe UI Light" panose="020B0502040204020203" pitchFamily="34" charset="0"/>
                <a:cs typeface="Segoe UI Light" panose="020B0502040204020203" pitchFamily="34" charset="0"/>
              </a:rPr>
              <a:t>priorities</a:t>
            </a:r>
            <a:r>
              <a:rPr lang="en-US" sz="1721" kern="0" dirty="0">
                <a:solidFill>
                  <a:schemeClr val="bg1"/>
                </a:solidFill>
                <a:latin typeface="Segoe UI Light" panose="020B0502040204020203" pitchFamily="34" charset="0"/>
                <a:cs typeface="Segoe UI Light" panose="020B0502040204020203" pitchFamily="34" charset="0"/>
              </a:rPr>
              <a:t> to regions</a:t>
            </a:r>
          </a:p>
          <a:p>
            <a:pPr marL="494037" lvl="1" indent="-267852" defTabSz="857124"/>
            <a:r>
              <a:rPr lang="en-US" sz="1721" i="1" kern="0" dirty="0">
                <a:solidFill>
                  <a:srgbClr val="92D050"/>
                </a:solidFill>
                <a:latin typeface="Segoe UI Light" panose="020B0502040204020203" pitchFamily="34" charset="0"/>
                <a:cs typeface="Segoe UI Light" panose="020B0502040204020203" pitchFamily="34" charset="0"/>
              </a:rPr>
              <a:t>Simulate</a:t>
            </a:r>
            <a:r>
              <a:rPr lang="en-US" sz="1721" kern="0" dirty="0">
                <a:solidFill>
                  <a:schemeClr val="bg1"/>
                </a:solidFill>
                <a:latin typeface="Segoe UI Light" panose="020B0502040204020203" pitchFamily="34" charset="0"/>
                <a:cs typeface="Segoe UI Light" panose="020B0502040204020203" pitchFamily="34" charset="0"/>
              </a:rPr>
              <a:t> regional disasters via API</a:t>
            </a:r>
          </a:p>
          <a:p>
            <a:pPr marL="494037" lvl="1" indent="-267852" defTabSz="857124"/>
            <a:r>
              <a:rPr lang="en-US" sz="1721" kern="0" dirty="0">
                <a:solidFill>
                  <a:schemeClr val="bg1"/>
                </a:solidFill>
                <a:latin typeface="Segoe UI Light" panose="020B0502040204020203" pitchFamily="34" charset="0"/>
                <a:cs typeface="Segoe UI Light" panose="020B0502040204020203" pitchFamily="34" charset="0"/>
              </a:rPr>
              <a:t>Test the </a:t>
            </a:r>
            <a:r>
              <a:rPr lang="en-US" sz="1721" i="1" kern="0" dirty="0">
                <a:solidFill>
                  <a:srgbClr val="92D050"/>
                </a:solidFill>
                <a:latin typeface="Segoe UI Light" panose="020B0502040204020203" pitchFamily="34" charset="0"/>
                <a:cs typeface="Segoe UI Light" panose="020B0502040204020203" pitchFamily="34" charset="0"/>
              </a:rPr>
              <a:t>end-to-end availability </a:t>
            </a:r>
            <a:r>
              <a:rPr lang="en-US" sz="1721" kern="0" dirty="0">
                <a:solidFill>
                  <a:schemeClr val="bg1"/>
                </a:solidFill>
                <a:latin typeface="Segoe UI Light" panose="020B0502040204020203" pitchFamily="34" charset="0"/>
                <a:cs typeface="Segoe UI Light" panose="020B0502040204020203" pitchFamily="34" charset="0"/>
              </a:rPr>
              <a:t>for the entire app (beyond just the database)</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Comprehensive SLAs</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First and only to offer comprehensive SLA for latency, throughput, availability and consistency</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a:p>
            <a:pPr marL="0" marR="0" lvl="0" indent="0" algn="l" defTabSz="913417"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33108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baseline="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Cosmos DB is designed for customer to elastically scale throughput based on the application traffic patterns across different geographical regions to support fluctuating workloads varying both by geography and time. The system manages the partitions transparently without compromising the availability, consistency, latency or throughput of a Cosmos DB container. Throughput can be scaled from 100’s of requests/sec</a:t>
            </a:r>
            <a:r>
              <a:rPr lang="en-US" sz="1200" kern="1200" baseline="0" dirty="0">
                <a:solidFill>
                  <a:schemeClr val="tx1"/>
                </a:solidFill>
                <a:effectLst/>
                <a:latin typeface="Segoe UI Light" pitchFamily="34" charset="0"/>
                <a:ea typeface="+mn-ea"/>
                <a:cs typeface="+mn-cs"/>
              </a:rPr>
              <a:t> to several 100s of million requests/sec. Customers pay only for the throughput they need.</a:t>
            </a:r>
            <a:endParaRPr lang="en-US" sz="1200"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6960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85473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3417">
              <a:lnSpc>
                <a:spcPct val="100000"/>
              </a:lnSpc>
              <a:spcAft>
                <a:spcPts val="0"/>
              </a:spcAft>
              <a:defRPr/>
            </a:pPr>
            <a:r>
              <a:rPr lang="en-US" sz="1200" dirty="0"/>
              <a:t>Cosmos DB guarantees low latency access by serving reads and writes from the local regions. This</a:t>
            </a:r>
            <a:r>
              <a:rPr lang="en-US" sz="1200" baseline="0" dirty="0"/>
              <a:t> helps your applications to beat the speed of light or network latency across regions.</a:t>
            </a:r>
          </a:p>
          <a:p>
            <a:pPr defTabSz="913417">
              <a:lnSpc>
                <a:spcPct val="100000"/>
              </a:lnSpc>
              <a:spcAft>
                <a:spcPts val="0"/>
              </a:spcAft>
              <a:defRPr/>
            </a:pPr>
            <a:endParaRPr lang="en-US" sz="1200" baseline="0" dirty="0"/>
          </a:p>
          <a:p>
            <a:pPr defTabSz="913417">
              <a:lnSpc>
                <a:spcPct val="100000"/>
              </a:lnSpc>
              <a:spcAft>
                <a:spcPts val="0"/>
              </a:spcAft>
              <a:defRPr/>
            </a:pPr>
            <a:r>
              <a:rPr lang="en-US" sz="1200" dirty="0"/>
              <a:t>Nucleus</a:t>
            </a:r>
            <a:r>
              <a:rPr lang="en-US" sz="1200" baseline="0" dirty="0"/>
              <a:t> of Cosmos DB is a </a:t>
            </a:r>
            <a:r>
              <a:rPr lang="en-US" sz="1200" dirty="0"/>
              <a:t>write optimized, latch-free database engine which is designed for Solid State Drives. The core design point is low latency and performance and global scale. </a:t>
            </a:r>
          </a:p>
          <a:p>
            <a:pPr defTabSz="913417">
              <a:lnSpc>
                <a:spcPct val="100000"/>
              </a:lnSpc>
              <a:spcAft>
                <a:spcPts val="0"/>
              </a:spcAft>
              <a:defRPr/>
            </a:pPr>
            <a:endParaRPr lang="en-US" sz="1200" dirty="0"/>
          </a:p>
          <a:p>
            <a:pPr defTabSz="913417">
              <a:lnSpc>
                <a:spcPct val="100000"/>
              </a:lnSpc>
              <a:spcAft>
                <a:spcPts val="0"/>
              </a:spcAft>
              <a:defRPr/>
            </a:pPr>
            <a:r>
              <a:rPr lang="en-US" sz="1200" dirty="0"/>
              <a:t>Cosmos DB indexes all your data automatically, synchronously at sustained ingestion rates. There is no overhead of secondary indexes as with other databases. Most</a:t>
            </a:r>
            <a:r>
              <a:rPr lang="en-US" sz="1200" baseline="0" dirty="0"/>
              <a:t> of us know the pain of managing indexes. Now imagine for a moment maintaining, managing, migrating indexes at global scale. It is almost impossible but with Azure Cosmos DB, you don’t have to. </a:t>
            </a:r>
            <a:r>
              <a:rPr lang="en-US" sz="1200" dirty="0"/>
              <a:t>At P99 Cosmos DB guarantees &lt;10ms latency for read access and &lt;15ms for write access. Most applications will experience even lower latency of under &lt;2ms for reads and &lt;6ms for writes.</a:t>
            </a:r>
          </a:p>
          <a:p>
            <a:pPr defTabSz="913417">
              <a:lnSpc>
                <a:spcPct val="100000"/>
              </a:lnSpc>
              <a:spcAft>
                <a:spcPts val="0"/>
              </a:spcAft>
              <a:defRPr/>
            </a:pPr>
            <a:endParaRPr lang="en-US" sz="1200" dirty="0"/>
          </a:p>
          <a:p>
            <a:pPr defTabSz="913417">
              <a:lnSpc>
                <a:spcPct val="100000"/>
              </a:lnSpc>
              <a:spcAft>
                <a:spcPts val="0"/>
              </a:spcAft>
              <a:defRPr/>
            </a:pPr>
            <a:r>
              <a:rPr lang="en-US" sz="1200" dirty="0"/>
              <a:t>Several of our large scale cloud services at Microsoft uses</a:t>
            </a:r>
            <a:r>
              <a:rPr lang="en-US" sz="1200" baseline="0" dirty="0"/>
              <a:t> Cosmos DB for low latency access. All the device telemetry from windows mobile devices is stored in a globally distributed database and with 100s of millions of devices out there, low latency was a key factor in deciding on the right data store.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0272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t>Cosmos DB exposes multiple well-defined consistency models</a:t>
            </a:r>
            <a:r>
              <a:rPr lang="en-US" dirty="0"/>
              <a:t>: Databases today only offer two extreme choices for consistency – “strong” consistency and “eventual” consistency. In contrast, Cosmos DB is the first production globally distributed database service to have harvested a set of useful consistency models from decades of research and have operationalized them. Cosmos DB offers </a:t>
            </a:r>
            <a:r>
              <a:rPr lang="en-US" dirty="0">
                <a:hlinkClick r:id="rId3"/>
              </a:rPr>
              <a:t>five well-defined consistency models</a:t>
            </a:r>
            <a:r>
              <a:rPr lang="en-US" dirty="0"/>
              <a:t> which provide clear tradeoffs with respect to latency/availability, backed by SLAs.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dirty="0">
                <a:latin typeface="+mn-lt"/>
              </a:rPr>
              <a:t>While most database services force you to choose between strong or eventual consistency, Azure Cosmos DB provides </a:t>
            </a:r>
            <a:r>
              <a:rPr lang="en-US" sz="1200" b="1" dirty="0">
                <a:latin typeface="+mn-lt"/>
              </a:rPr>
              <a:t>multiple well-defined, intuitive consistency choices</a:t>
            </a:r>
            <a:r>
              <a:rPr lang="en-US" sz="1200" dirty="0">
                <a:latin typeface="+mn-lt"/>
              </a:rPr>
              <a:t> – so you can select just the right one for your app. </a:t>
            </a:r>
          </a:p>
          <a:p>
            <a:endParaRPr lang="en-US" sz="1200" dirty="0">
              <a:latin typeface="+mn-lt"/>
            </a:endParaRPr>
          </a:p>
          <a:p>
            <a:pPr marL="349415" indent="-349415">
              <a:spcAft>
                <a:spcPts val="0"/>
              </a:spcAft>
              <a:buFont typeface="Symbol" panose="05050102010706020507" pitchFamily="18" charset="2"/>
              <a:buChar char=""/>
            </a:pPr>
            <a:r>
              <a:rPr lang="en-US" sz="2400" dirty="0">
                <a:solidFill>
                  <a:schemeClr val="bg1"/>
                </a:solidFill>
                <a:latin typeface="Calibri" panose="020F0502020204030204" pitchFamily="34" charset="0"/>
                <a:ea typeface="Calibri" panose="020F0502020204030204" pitchFamily="34" charset="0"/>
                <a:cs typeface="Times New Roman" panose="02020603050405020304" pitchFamily="18" charset="0"/>
              </a:rPr>
              <a:t>Lets discuss the Cosmos DB - 5 well-defined, precise, consistency models to choose from</a:t>
            </a:r>
          </a:p>
          <a:p>
            <a:pPr marL="1085850" lvl="2" indent="-171450">
              <a:buFont typeface="Arial" panose="020B0604020202020204" pitchFamily="34" charset="0"/>
              <a:buChar char="•"/>
            </a:pPr>
            <a:r>
              <a:rPr lang="en-US" b="1" dirty="0"/>
              <a:t>Consistency Levels and guarantees</a:t>
            </a:r>
            <a:endParaRPr lang="en-US" dirty="0"/>
          </a:p>
          <a:p>
            <a:pPr marL="1085850" lvl="2" indent="-171450">
              <a:buFont typeface="Arial" panose="020B0604020202020204" pitchFamily="34" charset="0"/>
              <a:buChar char="•"/>
            </a:pPr>
            <a:r>
              <a:rPr lang="en-US" dirty="0"/>
              <a:t>Consistency </a:t>
            </a:r>
            <a:r>
              <a:rPr lang="en-US" dirty="0" err="1"/>
              <a:t>LevelGuarantees</a:t>
            </a:r>
            <a:endParaRPr lang="en-US" dirty="0"/>
          </a:p>
          <a:p>
            <a:pPr marL="1085850" lvl="2" indent="-171450">
              <a:buFont typeface="Arial" panose="020B0604020202020204" pitchFamily="34" charset="0"/>
              <a:buChar char="•"/>
            </a:pPr>
            <a:endParaRPr lang="en-US" dirty="0">
              <a:effectLst/>
            </a:endParaRPr>
          </a:p>
          <a:p>
            <a:pPr marL="1085850" lvl="2" indent="-171450">
              <a:buFont typeface="Arial" panose="020B0604020202020204" pitchFamily="34" charset="0"/>
              <a:buChar char="•"/>
            </a:pPr>
            <a:r>
              <a:rPr lang="en-US" dirty="0">
                <a:effectLst/>
              </a:rPr>
              <a:t>Strong – Linearizability</a:t>
            </a:r>
          </a:p>
          <a:p>
            <a:pPr marL="1085850" lvl="2" indent="-171450">
              <a:buFont typeface="Arial" panose="020B0604020202020204" pitchFamily="34" charset="0"/>
              <a:buChar char="•"/>
            </a:pPr>
            <a:r>
              <a:rPr lang="en-US" dirty="0">
                <a:effectLst/>
              </a:rPr>
              <a:t>Bounded Staleness</a:t>
            </a:r>
            <a:r>
              <a:rPr lang="en-US" baseline="0" dirty="0">
                <a:effectLst/>
              </a:rPr>
              <a:t> - </a:t>
            </a:r>
            <a:r>
              <a:rPr lang="en-US" dirty="0">
                <a:effectLst/>
              </a:rPr>
              <a:t>Reads lag behind writes by k prefixes or t interval</a:t>
            </a:r>
          </a:p>
          <a:p>
            <a:pPr marL="1085850" lvl="2" indent="-171450">
              <a:buFont typeface="Arial" panose="020B0604020202020204" pitchFamily="34" charset="0"/>
              <a:buChar char="•"/>
            </a:pPr>
            <a:r>
              <a:rPr lang="en-US" dirty="0">
                <a:effectLst/>
              </a:rPr>
              <a:t>Session - Monotonic reads, monotonic writes, read-your-writes, write-follows-reads</a:t>
            </a:r>
          </a:p>
          <a:p>
            <a:pPr marL="1085850" lvl="2" indent="-171450">
              <a:buFont typeface="Arial" panose="020B0604020202020204" pitchFamily="34" charset="0"/>
              <a:buChar char="•"/>
            </a:pPr>
            <a:r>
              <a:rPr lang="en-US" dirty="0">
                <a:effectLst/>
              </a:rPr>
              <a:t>Consistent Prefix - Updates returned are some prefix of all the updates, with no gaps</a:t>
            </a:r>
          </a:p>
          <a:p>
            <a:pPr marL="1085850" lvl="2" indent="-171450">
              <a:buFont typeface="Arial" panose="020B0604020202020204" pitchFamily="34" charset="0"/>
              <a:buChar char="•"/>
            </a:pPr>
            <a:r>
              <a:rPr lang="en-US" dirty="0" err="1">
                <a:effectLst/>
              </a:rPr>
              <a:t>EventualOut</a:t>
            </a:r>
            <a:r>
              <a:rPr lang="en-US" dirty="0">
                <a:effectLst/>
              </a:rPr>
              <a:t> of order reads</a:t>
            </a:r>
          </a:p>
          <a:p>
            <a:pPr marL="1085850" lvl="2" indent="-171450">
              <a:buFont typeface="Arial" panose="020B0604020202020204" pitchFamily="34" charset="0"/>
              <a:buChar char="•"/>
            </a:pPr>
            <a:endParaRPr lang="en-US" sz="2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9415" indent="-349415">
              <a:spcAft>
                <a:spcPts val="0"/>
              </a:spcAft>
              <a:buFont typeface="Symbol" panose="05050102010706020507" pitchFamily="18" charset="2"/>
              <a:buChar char=""/>
            </a:pPr>
            <a:r>
              <a:rPr lang="en-US" sz="2400" dirty="0">
                <a:solidFill>
                  <a:schemeClr val="bg1"/>
                </a:solidFill>
                <a:latin typeface="Calibri" panose="020F0502020204030204" pitchFamily="34" charset="0"/>
                <a:ea typeface="Calibri" panose="020F0502020204030204" pitchFamily="34" charset="0"/>
                <a:cs typeface="Times New Roman" panose="02020603050405020304" pitchFamily="18" charset="0"/>
              </a:rPr>
              <a:t>You can change your choice anytime via API</a:t>
            </a:r>
          </a:p>
          <a:p>
            <a:pPr marL="349415" indent="-349415">
              <a:spcAft>
                <a:spcPts val="0"/>
              </a:spcAft>
              <a:buFont typeface="Symbol" panose="05050102010706020507" pitchFamily="18" charset="2"/>
              <a:buChar char=""/>
            </a:pPr>
            <a:endParaRPr lang="en-US" sz="2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9415" indent="-349415">
              <a:spcAft>
                <a:spcPts val="0"/>
              </a:spcAft>
              <a:buFont typeface="Symbol" panose="05050102010706020507" pitchFamily="18" charset="2"/>
              <a:buChar char=""/>
            </a:pPr>
            <a:r>
              <a:rPr lang="en-US" sz="2400" dirty="0">
                <a:solidFill>
                  <a:schemeClr val="bg1"/>
                </a:solidFill>
                <a:latin typeface="Calibri" panose="020F0502020204030204" pitchFamily="34" charset="0"/>
                <a:ea typeface="Calibri" panose="020F0502020204030204" pitchFamily="34" charset="0"/>
                <a:cs typeface="Times New Roman" panose="02020603050405020304" pitchFamily="18" charset="0"/>
              </a:rPr>
              <a:t>You can override it on a per request basis</a:t>
            </a:r>
          </a:p>
          <a:p>
            <a:pPr marL="349415" indent="-349415">
              <a:spcAft>
                <a:spcPts val="0"/>
              </a:spcAft>
              <a:buFont typeface="Symbol" panose="05050102010706020507" pitchFamily="18" charset="2"/>
              <a:buChar char=""/>
            </a:pPr>
            <a:endParaRPr lang="en-US" sz="2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9415" indent="-349415">
              <a:spcAft>
                <a:spcPts val="0"/>
              </a:spcAft>
              <a:buFont typeface="Symbol" panose="05050102010706020507" pitchFamily="18" charset="2"/>
              <a:buChar char=""/>
            </a:pPr>
            <a:r>
              <a:rPr lang="en-US" sz="2400" dirty="0">
                <a:solidFill>
                  <a:schemeClr val="bg1"/>
                </a:solidFill>
                <a:latin typeface="Calibri" panose="020F0502020204030204" pitchFamily="34" charset="0"/>
                <a:ea typeface="Calibri" panose="020F0502020204030204" pitchFamily="34" charset="0"/>
                <a:cs typeface="Times New Roman" panose="02020603050405020304" pitchFamily="18" charset="0"/>
              </a:rPr>
              <a:t>ACID Transactions</a:t>
            </a:r>
          </a:p>
          <a:p>
            <a:pPr marL="757066" lvl="1" indent="-291179">
              <a:spcAft>
                <a:spcPts val="0"/>
              </a:spcAft>
              <a:buFont typeface="Courier New" panose="02070309020205020404" pitchFamily="49" charset="0"/>
              <a:buChar char="o"/>
            </a:pPr>
            <a:r>
              <a:rPr lang="en-US" sz="2400" dirty="0">
                <a:solidFill>
                  <a:schemeClr val="bg1"/>
                </a:solidFill>
                <a:latin typeface="Calibri" panose="020F0502020204030204" pitchFamily="34" charset="0"/>
                <a:ea typeface="Calibri" panose="020F0502020204030204" pitchFamily="34" charset="0"/>
                <a:cs typeface="Times New Roman" panose="02020603050405020304" pitchFamily="18" charset="0"/>
              </a:rPr>
              <a:t>All read and write requests are wrapped in a transactions</a:t>
            </a:r>
          </a:p>
          <a:p>
            <a:pPr marL="757066" lvl="1" indent="-291179">
              <a:spcAft>
                <a:spcPts val="0"/>
              </a:spcAft>
              <a:buFont typeface="Courier New" panose="02070309020205020404" pitchFamily="49" charset="0"/>
              <a:buChar char="o"/>
            </a:pPr>
            <a:r>
              <a:rPr lang="en-US" sz="2400" dirty="0">
                <a:solidFill>
                  <a:schemeClr val="bg1"/>
                </a:solidFill>
                <a:latin typeface="Calibri" panose="020F0502020204030204" pitchFamily="34" charset="0"/>
                <a:ea typeface="Calibri" panose="020F0502020204030204" pitchFamily="34" charset="0"/>
                <a:cs typeface="Times New Roman" panose="02020603050405020304" pitchFamily="18" charset="0"/>
              </a:rPr>
              <a:t>Language integrated batch transactions</a:t>
            </a:r>
          </a:p>
          <a:p>
            <a:pPr marL="757066" lvl="1" indent="-291179">
              <a:spcAft>
                <a:spcPts val="0"/>
              </a:spcAft>
              <a:buFont typeface="Courier New" panose="02070309020205020404" pitchFamily="49" charset="0"/>
              <a:buChar char="o"/>
            </a:pPr>
            <a:r>
              <a:rPr lang="en-US" sz="2400" dirty="0">
                <a:solidFill>
                  <a:schemeClr val="bg1"/>
                </a:solidFill>
                <a:latin typeface="Calibri" panose="020F0502020204030204" pitchFamily="34" charset="0"/>
                <a:ea typeface="Calibri" panose="020F0502020204030204" pitchFamily="34" charset="0"/>
                <a:cs typeface="Times New Roman" panose="02020603050405020304" pitchFamily="18" charset="0"/>
              </a:rPr>
              <a:t>Snapshot isolation by default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30339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Only service with financially-backed SLAs for millisecond latency at the 99th percentile, 99.99% HA and guaranteed throughput and consistency</a:t>
            </a:r>
          </a:p>
          <a:p>
            <a:endParaRPr lang="en-US" sz="1200" b="0" kern="1200" dirty="0">
              <a:solidFill>
                <a:schemeClr val="tx1"/>
              </a:solidFill>
              <a:effectLst/>
              <a:latin typeface="+mn-lt"/>
              <a:ea typeface="+mn-ea"/>
              <a:cs typeface="+mn-cs"/>
            </a:endParaRPr>
          </a:p>
          <a:p>
            <a:pPr marL="0" indent="0">
              <a:buNone/>
            </a:pPr>
            <a:r>
              <a:rPr lang="en-US" dirty="0">
                <a:solidFill>
                  <a:schemeClr val="bg1"/>
                </a:solidFill>
                <a:latin typeface="Segoe UI Light" panose="020B0502040204020203" pitchFamily="34" charset="0"/>
                <a:cs typeface="Segoe UI Light" panose="020B0502040204020203" pitchFamily="34" charset="0"/>
              </a:rPr>
              <a:t>Globally distributed database needs to tackle </a:t>
            </a:r>
          </a:p>
          <a:p>
            <a:pPr marL="815811" indent="-742950">
              <a:buFont typeface="+mj-lt"/>
              <a:buAutoNum type="arabicPeriod"/>
            </a:pPr>
            <a:r>
              <a:rPr lang="en-US" dirty="0">
                <a:solidFill>
                  <a:srgbClr val="92D050"/>
                </a:solidFill>
                <a:latin typeface="Segoe UI Light" panose="020B0502040204020203" pitchFamily="34" charset="0"/>
                <a:cs typeface="Segoe UI Light" panose="020B0502040204020203" pitchFamily="34" charset="0"/>
              </a:rPr>
              <a:t>latency vs. consistency </a:t>
            </a:r>
            <a:r>
              <a:rPr lang="en-US" dirty="0">
                <a:solidFill>
                  <a:schemeClr val="bg1"/>
                </a:solidFill>
                <a:latin typeface="Segoe UI Light" panose="020B0502040204020203" pitchFamily="34" charset="0"/>
                <a:cs typeface="Segoe UI Light" panose="020B0502040204020203" pitchFamily="34" charset="0"/>
              </a:rPr>
              <a:t>tradeoffs (in steady state)</a:t>
            </a:r>
          </a:p>
          <a:p>
            <a:pPr marL="815811" indent="-742950">
              <a:buFont typeface="+mj-lt"/>
              <a:buAutoNum type="arabicPeriod"/>
            </a:pPr>
            <a:r>
              <a:rPr lang="en-US" dirty="0">
                <a:solidFill>
                  <a:srgbClr val="92D050"/>
                </a:solidFill>
                <a:latin typeface="Segoe UI Light" panose="020B0502040204020203" pitchFamily="34" charset="0"/>
                <a:cs typeface="Segoe UI Light" panose="020B0502040204020203" pitchFamily="34" charset="0"/>
              </a:rPr>
              <a:t>availability vs. consistency </a:t>
            </a:r>
            <a:r>
              <a:rPr lang="en-US" dirty="0">
                <a:solidFill>
                  <a:schemeClr val="bg1"/>
                </a:solidFill>
                <a:latin typeface="Segoe UI Light" panose="020B0502040204020203" pitchFamily="34" charset="0"/>
                <a:cs typeface="Segoe UI Light" panose="020B0502040204020203" pitchFamily="34" charset="0"/>
              </a:rPr>
              <a:t>tradeoff (during failures)</a:t>
            </a:r>
          </a:p>
          <a:p>
            <a:pPr marL="815811" indent="-742950">
              <a:buFont typeface="+mj-lt"/>
              <a:buAutoNum type="arabicPeriod"/>
            </a:pPr>
            <a:r>
              <a:rPr lang="en-US" dirty="0">
                <a:solidFill>
                  <a:srgbClr val="92D050"/>
                </a:solidFill>
                <a:latin typeface="Segoe UI Light" panose="020B0502040204020203" pitchFamily="34" charset="0"/>
                <a:cs typeface="Segoe UI Light" panose="020B0502040204020203" pitchFamily="34" charset="0"/>
              </a:rPr>
              <a:t>throughput vs. consistency </a:t>
            </a:r>
            <a:r>
              <a:rPr lang="en-US" dirty="0">
                <a:solidFill>
                  <a:schemeClr val="bg1"/>
                </a:solidFill>
                <a:latin typeface="Segoe UI Light" panose="020B0502040204020203" pitchFamily="34" charset="0"/>
                <a:cs typeface="Segoe UI Light" panose="020B0502040204020203" pitchFamily="34" charset="0"/>
              </a:rPr>
              <a:t>tradeoffs during all times</a:t>
            </a:r>
          </a:p>
          <a:p>
            <a:pPr marL="815811" indent="-742950">
              <a:buFont typeface="+mj-lt"/>
              <a:buAutoNum type="arabicPeriod"/>
            </a:pPr>
            <a:r>
              <a:rPr lang="en-US" dirty="0">
                <a:solidFill>
                  <a:srgbClr val="92D050"/>
                </a:solidFill>
                <a:latin typeface="Segoe UI Light" panose="020B0502040204020203" pitchFamily="34" charset="0"/>
                <a:cs typeface="Segoe UI Light" panose="020B0502040204020203" pitchFamily="34" charset="0"/>
              </a:rPr>
              <a:t>throughput vs. latency tradeoffs </a:t>
            </a:r>
            <a:r>
              <a:rPr lang="en-US" dirty="0">
                <a:solidFill>
                  <a:schemeClr val="bg1"/>
                </a:solidFill>
                <a:latin typeface="Segoe UI Light" panose="020B0502040204020203" pitchFamily="34" charset="0"/>
                <a:cs typeface="Segoe UI Light" panose="020B0502040204020203" pitchFamily="34" charset="0"/>
              </a:rPr>
              <a:t>during all times</a:t>
            </a:r>
          </a:p>
          <a:p>
            <a:pPr marL="0" indent="0">
              <a:buNone/>
            </a:pPr>
            <a:endParaRPr lang="en-US" dirty="0">
              <a:solidFill>
                <a:schemeClr val="bg1"/>
              </a:solidFill>
              <a:latin typeface="Segoe UI Light" panose="020B0502040204020203" pitchFamily="34" charset="0"/>
              <a:cs typeface="Segoe UI Light" panose="020B0502040204020203" pitchFamily="34" charset="0"/>
            </a:endParaRPr>
          </a:p>
          <a:p>
            <a:pPr marL="0" indent="0">
              <a:buNone/>
            </a:pPr>
            <a:r>
              <a:rPr lang="en-US" dirty="0">
                <a:solidFill>
                  <a:schemeClr val="bg1"/>
                </a:solidFill>
                <a:latin typeface="Segoe UI Light" panose="020B0502040204020203" pitchFamily="34" charset="0"/>
                <a:cs typeface="Segoe UI Light" panose="020B0502040204020203" pitchFamily="34" charset="0"/>
              </a:rPr>
              <a:t>Simply offering high availability SLAs are not sufficient!</a:t>
            </a:r>
          </a:p>
          <a:p>
            <a:endParaRPr lang="en-US" dirty="0">
              <a:solidFill>
                <a:schemeClr val="bg1"/>
              </a:solidFill>
              <a:latin typeface="Segoe UI Light" panose="020B0502040204020203" pitchFamily="34" charset="0"/>
              <a:cs typeface="Segoe UI Light" panose="020B0502040204020203" pitchFamily="34" charset="0"/>
            </a:endParaRPr>
          </a:p>
          <a:p>
            <a:pPr marL="0" indent="0">
              <a:buNone/>
            </a:pPr>
            <a:r>
              <a:rPr lang="en-US" dirty="0">
                <a:solidFill>
                  <a:srgbClr val="00B0F0"/>
                </a:solidFill>
                <a:latin typeface="Segoe UI Light" panose="020B0502040204020203" pitchFamily="34" charset="0"/>
                <a:cs typeface="Segoe UI Light" panose="020B0502040204020203" pitchFamily="34" charset="0"/>
              </a:rPr>
              <a:t>Cosmos DB: </a:t>
            </a:r>
          </a:p>
          <a:p>
            <a:pPr lvl="1"/>
            <a:r>
              <a:rPr lang="en-US" dirty="0">
                <a:solidFill>
                  <a:schemeClr val="bg1"/>
                </a:solidFill>
                <a:latin typeface="Segoe UI Light" panose="020B0502040204020203" pitchFamily="34" charset="0"/>
                <a:cs typeface="Segoe UI Light" panose="020B0502040204020203" pitchFamily="34" charset="0"/>
              </a:rPr>
              <a:t>99.99% HA within a single region </a:t>
            </a:r>
          </a:p>
          <a:p>
            <a:pPr lvl="1"/>
            <a:r>
              <a:rPr lang="en-US" dirty="0">
                <a:solidFill>
                  <a:schemeClr val="bg1"/>
                </a:solidFill>
                <a:latin typeface="Segoe UI Light" panose="020B0502040204020203" pitchFamily="34" charset="0"/>
                <a:cs typeface="Segoe UI Light" panose="020B0502040204020203" pitchFamily="34" charset="0"/>
              </a:rPr>
              <a:t>99.999% across regions</a:t>
            </a:r>
          </a:p>
          <a:p>
            <a:pPr lvl="1"/>
            <a:r>
              <a:rPr lang="en-US" dirty="0">
                <a:solidFill>
                  <a:schemeClr val="bg1"/>
                </a:solidFill>
                <a:latin typeface="Segoe UI Light" panose="020B0502040204020203" pitchFamily="34" charset="0"/>
                <a:cs typeface="Segoe UI Light" panose="020B0502040204020203" pitchFamily="34" charset="0"/>
              </a:rPr>
              <a:t>99.99 SLA throughput, latency, consistency </a:t>
            </a:r>
            <a:endParaRPr lang="en-US" sz="1200" b="0" kern="1200" dirty="0">
              <a:solidFill>
                <a:schemeClr val="tx1"/>
              </a:solidFill>
              <a:effectLst/>
              <a:latin typeface="+mn-lt"/>
              <a:ea typeface="+mn-ea"/>
              <a:cs typeface="+mn-cs"/>
            </a:endParaRPr>
          </a:p>
          <a:p>
            <a:r>
              <a:rPr lang="en-US" sz="1200" b="1" dirty="0">
                <a:solidFill>
                  <a:schemeClr val="accent3"/>
                </a:solidFill>
                <a:latin typeface="Segoe UI Semibold" charset="0"/>
                <a:ea typeface="Segoe UI Semibold" charset="0"/>
                <a:cs typeface="Segoe UI Semibold" charset="0"/>
              </a:rPr>
              <a:t> </a:t>
            </a:r>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62451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Cosmos DB allows developers to model real world in its true form</a:t>
            </a:r>
            <a:r>
              <a:rPr lang="en-US" dirty="0"/>
              <a:t>: No data is born relational. Cosmos DB allows developers to store and query their data in its original form. It exposes graph, documents, key-values, column-family data models and will enable others. The multi-model and multi-API capabilities remove the friction, allowing you to build with any data model and API.</a:t>
            </a:r>
          </a:p>
          <a:p>
            <a:endParaRPr lang="en-US" dirty="0"/>
          </a:p>
          <a:p>
            <a:r>
              <a:rPr lang="en-US" u="sng" dirty="0"/>
              <a:t>Cosmos DB meets developers where they are</a:t>
            </a:r>
            <a:r>
              <a:rPr lang="en-US" dirty="0"/>
              <a:t>: Cosmos DB offers a multitude of APIs to access and query data including, SQL and various popular OSS APIs.</a:t>
            </a:r>
          </a:p>
          <a:p>
            <a:r>
              <a:rPr lang="en-US" dirty="0"/>
              <a:t>(APIs including </a:t>
            </a:r>
            <a:r>
              <a:rPr lang="en-US" dirty="0">
                <a:hlinkClick r:id="rId3"/>
              </a:rPr>
              <a:t>SQL (Document DB), JavaScript</a:t>
            </a:r>
            <a:r>
              <a:rPr lang="en-US" dirty="0"/>
              <a:t>, </a:t>
            </a:r>
            <a:r>
              <a:rPr lang="en-US" dirty="0">
                <a:hlinkClick r:id="rId4"/>
              </a:rPr>
              <a:t>Gremlin</a:t>
            </a:r>
            <a:r>
              <a:rPr lang="en-US" dirty="0"/>
              <a:t>, </a:t>
            </a:r>
            <a:r>
              <a:rPr lang="en-US" dirty="0">
                <a:hlinkClick r:id="rId5"/>
              </a:rPr>
              <a:t>MongoDB</a:t>
            </a:r>
            <a:r>
              <a:rPr lang="en-US" dirty="0"/>
              <a:t>, and </a:t>
            </a:r>
            <a:r>
              <a:rPr lang="en-US" dirty="0">
                <a:hlinkClick r:id="rId6"/>
              </a:rPr>
              <a:t>Azure Table storage</a:t>
            </a:r>
            <a:r>
              <a:rPr lang="en-US" dirty="0"/>
              <a:t> to query your data.- More to come.)</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7257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https://azure.microsoft.com/en-us/blog/a-technical-overview-of-azure-cosmos-db/</a:t>
            </a:r>
          </a:p>
          <a:p>
            <a:endParaRPr lang="en-US" dirty="0"/>
          </a:p>
          <a:p>
            <a:r>
              <a:rPr lang="en-US" dirty="0"/>
              <a:t>https://docs.microsoft.com/en-us/azure/cosmos-db/request-units</a:t>
            </a:r>
          </a:p>
          <a:p>
            <a:endParaRPr lang="en-US" dirty="0"/>
          </a:p>
          <a:p>
            <a:r>
              <a:rPr lang="en-US" dirty="0"/>
              <a:t>https://docs.microsoft.com/en-us/azure/cosmos-db/multi-region-writers</a:t>
            </a:r>
          </a:p>
          <a:p>
            <a:endParaRPr lang="en-US" dirty="0"/>
          </a:p>
          <a:p>
            <a:r>
              <a:rPr lang="en-US" dirty="0"/>
              <a:t>https://docs.microsoft.com/en-us/azure/cosmos-db/distribute-data-globally</a:t>
            </a:r>
          </a:p>
          <a:p>
            <a:endParaRPr lang="en-US" dirty="0"/>
          </a:p>
          <a:p>
            <a:r>
              <a:rPr lang="en-US" dirty="0"/>
              <a:t>https://docs.microsoft.com/en-us/azure/cosmos-db/partition-data</a:t>
            </a:r>
          </a:p>
          <a:p>
            <a:endParaRPr lang="en-US" dirty="0"/>
          </a:p>
          <a:p>
            <a:r>
              <a:rPr lang="en-US" dirty="0"/>
              <a:t>https://docs.microsoft.com/en-us/azure/cosmos-db/performance-levels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31436927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97347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With digital transformation in mind, let’s focus on how SQL Database provides the low-cost, low-friction option to migrating your SQL Server data at scale to SQL Database – without having to re-architect your apps.</a:t>
            </a:r>
          </a:p>
          <a:p>
            <a:endParaRPr lang="en-US" b="1" dirty="0"/>
          </a:p>
          <a:p>
            <a:r>
              <a:rPr lang="en-US" b="1" dirty="0"/>
              <a:t>Introducing Azure SQL Database Managed Instance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SQL Database Managed Instance is an expansion of the existing SQL Database service designed to enable database lift-and-shift to a fully-managed PaaS, without re-designing the application. SQL Database Managed Instance provides high compatibility with the on-premises SQL Server programming model and out-of-box support for the large majority of SQL Server features and accompanying tools and services.</a:t>
            </a:r>
          </a:p>
          <a:p>
            <a:endParaRPr lang="en-US" b="0" dirty="0">
              <a:solidFill>
                <a:srgbClr val="FF0000"/>
              </a:solidFill>
            </a:endParaRPr>
          </a:p>
          <a:p>
            <a:r>
              <a:rPr lang="en-US" b="0" dirty="0">
                <a:solidFill>
                  <a:srgbClr val="FF0000"/>
                </a:solidFill>
              </a:rPr>
              <a:t>It’s important to note that Managed Instance isn’t a new service – it is a third deployment option within Azure SQL Database, sitting alongside single databases and elastic pools. </a:t>
            </a:r>
            <a:r>
              <a:rPr lang="en-US" sz="1200" kern="1200" dirty="0">
                <a:solidFill>
                  <a:schemeClr val="tx1"/>
                </a:solidFill>
                <a:effectLst/>
                <a:latin typeface="+mn-lt"/>
                <a:ea typeface="+mn-ea"/>
                <a:cs typeface="+mn-cs"/>
              </a:rPr>
              <a:t>As part of Azure SQL Database, Microsoft’s fully managed cloud database service, it inherits all its built-in PaaS features. </a:t>
            </a:r>
          </a:p>
          <a:p>
            <a:endParaRPr lang="en-US" b="0" dirty="0">
              <a:solidFill>
                <a:srgbClr val="FF0000"/>
              </a:solidFill>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82624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3633F40-32CD-4F84-9443-25A95AEAAEE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12/10/2017 10:17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033679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12/10/2017 10:17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74099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1622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Question: How many</a:t>
            </a:r>
            <a:r>
              <a:rPr lang="en-US" baseline="0" dirty="0"/>
              <a:t> people know what SSAS cubes are?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989091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12/10/2017 10:17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13624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2D995A-9394-46D5-9C49-13F10C72ADA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168965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12/10/2017 10:17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30773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12/10/2017 10:17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2724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02124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45998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12/10/2017 10:17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66411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12/10/2017 10:17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99530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12/10/2017 10:17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31408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A69BD2-67F6-43A1-A2DB-9D24960C083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1742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This overview shows that Microsoft has been delivering BI capabilities to help customers model, analyze, and deliver business insights, which can be consumed by business users on mobile devices, on the web or embedded in apps.  Most capabilities have been available on-premises with SQL Server Analysis Services and Reporting Services as well as Power BI Desktop and Excel.</a:t>
            </a:r>
          </a:p>
          <a:p>
            <a:r>
              <a:rPr lang="en-US" sz="900" kern="1200" dirty="0">
                <a:solidFill>
                  <a:schemeClr val="tx1"/>
                </a:solidFill>
                <a:effectLst/>
                <a:latin typeface="Segoe UI Light" pitchFamily="34" charset="0"/>
                <a:ea typeface="+mn-ea"/>
                <a:cs typeface="+mn-cs"/>
              </a:rPr>
              <a:t>In the cloud, we were primarily relying on Power BI to deliver business insights – with data connections to many cloud data sources and SaaS apps. In addition to cloud data sources customers can access on-premises data sources such as SQL Server Analysis Services using the on-premises data gateway.  </a:t>
            </a:r>
          </a:p>
          <a:p>
            <a:r>
              <a:rPr lang="en-US" sz="900" kern="1200" dirty="0">
                <a:solidFill>
                  <a:schemeClr val="tx1"/>
                </a:solidFill>
                <a:effectLst/>
                <a:latin typeface="Segoe UI Light" pitchFamily="34" charset="0"/>
                <a:ea typeface="+mn-ea"/>
                <a:cs typeface="+mn-cs"/>
              </a:rPr>
              <a:t>To help customers analyze high volumes of data, which might already be stored in the cloud, for example in an Azure SQL Data Warehouse, we are now enabling BI semantic data modeling capabilities in the cloud.</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Azure Analysis Services, is based on the proven analytics engine in SQL Server 2016 Analysis Services. Customers can access data sources across on-premises and the cloud, model that data, and provide business users with a simplified view of their data to enable interactive self-service BI and data discovery using their preferred data visualization tool.</a:t>
            </a:r>
          </a:p>
          <a:p>
            <a:r>
              <a:rPr lang="en-US" sz="900" kern="1200" dirty="0">
                <a:solidFill>
                  <a:schemeClr val="tx1"/>
                </a:solidFill>
                <a:effectLst/>
                <a:latin typeface="Segoe UI Light" pitchFamily="34" charset="0"/>
                <a:ea typeface="+mn-ea"/>
                <a:cs typeface="+mn-cs"/>
              </a:rPr>
              <a:t>Let’s take a look at the benefits of Azure Analysis 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32398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A69BD2-67F6-43A1-A2DB-9D24960C083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29570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A69BD2-67F6-43A1-A2DB-9D24960C083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71914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61CD80A-2C6F-4E39-942E-4436C667F56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6889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12/10/2017 10:17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23688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DF019A4-C508-427F-AE56-D8E43EAC37F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23268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12/10/2017 10:17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39537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12/10/2017 10:17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06196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12/10/2017 10:17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707717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12/10/2017 10:17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87473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601335-BDA8-46EF-A64C-8ACAB223EC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0206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sz="900" b="1" kern="1200" dirty="0">
                <a:solidFill>
                  <a:schemeClr val="tx1"/>
                </a:solidFill>
                <a:effectLst/>
                <a:latin typeface="Segoe UI Light" pitchFamily="34" charset="0"/>
                <a:ea typeface="+mn-ea"/>
                <a:cs typeface="+mn-cs"/>
              </a:rPr>
              <a:t>Key points: </a:t>
            </a:r>
            <a:r>
              <a:rPr lang="en-US" sz="900" b="0" kern="1200" dirty="0">
                <a:solidFill>
                  <a:schemeClr val="tx1"/>
                </a:solidFill>
                <a:effectLst/>
                <a:latin typeface="Segoe UI Light" pitchFamily="34" charset="0"/>
                <a:ea typeface="+mn-ea"/>
                <a:cs typeface="+mn-cs"/>
              </a:rPr>
              <a:t>Summarize key benefits for Azure Analysis Services</a:t>
            </a:r>
            <a:endParaRPr lang="en-US" sz="900" b="1" kern="1200" dirty="0">
              <a:solidFill>
                <a:schemeClr val="tx1"/>
              </a:solidFill>
              <a:effectLst/>
              <a:latin typeface="Segoe UI Light" pitchFamily="34" charset="0"/>
              <a:ea typeface="+mn-ea"/>
              <a:cs typeface="+mn-cs"/>
            </a:endParaRPr>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sz="900" b="1" baseline="0" dirty="0"/>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sz="900" b="1" baseline="0" dirty="0"/>
              <a:t>Azure Analysis Services helps you transform complex data from </a:t>
            </a:r>
            <a:r>
              <a:rPr lang="en-US" sz="900" b="1" kern="1200" baseline="0" dirty="0">
                <a:solidFill>
                  <a:schemeClr val="tx1"/>
                </a:solidFill>
                <a:latin typeface="Segoe UI Light" pitchFamily="34" charset="0"/>
                <a:ea typeface="+mn-ea"/>
                <a:cs typeface="+mn-cs"/>
              </a:rPr>
              <a:t>different data sources into a BI semantic model, so users in your organization can easily gain insights by connecting to the data models using tools like Excel, Power BI, and others to create reports and perform ad hoc data analysis</a:t>
            </a:r>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sz="900" b="1" baseline="0" dirty="0"/>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sz="900" b="1" baseline="0" dirty="0"/>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sz="900" b="1" baseline="0" dirty="0"/>
              <a:t>Talk Track</a:t>
            </a:r>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sz="900" b="0" baseline="0" dirty="0"/>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sz="900" b="0" baseline="0" dirty="0"/>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sz="900" b="0" u="sng" baseline="0" dirty="0"/>
              <a:t>Transform Complex Data into rich BI semantic models:</a:t>
            </a:r>
            <a:r>
              <a:rPr lang="en-US" sz="900" b="0" baseline="0" dirty="0"/>
              <a:t> Azure Analysis Services Analysis Services helps you transform complex data into a single business user friendly data model making it easy for business users to understand and analyze data across different data sources. </a:t>
            </a:r>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sz="900" b="0" baseline="0" dirty="0"/>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sz="900" b="0" u="sng" baseline="0" dirty="0"/>
              <a:t>Gain instant insights with in-memory cache using your preferred visualization tools :</a:t>
            </a:r>
            <a:r>
              <a:rPr lang="en-US" sz="900" b="0" baseline="0" dirty="0"/>
              <a:t> </a:t>
            </a:r>
            <a:r>
              <a:rPr lang="en-US" sz="900" dirty="0"/>
              <a:t>Not only can business users get</a:t>
            </a:r>
            <a:r>
              <a:rPr lang="en-US" sz="900" baseline="0" dirty="0"/>
              <a:t> insights from data easily </a:t>
            </a:r>
            <a:r>
              <a:rPr lang="en-US" sz="900" b="0" i="0" u="none" strike="noStrike" kern="1200" dirty="0">
                <a:solidFill>
                  <a:schemeClr val="tx1"/>
                </a:solidFill>
                <a:effectLst/>
                <a:latin typeface="Segoe UI Light" pitchFamily="34" charset="0"/>
                <a:ea typeface="+mn-ea"/>
                <a:cs typeface="+mn-cs"/>
              </a:rPr>
              <a:t>using their preferred data visualization tool,</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whether it is Power BI, Excel or other major data visualization tools</a:t>
            </a:r>
            <a:r>
              <a:rPr lang="en-US" sz="900" baseline="0" dirty="0"/>
              <a:t>,</a:t>
            </a:r>
            <a:r>
              <a:rPr lang="en-US" sz="900" dirty="0"/>
              <a:t> but with the in-memory cache capabilities of Azure Analysis Services,</a:t>
            </a:r>
            <a:r>
              <a:rPr lang="en-US" sz="900" baseline="0" dirty="0"/>
              <a:t> users can gain insights </a:t>
            </a:r>
            <a:r>
              <a:rPr lang="en-US" sz="900" b="0" i="0" u="none" strike="noStrike" kern="1200" dirty="0">
                <a:solidFill>
                  <a:schemeClr val="tx1"/>
                </a:solidFill>
                <a:effectLst/>
                <a:latin typeface="Segoe UI Light" pitchFamily="34" charset="0"/>
                <a:ea typeface="+mn-ea"/>
                <a:cs typeface="+mn-cs"/>
              </a:rPr>
              <a:t>over billions of rows of data </a:t>
            </a:r>
            <a:r>
              <a:rPr lang="en-US" sz="900" baseline="0" dirty="0"/>
              <a:t>at the speed of thought</a:t>
            </a:r>
            <a:endParaRPr lang="en-US" sz="900" b="0" baseline="0" dirty="0"/>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sz="900" b="0" baseline="0" dirty="0"/>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sz="900" b="0" i="0" u="sng" strike="noStrike" kern="1200" dirty="0">
                <a:solidFill>
                  <a:schemeClr val="tx1"/>
                </a:solidFill>
                <a:effectLst/>
                <a:latin typeface="Segoe UI Light" pitchFamily="34" charset="0"/>
                <a:ea typeface="+mn-ea"/>
                <a:cs typeface="+mn-cs"/>
              </a:rPr>
              <a:t>Proven Technology: </a:t>
            </a:r>
            <a:r>
              <a:rPr lang="en-US" sz="900" b="0" i="0" u="none" strike="noStrike" kern="1200" dirty="0">
                <a:solidFill>
                  <a:schemeClr val="tx1"/>
                </a:solidFill>
                <a:effectLst/>
                <a:latin typeface="Segoe UI Light" pitchFamily="34" charset="0"/>
                <a:ea typeface="+mn-ea"/>
                <a:cs typeface="+mn-cs"/>
              </a:rPr>
              <a:t>Azure Analysis Services is based on the proven analytics engine in SQL Server 2016 Analysis Services, that has helped organizations turn complex data into a trusted, single source of truth for years. This means that BI professionals who are familiar with SQL Server Analysis Services, tabular models can get started quickly and do not need to learn new tools or skills. </a:t>
            </a:r>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sz="900" b="0" baseline="0" dirty="0"/>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sz="900" b="0" i="0" u="sng" strike="noStrike" kern="1200" dirty="0">
                <a:solidFill>
                  <a:schemeClr val="tx1"/>
                </a:solidFill>
                <a:effectLst/>
                <a:latin typeface="Segoe UI Light" pitchFamily="34" charset="0"/>
                <a:ea typeface="+mn-ea"/>
                <a:cs typeface="+mn-cs"/>
              </a:rPr>
              <a:t>Analytics engine as-a-service (provision</a:t>
            </a:r>
            <a:r>
              <a:rPr lang="en-US" sz="900" b="0" i="0" u="sng" strike="noStrike" kern="1200" baseline="0" dirty="0">
                <a:solidFill>
                  <a:schemeClr val="tx1"/>
                </a:solidFill>
                <a:effectLst/>
                <a:latin typeface="Segoe UI Light" pitchFamily="34" charset="0"/>
                <a:ea typeface="+mn-ea"/>
                <a:cs typeface="+mn-cs"/>
              </a:rPr>
              <a:t> fast, scale faster)</a:t>
            </a:r>
            <a:r>
              <a:rPr lang="en-US" sz="900" b="0" i="0" u="sng" strike="noStrike" kern="1200" dirty="0">
                <a:solidFill>
                  <a:schemeClr val="tx1"/>
                </a:solidFill>
                <a:effectLst/>
                <a:latin typeface="Segoe UI Light" pitchFamily="34" charset="0"/>
                <a:ea typeface="+mn-ea"/>
                <a:cs typeface="+mn-cs"/>
              </a:rPr>
              <a:t>:</a:t>
            </a:r>
            <a:r>
              <a:rPr lang="en-US" sz="900" b="0" i="0" u="none" strike="noStrike" kern="1200" baseline="0" dirty="0">
                <a:solidFill>
                  <a:schemeClr val="tx1"/>
                </a:solidFill>
                <a:effectLst/>
                <a:latin typeface="Segoe UI Light" pitchFamily="34" charset="0"/>
                <a:ea typeface="+mn-ea"/>
                <a:cs typeface="+mn-cs"/>
              </a:rPr>
              <a:t> The same proven enterprise grade BI platform is now available as a fully managed service in Azure. </a:t>
            </a:r>
            <a:r>
              <a:rPr lang="en-US" sz="900" b="0" i="0" u="none" strike="noStrike" kern="1200" dirty="0">
                <a:solidFill>
                  <a:schemeClr val="tx1"/>
                </a:solidFill>
                <a:effectLst/>
                <a:latin typeface="Segoe UI Light" pitchFamily="34" charset="0"/>
                <a:ea typeface="+mn-ea"/>
                <a:cs typeface="+mn-cs"/>
              </a:rPr>
              <a:t>With the power of the</a:t>
            </a:r>
            <a:r>
              <a:rPr lang="en-US" sz="900" b="0" i="0" u="none" strike="noStrike" kern="1200" baseline="0" dirty="0">
                <a:solidFill>
                  <a:schemeClr val="tx1"/>
                </a:solidFill>
                <a:effectLst/>
                <a:latin typeface="Segoe UI Light" pitchFamily="34" charset="0"/>
                <a:ea typeface="+mn-ea"/>
                <a:cs typeface="+mn-cs"/>
              </a:rPr>
              <a:t> trusted Microsoft </a:t>
            </a:r>
            <a:r>
              <a:rPr lang="en-US" sz="900" b="0" i="0" u="none" strike="noStrike" kern="1200" dirty="0">
                <a:solidFill>
                  <a:schemeClr val="tx1"/>
                </a:solidFill>
                <a:effectLst/>
                <a:latin typeface="Segoe UI Light" pitchFamily="34" charset="0"/>
                <a:ea typeface="+mn-ea"/>
                <a:cs typeface="+mn-cs"/>
              </a:rPr>
              <a:t>Cloud, you do not need to manage infrastructure on-premises and can</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benefit from the scalability of the cloud. Additionally</a:t>
            </a:r>
            <a:r>
              <a:rPr lang="en-US" sz="900" b="0" i="0" u="none" strike="noStrike"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you can use Azure Resource Manager to create and deploy an Azure Analysis Services instance within seconds, and use backup restore to quickly move your existing models to Azure Analysis Services and take advantage of the scale, flexibility and management benefits of the cloud. Scale up, scale down, or pause the service and pay only for what you use.</a:t>
            </a:r>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sz="900" b="0" i="0" u="none" strike="noStrike" kern="1200" dirty="0">
              <a:solidFill>
                <a:schemeClr val="tx1"/>
              </a:solidFill>
              <a:effectLst/>
              <a:latin typeface="Segoe UI Light" pitchFamily="34" charset="0"/>
              <a:ea typeface="+mn-ea"/>
              <a:cs typeface="+mn-cs"/>
            </a:endParaRPr>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sz="900" b="0" i="0" u="none" strike="noStrike" kern="1200" dirty="0">
                <a:solidFill>
                  <a:schemeClr val="tx1"/>
                </a:solidFill>
                <a:effectLst/>
                <a:latin typeface="Segoe UI Light" pitchFamily="34" charset="0"/>
                <a:ea typeface="+mn-ea"/>
                <a:cs typeface="+mn-cs"/>
              </a:rPr>
              <a:t>Azure Analysis Services is built for Hybrid</a:t>
            </a:r>
            <a:r>
              <a:rPr lang="en-US" sz="900" b="0" i="0" u="none" strike="noStrike" kern="1200" baseline="0" dirty="0">
                <a:solidFill>
                  <a:schemeClr val="tx1"/>
                </a:solidFill>
                <a:effectLst/>
                <a:latin typeface="Segoe UI Light" pitchFamily="34" charset="0"/>
                <a:ea typeface="+mn-ea"/>
                <a:cs typeface="+mn-cs"/>
              </a:rPr>
              <a:t> BI - </a:t>
            </a:r>
            <a:r>
              <a:rPr lang="en-US" sz="900" b="0" i="0" u="none" strike="noStrike" kern="1200" dirty="0">
                <a:solidFill>
                  <a:schemeClr val="tx1"/>
                </a:solidFill>
                <a:effectLst/>
                <a:latin typeface="Segoe UI Light" pitchFamily="34" charset="0"/>
                <a:ea typeface="+mn-ea"/>
                <a:cs typeface="+mn-cs"/>
              </a:rPr>
              <a:t>Organizations store data in the cloud and on-premises. Azure Analysis Services is built for hybrid data. Data can be access in the cloud, on-premises or a combination of both, enabling a hybrid solution. So - you do not have to move on-premises data to the cloud. </a:t>
            </a:r>
            <a:endParaRPr lang="en-US" sz="900" b="0" baseline="0" dirty="0"/>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br>
              <a:rPr lang="en-US" sz="1200" b="0" i="0" u="none" strike="noStrike" kern="1200" dirty="0">
                <a:solidFill>
                  <a:schemeClr val="tx1"/>
                </a:solidFill>
                <a:effectLst/>
                <a:latin typeface="Segoe UI Light" pitchFamily="34" charset="0"/>
                <a:ea typeface="+mn-ea"/>
                <a:cs typeface="+mn-cs"/>
              </a:rPr>
            </a:br>
            <a:r>
              <a:rPr lang="en-US" sz="1200" b="0" i="0" u="none" strike="noStrike" kern="1200" dirty="0">
                <a:solidFill>
                  <a:schemeClr val="tx1"/>
                </a:solidFill>
                <a:effectLst/>
                <a:latin typeface="Segoe UI Light" pitchFamily="34" charset="0"/>
                <a:ea typeface="+mn-ea"/>
                <a:cs typeface="+mn-cs"/>
              </a:rPr>
              <a:t>To summarize, Azure Analysis Services is simple to use – it is easy to get started, you can use your existing skills to create BI semantic models, and your favorite data visualizations tools to analyze your data.</a:t>
            </a:r>
            <a:endParaRPr lang="en-US" sz="90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E36E8A8-9B62-4C26-A47F-DF9CB005033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15092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601335-BDA8-46EF-A64C-8ACAB223EC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982454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12/10/2017 10:17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900783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A69BD2-67F6-43A1-A2DB-9D24960C083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431032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12/10/2017 10:17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86930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12/10/2017 10:17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426180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12/10/2017 10:17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426788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714978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sz="2400" b="1" dirty="0"/>
          </a:p>
          <a:p>
            <a:pPr marL="0" marR="0" lvl="0" indent="0" algn="l" defTabSz="932742" rtl="0" eaLnBrk="1" fontAlgn="base" latinLnBrk="0" hangingPunct="1">
              <a:lnSpc>
                <a:spcPct val="90000"/>
              </a:lnSpc>
              <a:spcBef>
                <a:spcPts val="0"/>
              </a:spcBef>
              <a:spcAft>
                <a:spcPts val="340"/>
              </a:spcAft>
              <a:buClrTx/>
              <a:buSzTx/>
              <a:buFontTx/>
              <a:buNone/>
              <a:tabLst/>
              <a:defRPr/>
            </a:pPr>
            <a:r>
              <a:rPr lang="en-US" sz="2400" dirty="0"/>
              <a:t>Azure managed database services</a:t>
            </a:r>
            <a:r>
              <a:rPr lang="en-US" sz="2400" baseline="0" dirty="0"/>
              <a:t> has re-defined the managed service for app developers taking most of the complex considerations out and having developers focus on what they do best – create rich and intelligent apps.</a:t>
            </a:r>
            <a:endParaRPr lang="en-US" sz="2400" dirty="0"/>
          </a:p>
          <a:p>
            <a:pPr fontAlgn="base"/>
            <a:endParaRPr lang="en-US" sz="2400" b="1" dirty="0"/>
          </a:p>
          <a:p>
            <a:pPr fontAlgn="base"/>
            <a:r>
              <a:rPr lang="en-US" sz="2400" b="1" dirty="0"/>
              <a:t>Azure Database for PostgreSQL</a:t>
            </a:r>
            <a:r>
              <a:rPr lang="en-US" sz="2400" dirty="0"/>
              <a:t> and </a:t>
            </a:r>
            <a:r>
              <a:rPr lang="en-US" sz="2400" b="1" dirty="0"/>
              <a:t>MySQL</a:t>
            </a:r>
            <a:r>
              <a:rPr lang="en-US" sz="2400" dirty="0"/>
              <a:t> provides just this kind of choice. </a:t>
            </a:r>
          </a:p>
          <a:p>
            <a:pPr marL="0" indent="0" fontAlgn="base">
              <a:buNone/>
            </a:pPr>
            <a:r>
              <a:rPr lang="en-US" sz="2400" dirty="0"/>
              <a:t> </a:t>
            </a:r>
          </a:p>
          <a:p>
            <a:pPr fontAlgn="base"/>
            <a:r>
              <a:rPr lang="en-US" sz="2400" dirty="0"/>
              <a:t>The services run on the same platform as Azure SQL Database, which means you </a:t>
            </a:r>
            <a:r>
              <a:rPr lang="en-US" sz="2400" b="1" dirty="0"/>
              <a:t>get all the capabilities you want in a managed database service</a:t>
            </a:r>
            <a:endParaRPr lang="en-US" sz="2400" dirty="0"/>
          </a:p>
          <a:p>
            <a:pPr fontAlgn="base"/>
            <a:endParaRPr lang="en-US" sz="2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914568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 me take some time to go through this at a little more depth. </a:t>
            </a:r>
          </a:p>
          <a:p>
            <a:endParaRPr lang="en-US" baseline="0" dirty="0"/>
          </a:p>
          <a:p>
            <a:r>
              <a:rPr lang="en-US" baseline="0" dirty="0"/>
              <a:t>The Azure RDMS platform is intelligent, secure and flexible. Built on top of the scalable Azure compute, storage fabric, and the Azure cloud that is available in more regions than any other clouds, this platform has been serving SQLDB and SQLDW services for many years with several key innovations. It is this fabric, that delivers capabilities such as built-in HA, backup/restore services, full isolation for each database with resource governance, monitoring and performance tuning and advisors features. </a:t>
            </a:r>
          </a:p>
          <a:p>
            <a:endParaRPr lang="en-US" baseline="0" dirty="0"/>
          </a:p>
          <a:p>
            <a:r>
              <a:rPr lang="en-US" baseline="0" dirty="0"/>
              <a:t>Now, this same platform is extended to bring two additional database managed services </a:t>
            </a:r>
            <a:r>
              <a:rPr lang="en-US" baseline="0" dirty="0" err="1"/>
              <a:t>i.e</a:t>
            </a:r>
            <a:r>
              <a:rPr lang="en-US" baseline="0" dirty="0"/>
              <a:t>, MySQL and PostgreSQL. We are using the community version of MySQL and PostgreSQL database engines, bringing in more choices for app developers to choose their favorite database for app development. All these services are integrated with the other data services and app services to deliver seamless app development and deployment experience. </a:t>
            </a:r>
          </a:p>
          <a:p>
            <a:pPr marL="291436" indent="-291436">
              <a:spcBef>
                <a:spcPts val="1224"/>
              </a:spcBef>
              <a:spcAft>
                <a:spcPts val="612"/>
              </a:spcAft>
              <a:buFont typeface="Arial" panose="020B0604020202020204" pitchFamily="34" charset="0"/>
              <a:buChar char="•"/>
            </a:pPr>
            <a:r>
              <a:rPr lang="en-US" sz="900" dirty="0">
                <a:solidFill>
                  <a:srgbClr val="FFFFFF"/>
                </a:solidFill>
                <a:cs typeface="Segoe UI" panose="020B0502040204020203" pitchFamily="34" charset="0"/>
              </a:rPr>
              <a:t>Managed cloud database built for application developers that need choice</a:t>
            </a:r>
          </a:p>
          <a:p>
            <a:pPr marL="291436" indent="-291436">
              <a:spcBef>
                <a:spcPts val="1224"/>
              </a:spcBef>
              <a:spcAft>
                <a:spcPts val="612"/>
              </a:spcAft>
              <a:buFont typeface="Arial" panose="020B0604020202020204" pitchFamily="34" charset="0"/>
              <a:buChar char="•"/>
            </a:pPr>
            <a:r>
              <a:rPr lang="en-US" sz="900" dirty="0">
                <a:solidFill>
                  <a:srgbClr val="FFFFFF"/>
                </a:solidFill>
                <a:cs typeface="Segoe UI" panose="020B0502040204020203" pitchFamily="34" charset="0"/>
              </a:rPr>
              <a:t>Scale on-the-fly without application down time</a:t>
            </a:r>
          </a:p>
          <a:p>
            <a:pPr marL="291436" indent="-291436">
              <a:spcBef>
                <a:spcPts val="1224"/>
              </a:spcBef>
              <a:spcAft>
                <a:spcPts val="612"/>
              </a:spcAft>
              <a:buFont typeface="Arial" panose="020B0604020202020204" pitchFamily="34" charset="0"/>
              <a:buChar char="•"/>
            </a:pPr>
            <a:r>
              <a:rPr lang="en-US" sz="900" dirty="0">
                <a:solidFill>
                  <a:srgbClr val="FFFFFF"/>
                </a:solidFill>
                <a:cs typeface="Segoe UI" panose="020B0502040204020203" pitchFamily="34" charset="0"/>
              </a:rPr>
              <a:t>Built-in HA and security that requires no additional setup or configuration</a:t>
            </a:r>
          </a:p>
          <a:p>
            <a:pPr marL="291436" indent="-291436">
              <a:spcBef>
                <a:spcPts val="1224"/>
              </a:spcBef>
              <a:spcAft>
                <a:spcPts val="612"/>
              </a:spcAft>
              <a:buFont typeface="Arial" panose="020B0604020202020204" pitchFamily="34" charset="0"/>
              <a:buChar char="•"/>
            </a:pPr>
            <a:r>
              <a:rPr lang="en-US" sz="900" dirty="0"/>
              <a:t>Use of native tools, drivers and libraries</a:t>
            </a:r>
            <a:endParaRPr lang="en-US" sz="900" dirty="0">
              <a:solidFill>
                <a:srgbClr val="FFFFFF"/>
              </a:solidFill>
              <a:cs typeface="Segoe UI" panose="020B0502040204020203" pitchFamily="34" charset="0"/>
            </a:endParaRP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89A995-4568-46E8-8D9C-53A8C4B4CDE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681426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most Azure</a:t>
            </a:r>
            <a:r>
              <a:rPr lang="en-US" baseline="0" dirty="0"/>
              <a:t> resources, MySQL/PostgreSQL servers are created in a specific region. </a:t>
            </a:r>
          </a:p>
          <a:p>
            <a:r>
              <a:rPr lang="en-US" b="1" baseline="0" dirty="0"/>
              <a:t>Management Plane</a:t>
            </a:r>
          </a:p>
          <a:p>
            <a:r>
              <a:rPr lang="en-US" baseline="0" dirty="0"/>
              <a:t>PostgreSQL/MySQL database servers are created within the context of a logical ‘server’.  The </a:t>
            </a:r>
            <a:r>
              <a:rPr lang="en-US" b="1" baseline="0" dirty="0"/>
              <a:t>server</a:t>
            </a:r>
            <a:r>
              <a:rPr lang="en-US" baseline="0" dirty="0"/>
              <a:t> is an Azure resource, defined within a resource group which can contain resources of any type.  A server is a logical container for one or more databases.  A server is pinned to the region in which it was created and can host from one to many databases within that server in that region. The server also acts as a scope for management – for example, backup/restore, monitoring, alerting, error logs, etc. Finally, the server acts as a logical endpoint for connecting to the database via the data plane.</a:t>
            </a:r>
          </a:p>
          <a:p>
            <a:endParaRPr lang="en-US" baseline="0" dirty="0"/>
          </a:p>
          <a:p>
            <a:r>
              <a:rPr lang="en-US" baseline="0" dirty="0"/>
              <a:t>We do not specify limits on how many databases you can have on each server. Users are expected to manage the server resources as all databases would simply share the available resources within the server.</a:t>
            </a:r>
          </a:p>
          <a:p>
            <a:endParaRPr lang="en-US" baseline="0" dirty="0"/>
          </a:p>
          <a:p>
            <a:r>
              <a:rPr lang="en-US" baseline="0" dirty="0"/>
              <a:t>The PostgreSQL service then enables provisioning and management of servers and databases through a REST API that is exposed via the Azure Resource Management service (ARM). All management interaction with the service is enabled via these ARM APIs which provide additional capabilities that are common across all Azure services, including resource groups, which provide a scope for resource deployment, lifetime management (e.g. deleting a resource group deletes all the resources within that group), billing, auditing, metrics, and other services.  </a:t>
            </a:r>
          </a:p>
          <a:p>
            <a:endParaRPr lang="en-US" baseline="0" dirty="0"/>
          </a:p>
          <a:p>
            <a:r>
              <a:rPr lang="en-US" baseline="0" dirty="0"/>
              <a:t>A full set of PostgreSQL and MySQL server management experiences are enabled on top of the API. The Portal provides easy to use browsing and management of all features of the service along side experiences for all the other Azure services. A full set of cross platform CLI enables easy scriptable management.  </a:t>
            </a:r>
          </a:p>
          <a:p>
            <a:endParaRPr lang="en-US" baseline="0" dirty="0"/>
          </a:p>
          <a:p>
            <a:r>
              <a:rPr lang="en-US" b="1" baseline="0" dirty="0"/>
              <a:t>Data Plane</a:t>
            </a:r>
          </a:p>
          <a:p>
            <a:r>
              <a:rPr lang="en-US" b="0" baseline="0" dirty="0"/>
              <a:t>Data plane connections are made via native MySQL and PostgreSQL protocol, in the same way that connections are made to any MySQL or PostgreSQL database. Connections can occur from cloud applications in Azure or other clouds, or from desktops, servers, or from any platform/device with access to the cloud.  </a:t>
            </a:r>
          </a:p>
          <a:p>
            <a:endParaRPr lang="en-US" b="0" baseline="0" dirty="0"/>
          </a:p>
          <a:p>
            <a:r>
              <a:rPr lang="en-US" b="0" baseline="0" dirty="0"/>
              <a:t>PostgreSQL service supports the native PostgreSQL authentication and security model. Same with MySQL as well.</a:t>
            </a:r>
          </a:p>
          <a:p>
            <a:r>
              <a:rPr lang="en-US" b="0" baseline="0" dirty="0"/>
              <a:t>  </a:t>
            </a:r>
          </a:p>
          <a:p>
            <a:r>
              <a:rPr lang="en-US" b="0" baseline="0" dirty="0"/>
              <a:t>Database management and development tools are an important category of application that also connect via the native </a:t>
            </a:r>
            <a:r>
              <a:rPr lang="en-US" b="0" baseline="0" dirty="0" err="1"/>
              <a:t>postgresql</a:t>
            </a:r>
            <a:r>
              <a:rPr lang="en-US" b="0" baseline="0" dirty="0"/>
              <a:t> protocol. </a:t>
            </a:r>
            <a:endParaRPr lang="en-US" b="1" baseline="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89A995-4568-46E8-8D9C-53A8C4B4CDE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1207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baseline="0" dirty="0"/>
              <a:t>Azure Analysis Services Analysis Services helps you transform complex data into a single business friendly data model making it easy for business users to understand and analyze data across different data sources. </a:t>
            </a:r>
          </a:p>
          <a:p>
            <a:endParaRPr lang="en-US" sz="900" b="0" baseline="0" dirty="0"/>
          </a:p>
          <a:p>
            <a:r>
              <a:rPr lang="en-US" dirty="0"/>
              <a:t>The success of any modern data-driven organization requires that information is available at the fingertips of every business user, not just IT professionals and data scientists, to guide their day-to-day decisions. Self-service BI tools have made huge strides in making data accessible to business users. However, most business users don’t have the expertise or desire to do the heavy lifting that is typically required, finding the right sources of data, importing the raw data, transforming it into the right shape, and adding business logic and metrics, before they can explore the data to derive insights. With Azure Analysis Services, a BI professional can create a semantic model over the raw data and share it with business users so that all they need to do is connect to the model from any BI tool and immediately explore the data and gain insights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12/10/2017 10:17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141455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service will provide a guaranteed</a:t>
            </a:r>
            <a:r>
              <a:rPr lang="en-US" baseline="0" dirty="0"/>
              <a:t> </a:t>
            </a:r>
            <a:r>
              <a:rPr lang="en-US" dirty="0"/>
              <a:t>high level of availability with a financially-backed SLA</a:t>
            </a:r>
            <a:r>
              <a:rPr lang="en-US" baseline="0" dirty="0"/>
              <a:t> of 99.99% at GA (General availability).</a:t>
            </a:r>
          </a:p>
          <a:p>
            <a:endParaRPr lang="en-US" baseline="0" dirty="0"/>
          </a:p>
          <a:p>
            <a:r>
              <a:rPr lang="en-US" baseline="0" dirty="0"/>
              <a:t>The HA (high availability) model is based on built-in mechanisms to fail over a database to a replica in the case of a node-level interruption.  This could occur because of a </a:t>
            </a:r>
            <a:r>
              <a:rPr lang="en-US" b="1" baseline="0" dirty="0"/>
              <a:t>hardware failure</a:t>
            </a:r>
            <a:r>
              <a:rPr lang="en-US" baseline="0" dirty="0"/>
              <a:t>, but also occurs in response to a service </a:t>
            </a:r>
            <a:r>
              <a:rPr lang="en-US" b="1" baseline="0" dirty="0"/>
              <a:t>deployment or patch to the OS or PostgreSQL/MySQL engine</a:t>
            </a:r>
            <a:r>
              <a:rPr lang="en-US" baseline="0" dirty="0"/>
              <a:t>.  </a:t>
            </a:r>
          </a:p>
          <a:p>
            <a:endParaRPr lang="en-US" baseline="0" dirty="0"/>
          </a:p>
          <a:p>
            <a:r>
              <a:rPr lang="en-US" baseline="0" dirty="0"/>
              <a:t>At all times, changes made to a PostgreSQL/MySQL occur in the context of a transaction and are recorded synchronously in secondary storage or another database replica before the transaction is committed.  If a node-level interruption occurs, the database server will automatically switch over to a replica running on a different node.  Any active connections are dropped and any inflight transactions will not commit.  </a:t>
            </a:r>
          </a:p>
          <a:p>
            <a:endParaRPr lang="en-US" baseline="0" dirty="0"/>
          </a:p>
          <a:p>
            <a:r>
              <a:rPr lang="en-US" baseline="0" dirty="0"/>
              <a:t>Its important that PostgreSQL/MySQL database </a:t>
            </a:r>
            <a:r>
              <a:rPr lang="en-US" b="1" baseline="0" dirty="0"/>
              <a:t>applications should be built to detect and retry dropped connections and failed transactions</a:t>
            </a:r>
            <a:r>
              <a:rPr lang="en-US" baseline="0" dirty="0"/>
              <a:t>.  When the application retries the connection, it is redirected to the replica which takes over as the primary database.  The cutover to the new replica is on average over 30 seconds.</a:t>
            </a:r>
          </a:p>
          <a:p>
            <a:endParaRPr lang="en-US"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89A995-4568-46E8-8D9C-53A8C4B4CDE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435839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service will provide a guaranteed</a:t>
            </a:r>
            <a:r>
              <a:rPr lang="en-US" baseline="0" dirty="0"/>
              <a:t> </a:t>
            </a:r>
            <a:r>
              <a:rPr lang="en-US" dirty="0"/>
              <a:t>high level of availability with a financially-backed SLA</a:t>
            </a:r>
            <a:r>
              <a:rPr lang="en-US" baseline="0" dirty="0"/>
              <a:t> of 99.99% at GA (General availability).</a:t>
            </a:r>
          </a:p>
          <a:p>
            <a:endParaRPr lang="en-US" baseline="0" dirty="0"/>
          </a:p>
          <a:p>
            <a:r>
              <a:rPr lang="en-US" baseline="0" dirty="0"/>
              <a:t>The HA (high availability) model is based on built-in mechanisms to fail over a database to a replica in the case of a node-level interruption.  This could occur because of a </a:t>
            </a:r>
            <a:r>
              <a:rPr lang="en-US" b="1" baseline="0" dirty="0"/>
              <a:t>hardware failure</a:t>
            </a:r>
            <a:r>
              <a:rPr lang="en-US" baseline="0" dirty="0"/>
              <a:t>, but also occurs in response to a service </a:t>
            </a:r>
            <a:r>
              <a:rPr lang="en-US" b="1" baseline="0" dirty="0"/>
              <a:t>deployment or patch to the OS or PostgreSQL/MySQL engine</a:t>
            </a:r>
            <a:r>
              <a:rPr lang="en-US" baseline="0" dirty="0"/>
              <a:t>.  </a:t>
            </a:r>
          </a:p>
          <a:p>
            <a:endParaRPr lang="en-US" baseline="0" dirty="0"/>
          </a:p>
          <a:p>
            <a:r>
              <a:rPr lang="en-US" baseline="0" dirty="0"/>
              <a:t>At all times, changes made to a PostgreSQL/MySQL occur in the context of a transaction and are recorded synchronously in secondary storage or another database replica before the transaction is committed.  If a node-level interruption occurs, the database server will automatically switch over to a replica running on a different node.  Any active connections are dropped and any inflight transactions will not commit.  </a:t>
            </a:r>
          </a:p>
          <a:p>
            <a:endParaRPr lang="en-US" baseline="0" dirty="0"/>
          </a:p>
          <a:p>
            <a:r>
              <a:rPr lang="en-US" baseline="0" dirty="0"/>
              <a:t>Its important that PostgreSQL/MySQL database </a:t>
            </a:r>
            <a:r>
              <a:rPr lang="en-US" b="1" baseline="0" dirty="0"/>
              <a:t>applications should be built to detect and retry dropped connections and failed transactions</a:t>
            </a:r>
            <a:r>
              <a:rPr lang="en-US" baseline="0" dirty="0"/>
              <a:t>.  When the application retries the connection, it is redirected to the replica which takes over as the primary database.  The cutover to the new replica is on average over 30 seconds.</a:t>
            </a:r>
          </a:p>
          <a:p>
            <a:endParaRPr lang="en-US"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89A995-4568-46E8-8D9C-53A8C4B4CDE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01488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fontAlgn="ctr">
              <a:buFont typeface="+mj-lt"/>
              <a:buNone/>
            </a:pPr>
            <a:r>
              <a:rPr lang="en-US" sz="900" kern="1200" dirty="0">
                <a:solidFill>
                  <a:schemeClr val="tx1"/>
                </a:solidFill>
                <a:latin typeface="Segoe UI Light" pitchFamily="34" charset="0"/>
                <a:ea typeface="+mn-ea"/>
                <a:cs typeface="+mn-cs"/>
              </a:rPr>
              <a:t>Like any other resource in Azure, you can scale up &amp; down by choosing the right pricing tier, and configuring capacity.</a:t>
            </a:r>
          </a:p>
          <a:p>
            <a:pPr marL="0" indent="0" fontAlgn="ctr">
              <a:buFont typeface="+mj-lt"/>
              <a:buNone/>
            </a:pPr>
            <a:endParaRPr lang="en-US" sz="900" kern="1200" dirty="0">
              <a:solidFill>
                <a:schemeClr val="tx1"/>
              </a:solidFill>
              <a:latin typeface="Segoe UI Light" pitchFamily="34" charset="0"/>
              <a:ea typeface="+mn-ea"/>
              <a:cs typeface="+mn-cs"/>
            </a:endParaRPr>
          </a:p>
          <a:p>
            <a:pPr marL="0" indent="0" fontAlgn="ctr">
              <a:buFont typeface="+mj-lt"/>
              <a:buNone/>
            </a:pPr>
            <a:r>
              <a:rPr lang="en-US" sz="900" kern="1200" dirty="0">
                <a:solidFill>
                  <a:schemeClr val="tx1"/>
                </a:solidFill>
                <a:latin typeface="Segoe UI Light" pitchFamily="34" charset="0"/>
                <a:ea typeface="+mn-ea"/>
                <a:cs typeface="+mn-cs"/>
              </a:rPr>
              <a:t>This operation can be done on the fly with no interruption for applications (as mentioned before apps have to be resilient to dropped connections)</a:t>
            </a:r>
          </a:p>
          <a:p>
            <a:pPr marL="0" indent="0" fontAlgn="ctr">
              <a:buFont typeface="+mj-lt"/>
              <a:buNone/>
            </a:pPr>
            <a:endParaRPr lang="en-US" sz="900" kern="1200" dirty="0">
              <a:solidFill>
                <a:schemeClr val="tx1"/>
              </a:solidFill>
              <a:latin typeface="Segoe UI Light" pitchFamily="34" charset="0"/>
              <a:ea typeface="+mn-ea"/>
              <a:cs typeface="+mn-cs"/>
            </a:endParaRPr>
          </a:p>
          <a:p>
            <a:pPr marL="0" indent="0" fontAlgn="ctr">
              <a:buFont typeface="+mj-lt"/>
              <a:buNone/>
            </a:pPr>
            <a:r>
              <a:rPr lang="en-US" sz="900" kern="1200" dirty="0">
                <a:solidFill>
                  <a:schemeClr val="tx1"/>
                </a:solidFill>
                <a:latin typeface="Segoe UI Light" pitchFamily="34" charset="0"/>
                <a:ea typeface="+mn-ea"/>
                <a:cs typeface="+mn-cs"/>
              </a:rPr>
              <a:t>This operation could be done by Azure Portal, PowerShell (to confirm if available in Preview) and REST API (to confirm if available in Preview). </a:t>
            </a:r>
          </a:p>
          <a:p>
            <a:pPr marL="0" indent="0" fontAlgn="ctr">
              <a:buFont typeface="+mj-lt"/>
              <a:buNone/>
            </a:pPr>
            <a:endParaRPr lang="en-US" sz="900" kern="1200" dirty="0">
              <a:solidFill>
                <a:schemeClr val="tx1"/>
              </a:solidFill>
              <a:latin typeface="Segoe UI Light" pitchFamily="34" charset="0"/>
              <a:ea typeface="+mn-ea"/>
              <a:cs typeface="+mn-cs"/>
            </a:endParaRPr>
          </a:p>
          <a:p>
            <a:pPr marL="514350" indent="-514350" fontAlgn="ctr">
              <a:buFont typeface="+mj-lt"/>
              <a:buAutoNum type="arabicPeriod"/>
            </a:pPr>
            <a:r>
              <a:rPr lang="en-US" sz="900" kern="1200" dirty="0">
                <a:solidFill>
                  <a:schemeClr val="tx1"/>
                </a:solidFill>
                <a:latin typeface="Segoe UI Light" pitchFamily="34" charset="0"/>
                <a:ea typeface="+mn-ea"/>
                <a:cs typeface="+mn-cs"/>
              </a:rPr>
              <a:t>Select Tier</a:t>
            </a:r>
          </a:p>
          <a:p>
            <a:pPr marL="514350" indent="-514350">
              <a:buAutoNum type="arabicPeriod"/>
            </a:pPr>
            <a:r>
              <a:rPr lang="en-US" sz="900" dirty="0">
                <a:latin typeface="Segoe UI Semilight"/>
                <a:cs typeface="Segoe UI Semilight"/>
              </a:rPr>
              <a:t>Set Compute Units</a:t>
            </a:r>
          </a:p>
          <a:p>
            <a:pPr marL="514350" indent="-514350">
              <a:buAutoNum type="arabicPeriod"/>
            </a:pPr>
            <a:r>
              <a:rPr lang="en-US" sz="900" dirty="0">
                <a:latin typeface="Segoe UI Semilight"/>
                <a:cs typeface="Segoe UI Semilight"/>
              </a:rPr>
              <a:t>Set Storage</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B1409BE-C23F-4F40-BAAB-9DF15A939E6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12/10/2017 10:17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350664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9413" y="685800"/>
            <a:ext cx="6099175" cy="3430588"/>
          </a:xfrm>
        </p:spPr>
      </p:sp>
      <p:sp>
        <p:nvSpPr>
          <p:cNvPr id="3" name="Notes Placeholder 2"/>
          <p:cNvSpPr>
            <a:spLocks noGrp="1"/>
          </p:cNvSpPr>
          <p:nvPr>
            <p:ph type="body" idx="1"/>
          </p:nvPr>
        </p:nvSpPr>
        <p:spPr/>
        <p:txBody>
          <a:bodyPr/>
          <a:lstStyle/>
          <a:p>
            <a:r>
              <a:rPr lang="en-US" dirty="0"/>
              <a:t>Three layers of protection out-of-the-box</a:t>
            </a:r>
          </a:p>
          <a:p>
            <a:endParaRPr lang="en-US" dirty="0"/>
          </a:p>
          <a:p>
            <a:pPr marL="171450" indent="-171450">
              <a:buFont typeface="Arial" panose="020B0604020202020204" pitchFamily="34" charset="0"/>
              <a:buChar char="•"/>
            </a:pPr>
            <a:r>
              <a:rPr lang="en-US" dirty="0"/>
              <a:t>Native authentication for each DBMS</a:t>
            </a:r>
          </a:p>
          <a:p>
            <a:pPr marL="171450" indent="-171450">
              <a:buFont typeface="Arial" panose="020B0604020202020204" pitchFamily="34" charset="0"/>
              <a:buChar char="•"/>
            </a:pPr>
            <a:r>
              <a:rPr lang="en-US" dirty="0"/>
              <a:t>Secure connections: Encrypted traffic using SSL and IP rules, so you can control from which IP you can connect to server database</a:t>
            </a:r>
          </a:p>
          <a:p>
            <a:pPr marL="171450" indent="-171450">
              <a:buFont typeface="Arial" panose="020B0604020202020204" pitchFamily="34" charset="0"/>
              <a:buChar char="•"/>
            </a:pPr>
            <a:r>
              <a:rPr lang="en-US" dirty="0"/>
              <a:t>Encryption is always on, no way to disable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Activity logs can be downloaded. Integration with OMS is not available…. yet.</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Server &amp; Tools Business</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171B3BB-DFF4-43DF-B887-7B1543BC1A74}"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12/10/2017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3216153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Premium Tier </a:t>
            </a:r>
          </a:p>
          <a:p>
            <a:endParaRPr lang="en-US" sz="900" dirty="0"/>
          </a:p>
          <a:p>
            <a:r>
              <a:rPr lang="en-US" sz="900" dirty="0"/>
              <a:t>For Line of Business (</a:t>
            </a:r>
            <a:r>
              <a:rPr lang="en-US" sz="900" dirty="0" err="1"/>
              <a:t>LoB</a:t>
            </a:r>
            <a:r>
              <a:rPr lang="en-US" sz="900" dirty="0"/>
              <a:t>) &amp; analytical apps that require very low (sub-second) latency</a:t>
            </a: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12/10/2017 10:17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4262163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9695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Key points: </a:t>
            </a:r>
          </a:p>
          <a:p>
            <a:r>
              <a:rPr lang="en-US" sz="1200" b="0" kern="1200" dirty="0">
                <a:solidFill>
                  <a:schemeClr val="tx1"/>
                </a:solidFill>
                <a:effectLst/>
                <a:latin typeface="+mn-lt"/>
                <a:ea typeface="+mn-ea"/>
                <a:cs typeface="+mn-cs"/>
              </a:rPr>
              <a:t>Easily analyze data with familiar, preferred data visualization tools</a:t>
            </a:r>
            <a:r>
              <a:rPr lang="en-US" sz="1200" b="0" kern="1200" baseline="0" dirty="0">
                <a:solidFill>
                  <a:schemeClr val="tx1"/>
                </a:solidFill>
                <a:effectLst/>
                <a:latin typeface="+mn-lt"/>
                <a:ea typeface="+mn-ea"/>
                <a:cs typeface="+mn-cs"/>
              </a:rPr>
              <a:t> and in-memory cache Azure Analysis Services enables instant delivery of insights</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Talk Track:</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Whether business users use Power BI, Excel or other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tools they don’t have to worry about transforming and cleansing the data, or identifying relationships across disparate data sources. By accessing a pre-built data model, all users can access a consistent view of the data. This means that organizations can easily extend the value of your existing data and access virtually any data wherever it is.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800" dirty="0"/>
              <a:t>With the in-memory cache capabilities of Azure Analysis Services,</a:t>
            </a:r>
            <a:r>
              <a:rPr lang="en-US" sz="2800" baseline="0" dirty="0"/>
              <a:t> users can gain insights </a:t>
            </a:r>
            <a:r>
              <a:rPr lang="en-US" sz="2800" b="0" i="0" u="none" strike="noStrike" kern="1200" dirty="0">
                <a:solidFill>
                  <a:schemeClr val="tx1"/>
                </a:solidFill>
                <a:effectLst/>
                <a:latin typeface="Segoe UI Light" pitchFamily="34" charset="0"/>
                <a:ea typeface="+mn-ea"/>
                <a:cs typeface="+mn-cs"/>
              </a:rPr>
              <a:t>over billions of rows of data </a:t>
            </a:r>
            <a:r>
              <a:rPr lang="en-US" sz="2800" baseline="0" dirty="0"/>
              <a:t>at the speed of thought</a:t>
            </a:r>
            <a:endParaRPr kumimoji="0" lang="en-US" sz="2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377073-5634-4196-A2D2-6DC015651391}"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149407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39.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5.emf"/><Relationship Id="rId4" Type="http://schemas.openxmlformats.org/officeDocument/2006/relationships/oleObject" Target="../embeddings/oleObject2.bin"/></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7.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7.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7.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7.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4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Master" Target="../slideMasters/slideMaster4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48.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4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83.xml.rels><?xml version="1.0" encoding="UTF-8" standalone="yes"?>
<Relationships xmlns="http://schemas.openxmlformats.org/package/2006/relationships"><Relationship Id="rId3" Type="http://schemas.openxmlformats.org/officeDocument/2006/relationships/slideMaster" Target="../slideMasters/slideMaster48.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32.emf"/><Relationship Id="rId4" Type="http://schemas.openxmlformats.org/officeDocument/2006/relationships/oleObject" Target="../embeddings/oleObject3.bin"/></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t>Click to edit Master title style</a:t>
            </a:r>
            <a:endParaRPr lang="en-US" dirty="0"/>
          </a:p>
        </p:txBody>
      </p:sp>
      <p:sp>
        <p:nvSpPr>
          <p:cNvPr id="14" name="Content Placeholder 13"/>
          <p:cNvSpPr>
            <a:spLocks noGrp="1"/>
          </p:cNvSpPr>
          <p:nvPr>
            <p:ph sz="quarter" idx="10"/>
          </p:nvPr>
        </p:nvSpPr>
        <p:spPr>
          <a:xfrm>
            <a:off x="603251" y="1423836"/>
            <a:ext cx="10989733" cy="4695825"/>
          </a:xfrm>
        </p:spPr>
        <p:txBody>
          <a:bodyPr>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a:xfrm>
            <a:off x="11285515" y="6400943"/>
            <a:ext cx="295607" cy="467427"/>
          </a:xfrm>
          <a:prstGeom prst="rect">
            <a:avLst/>
          </a:prstGeom>
          <a:solidFill>
            <a:srgbClr val="F8982D"/>
          </a:solidFill>
        </p:spPr>
        <p:txBody>
          <a:bodyPr vert="horz" wrap="none" lIns="91440" tIns="0" rIns="91440" bIns="45720" rtlCol="0" anchor="ctr"/>
          <a:lstStyle>
            <a:lvl1pPr algn="ctr">
              <a:defRPr sz="1067" b="0">
                <a:solidFill>
                  <a:schemeClr val="bg1"/>
                </a:solidFill>
              </a:defRPr>
            </a:lvl1pPr>
          </a:lstStyle>
          <a:p>
            <a:fld id="{D372AB51-BDCC-4F95-83CF-1CBB2D34E9E5}" type="slidenum">
              <a:rPr lang="en-US" smtClean="0"/>
              <a:pPr/>
              <a:t>‹#›</a:t>
            </a:fld>
            <a:endParaRPr lang="en-US" dirty="0"/>
          </a:p>
        </p:txBody>
      </p:sp>
    </p:spTree>
    <p:extLst>
      <p:ext uri="{BB962C8B-B14F-4D97-AF65-F5344CB8AC3E}">
        <p14:creationId xmlns:p14="http://schemas.microsoft.com/office/powerpoint/2010/main" val="1423808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63975"/>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63975"/>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447309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68927" y="286897"/>
            <a:ext cx="11653523" cy="896552"/>
          </a:xfrm>
        </p:spPr>
        <p:txBody>
          <a:bodyPr lIns="146304" tIns="91440" rIns="146304" bIns="91440">
            <a:noAutofit/>
          </a:bodyPr>
          <a:lstStyle>
            <a:lvl1pPr marL="0" indent="0">
              <a:buNone/>
              <a:defRPr lang="en-US" sz="4705"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t>Click to edit Master title style</a:t>
            </a:r>
          </a:p>
        </p:txBody>
      </p:sp>
    </p:spTree>
    <p:extLst>
      <p:ext uri="{BB962C8B-B14F-4D97-AF65-F5344CB8AC3E}">
        <p14:creationId xmlns:p14="http://schemas.microsoft.com/office/powerpoint/2010/main" val="524980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21D01A88-1428-4DD4-9DF4-7B2CEA405F01}" type="datetimeFigureOut">
              <a:rPr lang="en-US" smtClean="0"/>
              <a:t>12/10/2017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405210-EB8A-47C8-A22C-0799E2B4004E}" type="slidenum">
              <a:rPr lang="en-US" smtClean="0"/>
              <a:t>‹#›</a:t>
            </a:fld>
            <a:endParaRPr lang="en-US"/>
          </a:p>
        </p:txBody>
      </p:sp>
    </p:spTree>
    <p:extLst>
      <p:ext uri="{BB962C8B-B14F-4D97-AF65-F5344CB8AC3E}">
        <p14:creationId xmlns:p14="http://schemas.microsoft.com/office/powerpoint/2010/main" val="30899773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36365758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blue centere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619444"/>
          </a:xfrm>
        </p:spPr>
        <p:txBody>
          <a:bodyPr/>
          <a:lstStyle>
            <a:lvl1pPr algn="ctr">
              <a:defRPr lang="en-US" sz="2400" b="0" kern="1200" cap="all" spc="800" baseline="0" dirty="0">
                <a:ln w="3175">
                  <a:noFill/>
                </a:ln>
                <a:solidFill>
                  <a:schemeClr val="tx2"/>
                </a:solidFill>
                <a:effectLst/>
                <a:latin typeface="+mn-lt"/>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242908496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375761"/>
          </a:xfrm>
        </p:spPr>
        <p:txBody>
          <a:bodyPr>
            <a:spAutoFit/>
          </a:bodyPr>
          <a:lstStyle>
            <a:lvl1pPr>
              <a:defRPr sz="2000"/>
            </a:lvl1pPr>
            <a:lvl2pPr>
              <a:defRPr sz="1600"/>
            </a:lvl2pPr>
            <a:lvl3pPr>
              <a:defRPr sz="14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915769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dirty="0"/>
              <a:t>Edit Master text styles</a:t>
            </a:r>
          </a:p>
          <a:p>
            <a:pPr lvl="1"/>
            <a:r>
              <a:rPr lang="en-US" dirty="0"/>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66220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962719"/>
            <a:ext cx="11653523" cy="932563"/>
          </a:xfrm>
          <a:noFill/>
        </p:spPr>
        <p:txBody>
          <a:bodyPr tIns="91440" bIns="91440" anchor="ctr" anchorCtr="0">
            <a:spAutoFit/>
          </a:bodyPr>
          <a:lstStyle>
            <a:lvl1pPr>
              <a:defRPr sz="5400" spc="-98" baseline="0">
                <a:gradFill>
                  <a:gsLst>
                    <a:gs pos="100000">
                      <a:schemeClr val="tx1"/>
                    </a:gs>
                    <a:gs pos="0">
                      <a:schemeClr val="tx1"/>
                    </a:gs>
                  </a:gsLst>
                  <a:lin ang="5400000" scaled="0"/>
                </a:gradFill>
                <a:latin typeface="+mj-lt"/>
              </a:defRPr>
            </a:lvl1pPr>
          </a:lstStyle>
          <a:p>
            <a:r>
              <a:rPr lang="en-US" dirty="0"/>
              <a:t>Section title</a:t>
            </a:r>
          </a:p>
        </p:txBody>
      </p:sp>
    </p:spTree>
    <p:extLst>
      <p:ext uri="{BB962C8B-B14F-4D97-AF65-F5344CB8AC3E}">
        <p14:creationId xmlns:p14="http://schemas.microsoft.com/office/powerpoint/2010/main" val="1644934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191729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121188489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9512" y="299140"/>
            <a:ext cx="10972800" cy="685800"/>
          </a:xfrm>
          <a:prstGeom prst="rect">
            <a:avLst/>
          </a:prstGeom>
        </p:spPr>
        <p:txBody>
          <a:bodyPr/>
          <a:lstStyle/>
          <a:p>
            <a:r>
              <a:rPr lang="en-US" dirty="0"/>
              <a:t>Title Styling</a:t>
            </a:r>
          </a:p>
        </p:txBody>
      </p:sp>
      <p:sp>
        <p:nvSpPr>
          <p:cNvPr id="8" name="Text Placeholder 2"/>
          <p:cNvSpPr>
            <a:spLocks noGrp="1"/>
          </p:cNvSpPr>
          <p:nvPr>
            <p:ph idx="1" hasCustomPrompt="1"/>
          </p:nvPr>
        </p:nvSpPr>
        <p:spPr>
          <a:xfrm>
            <a:off x="579512" y="1406333"/>
            <a:ext cx="10972800" cy="4621411"/>
          </a:xfrm>
          <a:prstGeom prst="rect">
            <a:avLst/>
          </a:prstGeom>
        </p:spPr>
        <p:txBody>
          <a:bodyPr vert="horz" lIns="91440" tIns="45720" rIns="91440" bIns="45720" rtlCol="0">
            <a:noAutofit/>
          </a:bodyPr>
          <a:lstStyle>
            <a:lvl1pPr marL="0" indent="0">
              <a:buNone/>
              <a:defRPr>
                <a:solidFill>
                  <a:schemeClr val="tx1">
                    <a:lumMod val="75000"/>
                    <a:lumOff val="25000"/>
                  </a:schemeClr>
                </a:solidFill>
                <a:latin typeface="+mn-lt"/>
              </a:defRPr>
            </a:lvl1pPr>
            <a:lvl2pPr marL="457189" indent="-457189">
              <a:buClr>
                <a:schemeClr val="accent4"/>
              </a:buClr>
              <a:buFont typeface="Arial"/>
              <a:buChar char="•"/>
              <a:defRPr>
                <a:solidFill>
                  <a:schemeClr val="tx1">
                    <a:lumMod val="75000"/>
                    <a:lumOff val="25000"/>
                  </a:schemeClr>
                </a:solidFill>
                <a:latin typeface="+mn-lt"/>
              </a:defRPr>
            </a:lvl2pPr>
            <a:lvl3pPr marL="850879" indent="-457189">
              <a:buClr>
                <a:schemeClr val="accent4"/>
              </a:buClr>
              <a:buFont typeface="Arial"/>
              <a:buChar char="•"/>
              <a:defRPr sz="2400" b="0">
                <a:solidFill>
                  <a:schemeClr val="accent5"/>
                </a:solidFill>
                <a:latin typeface="+mn-lt"/>
              </a:defRPr>
            </a:lvl3pPr>
            <a:lvl4pPr marL="1229753" indent="-457189">
              <a:buClr>
                <a:schemeClr val="accent4"/>
              </a:buClr>
              <a:buFont typeface="Arial"/>
              <a:buChar char="•"/>
              <a:defRPr>
                <a:solidFill>
                  <a:schemeClr val="tx1">
                    <a:lumMod val="75000"/>
                    <a:lumOff val="25000"/>
                  </a:schemeClr>
                </a:solidFill>
                <a:latin typeface="+mn-lt"/>
              </a:defRPr>
            </a:lvl4pPr>
            <a:lvl5pPr marL="1585344" indent="-457189">
              <a:buClr>
                <a:schemeClr val="accent4"/>
              </a:buClr>
              <a:buFont typeface="Arial"/>
              <a:buChar char="•"/>
              <a:defRPr>
                <a:solidFill>
                  <a:schemeClr val="tx1">
                    <a:lumMod val="75000"/>
                    <a:lumOff val="25000"/>
                  </a:schemeClr>
                </a:solidFill>
                <a:latin typeface="+mn-lt"/>
              </a:defRPr>
            </a:lvl5pPr>
          </a:lstStyle>
          <a:p>
            <a:pPr marL="393690" lvl="2" indent="-393690">
              <a:buNone/>
            </a:pPr>
            <a:r>
              <a:rPr lang="en-US" sz="3200" dirty="0">
                <a:solidFill>
                  <a:schemeClr val="accent4"/>
                </a:solidFill>
              </a:rPr>
              <a:t>Heading One Style </a:t>
            </a:r>
          </a:p>
          <a:p>
            <a:pPr marL="393690" lvl="2" indent="-393690">
              <a:buNone/>
            </a:pPr>
            <a:r>
              <a:rPr lang="en-US" dirty="0">
                <a:solidFill>
                  <a:schemeClr val="tx1">
                    <a:lumMod val="65000"/>
                    <a:lumOff val="35000"/>
                  </a:schemeClr>
                </a:solidFill>
              </a:rPr>
              <a:t>Body content, 18pt Segoe UI (gray)</a:t>
            </a:r>
          </a:p>
          <a:p>
            <a:pPr marL="393690" lvl="2" indent="-393690">
              <a:buNone/>
            </a:pPr>
            <a:endParaRPr lang="en-US" dirty="0">
              <a:solidFill>
                <a:schemeClr val="tx1">
                  <a:lumMod val="65000"/>
                  <a:lumOff val="35000"/>
                </a:schemeClr>
              </a:solidFill>
            </a:endParaRPr>
          </a:p>
          <a:p>
            <a:pPr marL="393690" lvl="2" indent="-393690">
              <a:buNone/>
            </a:pPr>
            <a:r>
              <a:rPr lang="en-US" sz="2667" dirty="0">
                <a:solidFill>
                  <a:schemeClr val="accent6"/>
                </a:solidFill>
              </a:rPr>
              <a:t>Heading Two Style</a:t>
            </a:r>
          </a:p>
          <a:p>
            <a:pPr marL="393690" lvl="2" indent="-393690">
              <a:buNone/>
            </a:pPr>
            <a:r>
              <a:rPr lang="en-US" dirty="0">
                <a:solidFill>
                  <a:schemeClr val="tx1">
                    <a:lumMod val="65000"/>
                    <a:lumOff val="35000"/>
                  </a:schemeClr>
                </a:solidFill>
              </a:rPr>
              <a:t>Body content, 18pt Segoe UI (gray)</a:t>
            </a:r>
          </a:p>
          <a:p>
            <a:pPr marL="393690" lvl="2" indent="-393690">
              <a:buNone/>
            </a:pPr>
            <a:endParaRPr lang="en-US" sz="2667" dirty="0">
              <a:solidFill>
                <a:schemeClr val="accent3"/>
              </a:solidFill>
            </a:endParaRPr>
          </a:p>
          <a:p>
            <a:pPr marL="393690" lvl="2" indent="-393690">
              <a:buNone/>
            </a:pPr>
            <a:r>
              <a:rPr lang="en-US" b="1" dirty="0">
                <a:solidFill>
                  <a:schemeClr val="accent1"/>
                </a:solidFill>
              </a:rPr>
              <a:t>HEADING THREE STYLE</a:t>
            </a:r>
          </a:p>
          <a:p>
            <a:pPr marL="393690" lvl="2" indent="-393690">
              <a:buNone/>
            </a:pPr>
            <a:r>
              <a:rPr lang="en-US" dirty="0">
                <a:solidFill>
                  <a:schemeClr val="tx1">
                    <a:lumMod val="65000"/>
                    <a:lumOff val="35000"/>
                  </a:schemeClr>
                </a:solidFill>
              </a:rPr>
              <a:t>Body content, 18pt Segoe UI (gray)</a:t>
            </a:r>
          </a:p>
          <a:p>
            <a:pPr marL="0" indent="0">
              <a:buNone/>
            </a:pPr>
            <a:endParaRPr lang="en-US" dirty="0"/>
          </a:p>
        </p:txBody>
      </p:sp>
      <p:sp>
        <p:nvSpPr>
          <p:cNvPr id="9" name="Slide Number Placeholder 5"/>
          <p:cNvSpPr>
            <a:spLocks noGrp="1"/>
          </p:cNvSpPr>
          <p:nvPr>
            <p:ph type="sldNum" sz="quarter" idx="4"/>
          </p:nvPr>
        </p:nvSpPr>
        <p:spPr>
          <a:xfrm>
            <a:off x="11285515" y="6400943"/>
            <a:ext cx="295607" cy="467427"/>
          </a:xfrm>
          <a:prstGeom prst="rect">
            <a:avLst/>
          </a:prstGeom>
          <a:solidFill>
            <a:srgbClr val="F8982D"/>
          </a:solidFill>
        </p:spPr>
        <p:txBody>
          <a:bodyPr vert="horz" wrap="none" lIns="91440" tIns="0" rIns="91440" bIns="45720" rtlCol="0" anchor="ctr"/>
          <a:lstStyle>
            <a:lvl1pPr algn="ctr">
              <a:defRPr sz="1067" b="0">
                <a:solidFill>
                  <a:schemeClr val="bg1"/>
                </a:solidFill>
              </a:defRPr>
            </a:lvl1pPr>
          </a:lstStyle>
          <a:p>
            <a:fld id="{D372AB51-BDCC-4F95-83CF-1CBB2D34E9E5}" type="slidenum">
              <a:rPr lang="en-US" smtClean="0"/>
              <a:pPr/>
              <a:t>‹#›</a:t>
            </a:fld>
            <a:endParaRPr lang="en-US" dirty="0"/>
          </a:p>
        </p:txBody>
      </p:sp>
    </p:spTree>
    <p:extLst>
      <p:ext uri="{BB962C8B-B14F-4D97-AF65-F5344CB8AC3E}">
        <p14:creationId xmlns:p14="http://schemas.microsoft.com/office/powerpoint/2010/main" val="15569619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op Sub |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55E480-06E3-466E-AB06-00AD3BF925E6}"/>
              </a:ext>
            </a:extLst>
          </p:cNvPr>
          <p:cNvSpPr>
            <a:spLocks noGrp="1"/>
          </p:cNvSpPr>
          <p:nvPr>
            <p:ph type="body" sz="quarter" idx="11" hasCustomPrompt="1"/>
          </p:nvPr>
        </p:nvSpPr>
        <p:spPr>
          <a:xfrm>
            <a:off x="269240" y="-541796"/>
            <a:ext cx="11656060" cy="350865"/>
          </a:xfrm>
        </p:spPr>
        <p:txBody>
          <a:bodyPr/>
          <a:lstStyle>
            <a:lvl1pPr>
              <a:defRPr sz="1200" b="0" spc="300">
                <a:latin typeface="+mn-lt"/>
              </a:defRPr>
            </a:lvl1pPr>
          </a:lstStyle>
          <a:p>
            <a:pPr lvl="0"/>
            <a:r>
              <a:rPr lang="en-US" dirty="0"/>
              <a:t>SUBHEAD 16 PT</a:t>
            </a:r>
          </a:p>
        </p:txBody>
      </p:sp>
    </p:spTree>
    <p:extLst>
      <p:ext uri="{BB962C8B-B14F-4D97-AF65-F5344CB8AC3E}">
        <p14:creationId xmlns:p14="http://schemas.microsoft.com/office/powerpoint/2010/main" val="330311604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5_Custom Layout">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361536" y="367689"/>
            <a:ext cx="11487562" cy="549987"/>
          </a:xfrm>
          <a:prstGeom prst="rect">
            <a:avLst/>
          </a:prstGeom>
          <a:noFill/>
          <a:ln>
            <a:noFill/>
          </a:ln>
        </p:spPr>
        <p:txBody>
          <a:bodyPr lIns="91425" tIns="91425" rIns="91425" bIns="91425" anchor="t" anchorCtr="0"/>
          <a:lstStyle>
            <a:lvl1pPr marL="0" marR="0" lvl="0" indent="0" algn="l" rtl="0">
              <a:lnSpc>
                <a:spcPct val="90000"/>
              </a:lnSpc>
              <a:spcBef>
                <a:spcPts val="750"/>
              </a:spcBef>
              <a:buClr>
                <a:srgbClr val="3F3F3F"/>
              </a:buClr>
              <a:buFont typeface="Arial"/>
              <a:buNone/>
              <a:defRPr sz="3600" b="1" i="0" u="none" strike="noStrike" cap="none">
                <a:solidFill>
                  <a:srgbClr val="3F3F3F"/>
                </a:solidFill>
                <a:latin typeface="Source Sans Pro SemiBold"/>
                <a:ea typeface="Source Sans Pro SemiBold"/>
                <a:cs typeface="Source Sans Pro SemiBold"/>
                <a:sym typeface="Source Sans Pro SemiBold"/>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5" name="Shape 135"/>
          <p:cNvSpPr txBox="1">
            <a:spLocks noGrp="1"/>
          </p:cNvSpPr>
          <p:nvPr>
            <p:ph type="body" idx="1"/>
          </p:nvPr>
        </p:nvSpPr>
        <p:spPr>
          <a:xfrm>
            <a:off x="365694"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6" name="Shape 136"/>
          <p:cNvSpPr txBox="1">
            <a:spLocks noGrp="1"/>
          </p:cNvSpPr>
          <p:nvPr>
            <p:ph type="body" idx="2"/>
          </p:nvPr>
        </p:nvSpPr>
        <p:spPr>
          <a:xfrm>
            <a:off x="4248085"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7" name="Shape 137"/>
          <p:cNvSpPr txBox="1">
            <a:spLocks noGrp="1"/>
          </p:cNvSpPr>
          <p:nvPr>
            <p:ph type="body" idx="3"/>
          </p:nvPr>
        </p:nvSpPr>
        <p:spPr>
          <a:xfrm>
            <a:off x="8130475"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8" name="Shape 138"/>
          <p:cNvSpPr txBox="1">
            <a:spLocks noGrp="1"/>
          </p:cNvSpPr>
          <p:nvPr>
            <p:ph type="sldNum" idx="12"/>
          </p:nvPr>
        </p:nvSpPr>
        <p:spPr>
          <a:xfrm>
            <a:off x="11581968" y="6446442"/>
            <a:ext cx="342899" cy="297256"/>
          </a:xfrm>
          <a:prstGeom prst="rect">
            <a:avLst/>
          </a:prstGeom>
          <a:noFill/>
          <a:ln>
            <a:noFill/>
          </a:ln>
        </p:spPr>
        <p:txBody>
          <a:bodyPr lIns="91425" tIns="45700" rIns="91425" bIns="45700" anchor="b" anchorCtr="0">
            <a:noAutofit/>
          </a:bodyPr>
          <a:lstStyle/>
          <a:p>
            <a:pPr algn="r">
              <a:buSzPct val="25000"/>
            </a:pPr>
            <a:fld id="{00000000-1234-1234-1234-123412341234}" type="slidenum">
              <a:rPr lang="en-US" sz="1000" smtClean="0">
                <a:solidFill>
                  <a:srgbClr val="262626"/>
                </a:solidFill>
                <a:latin typeface="Source Sans Pro Light"/>
                <a:ea typeface="Source Sans Pro Light"/>
                <a:cs typeface="Source Sans Pro Light"/>
                <a:sym typeface="Source Sans Pro Light"/>
              </a:rPr>
              <a:pPr algn="r">
                <a:buSzPct val="25000"/>
              </a:pPr>
              <a:t>‹#›</a:t>
            </a:fld>
            <a:endParaRPr lang="en-US" sz="1000">
              <a:solidFill>
                <a:srgbClr val="262626"/>
              </a:solidFill>
              <a:latin typeface="Source Sans Pro Light"/>
              <a:ea typeface="Source Sans Pro Light"/>
              <a:cs typeface="Source Sans Pro Light"/>
              <a:sym typeface="Source Sans Pro Light"/>
            </a:endParaRPr>
          </a:p>
        </p:txBody>
      </p:sp>
    </p:spTree>
    <p:extLst>
      <p:ext uri="{BB962C8B-B14F-4D97-AF65-F5344CB8AC3E}">
        <p14:creationId xmlns:p14="http://schemas.microsoft.com/office/powerpoint/2010/main" val="16438860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50"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Tree>
    <p:extLst>
      <p:ext uri="{BB962C8B-B14F-4D97-AF65-F5344CB8AC3E}">
        <p14:creationId xmlns:p14="http://schemas.microsoft.com/office/powerpoint/2010/main" val="3864801392"/>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080" indent="0">
              <a:buNone/>
              <a:defRPr/>
            </a:lvl2pPr>
            <a:lvl3pPr marL="560134" indent="0">
              <a:buNone/>
              <a:defRPr/>
            </a:lvl3pPr>
            <a:lvl4pPr marL="784187" indent="0">
              <a:buNone/>
              <a:defRPr/>
            </a:lvl4pPr>
            <a:lvl5pPr marL="1008241" indent="0">
              <a:buNone/>
              <a:defRPr/>
            </a:lvl5pPr>
          </a:lstStyle>
          <a:p>
            <a:pPr lvl="0"/>
            <a:r>
              <a:rPr lang="en-US"/>
              <a:t>Edit Master text styles</a:t>
            </a:r>
          </a:p>
        </p:txBody>
      </p:sp>
    </p:spTree>
    <p:extLst>
      <p:ext uri="{BB962C8B-B14F-4D97-AF65-F5344CB8AC3E}">
        <p14:creationId xmlns:p14="http://schemas.microsoft.com/office/powerpoint/2010/main" val="33814626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D7B37-BECB-4FE9-AA46-5D36BACFEE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0EB447-F492-4CC8-8B9F-CB7CF060795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CBAA8-554E-4CD3-8ADC-70548DDFC3BA}"/>
              </a:ext>
            </a:extLst>
          </p:cNvPr>
          <p:cNvSpPr>
            <a:spLocks noGrp="1"/>
          </p:cNvSpPr>
          <p:nvPr>
            <p:ph type="dt" sz="half" idx="10"/>
          </p:nvPr>
        </p:nvSpPr>
        <p:spPr/>
        <p:txBody>
          <a:bodyPr/>
          <a:lstStyle/>
          <a:p>
            <a:fld id="{F428FC35-BB51-43CE-979D-1372BBC4E717}" type="datetimeFigureOut">
              <a:rPr lang="en-US" smtClean="0"/>
              <a:t>12/10/2017</a:t>
            </a:fld>
            <a:endParaRPr lang="en-US"/>
          </a:p>
        </p:txBody>
      </p:sp>
      <p:sp>
        <p:nvSpPr>
          <p:cNvPr id="5" name="Footer Placeholder 4">
            <a:extLst>
              <a:ext uri="{FF2B5EF4-FFF2-40B4-BE49-F238E27FC236}">
                <a16:creationId xmlns:a16="http://schemas.microsoft.com/office/drawing/2014/main" id="{773F0E8D-0DC5-49A6-8CD8-1F5776B361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286B84-1E8E-4D7F-B05A-9E8BA0530017}"/>
              </a:ext>
            </a:extLst>
          </p:cNvPr>
          <p:cNvSpPr>
            <a:spLocks noGrp="1"/>
          </p:cNvSpPr>
          <p:nvPr>
            <p:ph type="sldNum" sz="quarter" idx="12"/>
          </p:nvPr>
        </p:nvSpPr>
        <p:spPr/>
        <p:txBody>
          <a:bodyPr/>
          <a:lstStyle/>
          <a:p>
            <a:fld id="{ABC838D7-4801-4718-9B61-F442E6004B64}" type="slidenum">
              <a:rPr lang="en-US" smtClean="0"/>
              <a:t>‹#›</a:t>
            </a:fld>
            <a:endParaRPr lang="en-US"/>
          </a:p>
        </p:txBody>
      </p:sp>
    </p:spTree>
    <p:extLst>
      <p:ext uri="{BB962C8B-B14F-4D97-AF65-F5344CB8AC3E}">
        <p14:creationId xmlns:p14="http://schemas.microsoft.com/office/powerpoint/2010/main" val="35412145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E2AD5D-B2D4-4263-9E66-8F81565C1A60}"/>
              </a:ext>
            </a:extLst>
          </p:cNvPr>
          <p:cNvSpPr>
            <a:spLocks noGrp="1"/>
          </p:cNvSpPr>
          <p:nvPr>
            <p:ph type="dt" sz="half" idx="10"/>
          </p:nvPr>
        </p:nvSpPr>
        <p:spPr/>
        <p:txBody>
          <a:bodyPr/>
          <a:lstStyle/>
          <a:p>
            <a:fld id="{F428FC35-BB51-43CE-979D-1372BBC4E717}" type="datetimeFigureOut">
              <a:rPr lang="en-US" smtClean="0"/>
              <a:t>12/10/2017</a:t>
            </a:fld>
            <a:endParaRPr lang="en-US"/>
          </a:p>
        </p:txBody>
      </p:sp>
      <p:sp>
        <p:nvSpPr>
          <p:cNvPr id="3" name="Footer Placeholder 2">
            <a:extLst>
              <a:ext uri="{FF2B5EF4-FFF2-40B4-BE49-F238E27FC236}">
                <a16:creationId xmlns:a16="http://schemas.microsoft.com/office/drawing/2014/main" id="{0DFEAB25-C751-4F39-990C-F9CD267CE8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C11B75-6E09-4BB5-B957-BB873FF9C547}"/>
              </a:ext>
            </a:extLst>
          </p:cNvPr>
          <p:cNvSpPr>
            <a:spLocks noGrp="1"/>
          </p:cNvSpPr>
          <p:nvPr>
            <p:ph type="sldNum" sz="quarter" idx="12"/>
          </p:nvPr>
        </p:nvSpPr>
        <p:spPr/>
        <p:txBody>
          <a:bodyPr/>
          <a:lstStyle/>
          <a:p>
            <a:fld id="{ABC838D7-4801-4718-9B61-F442E6004B64}" type="slidenum">
              <a:rPr lang="en-US" smtClean="0"/>
              <a:t>‹#›</a:t>
            </a:fld>
            <a:endParaRPr lang="en-US"/>
          </a:p>
        </p:txBody>
      </p:sp>
    </p:spTree>
    <p:extLst>
      <p:ext uri="{BB962C8B-B14F-4D97-AF65-F5344CB8AC3E}">
        <p14:creationId xmlns:p14="http://schemas.microsoft.com/office/powerpoint/2010/main" val="529731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4039" y="757123"/>
            <a:ext cx="8633819" cy="1325563"/>
          </a:xfrm>
        </p:spPr>
        <p:txBody>
          <a:bodyPr>
            <a:normAutofit/>
          </a:bodyPr>
          <a:lstStyle>
            <a:lvl1pPr>
              <a:defRPr sz="4400">
                <a:solidFill>
                  <a:schemeClr val="bg1"/>
                </a:solidFill>
              </a:defRPr>
            </a:lvl1pPr>
          </a:lstStyle>
          <a:p>
            <a:r>
              <a:rPr lang="en-US" dirty="0"/>
              <a:t>Click to edit Master title style</a:t>
            </a:r>
          </a:p>
        </p:txBody>
      </p:sp>
      <p:sp>
        <p:nvSpPr>
          <p:cNvPr id="9" name="Text Placeholder 8"/>
          <p:cNvSpPr>
            <a:spLocks noGrp="1"/>
          </p:cNvSpPr>
          <p:nvPr>
            <p:ph type="body" sz="quarter" idx="10"/>
          </p:nvPr>
        </p:nvSpPr>
        <p:spPr>
          <a:xfrm>
            <a:off x="404568" y="2546045"/>
            <a:ext cx="5129791" cy="2995612"/>
          </a:xfrm>
        </p:spPr>
        <p:txBody>
          <a:bodyPr/>
          <a:lstStyle>
            <a:lvl1pPr marL="0" indent="0">
              <a:spcAft>
                <a:spcPts val="1800"/>
              </a:spcAft>
              <a:buNone/>
              <a:defRPr sz="2400">
                <a:solidFill>
                  <a:schemeClr val="bg1"/>
                </a:solidFill>
              </a:defRPr>
            </a:lvl1pPr>
            <a:lvl2pPr marL="160020" indent="-160020" algn="l" defTabSz="762000" rtl="0" eaLnBrk="1" latinLnBrk="0" hangingPunct="1">
              <a:lnSpc>
                <a:spcPct val="107000"/>
              </a:lnSpc>
              <a:spcBef>
                <a:spcPts val="0"/>
              </a:spcBef>
              <a:spcAft>
                <a:spcPts val="600"/>
              </a:spcAft>
              <a:buClr>
                <a:schemeClr val="accent2"/>
              </a:buClr>
              <a:buFont typeface="Arial" panose="020B0604020202020204" pitchFamily="34" charset="0"/>
              <a:buChar char="•"/>
              <a:defRPr lang="en-US" sz="2000" kern="1200" dirty="0" smtClean="0">
                <a:solidFill>
                  <a:schemeClr val="bg1"/>
                </a:solidFill>
                <a:latin typeface="+mn-lt"/>
                <a:ea typeface="+mn-ea"/>
                <a:cs typeface="Times New Roman" panose="02020603050405020304" pitchFamily="18" charset="0"/>
              </a:defRPr>
            </a:lvl2pPr>
            <a:lvl3pPr marL="569913" indent="-228600" defTabSz="762000">
              <a:buClr>
                <a:schemeClr val="accent2"/>
              </a:buClr>
              <a:defRPr>
                <a:solidFill>
                  <a:schemeClr val="bg1"/>
                </a:solidFill>
              </a:defRPr>
            </a:lvl3pPr>
            <a:lvl4pPr marL="914400" indent="-228600" defTabSz="762000">
              <a:buClr>
                <a:schemeClr val="accent2"/>
              </a:buClr>
              <a:defRPr>
                <a:solidFill>
                  <a:schemeClr val="bg1"/>
                </a:solidFill>
              </a:defRPr>
            </a:lvl4pPr>
            <a:lvl5pPr marL="1258888" indent="-228600" defTabSz="762000">
              <a:buClr>
                <a:schemeClr val="accent2"/>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19528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2"/>
          <p:cNvSpPr/>
          <p:nvPr userDrawn="1"/>
        </p:nvSpPr>
        <p:spPr>
          <a:xfrm>
            <a:off x="0" y="1984829"/>
            <a:ext cx="12192000" cy="4873171"/>
          </a:xfrm>
          <a:prstGeom prst="rect">
            <a:avLst/>
          </a:prstGeom>
          <a:solidFill>
            <a:srgbClr val="59B4D9">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33662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636435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itle Only_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465" y="358849"/>
            <a:ext cx="11384209" cy="867874"/>
          </a:xfrm>
        </p:spPr>
        <p:txBody>
          <a:bodyPr anchor="ctr">
            <a:normAutofit/>
          </a:bodyPr>
          <a:lstStyle>
            <a:lvl1pPr>
              <a:defRPr sz="3600">
                <a:solidFill>
                  <a:schemeClr val="tx2"/>
                </a:solidFill>
              </a:defRPr>
            </a:lvl1pPr>
          </a:lstStyle>
          <a:p>
            <a:r>
              <a:rPr lang="en-US" dirty="0"/>
              <a:t>Click to edit Master title style</a:t>
            </a:r>
          </a:p>
        </p:txBody>
      </p:sp>
      <p:sp>
        <p:nvSpPr>
          <p:cNvPr id="3" name="Rectangle 2"/>
          <p:cNvSpPr/>
          <p:nvPr userDrawn="1"/>
        </p:nvSpPr>
        <p:spPr>
          <a:xfrm>
            <a:off x="2" y="1428467"/>
            <a:ext cx="12191999" cy="5445432"/>
          </a:xfrm>
          <a:prstGeom prst="rect">
            <a:avLst/>
          </a:prstGeom>
          <a:solidFill>
            <a:srgbClr val="E5F1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00" kern="0">
              <a:solidFill>
                <a:sysClr val="windowText" lastClr="000000"/>
              </a:solidFill>
            </a:endParaRPr>
          </a:p>
        </p:txBody>
      </p:sp>
      <p:sp>
        <p:nvSpPr>
          <p:cNvPr id="4" name="Text Placeholder 6"/>
          <p:cNvSpPr>
            <a:spLocks noGrp="1"/>
          </p:cNvSpPr>
          <p:nvPr>
            <p:ph type="body" sz="quarter" idx="11"/>
          </p:nvPr>
        </p:nvSpPr>
        <p:spPr>
          <a:xfrm>
            <a:off x="2" y="110400"/>
            <a:ext cx="3048001" cy="355158"/>
          </a:xfr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Ins="0" rtlCol="0" anchor="ctr">
            <a:noAutofit/>
          </a:bodyPr>
          <a:lstStyle>
            <a:lvl1pPr>
              <a:defRPr kumimoji="0" lang="en-US" sz="1400" b="0" i="0" u="none" strike="noStrike" cap="none" spc="0" normalizeH="0" baseline="0" dirty="0">
                <a:ln>
                  <a:noFill/>
                </a:ln>
                <a:solidFill>
                  <a:prstClr val="white"/>
                </a:solidFill>
                <a:effectLst/>
                <a:uLnTx/>
                <a:uFillTx/>
                <a:latin typeface="Segoe UI"/>
                <a:cs typeface="+mn-cs"/>
              </a:defRPr>
            </a:lvl1pPr>
          </a:lstStyle>
          <a:p>
            <a:pPr marL="0" marR="0" lvl="0" indent="0" fontAlgn="auto">
              <a:lnSpc>
                <a:spcPct val="100000"/>
              </a:lnSpc>
              <a:spcBef>
                <a:spcPts val="0"/>
              </a:spcBef>
              <a:spcAft>
                <a:spcPts val="0"/>
              </a:spcAft>
              <a:buClrTx/>
              <a:buSzTx/>
              <a:buFontTx/>
              <a:buNone/>
              <a:tabLst/>
            </a:pPr>
            <a:r>
              <a:rPr lang="en-US" dirty="0"/>
              <a:t>Edit Master text styles</a:t>
            </a:r>
          </a:p>
        </p:txBody>
      </p:sp>
    </p:spTree>
    <p:extLst>
      <p:ext uri="{BB962C8B-B14F-4D97-AF65-F5344CB8AC3E}">
        <p14:creationId xmlns:p14="http://schemas.microsoft.com/office/powerpoint/2010/main" val="9327183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Title">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2279730"/>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2A2AD-5912-445C-884B-577CBDC46416}"/>
              </a:ext>
            </a:extLst>
          </p:cNvPr>
          <p:cNvSpPr>
            <a:spLocks noGrp="1"/>
          </p:cNvSpPr>
          <p:nvPr>
            <p:ph type="title"/>
          </p:nvPr>
        </p:nvSpPr>
        <p:spPr>
          <a:xfrm>
            <a:off x="609600" y="334969"/>
            <a:ext cx="10972800" cy="817275"/>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50F1F48-1C05-41C6-A9A0-35396C848EC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71DC7E-7C5B-4D7C-9C39-673A712F404F}"/>
              </a:ext>
            </a:extLst>
          </p:cNvPr>
          <p:cNvSpPr>
            <a:spLocks noGrp="1"/>
          </p:cNvSpPr>
          <p:nvPr>
            <p:ph type="dt" sz="half" idx="10"/>
          </p:nvPr>
        </p:nvSpPr>
        <p:spPr/>
        <p:txBody>
          <a:bodyPr/>
          <a:lstStyle/>
          <a:p>
            <a:fld id="{91566D83-5605-4A5C-89C1-21C93773E3B5}" type="datetimeFigureOut">
              <a:rPr lang="en-US" smtClean="0"/>
              <a:t>12/10/2017</a:t>
            </a:fld>
            <a:endParaRPr lang="en-US"/>
          </a:p>
        </p:txBody>
      </p:sp>
      <p:sp>
        <p:nvSpPr>
          <p:cNvPr id="5" name="Footer Placeholder 4">
            <a:extLst>
              <a:ext uri="{FF2B5EF4-FFF2-40B4-BE49-F238E27FC236}">
                <a16:creationId xmlns:a16="http://schemas.microsoft.com/office/drawing/2014/main" id="{C1827698-69AB-4842-8ED5-0129B6FBC1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A45D46-8F60-4025-A825-768B8914EBB5}"/>
              </a:ext>
            </a:extLst>
          </p:cNvPr>
          <p:cNvSpPr>
            <a:spLocks noGrp="1"/>
          </p:cNvSpPr>
          <p:nvPr>
            <p:ph type="sldNum" sz="quarter" idx="12"/>
          </p:nvPr>
        </p:nvSpPr>
        <p:spPr/>
        <p:txBody>
          <a:bodyPr/>
          <a:lstStyle/>
          <a:p>
            <a:fld id="{423F1C03-371D-41FB-926F-F984DBAF822F}" type="slidenum">
              <a:rPr lang="en-US" smtClean="0"/>
              <a:t>‹#›</a:t>
            </a:fld>
            <a:endParaRPr lang="en-US"/>
          </a:p>
        </p:txBody>
      </p:sp>
    </p:spTree>
    <p:extLst>
      <p:ext uri="{BB962C8B-B14F-4D97-AF65-F5344CB8AC3E}">
        <p14:creationId xmlns:p14="http://schemas.microsoft.com/office/powerpoint/2010/main" val="21383615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4621188"/>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3105250"/>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9704238"/>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4441053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620058"/>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9448800" y="6492876"/>
            <a:ext cx="2743200" cy="365125"/>
          </a:xfrm>
          <a:prstGeom prst="rect">
            <a:avLst/>
          </a:prstGeom>
        </p:spPr>
        <p:txBody>
          <a:bodyPr vert="horz" lIns="91440" tIns="45720" rIns="91440" bIns="45720" rtlCol="0" anchor="ctr"/>
          <a:lstStyle>
            <a:lvl1pPr algn="r">
              <a:defRPr sz="1200">
                <a:solidFill>
                  <a:schemeClr val="tx1"/>
                </a:solidFill>
              </a:defRPr>
            </a:lvl1pPr>
          </a:lstStyle>
          <a:p>
            <a:pPr defTabSz="914225">
              <a:defRPr/>
            </a:pPr>
            <a:fld id="{A34B8C21-472C-43AD-8B9F-5964D09AB204}" type="slidenum">
              <a:rPr lang="en-IN" smtClean="0">
                <a:solidFill>
                  <a:srgbClr val="505050"/>
                </a:solidFill>
                <a:latin typeface="Segoe UI"/>
              </a:rPr>
              <a:pPr defTabSz="914225">
                <a:defRPr/>
              </a:pPr>
              <a:t>‹#›</a:t>
            </a:fld>
            <a:endParaRPr lang="en-IN">
              <a:solidFill>
                <a:srgbClr val="505050"/>
              </a:solidFill>
              <a:latin typeface="Segoe UI"/>
            </a:endParaRPr>
          </a:p>
        </p:txBody>
      </p:sp>
      <p:sp>
        <p:nvSpPr>
          <p:cNvPr id="8" name="Title 7"/>
          <p:cNvSpPr>
            <a:spLocks noGrp="1"/>
          </p:cNvSpPr>
          <p:nvPr>
            <p:ph type="title"/>
          </p:nvPr>
        </p:nvSpPr>
        <p:spPr/>
        <p:txBody>
          <a:bodyPr/>
          <a:lstStyle>
            <a:lvl1pPr>
              <a:defRPr sz="4400">
                <a:solidFill>
                  <a:srgbClr val="00B294"/>
                </a:solidFill>
              </a:defRPr>
            </a:lvl1pPr>
          </a:lstStyle>
          <a:p>
            <a:r>
              <a:rPr lang="en-US"/>
              <a:t>Click to edit Master title style</a:t>
            </a:r>
          </a:p>
        </p:txBody>
      </p:sp>
    </p:spTree>
    <p:extLst>
      <p:ext uri="{BB962C8B-B14F-4D97-AF65-F5344CB8AC3E}">
        <p14:creationId xmlns:p14="http://schemas.microsoft.com/office/powerpoint/2010/main" val="191801516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2" spc="-98" baseline="0">
                <a:solidFill>
                  <a:schemeClr val="tx1"/>
                </a:solidFill>
              </a:defRPr>
            </a:lvl1pPr>
          </a:lstStyle>
          <a:p>
            <a:r>
              <a:rPr lang="en-US" dirty="0"/>
              <a:t>Presentation title</a:t>
            </a:r>
          </a:p>
        </p:txBody>
      </p:sp>
      <p:sp>
        <p:nvSpPr>
          <p:cNvPr id="5" name="Text Placeholder 4"/>
          <p:cNvSpPr>
            <a:spLocks noGrp="1"/>
          </p:cNvSpPr>
          <p:nvPr>
            <p:ph type="body" sz="quarter" idx="12" hasCustomPrompt="1"/>
          </p:nvPr>
        </p:nvSpPr>
        <p:spPr>
          <a:xfrm>
            <a:off x="269303" y="3878574"/>
            <a:ext cx="7171337" cy="1792326"/>
          </a:xfrm>
          <a:noFill/>
        </p:spPr>
        <p:txBody>
          <a:bodyPr lIns="146304" tIns="109728" rIns="146304" bIns="109728">
            <a:noAutofit/>
          </a:bodyPr>
          <a:lstStyle>
            <a:lvl1pPr marL="0" indent="0">
              <a:spcBef>
                <a:spcPts val="0"/>
              </a:spcBef>
              <a:buNone/>
              <a:defRPr sz="3135" spc="0" baseline="0">
                <a:solidFill>
                  <a:schemeClr val="tx1"/>
                </a:solidFill>
                <a:latin typeface="+mj-lt"/>
              </a:defRPr>
            </a:lvl1pPr>
          </a:lstStyle>
          <a:p>
            <a:pPr lvl="0"/>
            <a:r>
              <a:rPr lang="en-US" dirty="0"/>
              <a:t>Speaker Name</a:t>
            </a:r>
          </a:p>
        </p:txBody>
      </p:sp>
      <p:pic>
        <p:nvPicPr>
          <p:cNvPr id="7" name="Picture 6">
            <a:extLst>
              <a:ext uri="{FF2B5EF4-FFF2-40B4-BE49-F238E27FC236}">
                <a16:creationId xmlns:a16="http://schemas.microsoft.com/office/drawing/2014/main" id="{150AB176-51D8-4F62-99AE-0733A8959B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5950182"/>
            <a:ext cx="2025444" cy="907818"/>
          </a:xfrm>
          <a:prstGeom prst="rect">
            <a:avLst/>
          </a:prstGeom>
        </p:spPr>
      </p:pic>
    </p:spTree>
    <p:extLst>
      <p:ext uri="{BB962C8B-B14F-4D97-AF65-F5344CB8AC3E}">
        <p14:creationId xmlns:p14="http://schemas.microsoft.com/office/powerpoint/2010/main" val="2040887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221567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39108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8">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406276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170460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0" y="1"/>
            <a:ext cx="11655840" cy="899665"/>
          </a:xfrm>
        </p:spPr>
        <p:txBody>
          <a:bodyPr lIns="548640" tIns="548640" rIns="91440"/>
          <a:lstStyle/>
          <a:p>
            <a:r>
              <a:rPr lang="en-US" dirty="0"/>
              <a:t>Click to edit Master title style</a:t>
            </a:r>
          </a:p>
        </p:txBody>
      </p:sp>
    </p:spTree>
    <p:extLst>
      <p:ext uri="{BB962C8B-B14F-4D97-AF65-F5344CB8AC3E}">
        <p14:creationId xmlns:p14="http://schemas.microsoft.com/office/powerpoint/2010/main" val="345098007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544128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007609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220493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345532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034183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5021217" cy="1046440"/>
          </a:xfrm>
        </p:spPr>
        <p:txBody>
          <a:bodyPr vert="horz" wrap="square" lIns="146304" tIns="91440" rIns="146304" bIns="91440" rtlCol="0" anchor="t">
            <a:noAutofit/>
          </a:bodyPr>
          <a:lstStyle>
            <a:lvl1pPr>
              <a:defRPr lang="en-US" sz="2800" cap="all" spc="500">
                <a:solidFill>
                  <a:schemeClr val="tx2"/>
                </a:solidFill>
                <a:latin typeface="Segoe UI Semilight" charset="0"/>
                <a:cs typeface="Segoe UI Semilight" charset="0"/>
              </a:defRPr>
            </a:lvl1pPr>
          </a:lstStyle>
          <a:p>
            <a:pPr marL="0" lvl="0" defTabSz="914225">
              <a:lnSpc>
                <a:spcPct val="100000"/>
              </a:lnSpc>
            </a:pPr>
            <a:r>
              <a:rPr lang="en-US" dirty="0"/>
              <a:t>Click to edit Master title style</a:t>
            </a:r>
          </a:p>
        </p:txBody>
      </p:sp>
    </p:spTree>
    <p:extLst>
      <p:ext uri="{BB962C8B-B14F-4D97-AF65-F5344CB8AC3E}">
        <p14:creationId xmlns:p14="http://schemas.microsoft.com/office/powerpoint/2010/main" val="338439926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sp>
        <p:nvSpPr>
          <p:cNvPr id="2" name="Rectangle 1"/>
          <p:cNvSpPr/>
          <p:nvPr userDrawn="1"/>
        </p:nvSpPr>
        <p:spPr>
          <a:xfrm>
            <a:off x="5541842" y="2715201"/>
            <a:ext cx="1108317" cy="374846"/>
          </a:xfrm>
          <a:prstGeom prst="rect">
            <a:avLst/>
          </a:prstGeom>
        </p:spPr>
        <p:txBody>
          <a:bodyPr wrap="none">
            <a:spAutoFit/>
          </a:bodyPr>
          <a:lstStyle/>
          <a:p>
            <a:pPr algn="ctr">
              <a:spcBef>
                <a:spcPts val="1200"/>
              </a:spcBef>
              <a:defRPr/>
            </a:pPr>
            <a:r>
              <a:rPr lang="en-US" sz="1800" cap="all" spc="500" dirty="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1845030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829453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Title Slide Part 2">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70800" y="470411"/>
            <a:ext cx="1274898" cy="271955"/>
          </a:xfrm>
          <a:prstGeom prst="rect">
            <a:avLst/>
          </a:prstGeom>
        </p:spPr>
      </p:pic>
      <p:sp>
        <p:nvSpPr>
          <p:cNvPr id="11" name="Title 1"/>
          <p:cNvSpPr>
            <a:spLocks noGrp="1"/>
          </p:cNvSpPr>
          <p:nvPr>
            <p:ph type="ctrTitle" hasCustomPrompt="1"/>
          </p:nvPr>
        </p:nvSpPr>
        <p:spPr>
          <a:xfrm>
            <a:off x="269240" y="2100815"/>
            <a:ext cx="7636934" cy="879910"/>
          </a:xfrm>
        </p:spPr>
        <p:txBody>
          <a:bodyPr/>
          <a:lstStyle>
            <a:lvl1pPr>
              <a:defRPr sz="5882" baseline="0">
                <a:solidFill>
                  <a:schemeClr val="tx2"/>
                </a:solidFill>
              </a:defRPr>
            </a:lvl1pPr>
          </a:lstStyle>
          <a:p>
            <a:r>
              <a:rPr lang="en-US"/>
              <a:t>Lorem ipsum dolor</a:t>
            </a:r>
          </a:p>
        </p:txBody>
      </p:sp>
      <p:sp>
        <p:nvSpPr>
          <p:cNvPr id="12" name="Subtitle 2"/>
          <p:cNvSpPr>
            <a:spLocks noGrp="1"/>
          </p:cNvSpPr>
          <p:nvPr>
            <p:ph type="subTitle" idx="1" hasCustomPrompt="1"/>
          </p:nvPr>
        </p:nvSpPr>
        <p:spPr>
          <a:xfrm>
            <a:off x="269301" y="3935863"/>
            <a:ext cx="7680958" cy="607067"/>
          </a:xfrm>
        </p:spPr>
        <p:txBody>
          <a:bodyPr anchor="ctr"/>
          <a:lstStyle>
            <a:lvl1pPr marL="0" indent="0" algn="l">
              <a:lnSpc>
                <a:spcPts val="2549"/>
              </a:lnSpc>
              <a:buNone/>
              <a:defRPr sz="2157">
                <a:solidFill>
                  <a:schemeClr val="tx2"/>
                </a:soli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sp>
        <p:nvSpPr>
          <p:cNvPr id="13" name="Text Placeholder 4"/>
          <p:cNvSpPr>
            <a:spLocks noGrp="1"/>
          </p:cNvSpPr>
          <p:nvPr>
            <p:ph type="body" sz="quarter" idx="10"/>
          </p:nvPr>
        </p:nvSpPr>
        <p:spPr>
          <a:xfrm>
            <a:off x="269240" y="3049747"/>
            <a:ext cx="7651629" cy="558508"/>
          </a:xfrm>
        </p:spPr>
        <p:txBody>
          <a:bodyPr anchor="ctr"/>
          <a:lstStyle>
            <a:lvl1pPr marL="0" indent="0">
              <a:lnSpc>
                <a:spcPts val="3431"/>
              </a:lnSpc>
              <a:spcBef>
                <a:spcPts val="0"/>
              </a:spcBef>
              <a:buNone/>
              <a:defRPr sz="2598" b="0">
                <a:solidFill>
                  <a:schemeClr val="tx2"/>
                </a:solidFill>
                <a:latin typeface="+mn-lt"/>
              </a:defRPr>
            </a:lvl1pPr>
            <a:lvl2pPr marL="0" indent="0">
              <a:buNone/>
              <a:defRPr sz="3431" b="0">
                <a:solidFill>
                  <a:schemeClr val="bg1"/>
                </a:solidFill>
                <a:latin typeface="+mj-lt"/>
              </a:defRPr>
            </a:lvl2pPr>
            <a:lvl3pPr marL="0" indent="0">
              <a:buNone/>
              <a:defRPr sz="3431" b="0">
                <a:solidFill>
                  <a:schemeClr val="bg1"/>
                </a:solidFill>
                <a:latin typeface="+mj-lt"/>
              </a:defRPr>
            </a:lvl3pPr>
            <a:lvl4pPr marL="0" indent="0">
              <a:buNone/>
              <a:defRPr sz="3431" b="0">
                <a:solidFill>
                  <a:schemeClr val="bg1"/>
                </a:solidFill>
                <a:latin typeface="+mj-lt"/>
              </a:defRPr>
            </a:lvl4pPr>
            <a:lvl5pPr marL="0" indent="0">
              <a:buNone/>
              <a:defRPr sz="3431" b="0">
                <a:solidFill>
                  <a:schemeClr val="bg1"/>
                </a:solidFill>
                <a:latin typeface="+mj-lt"/>
              </a:defRPr>
            </a:lvl5pPr>
          </a:lstStyle>
          <a:p>
            <a:pPr lvl="0"/>
            <a:r>
              <a:rPr lang="en-US"/>
              <a:t>Click to edit Master text styles</a:t>
            </a:r>
          </a:p>
        </p:txBody>
      </p:sp>
    </p:spTree>
    <p:extLst>
      <p:ext uri="{BB962C8B-B14F-4D97-AF65-F5344CB8AC3E}">
        <p14:creationId xmlns:p14="http://schemas.microsoft.com/office/powerpoint/2010/main" val="288995179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8299967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07741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ustomer Stor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674C08C-0E75-426C-AB87-5D56A74CB306}"/>
              </a:ext>
            </a:extLst>
          </p:cNvPr>
          <p:cNvSpPr>
            <a:spLocks noGrp="1"/>
          </p:cNvSpPr>
          <p:nvPr>
            <p:ph type="title"/>
          </p:nvPr>
        </p:nvSpPr>
        <p:spPr>
          <a:xfrm>
            <a:off x="405311" y="3027269"/>
            <a:ext cx="11655840" cy="899665"/>
          </a:xfrm>
        </p:spPr>
        <p:txBody>
          <a:bodyPr/>
          <a:lstStyle>
            <a:lvl1pPr>
              <a:defRPr lang="en-US" sz="4800" b="1" kern="1200" cap="none" spc="0" baseline="0" dirty="0" smtClean="0">
                <a:ln w="3175">
                  <a:noFill/>
                </a:ln>
                <a:solidFill>
                  <a:srgbClr val="353535"/>
                </a:solidFill>
                <a:effectLst/>
                <a:latin typeface="Segoe UI Semibold" charset="0"/>
                <a:ea typeface="Segoe UI Semibold" charset="0"/>
                <a:cs typeface="Segoe UI Semibold" charset="0"/>
              </a:defRPr>
            </a:lvl1pPr>
          </a:lstStyle>
          <a:p>
            <a:r>
              <a:rPr lang="en-US" dirty="0"/>
              <a:t>Click to edit Master title style</a:t>
            </a:r>
          </a:p>
        </p:txBody>
      </p:sp>
    </p:spTree>
    <p:extLst>
      <p:ext uri="{BB962C8B-B14F-4D97-AF65-F5344CB8AC3E}">
        <p14:creationId xmlns:p14="http://schemas.microsoft.com/office/powerpoint/2010/main" val="240138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53BA00-D932-413F-871C-3C5C5C642D9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1"/>
            <a:ext cx="12192000" cy="6858000"/>
          </a:xfrm>
          <a:prstGeom prst="rect">
            <a:avLst/>
          </a:prstGeom>
        </p:spPr>
      </p:pic>
      <p:sp>
        <p:nvSpPr>
          <p:cNvPr id="4" name="Rectangle 3">
            <a:extLst>
              <a:ext uri="{FF2B5EF4-FFF2-40B4-BE49-F238E27FC236}">
                <a16:creationId xmlns:a16="http://schemas.microsoft.com/office/drawing/2014/main" id="{748E36CF-8FFF-4DC3-A58F-B1DE2AF7E12A}"/>
              </a:ext>
            </a:extLst>
          </p:cNvPr>
          <p:cNvSpPr/>
          <p:nvPr userDrawn="1"/>
        </p:nvSpPr>
        <p:spPr>
          <a:xfrm>
            <a:off x="0" y="0"/>
            <a:ext cx="12192000" cy="6858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grpSp>
        <p:nvGrpSpPr>
          <p:cNvPr id="609" name="Group 608">
            <a:extLst>
              <a:ext uri="{FF2B5EF4-FFF2-40B4-BE49-F238E27FC236}">
                <a16:creationId xmlns:a16="http://schemas.microsoft.com/office/drawing/2014/main" id="{5D330E83-D728-4ED2-B178-D3EA66DD47CC}"/>
              </a:ext>
            </a:extLst>
          </p:cNvPr>
          <p:cNvGrpSpPr/>
          <p:nvPr userDrawn="1"/>
        </p:nvGrpSpPr>
        <p:grpSpPr>
          <a:xfrm>
            <a:off x="83664" y="3071351"/>
            <a:ext cx="12017209" cy="3649817"/>
            <a:chOff x="83663" y="3071350"/>
            <a:chExt cx="12017209" cy="3649817"/>
          </a:xfrm>
        </p:grpSpPr>
        <p:grpSp>
          <p:nvGrpSpPr>
            <p:cNvPr id="6" name="Group 5">
              <a:extLst>
                <a:ext uri="{FF2B5EF4-FFF2-40B4-BE49-F238E27FC236}">
                  <a16:creationId xmlns:a16="http://schemas.microsoft.com/office/drawing/2014/main" id="{6D53F80F-DE91-4997-934C-090AC7DC2BEA}"/>
                </a:ext>
              </a:extLst>
            </p:cNvPr>
            <p:cNvGrpSpPr/>
            <p:nvPr userDrawn="1"/>
          </p:nvGrpSpPr>
          <p:grpSpPr>
            <a:xfrm>
              <a:off x="83663" y="5956417"/>
              <a:ext cx="12009870" cy="764750"/>
              <a:chOff x="-109035" y="3242471"/>
              <a:chExt cx="12304978" cy="783537"/>
            </a:xfrm>
          </p:grpSpPr>
          <p:grpSp>
            <p:nvGrpSpPr>
              <p:cNvPr id="374" name="Group 373">
                <a:extLst>
                  <a:ext uri="{FF2B5EF4-FFF2-40B4-BE49-F238E27FC236}">
                    <a16:creationId xmlns:a16="http://schemas.microsoft.com/office/drawing/2014/main" id="{30179A68-6624-4936-9DFB-ED9F8075A232}"/>
                  </a:ext>
                </a:extLst>
              </p:cNvPr>
              <p:cNvGrpSpPr/>
              <p:nvPr userDrawn="1"/>
            </p:nvGrpSpPr>
            <p:grpSpPr>
              <a:xfrm>
                <a:off x="-109035" y="3242471"/>
                <a:ext cx="7272261" cy="783508"/>
                <a:chOff x="-119494" y="3033918"/>
                <a:chExt cx="12574548" cy="1354782"/>
              </a:xfrm>
            </p:grpSpPr>
            <p:sp>
              <p:nvSpPr>
                <p:cNvPr id="465" name="Freeform 29">
                  <a:extLst>
                    <a:ext uri="{FF2B5EF4-FFF2-40B4-BE49-F238E27FC236}">
                      <a16:creationId xmlns:a16="http://schemas.microsoft.com/office/drawing/2014/main" id="{77F5D568-44B5-4E1A-9861-C2B402F4DDB7}"/>
                    </a:ext>
                  </a:extLst>
                </p:cNvPr>
                <p:cNvSpPr>
                  <a:spLocks/>
                </p:cNvSpPr>
                <p:nvPr userDrawn="1"/>
              </p:nvSpPr>
              <p:spPr bwMode="auto">
                <a:xfrm>
                  <a:off x="272974" y="3040530"/>
                  <a:ext cx="0" cy="299707"/>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3BE759E1-7640-409D-BD00-A51E2F913E8D}"/>
                    </a:ext>
                  </a:extLst>
                </p:cNvPr>
                <p:cNvSpPr>
                  <a:spLocks/>
                </p:cNvSpPr>
                <p:nvPr userDrawn="1"/>
              </p:nvSpPr>
              <p:spPr bwMode="auto">
                <a:xfrm>
                  <a:off x="850764" y="3040530"/>
                  <a:ext cx="0" cy="299707"/>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5A9E329F-0D0E-44C8-830E-8D3ABDE92703}"/>
                    </a:ext>
                  </a:extLst>
                </p:cNvPr>
                <p:cNvSpPr>
                  <a:spLocks/>
                </p:cNvSpPr>
                <p:nvPr userDrawn="1"/>
              </p:nvSpPr>
              <p:spPr bwMode="auto">
                <a:xfrm>
                  <a:off x="-119494" y="3033920"/>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194FE07A-5000-426D-B692-913DEC8C089A}"/>
                    </a:ext>
                  </a:extLst>
                </p:cNvPr>
                <p:cNvSpPr>
                  <a:spLocks/>
                </p:cNvSpPr>
                <p:nvPr userDrawn="1"/>
              </p:nvSpPr>
              <p:spPr bwMode="auto">
                <a:xfrm>
                  <a:off x="462701" y="3033920"/>
                  <a:ext cx="198334" cy="31292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9" name="Freeform 29">
                  <a:extLst>
                    <a:ext uri="{FF2B5EF4-FFF2-40B4-BE49-F238E27FC236}">
                      <a16:creationId xmlns:a16="http://schemas.microsoft.com/office/drawing/2014/main" id="{0C3771FA-B629-426E-BEA2-571A2BB5E70B}"/>
                    </a:ext>
                  </a:extLst>
                </p:cNvPr>
                <p:cNvSpPr>
                  <a:spLocks/>
                </p:cNvSpPr>
                <p:nvPr userDrawn="1"/>
              </p:nvSpPr>
              <p:spPr bwMode="auto">
                <a:xfrm>
                  <a:off x="1432963" y="3040530"/>
                  <a:ext cx="0" cy="299707"/>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0" name="Freeform 30">
                  <a:extLst>
                    <a:ext uri="{FF2B5EF4-FFF2-40B4-BE49-F238E27FC236}">
                      <a16:creationId xmlns:a16="http://schemas.microsoft.com/office/drawing/2014/main" id="{BCC2CAB2-4EAC-443F-8156-99F92A25C412}"/>
                    </a:ext>
                  </a:extLst>
                </p:cNvPr>
                <p:cNvSpPr>
                  <a:spLocks/>
                </p:cNvSpPr>
                <p:nvPr userDrawn="1"/>
              </p:nvSpPr>
              <p:spPr bwMode="auto">
                <a:xfrm>
                  <a:off x="2010752" y="3040530"/>
                  <a:ext cx="0" cy="299707"/>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1" name="Freeform 31">
                  <a:extLst>
                    <a:ext uri="{FF2B5EF4-FFF2-40B4-BE49-F238E27FC236}">
                      <a16:creationId xmlns:a16="http://schemas.microsoft.com/office/drawing/2014/main" id="{59D28689-38B1-4B9F-AF00-F92E2A5BF4B7}"/>
                    </a:ext>
                  </a:extLst>
                </p:cNvPr>
                <p:cNvSpPr>
                  <a:spLocks/>
                </p:cNvSpPr>
                <p:nvPr userDrawn="1"/>
              </p:nvSpPr>
              <p:spPr bwMode="auto">
                <a:xfrm>
                  <a:off x="1040494" y="3033920"/>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2" name="Freeform 32">
                  <a:extLst>
                    <a:ext uri="{FF2B5EF4-FFF2-40B4-BE49-F238E27FC236}">
                      <a16:creationId xmlns:a16="http://schemas.microsoft.com/office/drawing/2014/main" id="{25DE2914-9D27-4C06-9929-6EE8CC443F7E}"/>
                    </a:ext>
                  </a:extLst>
                </p:cNvPr>
                <p:cNvSpPr>
                  <a:spLocks/>
                </p:cNvSpPr>
                <p:nvPr userDrawn="1"/>
              </p:nvSpPr>
              <p:spPr bwMode="auto">
                <a:xfrm>
                  <a:off x="1622691" y="3033920"/>
                  <a:ext cx="198334" cy="31292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D8EDE5-FD70-4B4F-9905-E84CBCEE73C4}"/>
                    </a:ext>
                  </a:extLst>
                </p:cNvPr>
                <p:cNvSpPr>
                  <a:spLocks/>
                </p:cNvSpPr>
                <p:nvPr userDrawn="1"/>
              </p:nvSpPr>
              <p:spPr bwMode="auto">
                <a:xfrm>
                  <a:off x="2592949" y="3040530"/>
                  <a:ext cx="0" cy="299707"/>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4" name="Freeform 30">
                  <a:extLst>
                    <a:ext uri="{FF2B5EF4-FFF2-40B4-BE49-F238E27FC236}">
                      <a16:creationId xmlns:a16="http://schemas.microsoft.com/office/drawing/2014/main" id="{F2E34AF1-12FC-4A79-B8AD-71A1285DBACC}"/>
                    </a:ext>
                  </a:extLst>
                </p:cNvPr>
                <p:cNvSpPr>
                  <a:spLocks/>
                </p:cNvSpPr>
                <p:nvPr userDrawn="1"/>
              </p:nvSpPr>
              <p:spPr bwMode="auto">
                <a:xfrm>
                  <a:off x="3170740" y="3040530"/>
                  <a:ext cx="0" cy="299707"/>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5" name="Freeform 31">
                  <a:extLst>
                    <a:ext uri="{FF2B5EF4-FFF2-40B4-BE49-F238E27FC236}">
                      <a16:creationId xmlns:a16="http://schemas.microsoft.com/office/drawing/2014/main" id="{BFB3297E-F439-4DD5-848C-F8EEF47FE81C}"/>
                    </a:ext>
                  </a:extLst>
                </p:cNvPr>
                <p:cNvSpPr>
                  <a:spLocks/>
                </p:cNvSpPr>
                <p:nvPr userDrawn="1"/>
              </p:nvSpPr>
              <p:spPr bwMode="auto">
                <a:xfrm>
                  <a:off x="2200482" y="3033920"/>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6" name="Freeform 32">
                  <a:extLst>
                    <a:ext uri="{FF2B5EF4-FFF2-40B4-BE49-F238E27FC236}">
                      <a16:creationId xmlns:a16="http://schemas.microsoft.com/office/drawing/2014/main" id="{A5CCF000-CC27-458B-B4A7-5458DE7D32B5}"/>
                    </a:ext>
                  </a:extLst>
                </p:cNvPr>
                <p:cNvSpPr>
                  <a:spLocks/>
                </p:cNvSpPr>
                <p:nvPr userDrawn="1"/>
              </p:nvSpPr>
              <p:spPr bwMode="auto">
                <a:xfrm>
                  <a:off x="2782679" y="3033920"/>
                  <a:ext cx="198334" cy="31292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7" name="Freeform 29">
                  <a:extLst>
                    <a:ext uri="{FF2B5EF4-FFF2-40B4-BE49-F238E27FC236}">
                      <a16:creationId xmlns:a16="http://schemas.microsoft.com/office/drawing/2014/main" id="{E783D359-C9F0-4CE0-A746-F61407284F06}"/>
                    </a:ext>
                  </a:extLst>
                </p:cNvPr>
                <p:cNvSpPr>
                  <a:spLocks/>
                </p:cNvSpPr>
                <p:nvPr userDrawn="1"/>
              </p:nvSpPr>
              <p:spPr bwMode="auto">
                <a:xfrm>
                  <a:off x="3752937" y="3040530"/>
                  <a:ext cx="0" cy="299707"/>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8" name="Freeform 30">
                  <a:extLst>
                    <a:ext uri="{FF2B5EF4-FFF2-40B4-BE49-F238E27FC236}">
                      <a16:creationId xmlns:a16="http://schemas.microsoft.com/office/drawing/2014/main" id="{FFD63E3A-BDE9-46E3-BAEF-1FB53CC63E05}"/>
                    </a:ext>
                  </a:extLst>
                </p:cNvPr>
                <p:cNvSpPr>
                  <a:spLocks/>
                </p:cNvSpPr>
                <p:nvPr userDrawn="1"/>
              </p:nvSpPr>
              <p:spPr bwMode="auto">
                <a:xfrm>
                  <a:off x="4330728" y="3040530"/>
                  <a:ext cx="0" cy="299707"/>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9" name="Freeform 31">
                  <a:extLst>
                    <a:ext uri="{FF2B5EF4-FFF2-40B4-BE49-F238E27FC236}">
                      <a16:creationId xmlns:a16="http://schemas.microsoft.com/office/drawing/2014/main" id="{CA309827-AAF6-4F26-81A5-B8C406F5952C}"/>
                    </a:ext>
                  </a:extLst>
                </p:cNvPr>
                <p:cNvSpPr>
                  <a:spLocks/>
                </p:cNvSpPr>
                <p:nvPr userDrawn="1"/>
              </p:nvSpPr>
              <p:spPr bwMode="auto">
                <a:xfrm>
                  <a:off x="3360468" y="3033920"/>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0" name="Freeform 32">
                  <a:extLst>
                    <a:ext uri="{FF2B5EF4-FFF2-40B4-BE49-F238E27FC236}">
                      <a16:creationId xmlns:a16="http://schemas.microsoft.com/office/drawing/2014/main" id="{7D440A76-FB0D-4DDB-9636-B51714B4BA72}"/>
                    </a:ext>
                  </a:extLst>
                </p:cNvPr>
                <p:cNvSpPr>
                  <a:spLocks/>
                </p:cNvSpPr>
                <p:nvPr userDrawn="1"/>
              </p:nvSpPr>
              <p:spPr bwMode="auto">
                <a:xfrm>
                  <a:off x="3942666" y="3033920"/>
                  <a:ext cx="198334" cy="31292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1" name="Freeform 477">
                  <a:extLst>
                    <a:ext uri="{FF2B5EF4-FFF2-40B4-BE49-F238E27FC236}">
                      <a16:creationId xmlns:a16="http://schemas.microsoft.com/office/drawing/2014/main" id="{434712BC-0930-4CB6-BC01-46A381BAA984}"/>
                    </a:ext>
                  </a:extLst>
                </p:cNvPr>
                <p:cNvSpPr>
                  <a:spLocks/>
                </p:cNvSpPr>
                <p:nvPr userDrawn="1"/>
              </p:nvSpPr>
              <p:spPr bwMode="auto">
                <a:xfrm>
                  <a:off x="4912925" y="3040530"/>
                  <a:ext cx="0" cy="299707"/>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2" name="Freeform 478">
                  <a:extLst>
                    <a:ext uri="{FF2B5EF4-FFF2-40B4-BE49-F238E27FC236}">
                      <a16:creationId xmlns:a16="http://schemas.microsoft.com/office/drawing/2014/main" id="{6A184802-57A8-4643-8833-DDCEA0B7E401}"/>
                    </a:ext>
                  </a:extLst>
                </p:cNvPr>
                <p:cNvSpPr>
                  <a:spLocks/>
                </p:cNvSpPr>
                <p:nvPr userDrawn="1"/>
              </p:nvSpPr>
              <p:spPr bwMode="auto">
                <a:xfrm>
                  <a:off x="5490716" y="3040530"/>
                  <a:ext cx="0" cy="299707"/>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3" name="Freeform 479">
                  <a:extLst>
                    <a:ext uri="{FF2B5EF4-FFF2-40B4-BE49-F238E27FC236}">
                      <a16:creationId xmlns:a16="http://schemas.microsoft.com/office/drawing/2014/main" id="{AFADF839-34E8-48C9-95F0-A51C722C5116}"/>
                    </a:ext>
                  </a:extLst>
                </p:cNvPr>
                <p:cNvSpPr>
                  <a:spLocks/>
                </p:cNvSpPr>
                <p:nvPr userDrawn="1"/>
              </p:nvSpPr>
              <p:spPr bwMode="auto">
                <a:xfrm>
                  <a:off x="4520457" y="3033920"/>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4" name="Freeform 480">
                  <a:extLst>
                    <a:ext uri="{FF2B5EF4-FFF2-40B4-BE49-F238E27FC236}">
                      <a16:creationId xmlns:a16="http://schemas.microsoft.com/office/drawing/2014/main" id="{E9CA8993-5DD1-4EEC-82B8-C7DB93158731}"/>
                    </a:ext>
                  </a:extLst>
                </p:cNvPr>
                <p:cNvSpPr>
                  <a:spLocks/>
                </p:cNvSpPr>
                <p:nvPr userDrawn="1"/>
              </p:nvSpPr>
              <p:spPr bwMode="auto">
                <a:xfrm>
                  <a:off x="5102652" y="3033920"/>
                  <a:ext cx="198334" cy="31292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5" name="Freeform 29">
                  <a:extLst>
                    <a:ext uri="{FF2B5EF4-FFF2-40B4-BE49-F238E27FC236}">
                      <a16:creationId xmlns:a16="http://schemas.microsoft.com/office/drawing/2014/main" id="{8B94EBE5-0719-4BA6-BDD1-9A7B8C6E99E8}"/>
                    </a:ext>
                  </a:extLst>
                </p:cNvPr>
                <p:cNvSpPr>
                  <a:spLocks/>
                </p:cNvSpPr>
                <p:nvPr userDrawn="1"/>
              </p:nvSpPr>
              <p:spPr bwMode="auto">
                <a:xfrm>
                  <a:off x="6072914" y="3040530"/>
                  <a:ext cx="0" cy="299707"/>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6" name="Freeform 31">
                  <a:extLst>
                    <a:ext uri="{FF2B5EF4-FFF2-40B4-BE49-F238E27FC236}">
                      <a16:creationId xmlns:a16="http://schemas.microsoft.com/office/drawing/2014/main" id="{776C6E5B-1357-416F-8C75-1C9083A356FF}"/>
                    </a:ext>
                  </a:extLst>
                </p:cNvPr>
                <p:cNvSpPr>
                  <a:spLocks/>
                </p:cNvSpPr>
                <p:nvPr userDrawn="1"/>
              </p:nvSpPr>
              <p:spPr bwMode="auto">
                <a:xfrm>
                  <a:off x="5680445" y="3033920"/>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7" name="Freeform 29">
                  <a:extLst>
                    <a:ext uri="{FF2B5EF4-FFF2-40B4-BE49-F238E27FC236}">
                      <a16:creationId xmlns:a16="http://schemas.microsoft.com/office/drawing/2014/main" id="{29B09A5A-9587-46C5-BBB9-8BCE3F3AD753}"/>
                    </a:ext>
                  </a:extLst>
                </p:cNvPr>
                <p:cNvSpPr>
                  <a:spLocks/>
                </p:cNvSpPr>
                <p:nvPr userDrawn="1"/>
              </p:nvSpPr>
              <p:spPr bwMode="auto">
                <a:xfrm>
                  <a:off x="6655111" y="3040530"/>
                  <a:ext cx="0" cy="299707"/>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8" name="Freeform 30">
                  <a:extLst>
                    <a:ext uri="{FF2B5EF4-FFF2-40B4-BE49-F238E27FC236}">
                      <a16:creationId xmlns:a16="http://schemas.microsoft.com/office/drawing/2014/main" id="{9958D70D-646D-4155-A6AC-9CEF12228D65}"/>
                    </a:ext>
                  </a:extLst>
                </p:cNvPr>
                <p:cNvSpPr>
                  <a:spLocks/>
                </p:cNvSpPr>
                <p:nvPr userDrawn="1"/>
              </p:nvSpPr>
              <p:spPr bwMode="auto">
                <a:xfrm>
                  <a:off x="7232902" y="3040530"/>
                  <a:ext cx="0" cy="299707"/>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9" name="Freeform 31">
                  <a:extLst>
                    <a:ext uri="{FF2B5EF4-FFF2-40B4-BE49-F238E27FC236}">
                      <a16:creationId xmlns:a16="http://schemas.microsoft.com/office/drawing/2014/main" id="{EB26866B-9FA2-4D1A-86E9-E4799D915797}"/>
                    </a:ext>
                  </a:extLst>
                </p:cNvPr>
                <p:cNvSpPr>
                  <a:spLocks/>
                </p:cNvSpPr>
                <p:nvPr userDrawn="1"/>
              </p:nvSpPr>
              <p:spPr bwMode="auto">
                <a:xfrm>
                  <a:off x="6262642" y="3033920"/>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0" name="Freeform 32">
                  <a:extLst>
                    <a:ext uri="{FF2B5EF4-FFF2-40B4-BE49-F238E27FC236}">
                      <a16:creationId xmlns:a16="http://schemas.microsoft.com/office/drawing/2014/main" id="{A8A89A42-ED26-4E3F-8E63-E7E7333629E9}"/>
                    </a:ext>
                  </a:extLst>
                </p:cNvPr>
                <p:cNvSpPr>
                  <a:spLocks/>
                </p:cNvSpPr>
                <p:nvPr userDrawn="1"/>
              </p:nvSpPr>
              <p:spPr bwMode="auto">
                <a:xfrm>
                  <a:off x="6844839" y="3033920"/>
                  <a:ext cx="198334" cy="31292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69C5A165-6706-4693-947F-D03B3ABD1A16}"/>
                    </a:ext>
                  </a:extLst>
                </p:cNvPr>
                <p:cNvSpPr>
                  <a:spLocks/>
                </p:cNvSpPr>
                <p:nvPr userDrawn="1"/>
              </p:nvSpPr>
              <p:spPr bwMode="auto">
                <a:xfrm>
                  <a:off x="7815099" y="3040530"/>
                  <a:ext cx="0" cy="299707"/>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4CA5F056-DF05-4698-84EF-8E0F94365F9A}"/>
                    </a:ext>
                  </a:extLst>
                </p:cNvPr>
                <p:cNvSpPr>
                  <a:spLocks/>
                </p:cNvSpPr>
                <p:nvPr userDrawn="1"/>
              </p:nvSpPr>
              <p:spPr bwMode="auto">
                <a:xfrm>
                  <a:off x="8392890" y="3040530"/>
                  <a:ext cx="0" cy="299707"/>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58A3F210-A372-4DCD-9A0D-F5352F1734EE}"/>
                    </a:ext>
                  </a:extLst>
                </p:cNvPr>
                <p:cNvSpPr>
                  <a:spLocks/>
                </p:cNvSpPr>
                <p:nvPr userDrawn="1"/>
              </p:nvSpPr>
              <p:spPr bwMode="auto">
                <a:xfrm>
                  <a:off x="7422630" y="3033920"/>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028B1466-C761-4809-9CD7-53D96B5F05B0}"/>
                    </a:ext>
                  </a:extLst>
                </p:cNvPr>
                <p:cNvSpPr>
                  <a:spLocks/>
                </p:cNvSpPr>
                <p:nvPr userDrawn="1"/>
              </p:nvSpPr>
              <p:spPr bwMode="auto">
                <a:xfrm>
                  <a:off x="8004829" y="3033920"/>
                  <a:ext cx="198334" cy="31292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DCAFFBA2-E5F6-499E-8E25-DB5335BF60B4}"/>
                    </a:ext>
                  </a:extLst>
                </p:cNvPr>
                <p:cNvSpPr>
                  <a:spLocks/>
                </p:cNvSpPr>
                <p:nvPr userDrawn="1"/>
              </p:nvSpPr>
              <p:spPr bwMode="auto">
                <a:xfrm>
                  <a:off x="8975087" y="3040530"/>
                  <a:ext cx="0" cy="299707"/>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471557E5-8451-4925-AA41-A492EFC53E21}"/>
                    </a:ext>
                  </a:extLst>
                </p:cNvPr>
                <p:cNvSpPr>
                  <a:spLocks/>
                </p:cNvSpPr>
                <p:nvPr userDrawn="1"/>
              </p:nvSpPr>
              <p:spPr bwMode="auto">
                <a:xfrm>
                  <a:off x="9552876" y="3040530"/>
                  <a:ext cx="0" cy="299707"/>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11491500-6E93-4195-893F-23F2F599E808}"/>
                    </a:ext>
                  </a:extLst>
                </p:cNvPr>
                <p:cNvSpPr>
                  <a:spLocks/>
                </p:cNvSpPr>
                <p:nvPr userDrawn="1"/>
              </p:nvSpPr>
              <p:spPr bwMode="auto">
                <a:xfrm>
                  <a:off x="8582618" y="3033920"/>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47C5D75B-3D2A-48BA-A7A4-11A16197118A}"/>
                    </a:ext>
                  </a:extLst>
                </p:cNvPr>
                <p:cNvSpPr>
                  <a:spLocks/>
                </p:cNvSpPr>
                <p:nvPr userDrawn="1"/>
              </p:nvSpPr>
              <p:spPr bwMode="auto">
                <a:xfrm>
                  <a:off x="9164815" y="3033920"/>
                  <a:ext cx="198334" cy="31292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CACF3625-3880-4E5A-BA90-F4DC3E6F5B2D}"/>
                    </a:ext>
                  </a:extLst>
                </p:cNvPr>
                <p:cNvSpPr>
                  <a:spLocks/>
                </p:cNvSpPr>
                <p:nvPr userDrawn="1"/>
              </p:nvSpPr>
              <p:spPr bwMode="auto">
                <a:xfrm>
                  <a:off x="10135075" y="3040530"/>
                  <a:ext cx="0" cy="299707"/>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67EDFA5A-CD25-46DE-9B0B-0FEC37C7C99C}"/>
                    </a:ext>
                  </a:extLst>
                </p:cNvPr>
                <p:cNvSpPr>
                  <a:spLocks/>
                </p:cNvSpPr>
                <p:nvPr userDrawn="1"/>
              </p:nvSpPr>
              <p:spPr bwMode="auto">
                <a:xfrm>
                  <a:off x="10712866" y="3040530"/>
                  <a:ext cx="0" cy="299707"/>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42AD011E-645D-45C4-AC2F-ADDD4162BE81}"/>
                    </a:ext>
                  </a:extLst>
                </p:cNvPr>
                <p:cNvSpPr>
                  <a:spLocks/>
                </p:cNvSpPr>
                <p:nvPr userDrawn="1"/>
              </p:nvSpPr>
              <p:spPr bwMode="auto">
                <a:xfrm>
                  <a:off x="9742605" y="3033920"/>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6E563FFE-7A54-4970-BEEB-5B23110B35F7}"/>
                    </a:ext>
                  </a:extLst>
                </p:cNvPr>
                <p:cNvSpPr>
                  <a:spLocks/>
                </p:cNvSpPr>
                <p:nvPr userDrawn="1"/>
              </p:nvSpPr>
              <p:spPr bwMode="auto">
                <a:xfrm>
                  <a:off x="10324802" y="3033920"/>
                  <a:ext cx="198334" cy="31292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3" name="Freeform 499">
                  <a:extLst>
                    <a:ext uri="{FF2B5EF4-FFF2-40B4-BE49-F238E27FC236}">
                      <a16:creationId xmlns:a16="http://schemas.microsoft.com/office/drawing/2014/main" id="{20AB15D8-8FB1-471D-955C-B60FBDBB55EB}"/>
                    </a:ext>
                  </a:extLst>
                </p:cNvPr>
                <p:cNvSpPr>
                  <a:spLocks/>
                </p:cNvSpPr>
                <p:nvPr userDrawn="1"/>
              </p:nvSpPr>
              <p:spPr bwMode="auto">
                <a:xfrm>
                  <a:off x="11295061" y="3040530"/>
                  <a:ext cx="0" cy="299707"/>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4" name="Freeform 500">
                  <a:extLst>
                    <a:ext uri="{FF2B5EF4-FFF2-40B4-BE49-F238E27FC236}">
                      <a16:creationId xmlns:a16="http://schemas.microsoft.com/office/drawing/2014/main" id="{024C1FCD-8565-40B8-B0A5-A364505FCE6A}"/>
                    </a:ext>
                  </a:extLst>
                </p:cNvPr>
                <p:cNvSpPr>
                  <a:spLocks/>
                </p:cNvSpPr>
                <p:nvPr userDrawn="1"/>
              </p:nvSpPr>
              <p:spPr bwMode="auto">
                <a:xfrm>
                  <a:off x="11872854" y="3040530"/>
                  <a:ext cx="0" cy="299707"/>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5" name="Freeform 501">
                  <a:extLst>
                    <a:ext uri="{FF2B5EF4-FFF2-40B4-BE49-F238E27FC236}">
                      <a16:creationId xmlns:a16="http://schemas.microsoft.com/office/drawing/2014/main" id="{FF32AA6E-BD6A-4FE6-8CFE-EDDDF25F2E68}"/>
                    </a:ext>
                  </a:extLst>
                </p:cNvPr>
                <p:cNvSpPr>
                  <a:spLocks/>
                </p:cNvSpPr>
                <p:nvPr userDrawn="1"/>
              </p:nvSpPr>
              <p:spPr bwMode="auto">
                <a:xfrm>
                  <a:off x="10902593" y="3033920"/>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6" name="Freeform 502">
                  <a:extLst>
                    <a:ext uri="{FF2B5EF4-FFF2-40B4-BE49-F238E27FC236}">
                      <a16:creationId xmlns:a16="http://schemas.microsoft.com/office/drawing/2014/main" id="{B78A99A8-E38E-41FF-82A5-989FBF09F399}"/>
                    </a:ext>
                  </a:extLst>
                </p:cNvPr>
                <p:cNvSpPr>
                  <a:spLocks/>
                </p:cNvSpPr>
                <p:nvPr userDrawn="1"/>
              </p:nvSpPr>
              <p:spPr bwMode="auto">
                <a:xfrm>
                  <a:off x="11484790" y="3033920"/>
                  <a:ext cx="198334" cy="31292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7" name="Freeform 29">
                  <a:extLst>
                    <a:ext uri="{FF2B5EF4-FFF2-40B4-BE49-F238E27FC236}">
                      <a16:creationId xmlns:a16="http://schemas.microsoft.com/office/drawing/2014/main" id="{E4337B20-7CCB-4985-B197-E18C68D76DAF}"/>
                    </a:ext>
                  </a:extLst>
                </p:cNvPr>
                <p:cNvSpPr>
                  <a:spLocks/>
                </p:cNvSpPr>
                <p:nvPr userDrawn="1"/>
              </p:nvSpPr>
              <p:spPr bwMode="auto">
                <a:xfrm>
                  <a:off x="12455050" y="3040530"/>
                  <a:ext cx="0" cy="299707"/>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8" name="Freeform 31">
                  <a:extLst>
                    <a:ext uri="{FF2B5EF4-FFF2-40B4-BE49-F238E27FC236}">
                      <a16:creationId xmlns:a16="http://schemas.microsoft.com/office/drawing/2014/main" id="{E9D5DD88-1F70-400C-AEDC-D24F39906809}"/>
                    </a:ext>
                  </a:extLst>
                </p:cNvPr>
                <p:cNvSpPr>
                  <a:spLocks/>
                </p:cNvSpPr>
                <p:nvPr userDrawn="1"/>
              </p:nvSpPr>
              <p:spPr bwMode="auto">
                <a:xfrm>
                  <a:off x="12062581" y="3033918"/>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9" name="Freeform 29">
                  <a:extLst>
                    <a:ext uri="{FF2B5EF4-FFF2-40B4-BE49-F238E27FC236}">
                      <a16:creationId xmlns:a16="http://schemas.microsoft.com/office/drawing/2014/main" id="{9BBAA73A-5A7E-4383-AF87-BC17ADDF2B0E}"/>
                    </a:ext>
                  </a:extLst>
                </p:cNvPr>
                <p:cNvSpPr>
                  <a:spLocks/>
                </p:cNvSpPr>
                <p:nvPr userDrawn="1"/>
              </p:nvSpPr>
              <p:spPr bwMode="auto">
                <a:xfrm flipH="1">
                  <a:off x="12062583" y="3568068"/>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0" name="Freeform 30">
                  <a:extLst>
                    <a:ext uri="{FF2B5EF4-FFF2-40B4-BE49-F238E27FC236}">
                      <a16:creationId xmlns:a16="http://schemas.microsoft.com/office/drawing/2014/main" id="{C6FC16E2-EC0C-48D6-BE0B-00959EB46136}"/>
                    </a:ext>
                  </a:extLst>
                </p:cNvPr>
                <p:cNvSpPr>
                  <a:spLocks/>
                </p:cNvSpPr>
                <p:nvPr userDrawn="1"/>
              </p:nvSpPr>
              <p:spPr bwMode="auto">
                <a:xfrm flipH="1">
                  <a:off x="11484792" y="3568068"/>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1" name="Freeform 31">
                  <a:extLst>
                    <a:ext uri="{FF2B5EF4-FFF2-40B4-BE49-F238E27FC236}">
                      <a16:creationId xmlns:a16="http://schemas.microsoft.com/office/drawing/2014/main" id="{6258A94B-2B75-4A7F-BEC2-00189CB184E1}"/>
                    </a:ext>
                  </a:extLst>
                </p:cNvPr>
                <p:cNvSpPr>
                  <a:spLocks/>
                </p:cNvSpPr>
                <p:nvPr userDrawn="1"/>
              </p:nvSpPr>
              <p:spPr bwMode="auto">
                <a:xfrm flipH="1">
                  <a:off x="12252310" y="3561458"/>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2" name="Freeform 32">
                  <a:extLst>
                    <a:ext uri="{FF2B5EF4-FFF2-40B4-BE49-F238E27FC236}">
                      <a16:creationId xmlns:a16="http://schemas.microsoft.com/office/drawing/2014/main" id="{CBB8EDD0-12E2-48BC-8C2C-E67136EF9810}"/>
                    </a:ext>
                  </a:extLst>
                </p:cNvPr>
                <p:cNvSpPr>
                  <a:spLocks/>
                </p:cNvSpPr>
                <p:nvPr userDrawn="1"/>
              </p:nvSpPr>
              <p:spPr bwMode="auto">
                <a:xfrm flipH="1">
                  <a:off x="11674521" y="3561458"/>
                  <a:ext cx="198334" cy="31292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AB3A339D-8E28-4114-B554-23E1836415C1}"/>
                    </a:ext>
                  </a:extLst>
                </p:cNvPr>
                <p:cNvSpPr>
                  <a:spLocks/>
                </p:cNvSpPr>
                <p:nvPr userDrawn="1"/>
              </p:nvSpPr>
              <p:spPr bwMode="auto">
                <a:xfrm flipH="1">
                  <a:off x="10902593" y="3568068"/>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0F306E5D-2CD1-457B-B0C2-9DA4E6B1F07C}"/>
                    </a:ext>
                  </a:extLst>
                </p:cNvPr>
                <p:cNvSpPr>
                  <a:spLocks/>
                </p:cNvSpPr>
                <p:nvPr userDrawn="1"/>
              </p:nvSpPr>
              <p:spPr bwMode="auto">
                <a:xfrm flipH="1">
                  <a:off x="10324804" y="3568068"/>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46795867-D101-4C86-8B0C-587A203BCBC9}"/>
                    </a:ext>
                  </a:extLst>
                </p:cNvPr>
                <p:cNvSpPr>
                  <a:spLocks/>
                </p:cNvSpPr>
                <p:nvPr userDrawn="1"/>
              </p:nvSpPr>
              <p:spPr bwMode="auto">
                <a:xfrm flipH="1">
                  <a:off x="11092323" y="3561458"/>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5BC6E840-2411-4FAC-986C-80929ED802A5}"/>
                    </a:ext>
                  </a:extLst>
                </p:cNvPr>
                <p:cNvSpPr>
                  <a:spLocks/>
                </p:cNvSpPr>
                <p:nvPr userDrawn="1"/>
              </p:nvSpPr>
              <p:spPr bwMode="auto">
                <a:xfrm flipH="1">
                  <a:off x="10514532" y="3561458"/>
                  <a:ext cx="198334" cy="31292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F9710723-D42F-432B-AB4B-F3720AEF04D6}"/>
                    </a:ext>
                  </a:extLst>
                </p:cNvPr>
                <p:cNvSpPr>
                  <a:spLocks/>
                </p:cNvSpPr>
                <p:nvPr userDrawn="1"/>
              </p:nvSpPr>
              <p:spPr bwMode="auto">
                <a:xfrm flipH="1">
                  <a:off x="9742607" y="3568068"/>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9C9DDD92-9E66-4922-946A-6026C48CEAAE}"/>
                    </a:ext>
                  </a:extLst>
                </p:cNvPr>
                <p:cNvSpPr>
                  <a:spLocks/>
                </p:cNvSpPr>
                <p:nvPr userDrawn="1"/>
              </p:nvSpPr>
              <p:spPr bwMode="auto">
                <a:xfrm flipH="1">
                  <a:off x="9164816" y="3568068"/>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B32B8D-A42E-436A-ACC7-1236C443BB2B}"/>
                    </a:ext>
                  </a:extLst>
                </p:cNvPr>
                <p:cNvSpPr>
                  <a:spLocks/>
                </p:cNvSpPr>
                <p:nvPr userDrawn="1"/>
              </p:nvSpPr>
              <p:spPr bwMode="auto">
                <a:xfrm flipH="1">
                  <a:off x="9932335" y="3561458"/>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1DF1A7FA-AAA8-4CB8-AF62-8CD8B5F54604}"/>
                    </a:ext>
                  </a:extLst>
                </p:cNvPr>
                <p:cNvSpPr>
                  <a:spLocks/>
                </p:cNvSpPr>
                <p:nvPr userDrawn="1"/>
              </p:nvSpPr>
              <p:spPr bwMode="auto">
                <a:xfrm flipH="1">
                  <a:off x="9354546" y="3561458"/>
                  <a:ext cx="198334" cy="31292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D405AF4E-B3DC-4FD1-AD1D-166EC6CFB7AE}"/>
                    </a:ext>
                  </a:extLst>
                </p:cNvPr>
                <p:cNvSpPr>
                  <a:spLocks/>
                </p:cNvSpPr>
                <p:nvPr userDrawn="1"/>
              </p:nvSpPr>
              <p:spPr bwMode="auto">
                <a:xfrm flipH="1">
                  <a:off x="8582619" y="3568068"/>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704FE202-1701-4196-A7C8-B2C10BC23424}"/>
                    </a:ext>
                  </a:extLst>
                </p:cNvPr>
                <p:cNvSpPr>
                  <a:spLocks/>
                </p:cNvSpPr>
                <p:nvPr userDrawn="1"/>
              </p:nvSpPr>
              <p:spPr bwMode="auto">
                <a:xfrm flipH="1">
                  <a:off x="8004829" y="3568068"/>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F77768BD-3F22-443A-B76E-A49ED0740B21}"/>
                    </a:ext>
                  </a:extLst>
                </p:cNvPr>
                <p:cNvSpPr>
                  <a:spLocks/>
                </p:cNvSpPr>
                <p:nvPr userDrawn="1"/>
              </p:nvSpPr>
              <p:spPr bwMode="auto">
                <a:xfrm flipH="1">
                  <a:off x="8772347" y="3561458"/>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07B6645E-2B6D-4EBE-9EFC-C3B769D32F37}"/>
                    </a:ext>
                  </a:extLst>
                </p:cNvPr>
                <p:cNvSpPr>
                  <a:spLocks/>
                </p:cNvSpPr>
                <p:nvPr userDrawn="1"/>
              </p:nvSpPr>
              <p:spPr bwMode="auto">
                <a:xfrm flipH="1">
                  <a:off x="8194558" y="3561458"/>
                  <a:ext cx="198334" cy="31292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5" name="Freeform 521">
                  <a:extLst>
                    <a:ext uri="{FF2B5EF4-FFF2-40B4-BE49-F238E27FC236}">
                      <a16:creationId xmlns:a16="http://schemas.microsoft.com/office/drawing/2014/main" id="{AB532147-B19B-4A4F-AF18-44D4634C6D20}"/>
                    </a:ext>
                  </a:extLst>
                </p:cNvPr>
                <p:cNvSpPr>
                  <a:spLocks/>
                </p:cNvSpPr>
                <p:nvPr userDrawn="1"/>
              </p:nvSpPr>
              <p:spPr bwMode="auto">
                <a:xfrm flipH="1">
                  <a:off x="7422632" y="3568068"/>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6" name="Freeform 522">
                  <a:extLst>
                    <a:ext uri="{FF2B5EF4-FFF2-40B4-BE49-F238E27FC236}">
                      <a16:creationId xmlns:a16="http://schemas.microsoft.com/office/drawing/2014/main" id="{91AE73FE-0EB8-4804-B466-CDF84AD44CC6}"/>
                    </a:ext>
                  </a:extLst>
                </p:cNvPr>
                <p:cNvSpPr>
                  <a:spLocks/>
                </p:cNvSpPr>
                <p:nvPr userDrawn="1"/>
              </p:nvSpPr>
              <p:spPr bwMode="auto">
                <a:xfrm flipH="1">
                  <a:off x="6844841" y="3568068"/>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7" name="Freeform 523">
                  <a:extLst>
                    <a:ext uri="{FF2B5EF4-FFF2-40B4-BE49-F238E27FC236}">
                      <a16:creationId xmlns:a16="http://schemas.microsoft.com/office/drawing/2014/main" id="{26DFA86E-D7DE-4C8A-A615-597D582FFA67}"/>
                    </a:ext>
                  </a:extLst>
                </p:cNvPr>
                <p:cNvSpPr>
                  <a:spLocks/>
                </p:cNvSpPr>
                <p:nvPr userDrawn="1"/>
              </p:nvSpPr>
              <p:spPr bwMode="auto">
                <a:xfrm flipH="1">
                  <a:off x="7612357" y="3561458"/>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8" name="Freeform 524">
                  <a:extLst>
                    <a:ext uri="{FF2B5EF4-FFF2-40B4-BE49-F238E27FC236}">
                      <a16:creationId xmlns:a16="http://schemas.microsoft.com/office/drawing/2014/main" id="{9F2580EC-F3D7-4D62-BF68-A4144068CA55}"/>
                    </a:ext>
                  </a:extLst>
                </p:cNvPr>
                <p:cNvSpPr>
                  <a:spLocks/>
                </p:cNvSpPr>
                <p:nvPr userDrawn="1"/>
              </p:nvSpPr>
              <p:spPr bwMode="auto">
                <a:xfrm flipH="1">
                  <a:off x="7034570" y="3561458"/>
                  <a:ext cx="198334" cy="31292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9" name="Freeform 29">
                  <a:extLst>
                    <a:ext uri="{FF2B5EF4-FFF2-40B4-BE49-F238E27FC236}">
                      <a16:creationId xmlns:a16="http://schemas.microsoft.com/office/drawing/2014/main" id="{7810D57C-3439-474D-8340-505616A96AE2}"/>
                    </a:ext>
                  </a:extLst>
                </p:cNvPr>
                <p:cNvSpPr>
                  <a:spLocks/>
                </p:cNvSpPr>
                <p:nvPr userDrawn="1"/>
              </p:nvSpPr>
              <p:spPr bwMode="auto">
                <a:xfrm flipH="1">
                  <a:off x="6262642" y="3568068"/>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0" name="Freeform 31">
                  <a:extLst>
                    <a:ext uri="{FF2B5EF4-FFF2-40B4-BE49-F238E27FC236}">
                      <a16:creationId xmlns:a16="http://schemas.microsoft.com/office/drawing/2014/main" id="{9666CBD4-0BFA-4896-B0B6-F1B2878CAF2C}"/>
                    </a:ext>
                  </a:extLst>
                </p:cNvPr>
                <p:cNvSpPr>
                  <a:spLocks/>
                </p:cNvSpPr>
                <p:nvPr userDrawn="1"/>
              </p:nvSpPr>
              <p:spPr bwMode="auto">
                <a:xfrm flipH="1">
                  <a:off x="6452371" y="3561458"/>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1" name="Freeform 29">
                  <a:extLst>
                    <a:ext uri="{FF2B5EF4-FFF2-40B4-BE49-F238E27FC236}">
                      <a16:creationId xmlns:a16="http://schemas.microsoft.com/office/drawing/2014/main" id="{1E046E72-6A5B-4A5B-ABEF-898F0338FFB3}"/>
                    </a:ext>
                  </a:extLst>
                </p:cNvPr>
                <p:cNvSpPr>
                  <a:spLocks/>
                </p:cNvSpPr>
                <p:nvPr userDrawn="1"/>
              </p:nvSpPr>
              <p:spPr bwMode="auto">
                <a:xfrm flipH="1">
                  <a:off x="5680445" y="3568068"/>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2" name="Freeform 30">
                  <a:extLst>
                    <a:ext uri="{FF2B5EF4-FFF2-40B4-BE49-F238E27FC236}">
                      <a16:creationId xmlns:a16="http://schemas.microsoft.com/office/drawing/2014/main" id="{E860CB07-4269-4842-844B-C6B4D4A6918B}"/>
                    </a:ext>
                  </a:extLst>
                </p:cNvPr>
                <p:cNvSpPr>
                  <a:spLocks/>
                </p:cNvSpPr>
                <p:nvPr userDrawn="1"/>
              </p:nvSpPr>
              <p:spPr bwMode="auto">
                <a:xfrm flipH="1">
                  <a:off x="5102654" y="3568068"/>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3" name="Freeform 31">
                  <a:extLst>
                    <a:ext uri="{FF2B5EF4-FFF2-40B4-BE49-F238E27FC236}">
                      <a16:creationId xmlns:a16="http://schemas.microsoft.com/office/drawing/2014/main" id="{CC3BDE13-EC69-4173-9CC9-D6C7B5EE4D74}"/>
                    </a:ext>
                  </a:extLst>
                </p:cNvPr>
                <p:cNvSpPr>
                  <a:spLocks/>
                </p:cNvSpPr>
                <p:nvPr userDrawn="1"/>
              </p:nvSpPr>
              <p:spPr bwMode="auto">
                <a:xfrm flipH="1">
                  <a:off x="5870173" y="3561458"/>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4" name="Freeform 32">
                  <a:extLst>
                    <a:ext uri="{FF2B5EF4-FFF2-40B4-BE49-F238E27FC236}">
                      <a16:creationId xmlns:a16="http://schemas.microsoft.com/office/drawing/2014/main" id="{B21EE319-147C-48E3-BFEE-7349A164FEE3}"/>
                    </a:ext>
                  </a:extLst>
                </p:cNvPr>
                <p:cNvSpPr>
                  <a:spLocks/>
                </p:cNvSpPr>
                <p:nvPr userDrawn="1"/>
              </p:nvSpPr>
              <p:spPr bwMode="auto">
                <a:xfrm flipH="1">
                  <a:off x="5292384" y="3561458"/>
                  <a:ext cx="198334" cy="31292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8A01FDD8-8F2C-475F-896B-E020A3DF3F03}"/>
                    </a:ext>
                  </a:extLst>
                </p:cNvPr>
                <p:cNvSpPr>
                  <a:spLocks/>
                </p:cNvSpPr>
                <p:nvPr userDrawn="1"/>
              </p:nvSpPr>
              <p:spPr bwMode="auto">
                <a:xfrm flipH="1">
                  <a:off x="4520457" y="3568068"/>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C7F299BB-34BA-4FFA-815F-AFDC67B8CDA8}"/>
                    </a:ext>
                  </a:extLst>
                </p:cNvPr>
                <p:cNvSpPr>
                  <a:spLocks/>
                </p:cNvSpPr>
                <p:nvPr userDrawn="1"/>
              </p:nvSpPr>
              <p:spPr bwMode="auto">
                <a:xfrm flipH="1">
                  <a:off x="3942666" y="3568068"/>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C107C7FC-24BD-4148-A4C4-D95155571193}"/>
                    </a:ext>
                  </a:extLst>
                </p:cNvPr>
                <p:cNvSpPr>
                  <a:spLocks/>
                </p:cNvSpPr>
                <p:nvPr userDrawn="1"/>
              </p:nvSpPr>
              <p:spPr bwMode="auto">
                <a:xfrm flipH="1">
                  <a:off x="4710185" y="3561458"/>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12F70061-F4B8-4E4B-B367-84681EE0095A}"/>
                    </a:ext>
                  </a:extLst>
                </p:cNvPr>
                <p:cNvSpPr>
                  <a:spLocks/>
                </p:cNvSpPr>
                <p:nvPr userDrawn="1"/>
              </p:nvSpPr>
              <p:spPr bwMode="auto">
                <a:xfrm flipH="1">
                  <a:off x="4132396" y="3561458"/>
                  <a:ext cx="198334" cy="31292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D8498D28-C713-4E73-A910-2A9FFC2C11E0}"/>
                    </a:ext>
                  </a:extLst>
                </p:cNvPr>
                <p:cNvSpPr>
                  <a:spLocks/>
                </p:cNvSpPr>
                <p:nvPr userDrawn="1"/>
              </p:nvSpPr>
              <p:spPr bwMode="auto">
                <a:xfrm flipH="1">
                  <a:off x="3360469" y="3568068"/>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1ABD34B7-EACE-4A02-8608-361D099B823E}"/>
                    </a:ext>
                  </a:extLst>
                </p:cNvPr>
                <p:cNvSpPr>
                  <a:spLocks/>
                </p:cNvSpPr>
                <p:nvPr userDrawn="1"/>
              </p:nvSpPr>
              <p:spPr bwMode="auto">
                <a:xfrm flipH="1">
                  <a:off x="2782680" y="3568068"/>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B43F38FA-BF61-47CD-BC5B-95017FF1D2B8}"/>
                    </a:ext>
                  </a:extLst>
                </p:cNvPr>
                <p:cNvSpPr>
                  <a:spLocks/>
                </p:cNvSpPr>
                <p:nvPr userDrawn="1"/>
              </p:nvSpPr>
              <p:spPr bwMode="auto">
                <a:xfrm flipH="1">
                  <a:off x="3550199" y="3561458"/>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13442C69-C4D5-44F9-AF0D-76BF86DFD141}"/>
                    </a:ext>
                  </a:extLst>
                </p:cNvPr>
                <p:cNvSpPr>
                  <a:spLocks/>
                </p:cNvSpPr>
                <p:nvPr userDrawn="1"/>
              </p:nvSpPr>
              <p:spPr bwMode="auto">
                <a:xfrm flipH="1">
                  <a:off x="2972408" y="3561458"/>
                  <a:ext cx="198334" cy="31292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3" name="Freeform 29">
                  <a:extLst>
                    <a:ext uri="{FF2B5EF4-FFF2-40B4-BE49-F238E27FC236}">
                      <a16:creationId xmlns:a16="http://schemas.microsoft.com/office/drawing/2014/main" id="{7AFA3606-8366-4979-8852-4BC9E45EA714}"/>
                    </a:ext>
                  </a:extLst>
                </p:cNvPr>
                <p:cNvSpPr>
                  <a:spLocks/>
                </p:cNvSpPr>
                <p:nvPr userDrawn="1"/>
              </p:nvSpPr>
              <p:spPr bwMode="auto">
                <a:xfrm flipH="1">
                  <a:off x="2200482" y="3568068"/>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AA45CEA4-54D4-4780-BCFD-42110F63B4D2}"/>
                    </a:ext>
                  </a:extLst>
                </p:cNvPr>
                <p:cNvSpPr>
                  <a:spLocks/>
                </p:cNvSpPr>
                <p:nvPr userDrawn="1"/>
              </p:nvSpPr>
              <p:spPr bwMode="auto">
                <a:xfrm flipH="1">
                  <a:off x="1622691" y="3568068"/>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EB392C7B-C486-42CF-919F-D8F4AE55979F}"/>
                    </a:ext>
                  </a:extLst>
                </p:cNvPr>
                <p:cNvSpPr>
                  <a:spLocks/>
                </p:cNvSpPr>
                <p:nvPr userDrawn="1"/>
              </p:nvSpPr>
              <p:spPr bwMode="auto">
                <a:xfrm flipH="1">
                  <a:off x="2390211" y="3561458"/>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451C1989-638A-40EE-931B-18B43C7F1B9E}"/>
                    </a:ext>
                  </a:extLst>
                </p:cNvPr>
                <p:cNvSpPr>
                  <a:spLocks/>
                </p:cNvSpPr>
                <p:nvPr userDrawn="1"/>
              </p:nvSpPr>
              <p:spPr bwMode="auto">
                <a:xfrm flipH="1">
                  <a:off x="1812420" y="3561458"/>
                  <a:ext cx="198334" cy="31292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7" name="Freeform 543">
                  <a:extLst>
                    <a:ext uri="{FF2B5EF4-FFF2-40B4-BE49-F238E27FC236}">
                      <a16:creationId xmlns:a16="http://schemas.microsoft.com/office/drawing/2014/main" id="{3CDB1455-9B31-4ACA-B52F-7CFA2D89A0B6}"/>
                    </a:ext>
                  </a:extLst>
                </p:cNvPr>
                <p:cNvSpPr>
                  <a:spLocks/>
                </p:cNvSpPr>
                <p:nvPr userDrawn="1"/>
              </p:nvSpPr>
              <p:spPr bwMode="auto">
                <a:xfrm flipH="1">
                  <a:off x="1040496" y="3568068"/>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8" name="Freeform 544">
                  <a:extLst>
                    <a:ext uri="{FF2B5EF4-FFF2-40B4-BE49-F238E27FC236}">
                      <a16:creationId xmlns:a16="http://schemas.microsoft.com/office/drawing/2014/main" id="{D37DA700-9698-4003-A800-EF6949D5D6BD}"/>
                    </a:ext>
                  </a:extLst>
                </p:cNvPr>
                <p:cNvSpPr>
                  <a:spLocks/>
                </p:cNvSpPr>
                <p:nvPr userDrawn="1"/>
              </p:nvSpPr>
              <p:spPr bwMode="auto">
                <a:xfrm flipH="1">
                  <a:off x="462703" y="3568068"/>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9" name="Freeform 545">
                  <a:extLst>
                    <a:ext uri="{FF2B5EF4-FFF2-40B4-BE49-F238E27FC236}">
                      <a16:creationId xmlns:a16="http://schemas.microsoft.com/office/drawing/2014/main" id="{F3A4FF4A-208A-4036-8E43-EE24B98E1642}"/>
                    </a:ext>
                  </a:extLst>
                </p:cNvPr>
                <p:cNvSpPr>
                  <a:spLocks/>
                </p:cNvSpPr>
                <p:nvPr userDrawn="1"/>
              </p:nvSpPr>
              <p:spPr bwMode="auto">
                <a:xfrm flipH="1">
                  <a:off x="1230221" y="3561458"/>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0" name="Freeform 546">
                  <a:extLst>
                    <a:ext uri="{FF2B5EF4-FFF2-40B4-BE49-F238E27FC236}">
                      <a16:creationId xmlns:a16="http://schemas.microsoft.com/office/drawing/2014/main" id="{5C3D6ADE-72F9-402C-BC71-3FC1FD63772D}"/>
                    </a:ext>
                  </a:extLst>
                </p:cNvPr>
                <p:cNvSpPr>
                  <a:spLocks/>
                </p:cNvSpPr>
                <p:nvPr userDrawn="1"/>
              </p:nvSpPr>
              <p:spPr bwMode="auto">
                <a:xfrm flipH="1">
                  <a:off x="652434" y="3561456"/>
                  <a:ext cx="198334" cy="31292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C2F03378-B5BE-405B-BD1F-29FF60BAC51F}"/>
                    </a:ext>
                  </a:extLst>
                </p:cNvPr>
                <p:cNvSpPr>
                  <a:spLocks/>
                </p:cNvSpPr>
                <p:nvPr userDrawn="1"/>
              </p:nvSpPr>
              <p:spPr bwMode="auto">
                <a:xfrm flipH="1">
                  <a:off x="-119494" y="3568066"/>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2" name="Freeform 31">
                  <a:extLst>
                    <a:ext uri="{FF2B5EF4-FFF2-40B4-BE49-F238E27FC236}">
                      <a16:creationId xmlns:a16="http://schemas.microsoft.com/office/drawing/2014/main" id="{5F18D53F-9744-4094-A60D-BC20159F9ECF}"/>
                    </a:ext>
                  </a:extLst>
                </p:cNvPr>
                <p:cNvSpPr>
                  <a:spLocks/>
                </p:cNvSpPr>
                <p:nvPr userDrawn="1"/>
              </p:nvSpPr>
              <p:spPr bwMode="auto">
                <a:xfrm flipH="1">
                  <a:off x="70234" y="3561458"/>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3" name="Freeform 29">
                  <a:extLst>
                    <a:ext uri="{FF2B5EF4-FFF2-40B4-BE49-F238E27FC236}">
                      <a16:creationId xmlns:a16="http://schemas.microsoft.com/office/drawing/2014/main" id="{5D419521-0FD9-4C7E-9745-13D073620C19}"/>
                    </a:ext>
                  </a:extLst>
                </p:cNvPr>
                <p:cNvSpPr>
                  <a:spLocks/>
                </p:cNvSpPr>
                <p:nvPr userDrawn="1"/>
              </p:nvSpPr>
              <p:spPr bwMode="auto">
                <a:xfrm>
                  <a:off x="272974" y="4082380"/>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4" name="Freeform 30">
                  <a:extLst>
                    <a:ext uri="{FF2B5EF4-FFF2-40B4-BE49-F238E27FC236}">
                      <a16:creationId xmlns:a16="http://schemas.microsoft.com/office/drawing/2014/main" id="{31779B06-5EA5-494F-AF7B-DE1B925F0F3C}"/>
                    </a:ext>
                  </a:extLst>
                </p:cNvPr>
                <p:cNvSpPr>
                  <a:spLocks/>
                </p:cNvSpPr>
                <p:nvPr userDrawn="1"/>
              </p:nvSpPr>
              <p:spPr bwMode="auto">
                <a:xfrm>
                  <a:off x="850764" y="4082380"/>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5" name="Freeform 31">
                  <a:extLst>
                    <a:ext uri="{FF2B5EF4-FFF2-40B4-BE49-F238E27FC236}">
                      <a16:creationId xmlns:a16="http://schemas.microsoft.com/office/drawing/2014/main" id="{5264E455-BDB4-4712-83C1-15BB0A76C9EF}"/>
                    </a:ext>
                  </a:extLst>
                </p:cNvPr>
                <p:cNvSpPr>
                  <a:spLocks/>
                </p:cNvSpPr>
                <p:nvPr userDrawn="1"/>
              </p:nvSpPr>
              <p:spPr bwMode="auto">
                <a:xfrm>
                  <a:off x="-119494" y="4075770"/>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6" name="Freeform 32">
                  <a:extLst>
                    <a:ext uri="{FF2B5EF4-FFF2-40B4-BE49-F238E27FC236}">
                      <a16:creationId xmlns:a16="http://schemas.microsoft.com/office/drawing/2014/main" id="{71471391-511D-4DB5-9687-37FB1C0C389D}"/>
                    </a:ext>
                  </a:extLst>
                </p:cNvPr>
                <p:cNvSpPr>
                  <a:spLocks/>
                </p:cNvSpPr>
                <p:nvPr userDrawn="1"/>
              </p:nvSpPr>
              <p:spPr bwMode="auto">
                <a:xfrm>
                  <a:off x="462701" y="4075770"/>
                  <a:ext cx="198334" cy="31292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7" name="Freeform 29">
                  <a:extLst>
                    <a:ext uri="{FF2B5EF4-FFF2-40B4-BE49-F238E27FC236}">
                      <a16:creationId xmlns:a16="http://schemas.microsoft.com/office/drawing/2014/main" id="{1FC2DD3D-1320-4C5B-89D3-C56A7299399D}"/>
                    </a:ext>
                  </a:extLst>
                </p:cNvPr>
                <p:cNvSpPr>
                  <a:spLocks/>
                </p:cNvSpPr>
                <p:nvPr userDrawn="1"/>
              </p:nvSpPr>
              <p:spPr bwMode="auto">
                <a:xfrm>
                  <a:off x="1432963" y="4082380"/>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8" name="Freeform 30">
                  <a:extLst>
                    <a:ext uri="{FF2B5EF4-FFF2-40B4-BE49-F238E27FC236}">
                      <a16:creationId xmlns:a16="http://schemas.microsoft.com/office/drawing/2014/main" id="{A442F782-8018-4019-BBE3-B94BA5802CCF}"/>
                    </a:ext>
                  </a:extLst>
                </p:cNvPr>
                <p:cNvSpPr>
                  <a:spLocks/>
                </p:cNvSpPr>
                <p:nvPr userDrawn="1"/>
              </p:nvSpPr>
              <p:spPr bwMode="auto">
                <a:xfrm>
                  <a:off x="2010752" y="4082380"/>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9" name="Freeform 31">
                  <a:extLst>
                    <a:ext uri="{FF2B5EF4-FFF2-40B4-BE49-F238E27FC236}">
                      <a16:creationId xmlns:a16="http://schemas.microsoft.com/office/drawing/2014/main" id="{0EAA4116-B6EA-4500-ACC8-358619CA08F3}"/>
                    </a:ext>
                  </a:extLst>
                </p:cNvPr>
                <p:cNvSpPr>
                  <a:spLocks/>
                </p:cNvSpPr>
                <p:nvPr userDrawn="1"/>
              </p:nvSpPr>
              <p:spPr bwMode="auto">
                <a:xfrm>
                  <a:off x="1040494" y="4075770"/>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0" name="Freeform 32">
                  <a:extLst>
                    <a:ext uri="{FF2B5EF4-FFF2-40B4-BE49-F238E27FC236}">
                      <a16:creationId xmlns:a16="http://schemas.microsoft.com/office/drawing/2014/main" id="{4BAE1C4F-6F87-4882-B19A-2F0C0D76F32C}"/>
                    </a:ext>
                  </a:extLst>
                </p:cNvPr>
                <p:cNvSpPr>
                  <a:spLocks/>
                </p:cNvSpPr>
                <p:nvPr userDrawn="1"/>
              </p:nvSpPr>
              <p:spPr bwMode="auto">
                <a:xfrm>
                  <a:off x="1622691" y="4075770"/>
                  <a:ext cx="198334" cy="31292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1" name="Freeform 29">
                  <a:extLst>
                    <a:ext uri="{FF2B5EF4-FFF2-40B4-BE49-F238E27FC236}">
                      <a16:creationId xmlns:a16="http://schemas.microsoft.com/office/drawing/2014/main" id="{396B269E-8159-4023-A572-1D386A4A3B59}"/>
                    </a:ext>
                  </a:extLst>
                </p:cNvPr>
                <p:cNvSpPr>
                  <a:spLocks/>
                </p:cNvSpPr>
                <p:nvPr userDrawn="1"/>
              </p:nvSpPr>
              <p:spPr bwMode="auto">
                <a:xfrm>
                  <a:off x="2592950" y="4082380"/>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2" name="Freeform 30">
                  <a:extLst>
                    <a:ext uri="{FF2B5EF4-FFF2-40B4-BE49-F238E27FC236}">
                      <a16:creationId xmlns:a16="http://schemas.microsoft.com/office/drawing/2014/main" id="{12EF71D0-D88C-444B-A6E7-D54486CE852E}"/>
                    </a:ext>
                  </a:extLst>
                </p:cNvPr>
                <p:cNvSpPr>
                  <a:spLocks/>
                </p:cNvSpPr>
                <p:nvPr userDrawn="1"/>
              </p:nvSpPr>
              <p:spPr bwMode="auto">
                <a:xfrm>
                  <a:off x="3170740" y="4082380"/>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3" name="Freeform 31">
                  <a:extLst>
                    <a:ext uri="{FF2B5EF4-FFF2-40B4-BE49-F238E27FC236}">
                      <a16:creationId xmlns:a16="http://schemas.microsoft.com/office/drawing/2014/main" id="{82E9BABA-69A0-446D-8619-792949053E57}"/>
                    </a:ext>
                  </a:extLst>
                </p:cNvPr>
                <p:cNvSpPr>
                  <a:spLocks/>
                </p:cNvSpPr>
                <p:nvPr userDrawn="1"/>
              </p:nvSpPr>
              <p:spPr bwMode="auto">
                <a:xfrm>
                  <a:off x="2200482" y="4075770"/>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4" name="Freeform 32">
                  <a:extLst>
                    <a:ext uri="{FF2B5EF4-FFF2-40B4-BE49-F238E27FC236}">
                      <a16:creationId xmlns:a16="http://schemas.microsoft.com/office/drawing/2014/main" id="{E5CB63B3-9E84-4A9F-8420-7BB4EDDA6FC9}"/>
                    </a:ext>
                  </a:extLst>
                </p:cNvPr>
                <p:cNvSpPr>
                  <a:spLocks/>
                </p:cNvSpPr>
                <p:nvPr userDrawn="1"/>
              </p:nvSpPr>
              <p:spPr bwMode="auto">
                <a:xfrm>
                  <a:off x="2782679" y="4075770"/>
                  <a:ext cx="198334" cy="31292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AC46CBD2-A9AA-401A-A55A-FE6A8B459D85}"/>
                    </a:ext>
                  </a:extLst>
                </p:cNvPr>
                <p:cNvSpPr>
                  <a:spLocks/>
                </p:cNvSpPr>
                <p:nvPr userDrawn="1"/>
              </p:nvSpPr>
              <p:spPr bwMode="auto">
                <a:xfrm>
                  <a:off x="3752937" y="4082380"/>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A122C373-4162-4C66-8A44-ECA6309456F0}"/>
                    </a:ext>
                  </a:extLst>
                </p:cNvPr>
                <p:cNvSpPr>
                  <a:spLocks/>
                </p:cNvSpPr>
                <p:nvPr userDrawn="1"/>
              </p:nvSpPr>
              <p:spPr bwMode="auto">
                <a:xfrm>
                  <a:off x="4330728" y="4082380"/>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84A983CD-4FF0-4E79-BC47-226E644D8FDA}"/>
                    </a:ext>
                  </a:extLst>
                </p:cNvPr>
                <p:cNvSpPr>
                  <a:spLocks/>
                </p:cNvSpPr>
                <p:nvPr userDrawn="1"/>
              </p:nvSpPr>
              <p:spPr bwMode="auto">
                <a:xfrm>
                  <a:off x="3360468" y="4075770"/>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11CA0C16-BB0A-4DFB-8E38-7F16917A8806}"/>
                    </a:ext>
                  </a:extLst>
                </p:cNvPr>
                <p:cNvSpPr>
                  <a:spLocks/>
                </p:cNvSpPr>
                <p:nvPr userDrawn="1"/>
              </p:nvSpPr>
              <p:spPr bwMode="auto">
                <a:xfrm>
                  <a:off x="3942667" y="4075770"/>
                  <a:ext cx="198334" cy="31292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9" name="Freeform 565">
                  <a:extLst>
                    <a:ext uri="{FF2B5EF4-FFF2-40B4-BE49-F238E27FC236}">
                      <a16:creationId xmlns:a16="http://schemas.microsoft.com/office/drawing/2014/main" id="{BEB90CAE-BBB7-4468-9175-B29B67ECA241}"/>
                    </a:ext>
                  </a:extLst>
                </p:cNvPr>
                <p:cNvSpPr>
                  <a:spLocks/>
                </p:cNvSpPr>
                <p:nvPr userDrawn="1"/>
              </p:nvSpPr>
              <p:spPr bwMode="auto">
                <a:xfrm>
                  <a:off x="4912926" y="4082380"/>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0" name="Freeform 566">
                  <a:extLst>
                    <a:ext uri="{FF2B5EF4-FFF2-40B4-BE49-F238E27FC236}">
                      <a16:creationId xmlns:a16="http://schemas.microsoft.com/office/drawing/2014/main" id="{4192F30F-6AA4-4C25-8230-C3CF5ECA58FB}"/>
                    </a:ext>
                  </a:extLst>
                </p:cNvPr>
                <p:cNvSpPr>
                  <a:spLocks/>
                </p:cNvSpPr>
                <p:nvPr userDrawn="1"/>
              </p:nvSpPr>
              <p:spPr bwMode="auto">
                <a:xfrm>
                  <a:off x="5490716" y="4082380"/>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1" name="Freeform 567">
                  <a:extLst>
                    <a:ext uri="{FF2B5EF4-FFF2-40B4-BE49-F238E27FC236}">
                      <a16:creationId xmlns:a16="http://schemas.microsoft.com/office/drawing/2014/main" id="{D6200FD6-DE9C-4DFC-A6AB-1A8AB789EB15}"/>
                    </a:ext>
                  </a:extLst>
                </p:cNvPr>
                <p:cNvSpPr>
                  <a:spLocks/>
                </p:cNvSpPr>
                <p:nvPr userDrawn="1"/>
              </p:nvSpPr>
              <p:spPr bwMode="auto">
                <a:xfrm>
                  <a:off x="4520458" y="4075770"/>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2" name="Freeform 568">
                  <a:extLst>
                    <a:ext uri="{FF2B5EF4-FFF2-40B4-BE49-F238E27FC236}">
                      <a16:creationId xmlns:a16="http://schemas.microsoft.com/office/drawing/2014/main" id="{3B6629FF-7B27-446C-8577-7A4B89AEF347}"/>
                    </a:ext>
                  </a:extLst>
                </p:cNvPr>
                <p:cNvSpPr>
                  <a:spLocks/>
                </p:cNvSpPr>
                <p:nvPr userDrawn="1"/>
              </p:nvSpPr>
              <p:spPr bwMode="auto">
                <a:xfrm>
                  <a:off x="5102653" y="4075770"/>
                  <a:ext cx="198334" cy="31292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0834516D-15C4-4240-872E-61A706701AE5}"/>
                    </a:ext>
                  </a:extLst>
                </p:cNvPr>
                <p:cNvSpPr>
                  <a:spLocks/>
                </p:cNvSpPr>
                <p:nvPr userDrawn="1"/>
              </p:nvSpPr>
              <p:spPr bwMode="auto">
                <a:xfrm>
                  <a:off x="6072915" y="4082380"/>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4" name="Freeform 31">
                  <a:extLst>
                    <a:ext uri="{FF2B5EF4-FFF2-40B4-BE49-F238E27FC236}">
                      <a16:creationId xmlns:a16="http://schemas.microsoft.com/office/drawing/2014/main" id="{DCDFE90F-0F33-41EE-A254-DEAC9D1D004F}"/>
                    </a:ext>
                  </a:extLst>
                </p:cNvPr>
                <p:cNvSpPr>
                  <a:spLocks/>
                </p:cNvSpPr>
                <p:nvPr userDrawn="1"/>
              </p:nvSpPr>
              <p:spPr bwMode="auto">
                <a:xfrm>
                  <a:off x="5680446" y="4075770"/>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5" name="Freeform 29">
                  <a:extLst>
                    <a:ext uri="{FF2B5EF4-FFF2-40B4-BE49-F238E27FC236}">
                      <a16:creationId xmlns:a16="http://schemas.microsoft.com/office/drawing/2014/main" id="{FA3288BF-A5C5-4A34-B2CE-5B896C2145A9}"/>
                    </a:ext>
                  </a:extLst>
                </p:cNvPr>
                <p:cNvSpPr>
                  <a:spLocks/>
                </p:cNvSpPr>
                <p:nvPr userDrawn="1"/>
              </p:nvSpPr>
              <p:spPr bwMode="auto">
                <a:xfrm>
                  <a:off x="6655112" y="4082380"/>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6" name="Freeform 30">
                  <a:extLst>
                    <a:ext uri="{FF2B5EF4-FFF2-40B4-BE49-F238E27FC236}">
                      <a16:creationId xmlns:a16="http://schemas.microsoft.com/office/drawing/2014/main" id="{3FDCBCE0-1E8B-4753-9F9B-90D50FA1F686}"/>
                    </a:ext>
                  </a:extLst>
                </p:cNvPr>
                <p:cNvSpPr>
                  <a:spLocks/>
                </p:cNvSpPr>
                <p:nvPr userDrawn="1"/>
              </p:nvSpPr>
              <p:spPr bwMode="auto">
                <a:xfrm>
                  <a:off x="7232903" y="4082380"/>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7" name="Freeform 31">
                  <a:extLst>
                    <a:ext uri="{FF2B5EF4-FFF2-40B4-BE49-F238E27FC236}">
                      <a16:creationId xmlns:a16="http://schemas.microsoft.com/office/drawing/2014/main" id="{8A43C382-6946-4794-B2F5-882763253FD7}"/>
                    </a:ext>
                  </a:extLst>
                </p:cNvPr>
                <p:cNvSpPr>
                  <a:spLocks/>
                </p:cNvSpPr>
                <p:nvPr userDrawn="1"/>
              </p:nvSpPr>
              <p:spPr bwMode="auto">
                <a:xfrm>
                  <a:off x="6262643" y="4075770"/>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8" name="Freeform 32">
                  <a:extLst>
                    <a:ext uri="{FF2B5EF4-FFF2-40B4-BE49-F238E27FC236}">
                      <a16:creationId xmlns:a16="http://schemas.microsoft.com/office/drawing/2014/main" id="{BCD4200E-DF44-4B8E-8F27-781FF6420FF3}"/>
                    </a:ext>
                  </a:extLst>
                </p:cNvPr>
                <p:cNvSpPr>
                  <a:spLocks/>
                </p:cNvSpPr>
                <p:nvPr userDrawn="1"/>
              </p:nvSpPr>
              <p:spPr bwMode="auto">
                <a:xfrm>
                  <a:off x="6844840" y="4075770"/>
                  <a:ext cx="198334" cy="31292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9" name="Freeform 29">
                  <a:extLst>
                    <a:ext uri="{FF2B5EF4-FFF2-40B4-BE49-F238E27FC236}">
                      <a16:creationId xmlns:a16="http://schemas.microsoft.com/office/drawing/2014/main" id="{71D91CB3-CB7C-41F7-BCA9-DBC5DAF26E3D}"/>
                    </a:ext>
                  </a:extLst>
                </p:cNvPr>
                <p:cNvSpPr>
                  <a:spLocks/>
                </p:cNvSpPr>
                <p:nvPr userDrawn="1"/>
              </p:nvSpPr>
              <p:spPr bwMode="auto">
                <a:xfrm>
                  <a:off x="7815100" y="4082380"/>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0" name="Freeform 30">
                  <a:extLst>
                    <a:ext uri="{FF2B5EF4-FFF2-40B4-BE49-F238E27FC236}">
                      <a16:creationId xmlns:a16="http://schemas.microsoft.com/office/drawing/2014/main" id="{B5D94D52-37DE-497A-A6FF-D15C077FC4A6}"/>
                    </a:ext>
                  </a:extLst>
                </p:cNvPr>
                <p:cNvSpPr>
                  <a:spLocks/>
                </p:cNvSpPr>
                <p:nvPr userDrawn="1"/>
              </p:nvSpPr>
              <p:spPr bwMode="auto">
                <a:xfrm>
                  <a:off x="8392891" y="4082380"/>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1" name="Freeform 31">
                  <a:extLst>
                    <a:ext uri="{FF2B5EF4-FFF2-40B4-BE49-F238E27FC236}">
                      <a16:creationId xmlns:a16="http://schemas.microsoft.com/office/drawing/2014/main" id="{EA132B5A-C689-4DE7-BE2D-5F17B1441E64}"/>
                    </a:ext>
                  </a:extLst>
                </p:cNvPr>
                <p:cNvSpPr>
                  <a:spLocks/>
                </p:cNvSpPr>
                <p:nvPr userDrawn="1"/>
              </p:nvSpPr>
              <p:spPr bwMode="auto">
                <a:xfrm>
                  <a:off x="7422629" y="4075770"/>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2" name="Freeform 32">
                  <a:extLst>
                    <a:ext uri="{FF2B5EF4-FFF2-40B4-BE49-F238E27FC236}">
                      <a16:creationId xmlns:a16="http://schemas.microsoft.com/office/drawing/2014/main" id="{BACB4846-DA1E-41E3-88DC-3392A85FB001}"/>
                    </a:ext>
                  </a:extLst>
                </p:cNvPr>
                <p:cNvSpPr>
                  <a:spLocks/>
                </p:cNvSpPr>
                <p:nvPr userDrawn="1"/>
              </p:nvSpPr>
              <p:spPr bwMode="auto">
                <a:xfrm>
                  <a:off x="8004828" y="4075770"/>
                  <a:ext cx="198334" cy="31292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3" name="Freeform 29">
                  <a:extLst>
                    <a:ext uri="{FF2B5EF4-FFF2-40B4-BE49-F238E27FC236}">
                      <a16:creationId xmlns:a16="http://schemas.microsoft.com/office/drawing/2014/main" id="{D77BB6DA-87F2-4EDF-963B-CA9649E775F5}"/>
                    </a:ext>
                  </a:extLst>
                </p:cNvPr>
                <p:cNvSpPr>
                  <a:spLocks/>
                </p:cNvSpPr>
                <p:nvPr userDrawn="1"/>
              </p:nvSpPr>
              <p:spPr bwMode="auto">
                <a:xfrm>
                  <a:off x="8975086" y="4082380"/>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4" name="Freeform 30">
                  <a:extLst>
                    <a:ext uri="{FF2B5EF4-FFF2-40B4-BE49-F238E27FC236}">
                      <a16:creationId xmlns:a16="http://schemas.microsoft.com/office/drawing/2014/main" id="{FCB8CBB1-F4E5-412C-A56A-C49B36CCD348}"/>
                    </a:ext>
                  </a:extLst>
                </p:cNvPr>
                <p:cNvSpPr>
                  <a:spLocks/>
                </p:cNvSpPr>
                <p:nvPr userDrawn="1"/>
              </p:nvSpPr>
              <p:spPr bwMode="auto">
                <a:xfrm>
                  <a:off x="9552875" y="4082380"/>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5" name="Freeform 31">
                  <a:extLst>
                    <a:ext uri="{FF2B5EF4-FFF2-40B4-BE49-F238E27FC236}">
                      <a16:creationId xmlns:a16="http://schemas.microsoft.com/office/drawing/2014/main" id="{BFDEAA01-7546-4F80-A866-2FB417A82CB5}"/>
                    </a:ext>
                  </a:extLst>
                </p:cNvPr>
                <p:cNvSpPr>
                  <a:spLocks/>
                </p:cNvSpPr>
                <p:nvPr userDrawn="1"/>
              </p:nvSpPr>
              <p:spPr bwMode="auto">
                <a:xfrm>
                  <a:off x="8582617" y="4075770"/>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6" name="Freeform 32">
                  <a:extLst>
                    <a:ext uri="{FF2B5EF4-FFF2-40B4-BE49-F238E27FC236}">
                      <a16:creationId xmlns:a16="http://schemas.microsoft.com/office/drawing/2014/main" id="{52311095-5CDA-46BF-96AF-FC868E8C5D80}"/>
                    </a:ext>
                  </a:extLst>
                </p:cNvPr>
                <p:cNvSpPr>
                  <a:spLocks/>
                </p:cNvSpPr>
                <p:nvPr userDrawn="1"/>
              </p:nvSpPr>
              <p:spPr bwMode="auto">
                <a:xfrm>
                  <a:off x="9164812" y="4075770"/>
                  <a:ext cx="198334" cy="31292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7" name="Freeform 29">
                  <a:extLst>
                    <a:ext uri="{FF2B5EF4-FFF2-40B4-BE49-F238E27FC236}">
                      <a16:creationId xmlns:a16="http://schemas.microsoft.com/office/drawing/2014/main" id="{79E96810-7BC6-4F83-9B09-AF05CCFEA345}"/>
                    </a:ext>
                  </a:extLst>
                </p:cNvPr>
                <p:cNvSpPr>
                  <a:spLocks/>
                </p:cNvSpPr>
                <p:nvPr userDrawn="1"/>
              </p:nvSpPr>
              <p:spPr bwMode="auto">
                <a:xfrm>
                  <a:off x="10135072" y="4082380"/>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5A0BDBF6-4A7B-44C9-8B56-F357ECF72D8A}"/>
                    </a:ext>
                  </a:extLst>
                </p:cNvPr>
                <p:cNvSpPr>
                  <a:spLocks/>
                </p:cNvSpPr>
                <p:nvPr userDrawn="1"/>
              </p:nvSpPr>
              <p:spPr bwMode="auto">
                <a:xfrm>
                  <a:off x="10712863" y="4082380"/>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F659FD30-B312-4E31-B450-516CAA312B8B}"/>
                    </a:ext>
                  </a:extLst>
                </p:cNvPr>
                <p:cNvSpPr>
                  <a:spLocks/>
                </p:cNvSpPr>
                <p:nvPr userDrawn="1"/>
              </p:nvSpPr>
              <p:spPr bwMode="auto">
                <a:xfrm>
                  <a:off x="9742603" y="4075770"/>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85E8CE42-8446-4D80-9148-CC13393AAA12}"/>
                    </a:ext>
                  </a:extLst>
                </p:cNvPr>
                <p:cNvSpPr>
                  <a:spLocks/>
                </p:cNvSpPr>
                <p:nvPr userDrawn="1"/>
              </p:nvSpPr>
              <p:spPr bwMode="auto">
                <a:xfrm>
                  <a:off x="10324798" y="4075770"/>
                  <a:ext cx="198334" cy="31292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1" name="Freeform 587">
                  <a:extLst>
                    <a:ext uri="{FF2B5EF4-FFF2-40B4-BE49-F238E27FC236}">
                      <a16:creationId xmlns:a16="http://schemas.microsoft.com/office/drawing/2014/main" id="{7BFDBEBF-DE90-423D-BBB7-A60628365B4F}"/>
                    </a:ext>
                  </a:extLst>
                </p:cNvPr>
                <p:cNvSpPr>
                  <a:spLocks/>
                </p:cNvSpPr>
                <p:nvPr userDrawn="1"/>
              </p:nvSpPr>
              <p:spPr bwMode="auto">
                <a:xfrm>
                  <a:off x="11295056" y="4082380"/>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2" name="Freeform 588">
                  <a:extLst>
                    <a:ext uri="{FF2B5EF4-FFF2-40B4-BE49-F238E27FC236}">
                      <a16:creationId xmlns:a16="http://schemas.microsoft.com/office/drawing/2014/main" id="{0A5A8039-4CDA-44B2-A743-D8833CA7B402}"/>
                    </a:ext>
                  </a:extLst>
                </p:cNvPr>
                <p:cNvSpPr>
                  <a:spLocks/>
                </p:cNvSpPr>
                <p:nvPr userDrawn="1"/>
              </p:nvSpPr>
              <p:spPr bwMode="auto">
                <a:xfrm>
                  <a:off x="11872849" y="4082380"/>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3" name="Freeform 589">
                  <a:extLst>
                    <a:ext uri="{FF2B5EF4-FFF2-40B4-BE49-F238E27FC236}">
                      <a16:creationId xmlns:a16="http://schemas.microsoft.com/office/drawing/2014/main" id="{2B4457BC-91BE-40B1-869E-256E79B6A7EF}"/>
                    </a:ext>
                  </a:extLst>
                </p:cNvPr>
                <p:cNvSpPr>
                  <a:spLocks/>
                </p:cNvSpPr>
                <p:nvPr userDrawn="1"/>
              </p:nvSpPr>
              <p:spPr bwMode="auto">
                <a:xfrm>
                  <a:off x="10902589" y="4075770"/>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4" name="Freeform 590">
                  <a:extLst>
                    <a:ext uri="{FF2B5EF4-FFF2-40B4-BE49-F238E27FC236}">
                      <a16:creationId xmlns:a16="http://schemas.microsoft.com/office/drawing/2014/main" id="{B57B6211-2C65-43FA-856B-96D561F7ABFA}"/>
                    </a:ext>
                  </a:extLst>
                </p:cNvPr>
                <p:cNvSpPr>
                  <a:spLocks/>
                </p:cNvSpPr>
                <p:nvPr userDrawn="1"/>
              </p:nvSpPr>
              <p:spPr bwMode="auto">
                <a:xfrm>
                  <a:off x="11484782" y="4075772"/>
                  <a:ext cx="198334" cy="31292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A21A6544-0BE7-4D58-9EEB-27B84A1138E3}"/>
                    </a:ext>
                  </a:extLst>
                </p:cNvPr>
                <p:cNvSpPr>
                  <a:spLocks/>
                </p:cNvSpPr>
                <p:nvPr userDrawn="1"/>
              </p:nvSpPr>
              <p:spPr bwMode="auto">
                <a:xfrm>
                  <a:off x="12455054" y="4082382"/>
                  <a:ext cx="0" cy="299707"/>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6" name="Freeform 31">
                  <a:extLst>
                    <a:ext uri="{FF2B5EF4-FFF2-40B4-BE49-F238E27FC236}">
                      <a16:creationId xmlns:a16="http://schemas.microsoft.com/office/drawing/2014/main" id="{1016376D-109B-4EEF-A5FC-ED757443469A}"/>
                    </a:ext>
                  </a:extLst>
                </p:cNvPr>
                <p:cNvSpPr>
                  <a:spLocks/>
                </p:cNvSpPr>
                <p:nvPr userDrawn="1"/>
              </p:nvSpPr>
              <p:spPr bwMode="auto">
                <a:xfrm>
                  <a:off x="12062562" y="4075765"/>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375" name="Freeform 29">
                <a:extLst>
                  <a:ext uri="{FF2B5EF4-FFF2-40B4-BE49-F238E27FC236}">
                    <a16:creationId xmlns:a16="http://schemas.microsoft.com/office/drawing/2014/main" id="{B3152991-20E1-4C66-9E5A-02EE3B962830}"/>
                  </a:ext>
                </a:extLst>
              </p:cNvPr>
              <p:cNvSpPr>
                <a:spLocks/>
              </p:cNvSpPr>
              <p:nvPr userDrawn="1"/>
            </p:nvSpPr>
            <p:spPr bwMode="auto">
              <a:xfrm>
                <a:off x="7499929" y="3246294"/>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1A047732-9E38-4C32-BC01-8E2ABEF4B253}"/>
                  </a:ext>
                </a:extLst>
              </p:cNvPr>
              <p:cNvSpPr>
                <a:spLocks/>
              </p:cNvSpPr>
              <p:nvPr userDrawn="1"/>
            </p:nvSpPr>
            <p:spPr bwMode="auto">
              <a:xfrm>
                <a:off x="7834083" y="3246294"/>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BA3D45F9-5F73-4AEB-8660-DD2BB3D2A277}"/>
                  </a:ext>
                </a:extLst>
              </p:cNvPr>
              <p:cNvSpPr>
                <a:spLocks/>
              </p:cNvSpPr>
              <p:nvPr userDrawn="1"/>
            </p:nvSpPr>
            <p:spPr bwMode="auto">
              <a:xfrm>
                <a:off x="7272952" y="3242471"/>
                <a:ext cx="117251" cy="18097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016F1A0A-F843-471C-B792-FF01B8675E00}"/>
                  </a:ext>
                </a:extLst>
              </p:cNvPr>
              <p:cNvSpPr>
                <a:spLocks/>
              </p:cNvSpPr>
              <p:nvPr userDrawn="1"/>
            </p:nvSpPr>
            <p:spPr bwMode="auto">
              <a:xfrm>
                <a:off x="7609655" y="3242471"/>
                <a:ext cx="114703" cy="18097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9" name="Freeform 29">
                <a:extLst>
                  <a:ext uri="{FF2B5EF4-FFF2-40B4-BE49-F238E27FC236}">
                    <a16:creationId xmlns:a16="http://schemas.microsoft.com/office/drawing/2014/main" id="{7D7AC410-6D08-491A-9423-6A19D84277B7}"/>
                  </a:ext>
                </a:extLst>
              </p:cNvPr>
              <p:cNvSpPr>
                <a:spLocks/>
              </p:cNvSpPr>
              <p:nvPr userDrawn="1"/>
            </p:nvSpPr>
            <p:spPr bwMode="auto">
              <a:xfrm>
                <a:off x="8170788" y="3246294"/>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0" name="Freeform 30">
                <a:extLst>
                  <a:ext uri="{FF2B5EF4-FFF2-40B4-BE49-F238E27FC236}">
                    <a16:creationId xmlns:a16="http://schemas.microsoft.com/office/drawing/2014/main" id="{491D3011-1796-4BD8-AAA0-23E175DD98D5}"/>
                  </a:ext>
                </a:extLst>
              </p:cNvPr>
              <p:cNvSpPr>
                <a:spLocks/>
              </p:cNvSpPr>
              <p:nvPr userDrawn="1"/>
            </p:nvSpPr>
            <p:spPr bwMode="auto">
              <a:xfrm>
                <a:off x="8504942" y="3246294"/>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1" name="Freeform 31">
                <a:extLst>
                  <a:ext uri="{FF2B5EF4-FFF2-40B4-BE49-F238E27FC236}">
                    <a16:creationId xmlns:a16="http://schemas.microsoft.com/office/drawing/2014/main" id="{E04FDEC3-C3E5-4EC2-88B9-14295F0AF3AD}"/>
                  </a:ext>
                </a:extLst>
              </p:cNvPr>
              <p:cNvSpPr>
                <a:spLocks/>
              </p:cNvSpPr>
              <p:nvPr userDrawn="1"/>
            </p:nvSpPr>
            <p:spPr bwMode="auto">
              <a:xfrm>
                <a:off x="7943810" y="3242471"/>
                <a:ext cx="117251" cy="18097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2" name="Freeform 32">
                <a:extLst>
                  <a:ext uri="{FF2B5EF4-FFF2-40B4-BE49-F238E27FC236}">
                    <a16:creationId xmlns:a16="http://schemas.microsoft.com/office/drawing/2014/main" id="{ED3473B1-7F39-42C4-965C-9401EE94FADB}"/>
                  </a:ext>
                </a:extLst>
              </p:cNvPr>
              <p:cNvSpPr>
                <a:spLocks/>
              </p:cNvSpPr>
              <p:nvPr userDrawn="1"/>
            </p:nvSpPr>
            <p:spPr bwMode="auto">
              <a:xfrm>
                <a:off x="8280514" y="3242471"/>
                <a:ext cx="114703" cy="18097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97D81ADE-6A9E-4FD3-A712-92550D32C0FD}"/>
                  </a:ext>
                </a:extLst>
              </p:cNvPr>
              <p:cNvSpPr>
                <a:spLocks/>
              </p:cNvSpPr>
              <p:nvPr userDrawn="1"/>
            </p:nvSpPr>
            <p:spPr bwMode="auto">
              <a:xfrm>
                <a:off x="8841645" y="3246294"/>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4" name="Freeform 30">
                <a:extLst>
                  <a:ext uri="{FF2B5EF4-FFF2-40B4-BE49-F238E27FC236}">
                    <a16:creationId xmlns:a16="http://schemas.microsoft.com/office/drawing/2014/main" id="{903C4FD8-B7B0-47B0-8A93-39CED8C5A585}"/>
                  </a:ext>
                </a:extLst>
              </p:cNvPr>
              <p:cNvSpPr>
                <a:spLocks/>
              </p:cNvSpPr>
              <p:nvPr userDrawn="1"/>
            </p:nvSpPr>
            <p:spPr bwMode="auto">
              <a:xfrm>
                <a:off x="9175800" y="3246294"/>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5" name="Freeform 31">
                <a:extLst>
                  <a:ext uri="{FF2B5EF4-FFF2-40B4-BE49-F238E27FC236}">
                    <a16:creationId xmlns:a16="http://schemas.microsoft.com/office/drawing/2014/main" id="{2047FA30-E97D-4206-A34C-D803482F4998}"/>
                  </a:ext>
                </a:extLst>
              </p:cNvPr>
              <p:cNvSpPr>
                <a:spLocks/>
              </p:cNvSpPr>
              <p:nvPr userDrawn="1"/>
            </p:nvSpPr>
            <p:spPr bwMode="auto">
              <a:xfrm>
                <a:off x="8614668" y="3242471"/>
                <a:ext cx="117251" cy="18097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6" name="Freeform 32">
                <a:extLst>
                  <a:ext uri="{FF2B5EF4-FFF2-40B4-BE49-F238E27FC236}">
                    <a16:creationId xmlns:a16="http://schemas.microsoft.com/office/drawing/2014/main" id="{D0F30571-C9F7-4530-81EF-AAAEE34FECD2}"/>
                  </a:ext>
                </a:extLst>
              </p:cNvPr>
              <p:cNvSpPr>
                <a:spLocks/>
              </p:cNvSpPr>
              <p:nvPr userDrawn="1"/>
            </p:nvSpPr>
            <p:spPr bwMode="auto">
              <a:xfrm>
                <a:off x="8951370" y="3242471"/>
                <a:ext cx="114703" cy="18097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7" name="Freeform 29">
                <a:extLst>
                  <a:ext uri="{FF2B5EF4-FFF2-40B4-BE49-F238E27FC236}">
                    <a16:creationId xmlns:a16="http://schemas.microsoft.com/office/drawing/2014/main" id="{DAF8FFF0-FBDC-401A-AF05-D9904EB9C974}"/>
                  </a:ext>
                </a:extLst>
              </p:cNvPr>
              <p:cNvSpPr>
                <a:spLocks/>
              </p:cNvSpPr>
              <p:nvPr userDrawn="1"/>
            </p:nvSpPr>
            <p:spPr bwMode="auto">
              <a:xfrm>
                <a:off x="9512504" y="3246294"/>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8" name="Freeform 30">
                <a:extLst>
                  <a:ext uri="{FF2B5EF4-FFF2-40B4-BE49-F238E27FC236}">
                    <a16:creationId xmlns:a16="http://schemas.microsoft.com/office/drawing/2014/main" id="{263B086B-6EA6-4B33-804C-CBD3A44042CC}"/>
                  </a:ext>
                </a:extLst>
              </p:cNvPr>
              <p:cNvSpPr>
                <a:spLocks/>
              </p:cNvSpPr>
              <p:nvPr userDrawn="1"/>
            </p:nvSpPr>
            <p:spPr bwMode="auto">
              <a:xfrm>
                <a:off x="9846659" y="3246294"/>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9" name="Freeform 31">
                <a:extLst>
                  <a:ext uri="{FF2B5EF4-FFF2-40B4-BE49-F238E27FC236}">
                    <a16:creationId xmlns:a16="http://schemas.microsoft.com/office/drawing/2014/main" id="{201991F0-6B91-4925-A391-B04FEE98A153}"/>
                  </a:ext>
                </a:extLst>
              </p:cNvPr>
              <p:cNvSpPr>
                <a:spLocks/>
              </p:cNvSpPr>
              <p:nvPr userDrawn="1"/>
            </p:nvSpPr>
            <p:spPr bwMode="auto">
              <a:xfrm>
                <a:off x="9285525" y="3242471"/>
                <a:ext cx="117251" cy="18097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0" name="Freeform 32">
                <a:extLst>
                  <a:ext uri="{FF2B5EF4-FFF2-40B4-BE49-F238E27FC236}">
                    <a16:creationId xmlns:a16="http://schemas.microsoft.com/office/drawing/2014/main" id="{939C6791-B2B9-447F-9E91-73E1F5602401}"/>
                  </a:ext>
                </a:extLst>
              </p:cNvPr>
              <p:cNvSpPr>
                <a:spLocks/>
              </p:cNvSpPr>
              <p:nvPr userDrawn="1"/>
            </p:nvSpPr>
            <p:spPr bwMode="auto">
              <a:xfrm>
                <a:off x="9622229" y="3242471"/>
                <a:ext cx="114703" cy="18097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1" name="Freeform 387">
                <a:extLst>
                  <a:ext uri="{FF2B5EF4-FFF2-40B4-BE49-F238E27FC236}">
                    <a16:creationId xmlns:a16="http://schemas.microsoft.com/office/drawing/2014/main" id="{39D72BA6-C2CD-4D02-9977-299D80AEC5E3}"/>
                  </a:ext>
                </a:extLst>
              </p:cNvPr>
              <p:cNvSpPr>
                <a:spLocks/>
              </p:cNvSpPr>
              <p:nvPr userDrawn="1"/>
            </p:nvSpPr>
            <p:spPr bwMode="auto">
              <a:xfrm>
                <a:off x="10183361" y="3246294"/>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2" name="Freeform 388">
                <a:extLst>
                  <a:ext uri="{FF2B5EF4-FFF2-40B4-BE49-F238E27FC236}">
                    <a16:creationId xmlns:a16="http://schemas.microsoft.com/office/drawing/2014/main" id="{53BFA753-3ABC-43DD-952F-D79746543B36}"/>
                  </a:ext>
                </a:extLst>
              </p:cNvPr>
              <p:cNvSpPr>
                <a:spLocks/>
              </p:cNvSpPr>
              <p:nvPr userDrawn="1"/>
            </p:nvSpPr>
            <p:spPr bwMode="auto">
              <a:xfrm>
                <a:off x="10517517" y="3246294"/>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3" name="Freeform 389">
                <a:extLst>
                  <a:ext uri="{FF2B5EF4-FFF2-40B4-BE49-F238E27FC236}">
                    <a16:creationId xmlns:a16="http://schemas.microsoft.com/office/drawing/2014/main" id="{149A0ED7-7113-4ABD-86FA-168E30DF1E9B}"/>
                  </a:ext>
                </a:extLst>
              </p:cNvPr>
              <p:cNvSpPr>
                <a:spLocks/>
              </p:cNvSpPr>
              <p:nvPr userDrawn="1"/>
            </p:nvSpPr>
            <p:spPr bwMode="auto">
              <a:xfrm>
                <a:off x="9956384" y="3242471"/>
                <a:ext cx="117251" cy="18097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4" name="Freeform 390">
                <a:extLst>
                  <a:ext uri="{FF2B5EF4-FFF2-40B4-BE49-F238E27FC236}">
                    <a16:creationId xmlns:a16="http://schemas.microsoft.com/office/drawing/2014/main" id="{23D19911-1EB0-496D-949C-3D05A51651FA}"/>
                  </a:ext>
                </a:extLst>
              </p:cNvPr>
              <p:cNvSpPr>
                <a:spLocks/>
              </p:cNvSpPr>
              <p:nvPr userDrawn="1"/>
            </p:nvSpPr>
            <p:spPr bwMode="auto">
              <a:xfrm>
                <a:off x="10293086" y="3242471"/>
                <a:ext cx="114703" cy="18097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5" name="Freeform 29">
                <a:extLst>
                  <a:ext uri="{FF2B5EF4-FFF2-40B4-BE49-F238E27FC236}">
                    <a16:creationId xmlns:a16="http://schemas.microsoft.com/office/drawing/2014/main" id="{B6C3242A-CFA1-4246-9DBC-0A362A9DF4E0}"/>
                  </a:ext>
                </a:extLst>
              </p:cNvPr>
              <p:cNvSpPr>
                <a:spLocks/>
              </p:cNvSpPr>
              <p:nvPr userDrawn="1"/>
            </p:nvSpPr>
            <p:spPr bwMode="auto">
              <a:xfrm>
                <a:off x="10854219" y="3246294"/>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6" name="Freeform 31">
                <a:extLst>
                  <a:ext uri="{FF2B5EF4-FFF2-40B4-BE49-F238E27FC236}">
                    <a16:creationId xmlns:a16="http://schemas.microsoft.com/office/drawing/2014/main" id="{7F4A42C9-1110-4305-9DCE-96FB4354062B}"/>
                  </a:ext>
                </a:extLst>
              </p:cNvPr>
              <p:cNvSpPr>
                <a:spLocks/>
              </p:cNvSpPr>
              <p:nvPr userDrawn="1"/>
            </p:nvSpPr>
            <p:spPr bwMode="auto">
              <a:xfrm>
                <a:off x="10627242" y="3242471"/>
                <a:ext cx="117251" cy="18097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F57AF149-D4A4-40FA-9969-3478290B9BA5}"/>
                  </a:ext>
                </a:extLst>
              </p:cNvPr>
              <p:cNvSpPr>
                <a:spLocks/>
              </p:cNvSpPr>
              <p:nvPr userDrawn="1"/>
            </p:nvSpPr>
            <p:spPr bwMode="auto">
              <a:xfrm>
                <a:off x="11190922" y="3246294"/>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7B5F6A52-4821-45E2-AD83-7EFFDB0F97CE}"/>
                  </a:ext>
                </a:extLst>
              </p:cNvPr>
              <p:cNvSpPr>
                <a:spLocks/>
              </p:cNvSpPr>
              <p:nvPr userDrawn="1"/>
            </p:nvSpPr>
            <p:spPr bwMode="auto">
              <a:xfrm>
                <a:off x="11525078" y="3246294"/>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965F131D-1890-42D5-96BB-4B85E628A586}"/>
                  </a:ext>
                </a:extLst>
              </p:cNvPr>
              <p:cNvSpPr>
                <a:spLocks/>
              </p:cNvSpPr>
              <p:nvPr userDrawn="1"/>
            </p:nvSpPr>
            <p:spPr bwMode="auto">
              <a:xfrm>
                <a:off x="10963946" y="3242471"/>
                <a:ext cx="117251" cy="18097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9DBE7EED-1CF7-40EA-B76C-11ECF167F885}"/>
                  </a:ext>
                </a:extLst>
              </p:cNvPr>
              <p:cNvSpPr>
                <a:spLocks/>
              </p:cNvSpPr>
              <p:nvPr userDrawn="1"/>
            </p:nvSpPr>
            <p:spPr bwMode="auto">
              <a:xfrm>
                <a:off x="11300648" y="3242471"/>
                <a:ext cx="114703" cy="18097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1" name="Freeform 397">
                <a:extLst>
                  <a:ext uri="{FF2B5EF4-FFF2-40B4-BE49-F238E27FC236}">
                    <a16:creationId xmlns:a16="http://schemas.microsoft.com/office/drawing/2014/main" id="{9D86031D-12D8-483B-B995-CBE34D636088}"/>
                  </a:ext>
                </a:extLst>
              </p:cNvPr>
              <p:cNvSpPr>
                <a:spLocks/>
              </p:cNvSpPr>
              <p:nvPr userDrawn="1"/>
            </p:nvSpPr>
            <p:spPr bwMode="auto">
              <a:xfrm>
                <a:off x="11861781" y="3246294"/>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2" name="Freeform 398">
                <a:extLst>
                  <a:ext uri="{FF2B5EF4-FFF2-40B4-BE49-F238E27FC236}">
                    <a16:creationId xmlns:a16="http://schemas.microsoft.com/office/drawing/2014/main" id="{BCA5AF9C-4F07-4A8C-9A09-8623A27E2961}"/>
                  </a:ext>
                </a:extLst>
              </p:cNvPr>
              <p:cNvSpPr>
                <a:spLocks/>
              </p:cNvSpPr>
              <p:nvPr userDrawn="1"/>
            </p:nvSpPr>
            <p:spPr bwMode="auto">
              <a:xfrm>
                <a:off x="12195936" y="3246294"/>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3" name="Freeform 399">
                <a:extLst>
                  <a:ext uri="{FF2B5EF4-FFF2-40B4-BE49-F238E27FC236}">
                    <a16:creationId xmlns:a16="http://schemas.microsoft.com/office/drawing/2014/main" id="{7616CEBD-84D9-4D9A-BD41-5E99402F9567}"/>
                  </a:ext>
                </a:extLst>
              </p:cNvPr>
              <p:cNvSpPr>
                <a:spLocks/>
              </p:cNvSpPr>
              <p:nvPr userDrawn="1"/>
            </p:nvSpPr>
            <p:spPr bwMode="auto">
              <a:xfrm>
                <a:off x="11634804" y="3242471"/>
                <a:ext cx="117251" cy="18097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4" name="Freeform 400">
                <a:extLst>
                  <a:ext uri="{FF2B5EF4-FFF2-40B4-BE49-F238E27FC236}">
                    <a16:creationId xmlns:a16="http://schemas.microsoft.com/office/drawing/2014/main" id="{F7A042E9-484F-4CB5-A3D7-150409CDBAD8}"/>
                  </a:ext>
                </a:extLst>
              </p:cNvPr>
              <p:cNvSpPr>
                <a:spLocks/>
              </p:cNvSpPr>
              <p:nvPr userDrawn="1"/>
            </p:nvSpPr>
            <p:spPr bwMode="auto">
              <a:xfrm>
                <a:off x="11971507" y="3242473"/>
                <a:ext cx="114703" cy="18097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5" name="Freeform 30">
                <a:extLst>
                  <a:ext uri="{FF2B5EF4-FFF2-40B4-BE49-F238E27FC236}">
                    <a16:creationId xmlns:a16="http://schemas.microsoft.com/office/drawing/2014/main" id="{C49D1646-7FE3-4115-B6CA-A90288E2BA0E}"/>
                  </a:ext>
                </a:extLst>
              </p:cNvPr>
              <p:cNvSpPr>
                <a:spLocks/>
              </p:cNvSpPr>
              <p:nvPr userDrawn="1"/>
            </p:nvSpPr>
            <p:spPr bwMode="auto">
              <a:xfrm flipH="1">
                <a:off x="11971507" y="3551386"/>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6" name="Freeform 32">
                <a:extLst>
                  <a:ext uri="{FF2B5EF4-FFF2-40B4-BE49-F238E27FC236}">
                    <a16:creationId xmlns:a16="http://schemas.microsoft.com/office/drawing/2014/main" id="{60022050-B336-48F3-97AD-F8599EF24876}"/>
                  </a:ext>
                </a:extLst>
              </p:cNvPr>
              <p:cNvSpPr>
                <a:spLocks/>
              </p:cNvSpPr>
              <p:nvPr userDrawn="1"/>
            </p:nvSpPr>
            <p:spPr bwMode="auto">
              <a:xfrm flipH="1">
                <a:off x="12081234" y="3547564"/>
                <a:ext cx="114703" cy="18097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7" name="Freeform 403">
                <a:extLst>
                  <a:ext uri="{FF2B5EF4-FFF2-40B4-BE49-F238E27FC236}">
                    <a16:creationId xmlns:a16="http://schemas.microsoft.com/office/drawing/2014/main" id="{AAF002EC-C657-4D00-AB8D-48BA3F5567F6}"/>
                  </a:ext>
                </a:extLst>
              </p:cNvPr>
              <p:cNvSpPr>
                <a:spLocks/>
              </p:cNvSpPr>
              <p:nvPr userDrawn="1"/>
            </p:nvSpPr>
            <p:spPr bwMode="auto">
              <a:xfrm flipH="1">
                <a:off x="11634805" y="3551386"/>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8" name="Freeform 404">
                <a:extLst>
                  <a:ext uri="{FF2B5EF4-FFF2-40B4-BE49-F238E27FC236}">
                    <a16:creationId xmlns:a16="http://schemas.microsoft.com/office/drawing/2014/main" id="{B74B5511-920E-4742-A19C-2A05F9773963}"/>
                  </a:ext>
                </a:extLst>
              </p:cNvPr>
              <p:cNvSpPr>
                <a:spLocks/>
              </p:cNvSpPr>
              <p:nvPr userDrawn="1"/>
            </p:nvSpPr>
            <p:spPr bwMode="auto">
              <a:xfrm flipH="1">
                <a:off x="11300649" y="3551386"/>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9" name="Freeform 405">
                <a:extLst>
                  <a:ext uri="{FF2B5EF4-FFF2-40B4-BE49-F238E27FC236}">
                    <a16:creationId xmlns:a16="http://schemas.microsoft.com/office/drawing/2014/main" id="{BB581573-5E81-4134-AB53-2C75EE6AD178}"/>
                  </a:ext>
                </a:extLst>
              </p:cNvPr>
              <p:cNvSpPr>
                <a:spLocks/>
              </p:cNvSpPr>
              <p:nvPr userDrawn="1"/>
            </p:nvSpPr>
            <p:spPr bwMode="auto">
              <a:xfrm flipH="1">
                <a:off x="11744529" y="3547564"/>
                <a:ext cx="117251" cy="18097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0" name="Freeform 406">
                <a:extLst>
                  <a:ext uri="{FF2B5EF4-FFF2-40B4-BE49-F238E27FC236}">
                    <a16:creationId xmlns:a16="http://schemas.microsoft.com/office/drawing/2014/main" id="{71E4F0C2-3FE5-405F-9550-2D911976E88B}"/>
                  </a:ext>
                </a:extLst>
              </p:cNvPr>
              <p:cNvSpPr>
                <a:spLocks/>
              </p:cNvSpPr>
              <p:nvPr userDrawn="1"/>
            </p:nvSpPr>
            <p:spPr bwMode="auto">
              <a:xfrm flipH="1">
                <a:off x="11410376" y="3547564"/>
                <a:ext cx="114703" cy="18097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295A5587-45D7-4742-9BC3-47AE499E673E}"/>
                  </a:ext>
                </a:extLst>
              </p:cNvPr>
              <p:cNvSpPr>
                <a:spLocks/>
              </p:cNvSpPr>
              <p:nvPr userDrawn="1"/>
            </p:nvSpPr>
            <p:spPr bwMode="auto">
              <a:xfrm flipH="1">
                <a:off x="10963946" y="3551386"/>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2" name="Freeform 31">
                <a:extLst>
                  <a:ext uri="{FF2B5EF4-FFF2-40B4-BE49-F238E27FC236}">
                    <a16:creationId xmlns:a16="http://schemas.microsoft.com/office/drawing/2014/main" id="{F89D8D47-8869-4DA1-9DDC-5FF17D0FCBBC}"/>
                  </a:ext>
                </a:extLst>
              </p:cNvPr>
              <p:cNvSpPr>
                <a:spLocks/>
              </p:cNvSpPr>
              <p:nvPr userDrawn="1"/>
            </p:nvSpPr>
            <p:spPr bwMode="auto">
              <a:xfrm flipH="1">
                <a:off x="11073672" y="3547564"/>
                <a:ext cx="117251" cy="18097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3" name="Freeform 29">
                <a:extLst>
                  <a:ext uri="{FF2B5EF4-FFF2-40B4-BE49-F238E27FC236}">
                    <a16:creationId xmlns:a16="http://schemas.microsoft.com/office/drawing/2014/main" id="{5CDD28E2-2CA9-4291-A06A-1F3E218AB97D}"/>
                  </a:ext>
                </a:extLst>
              </p:cNvPr>
              <p:cNvSpPr>
                <a:spLocks/>
              </p:cNvSpPr>
              <p:nvPr userDrawn="1"/>
            </p:nvSpPr>
            <p:spPr bwMode="auto">
              <a:xfrm flipH="1">
                <a:off x="10627243" y="3551386"/>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4" name="Freeform 30">
                <a:extLst>
                  <a:ext uri="{FF2B5EF4-FFF2-40B4-BE49-F238E27FC236}">
                    <a16:creationId xmlns:a16="http://schemas.microsoft.com/office/drawing/2014/main" id="{B6117346-387C-4950-B4CB-405214F13D14}"/>
                  </a:ext>
                </a:extLst>
              </p:cNvPr>
              <p:cNvSpPr>
                <a:spLocks/>
              </p:cNvSpPr>
              <p:nvPr userDrawn="1"/>
            </p:nvSpPr>
            <p:spPr bwMode="auto">
              <a:xfrm flipH="1">
                <a:off x="10293087" y="3551386"/>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5" name="Freeform 31">
                <a:extLst>
                  <a:ext uri="{FF2B5EF4-FFF2-40B4-BE49-F238E27FC236}">
                    <a16:creationId xmlns:a16="http://schemas.microsoft.com/office/drawing/2014/main" id="{CC711C12-83D7-4C26-9461-C19763AF65D3}"/>
                  </a:ext>
                </a:extLst>
              </p:cNvPr>
              <p:cNvSpPr>
                <a:spLocks/>
              </p:cNvSpPr>
              <p:nvPr userDrawn="1"/>
            </p:nvSpPr>
            <p:spPr bwMode="auto">
              <a:xfrm flipH="1">
                <a:off x="10736968" y="3547564"/>
                <a:ext cx="117251" cy="18097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6" name="Freeform 32">
                <a:extLst>
                  <a:ext uri="{FF2B5EF4-FFF2-40B4-BE49-F238E27FC236}">
                    <a16:creationId xmlns:a16="http://schemas.microsoft.com/office/drawing/2014/main" id="{92C903CD-DE58-4C43-854D-2BEF764E15A9}"/>
                  </a:ext>
                </a:extLst>
              </p:cNvPr>
              <p:cNvSpPr>
                <a:spLocks/>
              </p:cNvSpPr>
              <p:nvPr userDrawn="1"/>
            </p:nvSpPr>
            <p:spPr bwMode="auto">
              <a:xfrm flipH="1">
                <a:off x="10402814" y="3547564"/>
                <a:ext cx="114703" cy="18097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7" name="Freeform 29">
                <a:extLst>
                  <a:ext uri="{FF2B5EF4-FFF2-40B4-BE49-F238E27FC236}">
                    <a16:creationId xmlns:a16="http://schemas.microsoft.com/office/drawing/2014/main" id="{695DF58E-AB1D-4340-B5A3-D3EE693D9AE5}"/>
                  </a:ext>
                </a:extLst>
              </p:cNvPr>
              <p:cNvSpPr>
                <a:spLocks/>
              </p:cNvSpPr>
              <p:nvPr userDrawn="1"/>
            </p:nvSpPr>
            <p:spPr bwMode="auto">
              <a:xfrm flipH="1">
                <a:off x="9956384" y="3551386"/>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8" name="Freeform 30">
                <a:extLst>
                  <a:ext uri="{FF2B5EF4-FFF2-40B4-BE49-F238E27FC236}">
                    <a16:creationId xmlns:a16="http://schemas.microsoft.com/office/drawing/2014/main" id="{88A56107-AC16-449F-9D71-A94A720E8748}"/>
                  </a:ext>
                </a:extLst>
              </p:cNvPr>
              <p:cNvSpPr>
                <a:spLocks/>
              </p:cNvSpPr>
              <p:nvPr userDrawn="1"/>
            </p:nvSpPr>
            <p:spPr bwMode="auto">
              <a:xfrm flipH="1">
                <a:off x="9622229" y="3551386"/>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9" name="Freeform 31">
                <a:extLst>
                  <a:ext uri="{FF2B5EF4-FFF2-40B4-BE49-F238E27FC236}">
                    <a16:creationId xmlns:a16="http://schemas.microsoft.com/office/drawing/2014/main" id="{DC991301-E005-471D-BD64-704A9E8DB1EB}"/>
                  </a:ext>
                </a:extLst>
              </p:cNvPr>
              <p:cNvSpPr>
                <a:spLocks/>
              </p:cNvSpPr>
              <p:nvPr userDrawn="1"/>
            </p:nvSpPr>
            <p:spPr bwMode="auto">
              <a:xfrm flipH="1">
                <a:off x="10066111" y="3547564"/>
                <a:ext cx="117251" cy="18097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0" name="Freeform 32">
                <a:extLst>
                  <a:ext uri="{FF2B5EF4-FFF2-40B4-BE49-F238E27FC236}">
                    <a16:creationId xmlns:a16="http://schemas.microsoft.com/office/drawing/2014/main" id="{94593324-E378-47A1-9FD1-C84104C92E27}"/>
                  </a:ext>
                </a:extLst>
              </p:cNvPr>
              <p:cNvSpPr>
                <a:spLocks/>
              </p:cNvSpPr>
              <p:nvPr userDrawn="1"/>
            </p:nvSpPr>
            <p:spPr bwMode="auto">
              <a:xfrm flipH="1">
                <a:off x="9731956" y="3547564"/>
                <a:ext cx="114703" cy="18097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1" name="Freeform 29">
                <a:extLst>
                  <a:ext uri="{FF2B5EF4-FFF2-40B4-BE49-F238E27FC236}">
                    <a16:creationId xmlns:a16="http://schemas.microsoft.com/office/drawing/2014/main" id="{9E5349B8-621B-4955-8A16-D9666D0280FB}"/>
                  </a:ext>
                </a:extLst>
              </p:cNvPr>
              <p:cNvSpPr>
                <a:spLocks/>
              </p:cNvSpPr>
              <p:nvPr userDrawn="1"/>
            </p:nvSpPr>
            <p:spPr bwMode="auto">
              <a:xfrm flipH="1">
                <a:off x="9285526" y="3551386"/>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2" name="Freeform 30">
                <a:extLst>
                  <a:ext uri="{FF2B5EF4-FFF2-40B4-BE49-F238E27FC236}">
                    <a16:creationId xmlns:a16="http://schemas.microsoft.com/office/drawing/2014/main" id="{F7B67327-4A63-4D41-A02D-A787D0DA90B3}"/>
                  </a:ext>
                </a:extLst>
              </p:cNvPr>
              <p:cNvSpPr>
                <a:spLocks/>
              </p:cNvSpPr>
              <p:nvPr userDrawn="1"/>
            </p:nvSpPr>
            <p:spPr bwMode="auto">
              <a:xfrm flipH="1">
                <a:off x="8951371" y="3551386"/>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3" name="Freeform 31">
                <a:extLst>
                  <a:ext uri="{FF2B5EF4-FFF2-40B4-BE49-F238E27FC236}">
                    <a16:creationId xmlns:a16="http://schemas.microsoft.com/office/drawing/2014/main" id="{1851AF81-D74C-45F5-A5AB-19CD871F1A70}"/>
                  </a:ext>
                </a:extLst>
              </p:cNvPr>
              <p:cNvSpPr>
                <a:spLocks/>
              </p:cNvSpPr>
              <p:nvPr userDrawn="1"/>
            </p:nvSpPr>
            <p:spPr bwMode="auto">
              <a:xfrm flipH="1">
                <a:off x="9395253" y="3547564"/>
                <a:ext cx="117251" cy="18097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4" name="Freeform 32">
                <a:extLst>
                  <a:ext uri="{FF2B5EF4-FFF2-40B4-BE49-F238E27FC236}">
                    <a16:creationId xmlns:a16="http://schemas.microsoft.com/office/drawing/2014/main" id="{78DFFB48-EBA0-4A3D-8596-4C6D0A1ACB18}"/>
                  </a:ext>
                </a:extLst>
              </p:cNvPr>
              <p:cNvSpPr>
                <a:spLocks/>
              </p:cNvSpPr>
              <p:nvPr userDrawn="1"/>
            </p:nvSpPr>
            <p:spPr bwMode="auto">
              <a:xfrm flipH="1">
                <a:off x="9061098" y="3547564"/>
                <a:ext cx="114703" cy="18097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5" name="Freeform 29">
                <a:extLst>
                  <a:ext uri="{FF2B5EF4-FFF2-40B4-BE49-F238E27FC236}">
                    <a16:creationId xmlns:a16="http://schemas.microsoft.com/office/drawing/2014/main" id="{F1B8D587-4773-440B-9C2B-7BB35222EFC6}"/>
                  </a:ext>
                </a:extLst>
              </p:cNvPr>
              <p:cNvSpPr>
                <a:spLocks/>
              </p:cNvSpPr>
              <p:nvPr userDrawn="1"/>
            </p:nvSpPr>
            <p:spPr bwMode="auto">
              <a:xfrm flipH="1">
                <a:off x="8614669" y="3551386"/>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6" name="Freeform 30">
                <a:extLst>
                  <a:ext uri="{FF2B5EF4-FFF2-40B4-BE49-F238E27FC236}">
                    <a16:creationId xmlns:a16="http://schemas.microsoft.com/office/drawing/2014/main" id="{F2C44103-6570-438E-817E-C5332C9D3AC5}"/>
                  </a:ext>
                </a:extLst>
              </p:cNvPr>
              <p:cNvSpPr>
                <a:spLocks/>
              </p:cNvSpPr>
              <p:nvPr userDrawn="1"/>
            </p:nvSpPr>
            <p:spPr bwMode="auto">
              <a:xfrm flipH="1">
                <a:off x="8280514" y="3551386"/>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7" name="Freeform 31">
                <a:extLst>
                  <a:ext uri="{FF2B5EF4-FFF2-40B4-BE49-F238E27FC236}">
                    <a16:creationId xmlns:a16="http://schemas.microsoft.com/office/drawing/2014/main" id="{CF2251B8-5273-4AE0-BBF1-A395BD3DA9A0}"/>
                  </a:ext>
                </a:extLst>
              </p:cNvPr>
              <p:cNvSpPr>
                <a:spLocks/>
              </p:cNvSpPr>
              <p:nvPr userDrawn="1"/>
            </p:nvSpPr>
            <p:spPr bwMode="auto">
              <a:xfrm flipH="1">
                <a:off x="8724395" y="3547564"/>
                <a:ext cx="117251" cy="18097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8" name="Freeform 32">
                <a:extLst>
                  <a:ext uri="{FF2B5EF4-FFF2-40B4-BE49-F238E27FC236}">
                    <a16:creationId xmlns:a16="http://schemas.microsoft.com/office/drawing/2014/main" id="{1204AD54-9339-4415-955E-6E7967BAC6EA}"/>
                  </a:ext>
                </a:extLst>
              </p:cNvPr>
              <p:cNvSpPr>
                <a:spLocks/>
              </p:cNvSpPr>
              <p:nvPr userDrawn="1"/>
            </p:nvSpPr>
            <p:spPr bwMode="auto">
              <a:xfrm flipH="1">
                <a:off x="8390240" y="3547564"/>
                <a:ext cx="114703" cy="18097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9" name="Freeform 425">
                <a:extLst>
                  <a:ext uri="{FF2B5EF4-FFF2-40B4-BE49-F238E27FC236}">
                    <a16:creationId xmlns:a16="http://schemas.microsoft.com/office/drawing/2014/main" id="{DF6A8869-9E93-4120-A8B0-F277332135EC}"/>
                  </a:ext>
                </a:extLst>
              </p:cNvPr>
              <p:cNvSpPr>
                <a:spLocks/>
              </p:cNvSpPr>
              <p:nvPr userDrawn="1"/>
            </p:nvSpPr>
            <p:spPr bwMode="auto">
              <a:xfrm flipH="1">
                <a:off x="7943811" y="3551386"/>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0" name="Freeform 426">
                <a:extLst>
                  <a:ext uri="{FF2B5EF4-FFF2-40B4-BE49-F238E27FC236}">
                    <a16:creationId xmlns:a16="http://schemas.microsoft.com/office/drawing/2014/main" id="{CFFD87CE-6273-4878-B3F3-8CA88D7336DD}"/>
                  </a:ext>
                </a:extLst>
              </p:cNvPr>
              <p:cNvSpPr>
                <a:spLocks/>
              </p:cNvSpPr>
              <p:nvPr userDrawn="1"/>
            </p:nvSpPr>
            <p:spPr bwMode="auto">
              <a:xfrm flipH="1">
                <a:off x="7609655" y="3551386"/>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1" name="Freeform 427">
                <a:extLst>
                  <a:ext uri="{FF2B5EF4-FFF2-40B4-BE49-F238E27FC236}">
                    <a16:creationId xmlns:a16="http://schemas.microsoft.com/office/drawing/2014/main" id="{D2AC69CF-EBAF-4177-87CD-8799CB6FB044}"/>
                  </a:ext>
                </a:extLst>
              </p:cNvPr>
              <p:cNvSpPr>
                <a:spLocks/>
              </p:cNvSpPr>
              <p:nvPr userDrawn="1"/>
            </p:nvSpPr>
            <p:spPr bwMode="auto">
              <a:xfrm flipH="1">
                <a:off x="8053536" y="3547564"/>
                <a:ext cx="117251" cy="18097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2" name="Freeform 428">
                <a:extLst>
                  <a:ext uri="{FF2B5EF4-FFF2-40B4-BE49-F238E27FC236}">
                    <a16:creationId xmlns:a16="http://schemas.microsoft.com/office/drawing/2014/main" id="{9DE972D1-AAE3-4AC4-A866-35C34983F71F}"/>
                  </a:ext>
                </a:extLst>
              </p:cNvPr>
              <p:cNvSpPr>
                <a:spLocks/>
              </p:cNvSpPr>
              <p:nvPr userDrawn="1"/>
            </p:nvSpPr>
            <p:spPr bwMode="auto">
              <a:xfrm flipH="1">
                <a:off x="7719382" y="3547564"/>
                <a:ext cx="114703" cy="18097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81D92DCC-E127-49F1-9C93-F422EE1C8EEA}"/>
                  </a:ext>
                </a:extLst>
              </p:cNvPr>
              <p:cNvSpPr>
                <a:spLocks/>
              </p:cNvSpPr>
              <p:nvPr userDrawn="1"/>
            </p:nvSpPr>
            <p:spPr bwMode="auto">
              <a:xfrm flipH="1">
                <a:off x="7272952" y="3551386"/>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4" name="Freeform 31">
                <a:extLst>
                  <a:ext uri="{FF2B5EF4-FFF2-40B4-BE49-F238E27FC236}">
                    <a16:creationId xmlns:a16="http://schemas.microsoft.com/office/drawing/2014/main" id="{4152E96B-7A86-41CD-9A47-252D1AC96333}"/>
                  </a:ext>
                </a:extLst>
              </p:cNvPr>
              <p:cNvSpPr>
                <a:spLocks/>
              </p:cNvSpPr>
              <p:nvPr userDrawn="1"/>
            </p:nvSpPr>
            <p:spPr bwMode="auto">
              <a:xfrm flipH="1">
                <a:off x="7382678" y="3547564"/>
                <a:ext cx="117251" cy="18097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5" name="Freeform 29">
                <a:extLst>
                  <a:ext uri="{FF2B5EF4-FFF2-40B4-BE49-F238E27FC236}">
                    <a16:creationId xmlns:a16="http://schemas.microsoft.com/office/drawing/2014/main" id="{70108B71-84EA-4261-9F18-F075F4E29FB4}"/>
                  </a:ext>
                </a:extLst>
              </p:cNvPr>
              <p:cNvSpPr>
                <a:spLocks/>
              </p:cNvSpPr>
              <p:nvPr userDrawn="1"/>
            </p:nvSpPr>
            <p:spPr bwMode="auto">
              <a:xfrm>
                <a:off x="7499929" y="3848829"/>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6" name="Freeform 30">
                <a:extLst>
                  <a:ext uri="{FF2B5EF4-FFF2-40B4-BE49-F238E27FC236}">
                    <a16:creationId xmlns:a16="http://schemas.microsoft.com/office/drawing/2014/main" id="{20E9F921-A0AB-401D-8EC4-618E18734703}"/>
                  </a:ext>
                </a:extLst>
              </p:cNvPr>
              <p:cNvSpPr>
                <a:spLocks/>
              </p:cNvSpPr>
              <p:nvPr userDrawn="1"/>
            </p:nvSpPr>
            <p:spPr bwMode="auto">
              <a:xfrm>
                <a:off x="7834083" y="3848829"/>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7" name="Freeform 31">
                <a:extLst>
                  <a:ext uri="{FF2B5EF4-FFF2-40B4-BE49-F238E27FC236}">
                    <a16:creationId xmlns:a16="http://schemas.microsoft.com/office/drawing/2014/main" id="{849ED668-152A-485C-8CC2-0AF9BEBB5E51}"/>
                  </a:ext>
                </a:extLst>
              </p:cNvPr>
              <p:cNvSpPr>
                <a:spLocks/>
              </p:cNvSpPr>
              <p:nvPr userDrawn="1"/>
            </p:nvSpPr>
            <p:spPr bwMode="auto">
              <a:xfrm>
                <a:off x="7272952" y="3845006"/>
                <a:ext cx="117251" cy="18097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8" name="Freeform 32">
                <a:extLst>
                  <a:ext uri="{FF2B5EF4-FFF2-40B4-BE49-F238E27FC236}">
                    <a16:creationId xmlns:a16="http://schemas.microsoft.com/office/drawing/2014/main" id="{98E1595E-E1F9-4A6D-81BC-9936CBE363ED}"/>
                  </a:ext>
                </a:extLst>
              </p:cNvPr>
              <p:cNvSpPr>
                <a:spLocks/>
              </p:cNvSpPr>
              <p:nvPr userDrawn="1"/>
            </p:nvSpPr>
            <p:spPr bwMode="auto">
              <a:xfrm>
                <a:off x="7609655" y="3845007"/>
                <a:ext cx="114703" cy="18097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9" name="Freeform 29">
                <a:extLst>
                  <a:ext uri="{FF2B5EF4-FFF2-40B4-BE49-F238E27FC236}">
                    <a16:creationId xmlns:a16="http://schemas.microsoft.com/office/drawing/2014/main" id="{58F5DF8C-53B8-41BD-90D6-FB47FFD6E057}"/>
                  </a:ext>
                </a:extLst>
              </p:cNvPr>
              <p:cNvSpPr>
                <a:spLocks/>
              </p:cNvSpPr>
              <p:nvPr userDrawn="1"/>
            </p:nvSpPr>
            <p:spPr bwMode="auto">
              <a:xfrm>
                <a:off x="8170788" y="3848831"/>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0" name="Freeform 30">
                <a:extLst>
                  <a:ext uri="{FF2B5EF4-FFF2-40B4-BE49-F238E27FC236}">
                    <a16:creationId xmlns:a16="http://schemas.microsoft.com/office/drawing/2014/main" id="{17375F5E-7AA1-4F64-97CB-023193D0AC7C}"/>
                  </a:ext>
                </a:extLst>
              </p:cNvPr>
              <p:cNvSpPr>
                <a:spLocks/>
              </p:cNvSpPr>
              <p:nvPr userDrawn="1"/>
            </p:nvSpPr>
            <p:spPr bwMode="auto">
              <a:xfrm>
                <a:off x="8504941" y="3848831"/>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1" name="Freeform 31">
                <a:extLst>
                  <a:ext uri="{FF2B5EF4-FFF2-40B4-BE49-F238E27FC236}">
                    <a16:creationId xmlns:a16="http://schemas.microsoft.com/office/drawing/2014/main" id="{45DB572C-D009-4711-A00A-191CC88CB5F0}"/>
                  </a:ext>
                </a:extLst>
              </p:cNvPr>
              <p:cNvSpPr>
                <a:spLocks/>
              </p:cNvSpPr>
              <p:nvPr userDrawn="1"/>
            </p:nvSpPr>
            <p:spPr bwMode="auto">
              <a:xfrm>
                <a:off x="7943810" y="3845008"/>
                <a:ext cx="117251" cy="18097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2" name="Freeform 32">
                <a:extLst>
                  <a:ext uri="{FF2B5EF4-FFF2-40B4-BE49-F238E27FC236}">
                    <a16:creationId xmlns:a16="http://schemas.microsoft.com/office/drawing/2014/main" id="{CAF2D39D-0B49-4AC1-8EDA-69E51E3576A8}"/>
                  </a:ext>
                </a:extLst>
              </p:cNvPr>
              <p:cNvSpPr>
                <a:spLocks/>
              </p:cNvSpPr>
              <p:nvPr userDrawn="1"/>
            </p:nvSpPr>
            <p:spPr bwMode="auto">
              <a:xfrm>
                <a:off x="8280514" y="3845009"/>
                <a:ext cx="114703" cy="18097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3" name="Freeform 29">
                <a:extLst>
                  <a:ext uri="{FF2B5EF4-FFF2-40B4-BE49-F238E27FC236}">
                    <a16:creationId xmlns:a16="http://schemas.microsoft.com/office/drawing/2014/main" id="{87B26419-3BAF-4CD0-B098-74B5E78280D9}"/>
                  </a:ext>
                </a:extLst>
              </p:cNvPr>
              <p:cNvSpPr>
                <a:spLocks/>
              </p:cNvSpPr>
              <p:nvPr userDrawn="1"/>
            </p:nvSpPr>
            <p:spPr bwMode="auto">
              <a:xfrm>
                <a:off x="8841645" y="3848833"/>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4" name="Freeform 30">
                <a:extLst>
                  <a:ext uri="{FF2B5EF4-FFF2-40B4-BE49-F238E27FC236}">
                    <a16:creationId xmlns:a16="http://schemas.microsoft.com/office/drawing/2014/main" id="{D6B42128-3591-43F7-A419-C41CB53E4F60}"/>
                  </a:ext>
                </a:extLst>
              </p:cNvPr>
              <p:cNvSpPr>
                <a:spLocks/>
              </p:cNvSpPr>
              <p:nvPr userDrawn="1"/>
            </p:nvSpPr>
            <p:spPr bwMode="auto">
              <a:xfrm>
                <a:off x="9175800" y="3848833"/>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5" name="Freeform 31">
                <a:extLst>
                  <a:ext uri="{FF2B5EF4-FFF2-40B4-BE49-F238E27FC236}">
                    <a16:creationId xmlns:a16="http://schemas.microsoft.com/office/drawing/2014/main" id="{C9B85612-1BC2-4700-B7C3-FF8B3B8FF899}"/>
                  </a:ext>
                </a:extLst>
              </p:cNvPr>
              <p:cNvSpPr>
                <a:spLocks/>
              </p:cNvSpPr>
              <p:nvPr userDrawn="1"/>
            </p:nvSpPr>
            <p:spPr bwMode="auto">
              <a:xfrm>
                <a:off x="8614668" y="3845010"/>
                <a:ext cx="117251" cy="18097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6" name="Freeform 32">
                <a:extLst>
                  <a:ext uri="{FF2B5EF4-FFF2-40B4-BE49-F238E27FC236}">
                    <a16:creationId xmlns:a16="http://schemas.microsoft.com/office/drawing/2014/main" id="{14252B71-D5E4-484F-807F-7617444E4A45}"/>
                  </a:ext>
                </a:extLst>
              </p:cNvPr>
              <p:cNvSpPr>
                <a:spLocks/>
              </p:cNvSpPr>
              <p:nvPr userDrawn="1"/>
            </p:nvSpPr>
            <p:spPr bwMode="auto">
              <a:xfrm>
                <a:off x="8951370" y="3845011"/>
                <a:ext cx="114703" cy="18097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7" name="Freeform 29">
                <a:extLst>
                  <a:ext uri="{FF2B5EF4-FFF2-40B4-BE49-F238E27FC236}">
                    <a16:creationId xmlns:a16="http://schemas.microsoft.com/office/drawing/2014/main" id="{29A7C1AF-9646-4582-A64C-F227ECCB178C}"/>
                  </a:ext>
                </a:extLst>
              </p:cNvPr>
              <p:cNvSpPr>
                <a:spLocks/>
              </p:cNvSpPr>
              <p:nvPr userDrawn="1"/>
            </p:nvSpPr>
            <p:spPr bwMode="auto">
              <a:xfrm>
                <a:off x="9512504" y="3848835"/>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8" name="Freeform 30">
                <a:extLst>
                  <a:ext uri="{FF2B5EF4-FFF2-40B4-BE49-F238E27FC236}">
                    <a16:creationId xmlns:a16="http://schemas.microsoft.com/office/drawing/2014/main" id="{8A08F1D9-50C7-4D69-B385-B6B1917C6FE4}"/>
                  </a:ext>
                </a:extLst>
              </p:cNvPr>
              <p:cNvSpPr>
                <a:spLocks/>
              </p:cNvSpPr>
              <p:nvPr userDrawn="1"/>
            </p:nvSpPr>
            <p:spPr bwMode="auto">
              <a:xfrm>
                <a:off x="9846659" y="3848835"/>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9" name="Freeform 31">
                <a:extLst>
                  <a:ext uri="{FF2B5EF4-FFF2-40B4-BE49-F238E27FC236}">
                    <a16:creationId xmlns:a16="http://schemas.microsoft.com/office/drawing/2014/main" id="{27BA31CF-F9F1-405A-9C27-450E85D09D86}"/>
                  </a:ext>
                </a:extLst>
              </p:cNvPr>
              <p:cNvSpPr>
                <a:spLocks/>
              </p:cNvSpPr>
              <p:nvPr userDrawn="1"/>
            </p:nvSpPr>
            <p:spPr bwMode="auto">
              <a:xfrm>
                <a:off x="9285526" y="3845012"/>
                <a:ext cx="117251" cy="18097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0" name="Freeform 32">
                <a:extLst>
                  <a:ext uri="{FF2B5EF4-FFF2-40B4-BE49-F238E27FC236}">
                    <a16:creationId xmlns:a16="http://schemas.microsoft.com/office/drawing/2014/main" id="{3F07A98E-CBF3-4FF9-AF60-1560B018BF51}"/>
                  </a:ext>
                </a:extLst>
              </p:cNvPr>
              <p:cNvSpPr>
                <a:spLocks/>
              </p:cNvSpPr>
              <p:nvPr userDrawn="1"/>
            </p:nvSpPr>
            <p:spPr bwMode="auto">
              <a:xfrm>
                <a:off x="9622230" y="3845013"/>
                <a:ext cx="114703" cy="18097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1" name="Freeform 447">
                <a:extLst>
                  <a:ext uri="{FF2B5EF4-FFF2-40B4-BE49-F238E27FC236}">
                    <a16:creationId xmlns:a16="http://schemas.microsoft.com/office/drawing/2014/main" id="{74613950-BFC8-433F-95C4-04CB57200E91}"/>
                  </a:ext>
                </a:extLst>
              </p:cNvPr>
              <p:cNvSpPr>
                <a:spLocks/>
              </p:cNvSpPr>
              <p:nvPr userDrawn="1"/>
            </p:nvSpPr>
            <p:spPr bwMode="auto">
              <a:xfrm>
                <a:off x="10183362" y="3848837"/>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2" name="Freeform 448">
                <a:extLst>
                  <a:ext uri="{FF2B5EF4-FFF2-40B4-BE49-F238E27FC236}">
                    <a16:creationId xmlns:a16="http://schemas.microsoft.com/office/drawing/2014/main" id="{6AE12B3D-3497-40D7-A44E-6F39C1C5128D}"/>
                  </a:ext>
                </a:extLst>
              </p:cNvPr>
              <p:cNvSpPr>
                <a:spLocks/>
              </p:cNvSpPr>
              <p:nvPr userDrawn="1"/>
            </p:nvSpPr>
            <p:spPr bwMode="auto">
              <a:xfrm>
                <a:off x="10517518" y="3848837"/>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3" name="Freeform 449">
                <a:extLst>
                  <a:ext uri="{FF2B5EF4-FFF2-40B4-BE49-F238E27FC236}">
                    <a16:creationId xmlns:a16="http://schemas.microsoft.com/office/drawing/2014/main" id="{BB561EAF-5077-4032-BA90-658A0575B4DE}"/>
                  </a:ext>
                </a:extLst>
              </p:cNvPr>
              <p:cNvSpPr>
                <a:spLocks/>
              </p:cNvSpPr>
              <p:nvPr userDrawn="1"/>
            </p:nvSpPr>
            <p:spPr bwMode="auto">
              <a:xfrm>
                <a:off x="9956386" y="3845014"/>
                <a:ext cx="117251" cy="18097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4" name="Freeform 450">
                <a:extLst>
                  <a:ext uri="{FF2B5EF4-FFF2-40B4-BE49-F238E27FC236}">
                    <a16:creationId xmlns:a16="http://schemas.microsoft.com/office/drawing/2014/main" id="{870D81FD-5A96-4464-A8DB-44EA72432AB1}"/>
                  </a:ext>
                </a:extLst>
              </p:cNvPr>
              <p:cNvSpPr>
                <a:spLocks/>
              </p:cNvSpPr>
              <p:nvPr userDrawn="1"/>
            </p:nvSpPr>
            <p:spPr bwMode="auto">
              <a:xfrm>
                <a:off x="10293089" y="3845015"/>
                <a:ext cx="114703" cy="18097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5" name="Freeform 29">
                <a:extLst>
                  <a:ext uri="{FF2B5EF4-FFF2-40B4-BE49-F238E27FC236}">
                    <a16:creationId xmlns:a16="http://schemas.microsoft.com/office/drawing/2014/main" id="{40143C5E-84A9-48D2-9CBD-ECFB36F0B66B}"/>
                  </a:ext>
                </a:extLst>
              </p:cNvPr>
              <p:cNvSpPr>
                <a:spLocks/>
              </p:cNvSpPr>
              <p:nvPr userDrawn="1"/>
            </p:nvSpPr>
            <p:spPr bwMode="auto">
              <a:xfrm>
                <a:off x="10854222" y="3848839"/>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6" name="Freeform 31">
                <a:extLst>
                  <a:ext uri="{FF2B5EF4-FFF2-40B4-BE49-F238E27FC236}">
                    <a16:creationId xmlns:a16="http://schemas.microsoft.com/office/drawing/2014/main" id="{ADFB65D0-731A-4BEA-9A11-2576601783BF}"/>
                  </a:ext>
                </a:extLst>
              </p:cNvPr>
              <p:cNvSpPr>
                <a:spLocks/>
              </p:cNvSpPr>
              <p:nvPr userDrawn="1"/>
            </p:nvSpPr>
            <p:spPr bwMode="auto">
              <a:xfrm>
                <a:off x="10627248" y="3845016"/>
                <a:ext cx="117251" cy="18097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29BA8E0A-35E0-4FB8-875B-17C17A3F8400}"/>
                  </a:ext>
                </a:extLst>
              </p:cNvPr>
              <p:cNvSpPr>
                <a:spLocks/>
              </p:cNvSpPr>
              <p:nvPr userDrawn="1"/>
            </p:nvSpPr>
            <p:spPr bwMode="auto">
              <a:xfrm>
                <a:off x="11190928" y="3848840"/>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14598AD6-C90B-4023-98B0-8AC141295CAD}"/>
                  </a:ext>
                </a:extLst>
              </p:cNvPr>
              <p:cNvSpPr>
                <a:spLocks/>
              </p:cNvSpPr>
              <p:nvPr userDrawn="1"/>
            </p:nvSpPr>
            <p:spPr bwMode="auto">
              <a:xfrm>
                <a:off x="11525084" y="3848840"/>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36A83B4E-37DB-4D6B-B62C-1C236134E3C4}"/>
                  </a:ext>
                </a:extLst>
              </p:cNvPr>
              <p:cNvSpPr>
                <a:spLocks/>
              </p:cNvSpPr>
              <p:nvPr userDrawn="1"/>
            </p:nvSpPr>
            <p:spPr bwMode="auto">
              <a:xfrm>
                <a:off x="10963956" y="3845017"/>
                <a:ext cx="117251" cy="18097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436F1CB0-37B7-4913-B8DE-D7039B93E7A5}"/>
                  </a:ext>
                </a:extLst>
              </p:cNvPr>
              <p:cNvSpPr>
                <a:spLocks/>
              </p:cNvSpPr>
              <p:nvPr userDrawn="1"/>
            </p:nvSpPr>
            <p:spPr bwMode="auto">
              <a:xfrm>
                <a:off x="11300662" y="3845019"/>
                <a:ext cx="114703" cy="18097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9703CC7D-4AE6-44DB-979C-F5C53B696897}"/>
                  </a:ext>
                </a:extLst>
              </p:cNvPr>
              <p:cNvSpPr>
                <a:spLocks/>
              </p:cNvSpPr>
              <p:nvPr userDrawn="1"/>
            </p:nvSpPr>
            <p:spPr bwMode="auto">
              <a:xfrm>
                <a:off x="11861795" y="3848843"/>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A2AF4131-BAF7-4BBD-973A-0E0E58ABE4E0}"/>
                  </a:ext>
                </a:extLst>
              </p:cNvPr>
              <p:cNvSpPr>
                <a:spLocks/>
              </p:cNvSpPr>
              <p:nvPr userDrawn="1"/>
            </p:nvSpPr>
            <p:spPr bwMode="auto">
              <a:xfrm>
                <a:off x="12195943" y="3848843"/>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449F3F51-FF75-41B4-8F90-614ED25DFE40}"/>
                  </a:ext>
                </a:extLst>
              </p:cNvPr>
              <p:cNvSpPr>
                <a:spLocks/>
              </p:cNvSpPr>
              <p:nvPr userDrawn="1"/>
            </p:nvSpPr>
            <p:spPr bwMode="auto">
              <a:xfrm>
                <a:off x="11634816" y="3845023"/>
                <a:ext cx="117251" cy="18097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A6FB9DB9-442D-4C73-A1FF-0DAF39ED0D42}"/>
                  </a:ext>
                </a:extLst>
              </p:cNvPr>
              <p:cNvSpPr>
                <a:spLocks/>
              </p:cNvSpPr>
              <p:nvPr userDrawn="1"/>
            </p:nvSpPr>
            <p:spPr bwMode="auto">
              <a:xfrm>
                <a:off x="11971511" y="3845031"/>
                <a:ext cx="114703" cy="18097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7" name="Group 6">
              <a:extLst>
                <a:ext uri="{FF2B5EF4-FFF2-40B4-BE49-F238E27FC236}">
                  <a16:creationId xmlns:a16="http://schemas.microsoft.com/office/drawing/2014/main" id="{38B3A580-8E8F-4233-A3E4-A863DA0A5B20}"/>
                </a:ext>
              </a:extLst>
            </p:cNvPr>
            <p:cNvGrpSpPr/>
            <p:nvPr/>
          </p:nvGrpSpPr>
          <p:grpSpPr>
            <a:xfrm>
              <a:off x="5320629" y="5396373"/>
              <a:ext cx="6772897" cy="176637"/>
              <a:chOff x="6942044" y="4516443"/>
              <a:chExt cx="6772897" cy="176637"/>
            </a:xfrm>
          </p:grpSpPr>
          <p:sp>
            <p:nvSpPr>
              <p:cNvPr id="332" name="Freeform 29">
                <a:extLst>
                  <a:ext uri="{FF2B5EF4-FFF2-40B4-BE49-F238E27FC236}">
                    <a16:creationId xmlns:a16="http://schemas.microsoft.com/office/drawing/2014/main" id="{8B3C69AA-9A73-4241-9EE2-EC401F9A50E8}"/>
                  </a:ext>
                </a:extLst>
              </p:cNvPr>
              <p:cNvSpPr>
                <a:spLocks/>
              </p:cNvSpPr>
              <p:nvPr/>
            </p:nvSpPr>
            <p:spPr bwMode="auto">
              <a:xfrm>
                <a:off x="7163578" y="452017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81892DA6-0D6D-49DF-BBEF-08D89DC6C5B7}"/>
                  </a:ext>
                </a:extLst>
              </p:cNvPr>
              <p:cNvSpPr>
                <a:spLocks/>
              </p:cNvSpPr>
              <p:nvPr/>
            </p:nvSpPr>
            <p:spPr bwMode="auto">
              <a:xfrm>
                <a:off x="6942044" y="4516443"/>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4" name="Freeform 29">
                <a:extLst>
                  <a:ext uri="{FF2B5EF4-FFF2-40B4-BE49-F238E27FC236}">
                    <a16:creationId xmlns:a16="http://schemas.microsoft.com/office/drawing/2014/main" id="{F9289952-F9E8-4A5F-AC9B-D0143AC22BCF}"/>
                  </a:ext>
                </a:extLst>
              </p:cNvPr>
              <p:cNvSpPr>
                <a:spLocks/>
              </p:cNvSpPr>
              <p:nvPr/>
            </p:nvSpPr>
            <p:spPr bwMode="auto">
              <a:xfrm>
                <a:off x="7492205" y="452017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5" name="Freeform 30">
                <a:extLst>
                  <a:ext uri="{FF2B5EF4-FFF2-40B4-BE49-F238E27FC236}">
                    <a16:creationId xmlns:a16="http://schemas.microsoft.com/office/drawing/2014/main" id="{1F979DBF-6327-48FF-BBF3-F796AE8878EB}"/>
                  </a:ext>
                </a:extLst>
              </p:cNvPr>
              <p:cNvSpPr>
                <a:spLocks/>
              </p:cNvSpPr>
              <p:nvPr/>
            </p:nvSpPr>
            <p:spPr bwMode="auto">
              <a:xfrm>
                <a:off x="7818346" y="452017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6" name="Freeform 31">
                <a:extLst>
                  <a:ext uri="{FF2B5EF4-FFF2-40B4-BE49-F238E27FC236}">
                    <a16:creationId xmlns:a16="http://schemas.microsoft.com/office/drawing/2014/main" id="{C029FEAA-874E-497A-AEE3-DBED593C38E4}"/>
                  </a:ext>
                </a:extLst>
              </p:cNvPr>
              <p:cNvSpPr>
                <a:spLocks/>
              </p:cNvSpPr>
              <p:nvPr/>
            </p:nvSpPr>
            <p:spPr bwMode="auto">
              <a:xfrm>
                <a:off x="7270672" y="451644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7" name="Freeform 32">
                <a:extLst>
                  <a:ext uri="{FF2B5EF4-FFF2-40B4-BE49-F238E27FC236}">
                    <a16:creationId xmlns:a16="http://schemas.microsoft.com/office/drawing/2014/main" id="{9A73D239-B708-419E-B63B-F3A57F5C56F7}"/>
                  </a:ext>
                </a:extLst>
              </p:cNvPr>
              <p:cNvSpPr>
                <a:spLocks/>
              </p:cNvSpPr>
              <p:nvPr/>
            </p:nvSpPr>
            <p:spPr bwMode="auto">
              <a:xfrm>
                <a:off x="7599300" y="451644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8" name="Freeform 29">
                <a:extLst>
                  <a:ext uri="{FF2B5EF4-FFF2-40B4-BE49-F238E27FC236}">
                    <a16:creationId xmlns:a16="http://schemas.microsoft.com/office/drawing/2014/main" id="{82FAE8AA-20DF-4BFC-B8E0-7CD2E84BBFCE}"/>
                  </a:ext>
                </a:extLst>
              </p:cNvPr>
              <p:cNvSpPr>
                <a:spLocks/>
              </p:cNvSpPr>
              <p:nvPr/>
            </p:nvSpPr>
            <p:spPr bwMode="auto">
              <a:xfrm>
                <a:off x="8146975" y="452017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9" name="Freeform 30">
                <a:extLst>
                  <a:ext uri="{FF2B5EF4-FFF2-40B4-BE49-F238E27FC236}">
                    <a16:creationId xmlns:a16="http://schemas.microsoft.com/office/drawing/2014/main" id="{3738608C-9A33-499B-911F-F71FEC900C56}"/>
                  </a:ext>
                </a:extLst>
              </p:cNvPr>
              <p:cNvSpPr>
                <a:spLocks/>
              </p:cNvSpPr>
              <p:nvPr/>
            </p:nvSpPr>
            <p:spPr bwMode="auto">
              <a:xfrm>
                <a:off x="8473115" y="452017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9874388C-A0A6-46E1-B0AB-ACBC194FAAA1}"/>
                  </a:ext>
                </a:extLst>
              </p:cNvPr>
              <p:cNvSpPr>
                <a:spLocks/>
              </p:cNvSpPr>
              <p:nvPr/>
            </p:nvSpPr>
            <p:spPr bwMode="auto">
              <a:xfrm>
                <a:off x="7925441" y="451644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1" name="Freeform 32">
                <a:extLst>
                  <a:ext uri="{FF2B5EF4-FFF2-40B4-BE49-F238E27FC236}">
                    <a16:creationId xmlns:a16="http://schemas.microsoft.com/office/drawing/2014/main" id="{75C072D5-17C5-4A0E-85A1-B78F3BCA7E0F}"/>
                  </a:ext>
                </a:extLst>
              </p:cNvPr>
              <p:cNvSpPr>
                <a:spLocks/>
              </p:cNvSpPr>
              <p:nvPr/>
            </p:nvSpPr>
            <p:spPr bwMode="auto">
              <a:xfrm>
                <a:off x="8254070" y="451644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2" name="Freeform 29">
                <a:extLst>
                  <a:ext uri="{FF2B5EF4-FFF2-40B4-BE49-F238E27FC236}">
                    <a16:creationId xmlns:a16="http://schemas.microsoft.com/office/drawing/2014/main" id="{92408FCC-9691-4428-A60A-832927F0AA60}"/>
                  </a:ext>
                </a:extLst>
              </p:cNvPr>
              <p:cNvSpPr>
                <a:spLocks/>
              </p:cNvSpPr>
              <p:nvPr/>
            </p:nvSpPr>
            <p:spPr bwMode="auto">
              <a:xfrm>
                <a:off x="8801743" y="452017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3" name="Freeform 30">
                <a:extLst>
                  <a:ext uri="{FF2B5EF4-FFF2-40B4-BE49-F238E27FC236}">
                    <a16:creationId xmlns:a16="http://schemas.microsoft.com/office/drawing/2014/main" id="{86C6F36C-50E4-47E9-8442-4F2948AA5826}"/>
                  </a:ext>
                </a:extLst>
              </p:cNvPr>
              <p:cNvSpPr>
                <a:spLocks/>
              </p:cNvSpPr>
              <p:nvPr/>
            </p:nvSpPr>
            <p:spPr bwMode="auto">
              <a:xfrm>
                <a:off x="9127884" y="452017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4" name="Freeform 31">
                <a:extLst>
                  <a:ext uri="{FF2B5EF4-FFF2-40B4-BE49-F238E27FC236}">
                    <a16:creationId xmlns:a16="http://schemas.microsoft.com/office/drawing/2014/main" id="{3C92A2E4-CAE2-42E7-883D-5E0A2D84FA1E}"/>
                  </a:ext>
                </a:extLst>
              </p:cNvPr>
              <p:cNvSpPr>
                <a:spLocks/>
              </p:cNvSpPr>
              <p:nvPr/>
            </p:nvSpPr>
            <p:spPr bwMode="auto">
              <a:xfrm>
                <a:off x="8580210" y="451644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5" name="Freeform 32">
                <a:extLst>
                  <a:ext uri="{FF2B5EF4-FFF2-40B4-BE49-F238E27FC236}">
                    <a16:creationId xmlns:a16="http://schemas.microsoft.com/office/drawing/2014/main" id="{17FC0FDD-F0C3-4C65-9C53-0A5825B8BE8B}"/>
                  </a:ext>
                </a:extLst>
              </p:cNvPr>
              <p:cNvSpPr>
                <a:spLocks/>
              </p:cNvSpPr>
              <p:nvPr/>
            </p:nvSpPr>
            <p:spPr bwMode="auto">
              <a:xfrm>
                <a:off x="8908837" y="451644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6" name="Freeform 29">
                <a:extLst>
                  <a:ext uri="{FF2B5EF4-FFF2-40B4-BE49-F238E27FC236}">
                    <a16:creationId xmlns:a16="http://schemas.microsoft.com/office/drawing/2014/main" id="{F6A7482A-9F02-4318-9CFA-9392FBB75BB2}"/>
                  </a:ext>
                </a:extLst>
              </p:cNvPr>
              <p:cNvSpPr>
                <a:spLocks/>
              </p:cNvSpPr>
              <p:nvPr/>
            </p:nvSpPr>
            <p:spPr bwMode="auto">
              <a:xfrm>
                <a:off x="9456513" y="452017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7" name="Freeform 30">
                <a:extLst>
                  <a:ext uri="{FF2B5EF4-FFF2-40B4-BE49-F238E27FC236}">
                    <a16:creationId xmlns:a16="http://schemas.microsoft.com/office/drawing/2014/main" id="{4D4DB3B3-426E-4C0B-BF31-F3DFCE47EE77}"/>
                  </a:ext>
                </a:extLst>
              </p:cNvPr>
              <p:cNvSpPr>
                <a:spLocks/>
              </p:cNvSpPr>
              <p:nvPr/>
            </p:nvSpPr>
            <p:spPr bwMode="auto">
              <a:xfrm>
                <a:off x="9782654" y="452017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8" name="Freeform 31">
                <a:extLst>
                  <a:ext uri="{FF2B5EF4-FFF2-40B4-BE49-F238E27FC236}">
                    <a16:creationId xmlns:a16="http://schemas.microsoft.com/office/drawing/2014/main" id="{0B7C860A-D9D5-413D-9B62-92684206A2BE}"/>
                  </a:ext>
                </a:extLst>
              </p:cNvPr>
              <p:cNvSpPr>
                <a:spLocks/>
              </p:cNvSpPr>
              <p:nvPr/>
            </p:nvSpPr>
            <p:spPr bwMode="auto">
              <a:xfrm>
                <a:off x="9234978" y="451644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9" name="Freeform 32">
                <a:extLst>
                  <a:ext uri="{FF2B5EF4-FFF2-40B4-BE49-F238E27FC236}">
                    <a16:creationId xmlns:a16="http://schemas.microsoft.com/office/drawing/2014/main" id="{2F388EB5-ECB3-43B8-BE9D-F081CF228E92}"/>
                  </a:ext>
                </a:extLst>
              </p:cNvPr>
              <p:cNvSpPr>
                <a:spLocks/>
              </p:cNvSpPr>
              <p:nvPr/>
            </p:nvSpPr>
            <p:spPr bwMode="auto">
              <a:xfrm>
                <a:off x="9563607" y="451644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0" name="Freeform 612">
                <a:extLst>
                  <a:ext uri="{FF2B5EF4-FFF2-40B4-BE49-F238E27FC236}">
                    <a16:creationId xmlns:a16="http://schemas.microsoft.com/office/drawing/2014/main" id="{17600552-4939-4F82-A0D9-A7960BB61A02}"/>
                  </a:ext>
                </a:extLst>
              </p:cNvPr>
              <p:cNvSpPr>
                <a:spLocks/>
              </p:cNvSpPr>
              <p:nvPr/>
            </p:nvSpPr>
            <p:spPr bwMode="auto">
              <a:xfrm>
                <a:off x="10111281" y="452017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1" name="Freeform 613">
                <a:extLst>
                  <a:ext uri="{FF2B5EF4-FFF2-40B4-BE49-F238E27FC236}">
                    <a16:creationId xmlns:a16="http://schemas.microsoft.com/office/drawing/2014/main" id="{3B184273-2959-4C2C-A5DC-ECF6F7B71A16}"/>
                  </a:ext>
                </a:extLst>
              </p:cNvPr>
              <p:cNvSpPr>
                <a:spLocks/>
              </p:cNvSpPr>
              <p:nvPr/>
            </p:nvSpPr>
            <p:spPr bwMode="auto">
              <a:xfrm>
                <a:off x="10437423" y="452017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2" name="Freeform 614">
                <a:extLst>
                  <a:ext uri="{FF2B5EF4-FFF2-40B4-BE49-F238E27FC236}">
                    <a16:creationId xmlns:a16="http://schemas.microsoft.com/office/drawing/2014/main" id="{20342063-0C6F-478D-BE2F-C2F2F2A4C410}"/>
                  </a:ext>
                </a:extLst>
              </p:cNvPr>
              <p:cNvSpPr>
                <a:spLocks/>
              </p:cNvSpPr>
              <p:nvPr/>
            </p:nvSpPr>
            <p:spPr bwMode="auto">
              <a:xfrm>
                <a:off x="9889748" y="451644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3" name="Freeform 615">
                <a:extLst>
                  <a:ext uri="{FF2B5EF4-FFF2-40B4-BE49-F238E27FC236}">
                    <a16:creationId xmlns:a16="http://schemas.microsoft.com/office/drawing/2014/main" id="{2642C1AB-E156-41A3-8102-CCDC7D5C7538}"/>
                  </a:ext>
                </a:extLst>
              </p:cNvPr>
              <p:cNvSpPr>
                <a:spLocks/>
              </p:cNvSpPr>
              <p:nvPr/>
            </p:nvSpPr>
            <p:spPr bwMode="auto">
              <a:xfrm>
                <a:off x="10218375" y="451644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4" name="Freeform 29">
                <a:extLst>
                  <a:ext uri="{FF2B5EF4-FFF2-40B4-BE49-F238E27FC236}">
                    <a16:creationId xmlns:a16="http://schemas.microsoft.com/office/drawing/2014/main" id="{15E342EF-594C-40ED-BD02-FA00FDEB7FE5}"/>
                  </a:ext>
                </a:extLst>
              </p:cNvPr>
              <p:cNvSpPr>
                <a:spLocks/>
              </p:cNvSpPr>
              <p:nvPr/>
            </p:nvSpPr>
            <p:spPr bwMode="auto">
              <a:xfrm>
                <a:off x="10766050" y="452017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750A9B30-3E87-451E-B7FA-515A21F8C3C1}"/>
                  </a:ext>
                </a:extLst>
              </p:cNvPr>
              <p:cNvSpPr>
                <a:spLocks/>
              </p:cNvSpPr>
              <p:nvPr/>
            </p:nvSpPr>
            <p:spPr bwMode="auto">
              <a:xfrm>
                <a:off x="10544517" y="451644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6" name="Freeform 29">
                <a:extLst>
                  <a:ext uri="{FF2B5EF4-FFF2-40B4-BE49-F238E27FC236}">
                    <a16:creationId xmlns:a16="http://schemas.microsoft.com/office/drawing/2014/main" id="{81C4D18F-EE4A-4AB8-8BC9-9B75BD59BA83}"/>
                  </a:ext>
                </a:extLst>
              </p:cNvPr>
              <p:cNvSpPr>
                <a:spLocks/>
              </p:cNvSpPr>
              <p:nvPr/>
            </p:nvSpPr>
            <p:spPr bwMode="auto">
              <a:xfrm>
                <a:off x="11094678" y="452017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7" name="Freeform 30">
                <a:extLst>
                  <a:ext uri="{FF2B5EF4-FFF2-40B4-BE49-F238E27FC236}">
                    <a16:creationId xmlns:a16="http://schemas.microsoft.com/office/drawing/2014/main" id="{A7891A62-8E8F-4E0E-899E-6513249314B2}"/>
                  </a:ext>
                </a:extLst>
              </p:cNvPr>
              <p:cNvSpPr>
                <a:spLocks/>
              </p:cNvSpPr>
              <p:nvPr/>
            </p:nvSpPr>
            <p:spPr bwMode="auto">
              <a:xfrm>
                <a:off x="11420820" y="452017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8" name="Freeform 31">
                <a:extLst>
                  <a:ext uri="{FF2B5EF4-FFF2-40B4-BE49-F238E27FC236}">
                    <a16:creationId xmlns:a16="http://schemas.microsoft.com/office/drawing/2014/main" id="{00E609EE-383F-47D1-BBB6-88C1752048E0}"/>
                  </a:ext>
                </a:extLst>
              </p:cNvPr>
              <p:cNvSpPr>
                <a:spLocks/>
              </p:cNvSpPr>
              <p:nvPr/>
            </p:nvSpPr>
            <p:spPr bwMode="auto">
              <a:xfrm>
                <a:off x="10873146" y="451644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9" name="Freeform 32">
                <a:extLst>
                  <a:ext uri="{FF2B5EF4-FFF2-40B4-BE49-F238E27FC236}">
                    <a16:creationId xmlns:a16="http://schemas.microsoft.com/office/drawing/2014/main" id="{43880F56-8A98-468F-9D8C-8A7BD657D951}"/>
                  </a:ext>
                </a:extLst>
              </p:cNvPr>
              <p:cNvSpPr>
                <a:spLocks/>
              </p:cNvSpPr>
              <p:nvPr/>
            </p:nvSpPr>
            <p:spPr bwMode="auto">
              <a:xfrm>
                <a:off x="11201773" y="451644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0" name="Freeform 622">
                <a:extLst>
                  <a:ext uri="{FF2B5EF4-FFF2-40B4-BE49-F238E27FC236}">
                    <a16:creationId xmlns:a16="http://schemas.microsoft.com/office/drawing/2014/main" id="{03F2895C-ED7D-4020-8FBE-38240651512C}"/>
                  </a:ext>
                </a:extLst>
              </p:cNvPr>
              <p:cNvSpPr>
                <a:spLocks/>
              </p:cNvSpPr>
              <p:nvPr/>
            </p:nvSpPr>
            <p:spPr bwMode="auto">
              <a:xfrm>
                <a:off x="11749448" y="452017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1" name="Freeform 623">
                <a:extLst>
                  <a:ext uri="{FF2B5EF4-FFF2-40B4-BE49-F238E27FC236}">
                    <a16:creationId xmlns:a16="http://schemas.microsoft.com/office/drawing/2014/main" id="{ED421EFB-DB69-434B-8A8F-7BB680A90637}"/>
                  </a:ext>
                </a:extLst>
              </p:cNvPr>
              <p:cNvSpPr>
                <a:spLocks/>
              </p:cNvSpPr>
              <p:nvPr/>
            </p:nvSpPr>
            <p:spPr bwMode="auto">
              <a:xfrm>
                <a:off x="11527915" y="451644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2" name="Freeform 624">
                <a:extLst>
                  <a:ext uri="{FF2B5EF4-FFF2-40B4-BE49-F238E27FC236}">
                    <a16:creationId xmlns:a16="http://schemas.microsoft.com/office/drawing/2014/main" id="{4F96F98E-85B2-4EFA-AA9F-27DD013FDC7C}"/>
                  </a:ext>
                </a:extLst>
              </p:cNvPr>
              <p:cNvSpPr>
                <a:spLocks/>
              </p:cNvSpPr>
              <p:nvPr/>
            </p:nvSpPr>
            <p:spPr bwMode="auto">
              <a:xfrm>
                <a:off x="11856543" y="451644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3" name="Freeform 625">
                <a:extLst>
                  <a:ext uri="{FF2B5EF4-FFF2-40B4-BE49-F238E27FC236}">
                    <a16:creationId xmlns:a16="http://schemas.microsoft.com/office/drawing/2014/main" id="{4B822D5A-03D2-408B-AF2F-7F935EC72DC1}"/>
                  </a:ext>
                </a:extLst>
              </p:cNvPr>
              <p:cNvSpPr>
                <a:spLocks/>
              </p:cNvSpPr>
              <p:nvPr/>
            </p:nvSpPr>
            <p:spPr bwMode="auto">
              <a:xfrm>
                <a:off x="12076775" y="452017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4" name="Freeform 29">
                <a:extLst>
                  <a:ext uri="{FF2B5EF4-FFF2-40B4-BE49-F238E27FC236}">
                    <a16:creationId xmlns:a16="http://schemas.microsoft.com/office/drawing/2014/main" id="{6591610D-0432-4DAF-BCC0-BC11055105B7}"/>
                  </a:ext>
                </a:extLst>
              </p:cNvPr>
              <p:cNvSpPr>
                <a:spLocks/>
              </p:cNvSpPr>
              <p:nvPr/>
            </p:nvSpPr>
            <p:spPr bwMode="auto">
              <a:xfrm>
                <a:off x="12405402" y="452017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9BE49625-B15B-41CA-9F3E-059DCBD35562}"/>
                  </a:ext>
                </a:extLst>
              </p:cNvPr>
              <p:cNvSpPr>
                <a:spLocks/>
              </p:cNvSpPr>
              <p:nvPr/>
            </p:nvSpPr>
            <p:spPr bwMode="auto">
              <a:xfrm>
                <a:off x="12183869" y="451644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6" name="Freeform 29">
                <a:extLst>
                  <a:ext uri="{FF2B5EF4-FFF2-40B4-BE49-F238E27FC236}">
                    <a16:creationId xmlns:a16="http://schemas.microsoft.com/office/drawing/2014/main" id="{2CD41CCF-907F-45AC-8E85-747807ACC650}"/>
                  </a:ext>
                </a:extLst>
              </p:cNvPr>
              <p:cNvSpPr>
                <a:spLocks/>
              </p:cNvSpPr>
              <p:nvPr/>
            </p:nvSpPr>
            <p:spPr bwMode="auto">
              <a:xfrm>
                <a:off x="12734030" y="452017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7" name="Freeform 30">
                <a:extLst>
                  <a:ext uri="{FF2B5EF4-FFF2-40B4-BE49-F238E27FC236}">
                    <a16:creationId xmlns:a16="http://schemas.microsoft.com/office/drawing/2014/main" id="{D1B37F58-0AB4-472A-A16E-534B2780E9E4}"/>
                  </a:ext>
                </a:extLst>
              </p:cNvPr>
              <p:cNvSpPr>
                <a:spLocks/>
              </p:cNvSpPr>
              <p:nvPr/>
            </p:nvSpPr>
            <p:spPr bwMode="auto">
              <a:xfrm>
                <a:off x="13060172" y="452017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8" name="Freeform 31">
                <a:extLst>
                  <a:ext uri="{FF2B5EF4-FFF2-40B4-BE49-F238E27FC236}">
                    <a16:creationId xmlns:a16="http://schemas.microsoft.com/office/drawing/2014/main" id="{CF24A193-8867-4D9C-B38A-6E1CBFD31065}"/>
                  </a:ext>
                </a:extLst>
              </p:cNvPr>
              <p:cNvSpPr>
                <a:spLocks/>
              </p:cNvSpPr>
              <p:nvPr/>
            </p:nvSpPr>
            <p:spPr bwMode="auto">
              <a:xfrm>
                <a:off x="12512498" y="451644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9" name="Freeform 32">
                <a:extLst>
                  <a:ext uri="{FF2B5EF4-FFF2-40B4-BE49-F238E27FC236}">
                    <a16:creationId xmlns:a16="http://schemas.microsoft.com/office/drawing/2014/main" id="{C3CBEFB4-D108-4509-8CD9-1418E5D737D9}"/>
                  </a:ext>
                </a:extLst>
              </p:cNvPr>
              <p:cNvSpPr>
                <a:spLocks/>
              </p:cNvSpPr>
              <p:nvPr/>
            </p:nvSpPr>
            <p:spPr bwMode="auto">
              <a:xfrm>
                <a:off x="12841125" y="451644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0" name="Freeform 632">
                <a:extLst>
                  <a:ext uri="{FF2B5EF4-FFF2-40B4-BE49-F238E27FC236}">
                    <a16:creationId xmlns:a16="http://schemas.microsoft.com/office/drawing/2014/main" id="{AE7A6509-FE8C-440B-858E-5EAB541AC68E}"/>
                  </a:ext>
                </a:extLst>
              </p:cNvPr>
              <p:cNvSpPr>
                <a:spLocks/>
              </p:cNvSpPr>
              <p:nvPr/>
            </p:nvSpPr>
            <p:spPr bwMode="auto">
              <a:xfrm>
                <a:off x="13388800" y="452017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1" name="Freeform 633">
                <a:extLst>
                  <a:ext uri="{FF2B5EF4-FFF2-40B4-BE49-F238E27FC236}">
                    <a16:creationId xmlns:a16="http://schemas.microsoft.com/office/drawing/2014/main" id="{98820C42-5FFA-4CF1-8A78-2C96FD7B95BB}"/>
                  </a:ext>
                </a:extLst>
              </p:cNvPr>
              <p:cNvSpPr>
                <a:spLocks/>
              </p:cNvSpPr>
              <p:nvPr/>
            </p:nvSpPr>
            <p:spPr bwMode="auto">
              <a:xfrm>
                <a:off x="13714941" y="452017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2" name="Freeform 634">
                <a:extLst>
                  <a:ext uri="{FF2B5EF4-FFF2-40B4-BE49-F238E27FC236}">
                    <a16:creationId xmlns:a16="http://schemas.microsoft.com/office/drawing/2014/main" id="{27FAB4E8-0A77-4053-8CC4-BD4E7BD1C33E}"/>
                  </a:ext>
                </a:extLst>
              </p:cNvPr>
              <p:cNvSpPr>
                <a:spLocks/>
              </p:cNvSpPr>
              <p:nvPr/>
            </p:nvSpPr>
            <p:spPr bwMode="auto">
              <a:xfrm>
                <a:off x="13167267" y="451644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3" name="Freeform 635">
                <a:extLst>
                  <a:ext uri="{FF2B5EF4-FFF2-40B4-BE49-F238E27FC236}">
                    <a16:creationId xmlns:a16="http://schemas.microsoft.com/office/drawing/2014/main" id="{714ADC99-7F47-4EEB-BF65-7179B372E8B3}"/>
                  </a:ext>
                </a:extLst>
              </p:cNvPr>
              <p:cNvSpPr>
                <a:spLocks/>
              </p:cNvSpPr>
              <p:nvPr/>
            </p:nvSpPr>
            <p:spPr bwMode="auto">
              <a:xfrm>
                <a:off x="13495895" y="451644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8" name="Group 7">
              <a:extLst>
                <a:ext uri="{FF2B5EF4-FFF2-40B4-BE49-F238E27FC236}">
                  <a16:creationId xmlns:a16="http://schemas.microsoft.com/office/drawing/2014/main" id="{EC5401E7-A6A2-4C97-95D3-5B2EBF8810F4}"/>
                </a:ext>
              </a:extLst>
            </p:cNvPr>
            <p:cNvGrpSpPr/>
            <p:nvPr/>
          </p:nvGrpSpPr>
          <p:grpSpPr>
            <a:xfrm>
              <a:off x="4994489" y="5694149"/>
              <a:ext cx="7099037" cy="176637"/>
              <a:chOff x="6615904" y="4814219"/>
              <a:chExt cx="7099037" cy="176637"/>
            </a:xfrm>
          </p:grpSpPr>
          <p:sp>
            <p:nvSpPr>
              <p:cNvPr id="288" name="Freeform 29">
                <a:extLst>
                  <a:ext uri="{FF2B5EF4-FFF2-40B4-BE49-F238E27FC236}">
                    <a16:creationId xmlns:a16="http://schemas.microsoft.com/office/drawing/2014/main" id="{30A87332-0F12-4F90-BB85-AEB71B14E965}"/>
                  </a:ext>
                </a:extLst>
              </p:cNvPr>
              <p:cNvSpPr>
                <a:spLocks/>
              </p:cNvSpPr>
              <p:nvPr/>
            </p:nvSpPr>
            <p:spPr bwMode="auto">
              <a:xfrm flipH="1">
                <a:off x="6942045" y="48179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9" name="Freeform 30">
                <a:extLst>
                  <a:ext uri="{FF2B5EF4-FFF2-40B4-BE49-F238E27FC236}">
                    <a16:creationId xmlns:a16="http://schemas.microsoft.com/office/drawing/2014/main" id="{E0F68B63-8492-4BEA-8EFE-CD51F4C4ABF3}"/>
                  </a:ext>
                </a:extLst>
              </p:cNvPr>
              <p:cNvSpPr>
                <a:spLocks/>
              </p:cNvSpPr>
              <p:nvPr/>
            </p:nvSpPr>
            <p:spPr bwMode="auto">
              <a:xfrm flipH="1">
                <a:off x="6615904" y="48179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0" name="Freeform 31">
                <a:extLst>
                  <a:ext uri="{FF2B5EF4-FFF2-40B4-BE49-F238E27FC236}">
                    <a16:creationId xmlns:a16="http://schemas.microsoft.com/office/drawing/2014/main" id="{76B16932-BF29-46E6-8031-0359D72905FF}"/>
                  </a:ext>
                </a:extLst>
              </p:cNvPr>
              <p:cNvSpPr>
                <a:spLocks/>
              </p:cNvSpPr>
              <p:nvPr/>
            </p:nvSpPr>
            <p:spPr bwMode="auto">
              <a:xfrm flipH="1">
                <a:off x="7049139" y="4814219"/>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1" name="Freeform 32">
                <a:extLst>
                  <a:ext uri="{FF2B5EF4-FFF2-40B4-BE49-F238E27FC236}">
                    <a16:creationId xmlns:a16="http://schemas.microsoft.com/office/drawing/2014/main" id="{2D2BB1D8-66C5-4A12-85A4-815AA043EDB7}"/>
                  </a:ext>
                </a:extLst>
              </p:cNvPr>
              <p:cNvSpPr>
                <a:spLocks/>
              </p:cNvSpPr>
              <p:nvPr/>
            </p:nvSpPr>
            <p:spPr bwMode="auto">
              <a:xfrm flipH="1">
                <a:off x="6722999" y="4814219"/>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2" name="Freeform 30">
                <a:extLst>
                  <a:ext uri="{FF2B5EF4-FFF2-40B4-BE49-F238E27FC236}">
                    <a16:creationId xmlns:a16="http://schemas.microsoft.com/office/drawing/2014/main" id="{51884E06-63F9-4B8B-8249-D2E7260F4C9C}"/>
                  </a:ext>
                </a:extLst>
              </p:cNvPr>
              <p:cNvSpPr>
                <a:spLocks/>
              </p:cNvSpPr>
              <p:nvPr/>
            </p:nvSpPr>
            <p:spPr bwMode="auto">
              <a:xfrm flipH="1">
                <a:off x="11856543" y="481794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3" name="Freeform 32">
                <a:extLst>
                  <a:ext uri="{FF2B5EF4-FFF2-40B4-BE49-F238E27FC236}">
                    <a16:creationId xmlns:a16="http://schemas.microsoft.com/office/drawing/2014/main" id="{A0D4B7DE-0089-4056-A763-3FA80AAA1927}"/>
                  </a:ext>
                </a:extLst>
              </p:cNvPr>
              <p:cNvSpPr>
                <a:spLocks/>
              </p:cNvSpPr>
              <p:nvPr/>
            </p:nvSpPr>
            <p:spPr bwMode="auto">
              <a:xfrm flipH="1">
                <a:off x="11963638" y="48142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4" name="Freeform 643">
                <a:extLst>
                  <a:ext uri="{FF2B5EF4-FFF2-40B4-BE49-F238E27FC236}">
                    <a16:creationId xmlns:a16="http://schemas.microsoft.com/office/drawing/2014/main" id="{F199DDB4-BE4A-42B5-9067-1675952ABB47}"/>
                  </a:ext>
                </a:extLst>
              </p:cNvPr>
              <p:cNvSpPr>
                <a:spLocks/>
              </p:cNvSpPr>
              <p:nvPr/>
            </p:nvSpPr>
            <p:spPr bwMode="auto">
              <a:xfrm flipH="1">
                <a:off x="11527916" y="481794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5" name="Freeform 644">
                <a:extLst>
                  <a:ext uri="{FF2B5EF4-FFF2-40B4-BE49-F238E27FC236}">
                    <a16:creationId xmlns:a16="http://schemas.microsoft.com/office/drawing/2014/main" id="{30DE269D-7925-4F14-A9B0-0F66347121AE}"/>
                  </a:ext>
                </a:extLst>
              </p:cNvPr>
              <p:cNvSpPr>
                <a:spLocks/>
              </p:cNvSpPr>
              <p:nvPr/>
            </p:nvSpPr>
            <p:spPr bwMode="auto">
              <a:xfrm flipH="1">
                <a:off x="11201774" y="481794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6" name="Freeform 645">
                <a:extLst>
                  <a:ext uri="{FF2B5EF4-FFF2-40B4-BE49-F238E27FC236}">
                    <a16:creationId xmlns:a16="http://schemas.microsoft.com/office/drawing/2014/main" id="{8FF13245-C91F-4EC9-AF5C-1A0E125AECC0}"/>
                  </a:ext>
                </a:extLst>
              </p:cNvPr>
              <p:cNvSpPr>
                <a:spLocks/>
              </p:cNvSpPr>
              <p:nvPr/>
            </p:nvSpPr>
            <p:spPr bwMode="auto">
              <a:xfrm flipH="1">
                <a:off x="11635008" y="48142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7" name="Freeform 646">
                <a:extLst>
                  <a:ext uri="{FF2B5EF4-FFF2-40B4-BE49-F238E27FC236}">
                    <a16:creationId xmlns:a16="http://schemas.microsoft.com/office/drawing/2014/main" id="{44070265-C932-40EA-9E11-3502CD505CE0}"/>
                  </a:ext>
                </a:extLst>
              </p:cNvPr>
              <p:cNvSpPr>
                <a:spLocks/>
              </p:cNvSpPr>
              <p:nvPr/>
            </p:nvSpPr>
            <p:spPr bwMode="auto">
              <a:xfrm flipH="1">
                <a:off x="11308869" y="48142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8" name="Freeform 29">
                <a:extLst>
                  <a:ext uri="{FF2B5EF4-FFF2-40B4-BE49-F238E27FC236}">
                    <a16:creationId xmlns:a16="http://schemas.microsoft.com/office/drawing/2014/main" id="{035A3EA5-8D6A-4E82-B24B-D89E388ADC2E}"/>
                  </a:ext>
                </a:extLst>
              </p:cNvPr>
              <p:cNvSpPr>
                <a:spLocks/>
              </p:cNvSpPr>
              <p:nvPr/>
            </p:nvSpPr>
            <p:spPr bwMode="auto">
              <a:xfrm flipH="1">
                <a:off x="10873146" y="481794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71421972-36AE-414A-B544-190A48EB474B}"/>
                  </a:ext>
                </a:extLst>
              </p:cNvPr>
              <p:cNvSpPr>
                <a:spLocks/>
              </p:cNvSpPr>
              <p:nvPr/>
            </p:nvSpPr>
            <p:spPr bwMode="auto">
              <a:xfrm flipH="1">
                <a:off x="10980240" y="48142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0" name="Freeform 29">
                <a:extLst>
                  <a:ext uri="{FF2B5EF4-FFF2-40B4-BE49-F238E27FC236}">
                    <a16:creationId xmlns:a16="http://schemas.microsoft.com/office/drawing/2014/main" id="{B2874118-4FE0-48E4-AA8F-5CB2518F5B67}"/>
                  </a:ext>
                </a:extLst>
              </p:cNvPr>
              <p:cNvSpPr>
                <a:spLocks/>
              </p:cNvSpPr>
              <p:nvPr/>
            </p:nvSpPr>
            <p:spPr bwMode="auto">
              <a:xfrm flipH="1">
                <a:off x="10544518" y="481794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1" name="Freeform 30">
                <a:extLst>
                  <a:ext uri="{FF2B5EF4-FFF2-40B4-BE49-F238E27FC236}">
                    <a16:creationId xmlns:a16="http://schemas.microsoft.com/office/drawing/2014/main" id="{7924C9F4-A844-4F16-8D4C-2EC93D3741DF}"/>
                  </a:ext>
                </a:extLst>
              </p:cNvPr>
              <p:cNvSpPr>
                <a:spLocks/>
              </p:cNvSpPr>
              <p:nvPr/>
            </p:nvSpPr>
            <p:spPr bwMode="auto">
              <a:xfrm flipH="1">
                <a:off x="10218376" y="481794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2" name="Freeform 31">
                <a:extLst>
                  <a:ext uri="{FF2B5EF4-FFF2-40B4-BE49-F238E27FC236}">
                    <a16:creationId xmlns:a16="http://schemas.microsoft.com/office/drawing/2014/main" id="{376BCEAE-AE93-4599-BD0D-BB2D2926BA49}"/>
                  </a:ext>
                </a:extLst>
              </p:cNvPr>
              <p:cNvSpPr>
                <a:spLocks/>
              </p:cNvSpPr>
              <p:nvPr/>
            </p:nvSpPr>
            <p:spPr bwMode="auto">
              <a:xfrm flipH="1">
                <a:off x="10651611" y="48142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3" name="Freeform 32">
                <a:extLst>
                  <a:ext uri="{FF2B5EF4-FFF2-40B4-BE49-F238E27FC236}">
                    <a16:creationId xmlns:a16="http://schemas.microsoft.com/office/drawing/2014/main" id="{1050F55F-2B16-4E99-81F8-16F56A7ADAD9}"/>
                  </a:ext>
                </a:extLst>
              </p:cNvPr>
              <p:cNvSpPr>
                <a:spLocks/>
              </p:cNvSpPr>
              <p:nvPr/>
            </p:nvSpPr>
            <p:spPr bwMode="auto">
              <a:xfrm flipH="1">
                <a:off x="10325471" y="48142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4" name="Freeform 29">
                <a:extLst>
                  <a:ext uri="{FF2B5EF4-FFF2-40B4-BE49-F238E27FC236}">
                    <a16:creationId xmlns:a16="http://schemas.microsoft.com/office/drawing/2014/main" id="{96C23DE2-F4EF-44B5-91B2-3F656833F1B7}"/>
                  </a:ext>
                </a:extLst>
              </p:cNvPr>
              <p:cNvSpPr>
                <a:spLocks/>
              </p:cNvSpPr>
              <p:nvPr/>
            </p:nvSpPr>
            <p:spPr bwMode="auto">
              <a:xfrm flipH="1">
                <a:off x="9889748" y="481794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5" name="Freeform 30">
                <a:extLst>
                  <a:ext uri="{FF2B5EF4-FFF2-40B4-BE49-F238E27FC236}">
                    <a16:creationId xmlns:a16="http://schemas.microsoft.com/office/drawing/2014/main" id="{FA0F055D-045F-4A67-9257-D2013FA70443}"/>
                  </a:ext>
                </a:extLst>
              </p:cNvPr>
              <p:cNvSpPr>
                <a:spLocks/>
              </p:cNvSpPr>
              <p:nvPr/>
            </p:nvSpPr>
            <p:spPr bwMode="auto">
              <a:xfrm flipH="1">
                <a:off x="9563607" y="481794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6" name="Freeform 31">
                <a:extLst>
                  <a:ext uri="{FF2B5EF4-FFF2-40B4-BE49-F238E27FC236}">
                    <a16:creationId xmlns:a16="http://schemas.microsoft.com/office/drawing/2014/main" id="{FE0E53F3-7AF9-4A5F-9969-98D144E1F384}"/>
                  </a:ext>
                </a:extLst>
              </p:cNvPr>
              <p:cNvSpPr>
                <a:spLocks/>
              </p:cNvSpPr>
              <p:nvPr/>
            </p:nvSpPr>
            <p:spPr bwMode="auto">
              <a:xfrm flipH="1">
                <a:off x="9996843" y="48142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7" name="Freeform 32">
                <a:extLst>
                  <a:ext uri="{FF2B5EF4-FFF2-40B4-BE49-F238E27FC236}">
                    <a16:creationId xmlns:a16="http://schemas.microsoft.com/office/drawing/2014/main" id="{75544178-5CA7-4E75-B9F7-8DD0F801C3A0}"/>
                  </a:ext>
                </a:extLst>
              </p:cNvPr>
              <p:cNvSpPr>
                <a:spLocks/>
              </p:cNvSpPr>
              <p:nvPr/>
            </p:nvSpPr>
            <p:spPr bwMode="auto">
              <a:xfrm flipH="1">
                <a:off x="9670702" y="48142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8" name="Freeform 29">
                <a:extLst>
                  <a:ext uri="{FF2B5EF4-FFF2-40B4-BE49-F238E27FC236}">
                    <a16:creationId xmlns:a16="http://schemas.microsoft.com/office/drawing/2014/main" id="{4F99461E-B2F1-4F4E-8491-29FC8A760181}"/>
                  </a:ext>
                </a:extLst>
              </p:cNvPr>
              <p:cNvSpPr>
                <a:spLocks/>
              </p:cNvSpPr>
              <p:nvPr/>
            </p:nvSpPr>
            <p:spPr bwMode="auto">
              <a:xfrm flipH="1">
                <a:off x="9234979" y="481794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9" name="Freeform 30">
                <a:extLst>
                  <a:ext uri="{FF2B5EF4-FFF2-40B4-BE49-F238E27FC236}">
                    <a16:creationId xmlns:a16="http://schemas.microsoft.com/office/drawing/2014/main" id="{B6E76E36-3DCF-4BBB-B8D1-0DB15CC27F6B}"/>
                  </a:ext>
                </a:extLst>
              </p:cNvPr>
              <p:cNvSpPr>
                <a:spLocks/>
              </p:cNvSpPr>
              <p:nvPr/>
            </p:nvSpPr>
            <p:spPr bwMode="auto">
              <a:xfrm flipH="1">
                <a:off x="8908838" y="481794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E47F1CBF-F8FE-47CB-8E06-A4655AE8D32F}"/>
                  </a:ext>
                </a:extLst>
              </p:cNvPr>
              <p:cNvSpPr>
                <a:spLocks/>
              </p:cNvSpPr>
              <p:nvPr/>
            </p:nvSpPr>
            <p:spPr bwMode="auto">
              <a:xfrm flipH="1">
                <a:off x="9342074" y="48142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1" name="Freeform 32">
                <a:extLst>
                  <a:ext uri="{FF2B5EF4-FFF2-40B4-BE49-F238E27FC236}">
                    <a16:creationId xmlns:a16="http://schemas.microsoft.com/office/drawing/2014/main" id="{D387F6CC-C3A1-4507-818D-DAED5E8761C8}"/>
                  </a:ext>
                </a:extLst>
              </p:cNvPr>
              <p:cNvSpPr>
                <a:spLocks/>
              </p:cNvSpPr>
              <p:nvPr/>
            </p:nvSpPr>
            <p:spPr bwMode="auto">
              <a:xfrm flipH="1">
                <a:off x="9015933" y="48142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2" name="Freeform 29">
                <a:extLst>
                  <a:ext uri="{FF2B5EF4-FFF2-40B4-BE49-F238E27FC236}">
                    <a16:creationId xmlns:a16="http://schemas.microsoft.com/office/drawing/2014/main" id="{DB1FD757-7ECA-4237-8473-97EF0DCC151D}"/>
                  </a:ext>
                </a:extLst>
              </p:cNvPr>
              <p:cNvSpPr>
                <a:spLocks/>
              </p:cNvSpPr>
              <p:nvPr/>
            </p:nvSpPr>
            <p:spPr bwMode="auto">
              <a:xfrm flipH="1">
                <a:off x="8580211" y="481794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3" name="Freeform 30">
                <a:extLst>
                  <a:ext uri="{FF2B5EF4-FFF2-40B4-BE49-F238E27FC236}">
                    <a16:creationId xmlns:a16="http://schemas.microsoft.com/office/drawing/2014/main" id="{023E881E-3050-4743-914E-8048DFD81438}"/>
                  </a:ext>
                </a:extLst>
              </p:cNvPr>
              <p:cNvSpPr>
                <a:spLocks/>
              </p:cNvSpPr>
              <p:nvPr/>
            </p:nvSpPr>
            <p:spPr bwMode="auto">
              <a:xfrm flipH="1">
                <a:off x="8254070" y="481794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4" name="Freeform 31">
                <a:extLst>
                  <a:ext uri="{FF2B5EF4-FFF2-40B4-BE49-F238E27FC236}">
                    <a16:creationId xmlns:a16="http://schemas.microsoft.com/office/drawing/2014/main" id="{98CBA6AB-7CEF-4915-BFEC-B59C1DC01093}"/>
                  </a:ext>
                </a:extLst>
              </p:cNvPr>
              <p:cNvSpPr>
                <a:spLocks/>
              </p:cNvSpPr>
              <p:nvPr/>
            </p:nvSpPr>
            <p:spPr bwMode="auto">
              <a:xfrm flipH="1">
                <a:off x="8687305" y="48142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5" name="Freeform 32">
                <a:extLst>
                  <a:ext uri="{FF2B5EF4-FFF2-40B4-BE49-F238E27FC236}">
                    <a16:creationId xmlns:a16="http://schemas.microsoft.com/office/drawing/2014/main" id="{B8EDB3BB-FD7F-4FEA-858E-DF22B109E1EF}"/>
                  </a:ext>
                </a:extLst>
              </p:cNvPr>
              <p:cNvSpPr>
                <a:spLocks/>
              </p:cNvSpPr>
              <p:nvPr/>
            </p:nvSpPr>
            <p:spPr bwMode="auto">
              <a:xfrm flipH="1">
                <a:off x="8361164" y="48142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6" name="Freeform 665">
                <a:extLst>
                  <a:ext uri="{FF2B5EF4-FFF2-40B4-BE49-F238E27FC236}">
                    <a16:creationId xmlns:a16="http://schemas.microsoft.com/office/drawing/2014/main" id="{3544EEBB-5CB3-419C-A25A-30AA4041EFB4}"/>
                  </a:ext>
                </a:extLst>
              </p:cNvPr>
              <p:cNvSpPr>
                <a:spLocks/>
              </p:cNvSpPr>
              <p:nvPr/>
            </p:nvSpPr>
            <p:spPr bwMode="auto">
              <a:xfrm flipH="1">
                <a:off x="7925442" y="481794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7" name="Freeform 666">
                <a:extLst>
                  <a:ext uri="{FF2B5EF4-FFF2-40B4-BE49-F238E27FC236}">
                    <a16:creationId xmlns:a16="http://schemas.microsoft.com/office/drawing/2014/main" id="{9BB75E25-3EEF-49AB-BBCA-21D4DFADEFD5}"/>
                  </a:ext>
                </a:extLst>
              </p:cNvPr>
              <p:cNvSpPr>
                <a:spLocks/>
              </p:cNvSpPr>
              <p:nvPr/>
            </p:nvSpPr>
            <p:spPr bwMode="auto">
              <a:xfrm flipH="1">
                <a:off x="7599300" y="481794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8" name="Freeform 667">
                <a:extLst>
                  <a:ext uri="{FF2B5EF4-FFF2-40B4-BE49-F238E27FC236}">
                    <a16:creationId xmlns:a16="http://schemas.microsoft.com/office/drawing/2014/main" id="{AE843E1E-1090-4F0E-9235-9D2F50828777}"/>
                  </a:ext>
                </a:extLst>
              </p:cNvPr>
              <p:cNvSpPr>
                <a:spLocks/>
              </p:cNvSpPr>
              <p:nvPr/>
            </p:nvSpPr>
            <p:spPr bwMode="auto">
              <a:xfrm flipH="1">
                <a:off x="8032535" y="48142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9" name="Freeform 668">
                <a:extLst>
                  <a:ext uri="{FF2B5EF4-FFF2-40B4-BE49-F238E27FC236}">
                    <a16:creationId xmlns:a16="http://schemas.microsoft.com/office/drawing/2014/main" id="{5ACB681F-B72B-491B-9875-72CA379105EE}"/>
                  </a:ext>
                </a:extLst>
              </p:cNvPr>
              <p:cNvSpPr>
                <a:spLocks/>
              </p:cNvSpPr>
              <p:nvPr/>
            </p:nvSpPr>
            <p:spPr bwMode="auto">
              <a:xfrm flipH="1">
                <a:off x="7706395" y="48142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0" name="Freeform 29">
                <a:extLst>
                  <a:ext uri="{FF2B5EF4-FFF2-40B4-BE49-F238E27FC236}">
                    <a16:creationId xmlns:a16="http://schemas.microsoft.com/office/drawing/2014/main" id="{05EE6001-EEC4-436A-A0C2-AF02ED83F995}"/>
                  </a:ext>
                </a:extLst>
              </p:cNvPr>
              <p:cNvSpPr>
                <a:spLocks/>
              </p:cNvSpPr>
              <p:nvPr/>
            </p:nvSpPr>
            <p:spPr bwMode="auto">
              <a:xfrm flipH="1">
                <a:off x="7270672" y="481794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3FB0295A-05F0-4536-BFF1-E06B2FBBA119}"/>
                  </a:ext>
                </a:extLst>
              </p:cNvPr>
              <p:cNvSpPr>
                <a:spLocks/>
              </p:cNvSpPr>
              <p:nvPr/>
            </p:nvSpPr>
            <p:spPr bwMode="auto">
              <a:xfrm flipH="1">
                <a:off x="7377766" y="48142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2" name="Freeform 30">
                <a:extLst>
                  <a:ext uri="{FF2B5EF4-FFF2-40B4-BE49-F238E27FC236}">
                    <a16:creationId xmlns:a16="http://schemas.microsoft.com/office/drawing/2014/main" id="{F9256B35-9639-4F4B-94B0-B6D511091047}"/>
                  </a:ext>
                </a:extLst>
              </p:cNvPr>
              <p:cNvSpPr>
                <a:spLocks/>
              </p:cNvSpPr>
              <p:nvPr/>
            </p:nvSpPr>
            <p:spPr bwMode="auto">
              <a:xfrm flipH="1">
                <a:off x="13495894" y="481794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3" name="Freeform 32">
                <a:extLst>
                  <a:ext uri="{FF2B5EF4-FFF2-40B4-BE49-F238E27FC236}">
                    <a16:creationId xmlns:a16="http://schemas.microsoft.com/office/drawing/2014/main" id="{FAA0C9F5-7C3D-47E1-9E0F-1E292CEA4BE2}"/>
                  </a:ext>
                </a:extLst>
              </p:cNvPr>
              <p:cNvSpPr>
                <a:spLocks/>
              </p:cNvSpPr>
              <p:nvPr/>
            </p:nvSpPr>
            <p:spPr bwMode="auto">
              <a:xfrm flipH="1">
                <a:off x="13602989" y="48142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4" name="Freeform 673">
                <a:extLst>
                  <a:ext uri="{FF2B5EF4-FFF2-40B4-BE49-F238E27FC236}">
                    <a16:creationId xmlns:a16="http://schemas.microsoft.com/office/drawing/2014/main" id="{B2780AD6-F463-49FB-B5B2-D23A3B3E6807}"/>
                  </a:ext>
                </a:extLst>
              </p:cNvPr>
              <p:cNvSpPr>
                <a:spLocks/>
              </p:cNvSpPr>
              <p:nvPr/>
            </p:nvSpPr>
            <p:spPr bwMode="auto">
              <a:xfrm flipH="1">
                <a:off x="13167267" y="481794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5" name="Freeform 674">
                <a:extLst>
                  <a:ext uri="{FF2B5EF4-FFF2-40B4-BE49-F238E27FC236}">
                    <a16:creationId xmlns:a16="http://schemas.microsoft.com/office/drawing/2014/main" id="{0A390776-9369-4287-9170-7A296F94AEE0}"/>
                  </a:ext>
                </a:extLst>
              </p:cNvPr>
              <p:cNvSpPr>
                <a:spLocks/>
              </p:cNvSpPr>
              <p:nvPr/>
            </p:nvSpPr>
            <p:spPr bwMode="auto">
              <a:xfrm flipH="1">
                <a:off x="12841125" y="481794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6" name="Freeform 675">
                <a:extLst>
                  <a:ext uri="{FF2B5EF4-FFF2-40B4-BE49-F238E27FC236}">
                    <a16:creationId xmlns:a16="http://schemas.microsoft.com/office/drawing/2014/main" id="{E1A9C5EE-D567-4FB3-870C-2082B516F36D}"/>
                  </a:ext>
                </a:extLst>
              </p:cNvPr>
              <p:cNvSpPr>
                <a:spLocks/>
              </p:cNvSpPr>
              <p:nvPr/>
            </p:nvSpPr>
            <p:spPr bwMode="auto">
              <a:xfrm flipH="1">
                <a:off x="13274359" y="48142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7" name="Freeform 676">
                <a:extLst>
                  <a:ext uri="{FF2B5EF4-FFF2-40B4-BE49-F238E27FC236}">
                    <a16:creationId xmlns:a16="http://schemas.microsoft.com/office/drawing/2014/main" id="{29D61131-8AF0-4E46-BFFD-ADE767C0B3E6}"/>
                  </a:ext>
                </a:extLst>
              </p:cNvPr>
              <p:cNvSpPr>
                <a:spLocks/>
              </p:cNvSpPr>
              <p:nvPr/>
            </p:nvSpPr>
            <p:spPr bwMode="auto">
              <a:xfrm flipH="1">
                <a:off x="12948220" y="48142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8" name="Freeform 29">
                <a:extLst>
                  <a:ext uri="{FF2B5EF4-FFF2-40B4-BE49-F238E27FC236}">
                    <a16:creationId xmlns:a16="http://schemas.microsoft.com/office/drawing/2014/main" id="{77D48AE9-88DC-45E0-BC36-E0F4214AB143}"/>
                  </a:ext>
                </a:extLst>
              </p:cNvPr>
              <p:cNvSpPr>
                <a:spLocks/>
              </p:cNvSpPr>
              <p:nvPr/>
            </p:nvSpPr>
            <p:spPr bwMode="auto">
              <a:xfrm flipH="1">
                <a:off x="12512497" y="481794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9E39BD05-3794-481D-A2BD-B66ADEC995FB}"/>
                  </a:ext>
                </a:extLst>
              </p:cNvPr>
              <p:cNvSpPr>
                <a:spLocks/>
              </p:cNvSpPr>
              <p:nvPr/>
            </p:nvSpPr>
            <p:spPr bwMode="auto">
              <a:xfrm flipH="1">
                <a:off x="12619591" y="48142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0" name="Freeform 29">
                <a:extLst>
                  <a:ext uri="{FF2B5EF4-FFF2-40B4-BE49-F238E27FC236}">
                    <a16:creationId xmlns:a16="http://schemas.microsoft.com/office/drawing/2014/main" id="{F137827E-077D-4CE8-B8D6-04C0459FF230}"/>
                  </a:ext>
                </a:extLst>
              </p:cNvPr>
              <p:cNvSpPr>
                <a:spLocks/>
              </p:cNvSpPr>
              <p:nvPr/>
            </p:nvSpPr>
            <p:spPr bwMode="auto">
              <a:xfrm flipH="1">
                <a:off x="12183869" y="481794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1" name="Freeform 31">
                <a:extLst>
                  <a:ext uri="{FF2B5EF4-FFF2-40B4-BE49-F238E27FC236}">
                    <a16:creationId xmlns:a16="http://schemas.microsoft.com/office/drawing/2014/main" id="{6F5F16DE-523F-4877-9465-FEE9DD1449D2}"/>
                  </a:ext>
                </a:extLst>
              </p:cNvPr>
              <p:cNvSpPr>
                <a:spLocks/>
              </p:cNvSpPr>
              <p:nvPr/>
            </p:nvSpPr>
            <p:spPr bwMode="auto">
              <a:xfrm flipH="1">
                <a:off x="12290962" y="48142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9" name="Group 8">
              <a:extLst>
                <a:ext uri="{FF2B5EF4-FFF2-40B4-BE49-F238E27FC236}">
                  <a16:creationId xmlns:a16="http://schemas.microsoft.com/office/drawing/2014/main" id="{C7280F55-AE1C-4E9C-AF75-E376C5AF4BF6}"/>
                </a:ext>
              </a:extLst>
            </p:cNvPr>
            <p:cNvGrpSpPr/>
            <p:nvPr/>
          </p:nvGrpSpPr>
          <p:grpSpPr>
            <a:xfrm>
              <a:off x="5870790" y="4814618"/>
              <a:ext cx="6217878" cy="176637"/>
              <a:chOff x="7492205" y="3934688"/>
              <a:chExt cx="6217878" cy="176637"/>
            </a:xfrm>
          </p:grpSpPr>
          <p:sp>
            <p:nvSpPr>
              <p:cNvPr id="249" name="Freeform 29">
                <a:extLst>
                  <a:ext uri="{FF2B5EF4-FFF2-40B4-BE49-F238E27FC236}">
                    <a16:creationId xmlns:a16="http://schemas.microsoft.com/office/drawing/2014/main" id="{7560E279-1570-434E-B7F6-755E7C465330}"/>
                  </a:ext>
                </a:extLst>
              </p:cNvPr>
              <p:cNvSpPr>
                <a:spLocks/>
              </p:cNvSpPr>
              <p:nvPr/>
            </p:nvSpPr>
            <p:spPr bwMode="auto">
              <a:xfrm>
                <a:off x="7492205" y="393841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0" name="Freeform 30">
                <a:extLst>
                  <a:ext uri="{FF2B5EF4-FFF2-40B4-BE49-F238E27FC236}">
                    <a16:creationId xmlns:a16="http://schemas.microsoft.com/office/drawing/2014/main" id="{A287FA65-341C-47EF-998E-F48C05EF7010}"/>
                  </a:ext>
                </a:extLst>
              </p:cNvPr>
              <p:cNvSpPr>
                <a:spLocks/>
              </p:cNvSpPr>
              <p:nvPr/>
            </p:nvSpPr>
            <p:spPr bwMode="auto">
              <a:xfrm>
                <a:off x="7818346" y="393841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1" name="Freeform 32">
                <a:extLst>
                  <a:ext uri="{FF2B5EF4-FFF2-40B4-BE49-F238E27FC236}">
                    <a16:creationId xmlns:a16="http://schemas.microsoft.com/office/drawing/2014/main" id="{48A8BD61-95A8-440A-B1DE-1614CDEF939C}"/>
                  </a:ext>
                </a:extLst>
              </p:cNvPr>
              <p:cNvSpPr>
                <a:spLocks/>
              </p:cNvSpPr>
              <p:nvPr/>
            </p:nvSpPr>
            <p:spPr bwMode="auto">
              <a:xfrm>
                <a:off x="7599300" y="393468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2" name="Freeform 29">
                <a:extLst>
                  <a:ext uri="{FF2B5EF4-FFF2-40B4-BE49-F238E27FC236}">
                    <a16:creationId xmlns:a16="http://schemas.microsoft.com/office/drawing/2014/main" id="{9B85D8D1-B99E-445A-950A-A63B6CBF9CEC}"/>
                  </a:ext>
                </a:extLst>
              </p:cNvPr>
              <p:cNvSpPr>
                <a:spLocks/>
              </p:cNvSpPr>
              <p:nvPr/>
            </p:nvSpPr>
            <p:spPr bwMode="auto">
              <a:xfrm>
                <a:off x="8146975" y="393841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3" name="Freeform 30">
                <a:extLst>
                  <a:ext uri="{FF2B5EF4-FFF2-40B4-BE49-F238E27FC236}">
                    <a16:creationId xmlns:a16="http://schemas.microsoft.com/office/drawing/2014/main" id="{E6C34199-B159-4810-BB20-4E5BA5F86BC9}"/>
                  </a:ext>
                </a:extLst>
              </p:cNvPr>
              <p:cNvSpPr>
                <a:spLocks/>
              </p:cNvSpPr>
              <p:nvPr/>
            </p:nvSpPr>
            <p:spPr bwMode="auto">
              <a:xfrm>
                <a:off x="8473115" y="393841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4" name="Freeform 31">
                <a:extLst>
                  <a:ext uri="{FF2B5EF4-FFF2-40B4-BE49-F238E27FC236}">
                    <a16:creationId xmlns:a16="http://schemas.microsoft.com/office/drawing/2014/main" id="{CAA504B2-19C5-4D57-97DF-0DD4F5E99518}"/>
                  </a:ext>
                </a:extLst>
              </p:cNvPr>
              <p:cNvSpPr>
                <a:spLocks/>
              </p:cNvSpPr>
              <p:nvPr/>
            </p:nvSpPr>
            <p:spPr bwMode="auto">
              <a:xfrm>
                <a:off x="7925441" y="393468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5" name="Freeform 32">
                <a:extLst>
                  <a:ext uri="{FF2B5EF4-FFF2-40B4-BE49-F238E27FC236}">
                    <a16:creationId xmlns:a16="http://schemas.microsoft.com/office/drawing/2014/main" id="{60939141-3265-47CB-BE5B-7865D4151560}"/>
                  </a:ext>
                </a:extLst>
              </p:cNvPr>
              <p:cNvSpPr>
                <a:spLocks/>
              </p:cNvSpPr>
              <p:nvPr/>
            </p:nvSpPr>
            <p:spPr bwMode="auto">
              <a:xfrm>
                <a:off x="8254070" y="393468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6" name="Freeform 29">
                <a:extLst>
                  <a:ext uri="{FF2B5EF4-FFF2-40B4-BE49-F238E27FC236}">
                    <a16:creationId xmlns:a16="http://schemas.microsoft.com/office/drawing/2014/main" id="{82D9309C-018B-4E7E-8B7E-C1895F334CDC}"/>
                  </a:ext>
                </a:extLst>
              </p:cNvPr>
              <p:cNvSpPr>
                <a:spLocks/>
              </p:cNvSpPr>
              <p:nvPr/>
            </p:nvSpPr>
            <p:spPr bwMode="auto">
              <a:xfrm>
                <a:off x="8801743" y="393841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7" name="Freeform 30">
                <a:extLst>
                  <a:ext uri="{FF2B5EF4-FFF2-40B4-BE49-F238E27FC236}">
                    <a16:creationId xmlns:a16="http://schemas.microsoft.com/office/drawing/2014/main" id="{6F2F6B94-3A4D-4406-B58C-550A1C5741A9}"/>
                  </a:ext>
                </a:extLst>
              </p:cNvPr>
              <p:cNvSpPr>
                <a:spLocks/>
              </p:cNvSpPr>
              <p:nvPr/>
            </p:nvSpPr>
            <p:spPr bwMode="auto">
              <a:xfrm>
                <a:off x="9127884" y="393841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8" name="Freeform 31">
                <a:extLst>
                  <a:ext uri="{FF2B5EF4-FFF2-40B4-BE49-F238E27FC236}">
                    <a16:creationId xmlns:a16="http://schemas.microsoft.com/office/drawing/2014/main" id="{8BB809F5-D161-4A39-B3DA-53D26DA30EE9}"/>
                  </a:ext>
                </a:extLst>
              </p:cNvPr>
              <p:cNvSpPr>
                <a:spLocks/>
              </p:cNvSpPr>
              <p:nvPr/>
            </p:nvSpPr>
            <p:spPr bwMode="auto">
              <a:xfrm>
                <a:off x="8580210" y="393468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9" name="Freeform 32">
                <a:extLst>
                  <a:ext uri="{FF2B5EF4-FFF2-40B4-BE49-F238E27FC236}">
                    <a16:creationId xmlns:a16="http://schemas.microsoft.com/office/drawing/2014/main" id="{5FFBEB71-B805-425E-9A79-0C14C33C2DFD}"/>
                  </a:ext>
                </a:extLst>
              </p:cNvPr>
              <p:cNvSpPr>
                <a:spLocks/>
              </p:cNvSpPr>
              <p:nvPr/>
            </p:nvSpPr>
            <p:spPr bwMode="auto">
              <a:xfrm>
                <a:off x="8908837" y="393468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0" name="Freeform 29">
                <a:extLst>
                  <a:ext uri="{FF2B5EF4-FFF2-40B4-BE49-F238E27FC236}">
                    <a16:creationId xmlns:a16="http://schemas.microsoft.com/office/drawing/2014/main" id="{44A9500A-0547-435A-B0BB-83DBABE01EB1}"/>
                  </a:ext>
                </a:extLst>
              </p:cNvPr>
              <p:cNvSpPr>
                <a:spLocks/>
              </p:cNvSpPr>
              <p:nvPr/>
            </p:nvSpPr>
            <p:spPr bwMode="auto">
              <a:xfrm>
                <a:off x="9456513" y="393841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1" name="Freeform 30">
                <a:extLst>
                  <a:ext uri="{FF2B5EF4-FFF2-40B4-BE49-F238E27FC236}">
                    <a16:creationId xmlns:a16="http://schemas.microsoft.com/office/drawing/2014/main" id="{B5CD6402-3C24-451B-8A2E-8E6AA746F840}"/>
                  </a:ext>
                </a:extLst>
              </p:cNvPr>
              <p:cNvSpPr>
                <a:spLocks/>
              </p:cNvSpPr>
              <p:nvPr/>
            </p:nvSpPr>
            <p:spPr bwMode="auto">
              <a:xfrm>
                <a:off x="9782654" y="393841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2" name="Freeform 31">
                <a:extLst>
                  <a:ext uri="{FF2B5EF4-FFF2-40B4-BE49-F238E27FC236}">
                    <a16:creationId xmlns:a16="http://schemas.microsoft.com/office/drawing/2014/main" id="{5C38EE92-AB1B-4CE0-B6A7-C96F4E9554EB}"/>
                  </a:ext>
                </a:extLst>
              </p:cNvPr>
              <p:cNvSpPr>
                <a:spLocks/>
              </p:cNvSpPr>
              <p:nvPr/>
            </p:nvSpPr>
            <p:spPr bwMode="auto">
              <a:xfrm>
                <a:off x="9234978" y="393468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3" name="Freeform 32">
                <a:extLst>
                  <a:ext uri="{FF2B5EF4-FFF2-40B4-BE49-F238E27FC236}">
                    <a16:creationId xmlns:a16="http://schemas.microsoft.com/office/drawing/2014/main" id="{BC0B0393-F2F5-44A7-885E-E53AF9D58E95}"/>
                  </a:ext>
                </a:extLst>
              </p:cNvPr>
              <p:cNvSpPr>
                <a:spLocks/>
              </p:cNvSpPr>
              <p:nvPr/>
            </p:nvSpPr>
            <p:spPr bwMode="auto">
              <a:xfrm>
                <a:off x="9563607" y="393468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4" name="Freeform 697">
                <a:extLst>
                  <a:ext uri="{FF2B5EF4-FFF2-40B4-BE49-F238E27FC236}">
                    <a16:creationId xmlns:a16="http://schemas.microsoft.com/office/drawing/2014/main" id="{4DAD3471-7714-4C0E-9ABA-E75B19186B33}"/>
                  </a:ext>
                </a:extLst>
              </p:cNvPr>
              <p:cNvSpPr>
                <a:spLocks/>
              </p:cNvSpPr>
              <p:nvPr/>
            </p:nvSpPr>
            <p:spPr bwMode="auto">
              <a:xfrm>
                <a:off x="10111281" y="393841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5" name="Freeform 698">
                <a:extLst>
                  <a:ext uri="{FF2B5EF4-FFF2-40B4-BE49-F238E27FC236}">
                    <a16:creationId xmlns:a16="http://schemas.microsoft.com/office/drawing/2014/main" id="{45042BD2-1417-4F0C-830F-DBDD7DAFBC7C}"/>
                  </a:ext>
                </a:extLst>
              </p:cNvPr>
              <p:cNvSpPr>
                <a:spLocks/>
              </p:cNvSpPr>
              <p:nvPr/>
            </p:nvSpPr>
            <p:spPr bwMode="auto">
              <a:xfrm>
                <a:off x="10437423" y="393841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6" name="Freeform 699">
                <a:extLst>
                  <a:ext uri="{FF2B5EF4-FFF2-40B4-BE49-F238E27FC236}">
                    <a16:creationId xmlns:a16="http://schemas.microsoft.com/office/drawing/2014/main" id="{12C5979D-74B2-43CA-8D58-40F6D583FD3F}"/>
                  </a:ext>
                </a:extLst>
              </p:cNvPr>
              <p:cNvSpPr>
                <a:spLocks/>
              </p:cNvSpPr>
              <p:nvPr/>
            </p:nvSpPr>
            <p:spPr bwMode="auto">
              <a:xfrm>
                <a:off x="9889748" y="393468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7" name="Freeform 700">
                <a:extLst>
                  <a:ext uri="{FF2B5EF4-FFF2-40B4-BE49-F238E27FC236}">
                    <a16:creationId xmlns:a16="http://schemas.microsoft.com/office/drawing/2014/main" id="{9D705143-0EA7-45D5-84A2-B41932BCF8D1}"/>
                  </a:ext>
                </a:extLst>
              </p:cNvPr>
              <p:cNvSpPr>
                <a:spLocks/>
              </p:cNvSpPr>
              <p:nvPr/>
            </p:nvSpPr>
            <p:spPr bwMode="auto">
              <a:xfrm>
                <a:off x="10218375" y="393468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8" name="Freeform 29">
                <a:extLst>
                  <a:ext uri="{FF2B5EF4-FFF2-40B4-BE49-F238E27FC236}">
                    <a16:creationId xmlns:a16="http://schemas.microsoft.com/office/drawing/2014/main" id="{2BCCDDF8-D4E6-4901-BA01-07A4FD5A2A20}"/>
                  </a:ext>
                </a:extLst>
              </p:cNvPr>
              <p:cNvSpPr>
                <a:spLocks/>
              </p:cNvSpPr>
              <p:nvPr/>
            </p:nvSpPr>
            <p:spPr bwMode="auto">
              <a:xfrm>
                <a:off x="10766050" y="393841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13CDEC24-8373-461C-AF05-F5F58F193C7B}"/>
                  </a:ext>
                </a:extLst>
              </p:cNvPr>
              <p:cNvSpPr>
                <a:spLocks/>
              </p:cNvSpPr>
              <p:nvPr/>
            </p:nvSpPr>
            <p:spPr bwMode="auto">
              <a:xfrm>
                <a:off x="10544517" y="393468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0" name="Freeform 29">
                <a:extLst>
                  <a:ext uri="{FF2B5EF4-FFF2-40B4-BE49-F238E27FC236}">
                    <a16:creationId xmlns:a16="http://schemas.microsoft.com/office/drawing/2014/main" id="{2715636C-0ED7-4BCE-97CC-0F127474A338}"/>
                  </a:ext>
                </a:extLst>
              </p:cNvPr>
              <p:cNvSpPr>
                <a:spLocks/>
              </p:cNvSpPr>
              <p:nvPr/>
            </p:nvSpPr>
            <p:spPr bwMode="auto">
              <a:xfrm>
                <a:off x="11094678" y="393841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1" name="Freeform 30">
                <a:extLst>
                  <a:ext uri="{FF2B5EF4-FFF2-40B4-BE49-F238E27FC236}">
                    <a16:creationId xmlns:a16="http://schemas.microsoft.com/office/drawing/2014/main" id="{0989DA3D-F466-4E89-9AD1-384DD8A1694C}"/>
                  </a:ext>
                </a:extLst>
              </p:cNvPr>
              <p:cNvSpPr>
                <a:spLocks/>
              </p:cNvSpPr>
              <p:nvPr/>
            </p:nvSpPr>
            <p:spPr bwMode="auto">
              <a:xfrm>
                <a:off x="11420820" y="393841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2" name="Freeform 31">
                <a:extLst>
                  <a:ext uri="{FF2B5EF4-FFF2-40B4-BE49-F238E27FC236}">
                    <a16:creationId xmlns:a16="http://schemas.microsoft.com/office/drawing/2014/main" id="{07E533B9-74D3-4B9E-9ABD-CC1D44D8951C}"/>
                  </a:ext>
                </a:extLst>
              </p:cNvPr>
              <p:cNvSpPr>
                <a:spLocks/>
              </p:cNvSpPr>
              <p:nvPr/>
            </p:nvSpPr>
            <p:spPr bwMode="auto">
              <a:xfrm>
                <a:off x="10873146" y="393468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3" name="Freeform 32">
                <a:extLst>
                  <a:ext uri="{FF2B5EF4-FFF2-40B4-BE49-F238E27FC236}">
                    <a16:creationId xmlns:a16="http://schemas.microsoft.com/office/drawing/2014/main" id="{2CFF4ACF-0795-4A88-B955-178BDA1D9245}"/>
                  </a:ext>
                </a:extLst>
              </p:cNvPr>
              <p:cNvSpPr>
                <a:spLocks/>
              </p:cNvSpPr>
              <p:nvPr/>
            </p:nvSpPr>
            <p:spPr bwMode="auto">
              <a:xfrm>
                <a:off x="11201773" y="393468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4" name="Freeform 707">
                <a:extLst>
                  <a:ext uri="{FF2B5EF4-FFF2-40B4-BE49-F238E27FC236}">
                    <a16:creationId xmlns:a16="http://schemas.microsoft.com/office/drawing/2014/main" id="{49AA6D5B-5B00-4896-BDD3-691834684A08}"/>
                  </a:ext>
                </a:extLst>
              </p:cNvPr>
              <p:cNvSpPr>
                <a:spLocks/>
              </p:cNvSpPr>
              <p:nvPr/>
            </p:nvSpPr>
            <p:spPr bwMode="auto">
              <a:xfrm>
                <a:off x="11749448" y="393841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5" name="Freeform 708">
                <a:extLst>
                  <a:ext uri="{FF2B5EF4-FFF2-40B4-BE49-F238E27FC236}">
                    <a16:creationId xmlns:a16="http://schemas.microsoft.com/office/drawing/2014/main" id="{9A4A0D4D-E947-4AD9-B90F-0BD3A2BB038E}"/>
                  </a:ext>
                </a:extLst>
              </p:cNvPr>
              <p:cNvSpPr>
                <a:spLocks/>
              </p:cNvSpPr>
              <p:nvPr/>
            </p:nvSpPr>
            <p:spPr bwMode="auto">
              <a:xfrm>
                <a:off x="12075589" y="393841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6" name="Freeform 709">
                <a:extLst>
                  <a:ext uri="{FF2B5EF4-FFF2-40B4-BE49-F238E27FC236}">
                    <a16:creationId xmlns:a16="http://schemas.microsoft.com/office/drawing/2014/main" id="{F4018C81-5BA6-4C2A-8633-719ACAD18359}"/>
                  </a:ext>
                </a:extLst>
              </p:cNvPr>
              <p:cNvSpPr>
                <a:spLocks/>
              </p:cNvSpPr>
              <p:nvPr/>
            </p:nvSpPr>
            <p:spPr bwMode="auto">
              <a:xfrm>
                <a:off x="11527915" y="393468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7" name="Freeform 710">
                <a:extLst>
                  <a:ext uri="{FF2B5EF4-FFF2-40B4-BE49-F238E27FC236}">
                    <a16:creationId xmlns:a16="http://schemas.microsoft.com/office/drawing/2014/main" id="{29A4FF6E-D2F0-41B6-A355-EA495501CFE5}"/>
                  </a:ext>
                </a:extLst>
              </p:cNvPr>
              <p:cNvSpPr>
                <a:spLocks/>
              </p:cNvSpPr>
              <p:nvPr/>
            </p:nvSpPr>
            <p:spPr bwMode="auto">
              <a:xfrm>
                <a:off x="11856543" y="393468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8" name="Freeform 29">
                <a:extLst>
                  <a:ext uri="{FF2B5EF4-FFF2-40B4-BE49-F238E27FC236}">
                    <a16:creationId xmlns:a16="http://schemas.microsoft.com/office/drawing/2014/main" id="{68D5FBBF-2C7A-4D2D-ADEA-8446DFE1E226}"/>
                  </a:ext>
                </a:extLst>
              </p:cNvPr>
              <p:cNvSpPr>
                <a:spLocks/>
              </p:cNvSpPr>
              <p:nvPr/>
            </p:nvSpPr>
            <p:spPr bwMode="auto">
              <a:xfrm>
                <a:off x="12400544" y="393841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9" name="Freeform 31">
                <a:extLst>
                  <a:ext uri="{FF2B5EF4-FFF2-40B4-BE49-F238E27FC236}">
                    <a16:creationId xmlns:a16="http://schemas.microsoft.com/office/drawing/2014/main" id="{932A392C-D81B-416B-B611-6903BD6EA115}"/>
                  </a:ext>
                </a:extLst>
              </p:cNvPr>
              <p:cNvSpPr>
                <a:spLocks/>
              </p:cNvSpPr>
              <p:nvPr/>
            </p:nvSpPr>
            <p:spPr bwMode="auto">
              <a:xfrm>
                <a:off x="12179011" y="393468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0" name="Freeform 29">
                <a:extLst>
                  <a:ext uri="{FF2B5EF4-FFF2-40B4-BE49-F238E27FC236}">
                    <a16:creationId xmlns:a16="http://schemas.microsoft.com/office/drawing/2014/main" id="{E9FC9D14-49B4-4062-91F2-2A657BC9CE86}"/>
                  </a:ext>
                </a:extLst>
              </p:cNvPr>
              <p:cNvSpPr>
                <a:spLocks/>
              </p:cNvSpPr>
              <p:nvPr/>
            </p:nvSpPr>
            <p:spPr bwMode="auto">
              <a:xfrm>
                <a:off x="12729172" y="393841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1" name="Freeform 30">
                <a:extLst>
                  <a:ext uri="{FF2B5EF4-FFF2-40B4-BE49-F238E27FC236}">
                    <a16:creationId xmlns:a16="http://schemas.microsoft.com/office/drawing/2014/main" id="{941002FC-03F2-4486-B0D8-45DCCC115D48}"/>
                  </a:ext>
                </a:extLst>
              </p:cNvPr>
              <p:cNvSpPr>
                <a:spLocks/>
              </p:cNvSpPr>
              <p:nvPr/>
            </p:nvSpPr>
            <p:spPr bwMode="auto">
              <a:xfrm>
                <a:off x="13055314" y="393841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2" name="Freeform 31">
                <a:extLst>
                  <a:ext uri="{FF2B5EF4-FFF2-40B4-BE49-F238E27FC236}">
                    <a16:creationId xmlns:a16="http://schemas.microsoft.com/office/drawing/2014/main" id="{3364E2E0-12EC-4777-9475-30DC3533B4AA}"/>
                  </a:ext>
                </a:extLst>
              </p:cNvPr>
              <p:cNvSpPr>
                <a:spLocks/>
              </p:cNvSpPr>
              <p:nvPr/>
            </p:nvSpPr>
            <p:spPr bwMode="auto">
              <a:xfrm>
                <a:off x="12507640" y="393468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3" name="Freeform 32">
                <a:extLst>
                  <a:ext uri="{FF2B5EF4-FFF2-40B4-BE49-F238E27FC236}">
                    <a16:creationId xmlns:a16="http://schemas.microsoft.com/office/drawing/2014/main" id="{73CD2D69-7DB9-4409-AC68-9FA7DC293BA7}"/>
                  </a:ext>
                </a:extLst>
              </p:cNvPr>
              <p:cNvSpPr>
                <a:spLocks/>
              </p:cNvSpPr>
              <p:nvPr/>
            </p:nvSpPr>
            <p:spPr bwMode="auto">
              <a:xfrm>
                <a:off x="12836267" y="393468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4" name="Freeform 717">
                <a:extLst>
                  <a:ext uri="{FF2B5EF4-FFF2-40B4-BE49-F238E27FC236}">
                    <a16:creationId xmlns:a16="http://schemas.microsoft.com/office/drawing/2014/main" id="{2E09CE2C-AF66-4CAB-B0BE-8A7B0E23AE31}"/>
                  </a:ext>
                </a:extLst>
              </p:cNvPr>
              <p:cNvSpPr>
                <a:spLocks/>
              </p:cNvSpPr>
              <p:nvPr/>
            </p:nvSpPr>
            <p:spPr bwMode="auto">
              <a:xfrm>
                <a:off x="13383942" y="393841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5" name="Freeform 718">
                <a:extLst>
                  <a:ext uri="{FF2B5EF4-FFF2-40B4-BE49-F238E27FC236}">
                    <a16:creationId xmlns:a16="http://schemas.microsoft.com/office/drawing/2014/main" id="{5F55D058-96C4-4BB5-AE84-D4194CD750C4}"/>
                  </a:ext>
                </a:extLst>
              </p:cNvPr>
              <p:cNvSpPr>
                <a:spLocks/>
              </p:cNvSpPr>
              <p:nvPr/>
            </p:nvSpPr>
            <p:spPr bwMode="auto">
              <a:xfrm>
                <a:off x="13710083" y="393841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6" name="Freeform 719">
                <a:extLst>
                  <a:ext uri="{FF2B5EF4-FFF2-40B4-BE49-F238E27FC236}">
                    <a16:creationId xmlns:a16="http://schemas.microsoft.com/office/drawing/2014/main" id="{BF8AC29E-CBFB-4822-81D0-A816D41E18C5}"/>
                  </a:ext>
                </a:extLst>
              </p:cNvPr>
              <p:cNvSpPr>
                <a:spLocks/>
              </p:cNvSpPr>
              <p:nvPr/>
            </p:nvSpPr>
            <p:spPr bwMode="auto">
              <a:xfrm>
                <a:off x="13162409" y="393468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7" name="Freeform 720">
                <a:extLst>
                  <a:ext uri="{FF2B5EF4-FFF2-40B4-BE49-F238E27FC236}">
                    <a16:creationId xmlns:a16="http://schemas.microsoft.com/office/drawing/2014/main" id="{B8DFF07A-0662-4538-BF18-B05DF7A72B85}"/>
                  </a:ext>
                </a:extLst>
              </p:cNvPr>
              <p:cNvSpPr>
                <a:spLocks/>
              </p:cNvSpPr>
              <p:nvPr/>
            </p:nvSpPr>
            <p:spPr bwMode="auto">
              <a:xfrm>
                <a:off x="13491037" y="393468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0" name="Group 9">
              <a:extLst>
                <a:ext uri="{FF2B5EF4-FFF2-40B4-BE49-F238E27FC236}">
                  <a16:creationId xmlns:a16="http://schemas.microsoft.com/office/drawing/2014/main" id="{67E7CD80-37A0-4F65-B961-150C46BC7E7D}"/>
                </a:ext>
              </a:extLst>
            </p:cNvPr>
            <p:cNvGrpSpPr/>
            <p:nvPr/>
          </p:nvGrpSpPr>
          <p:grpSpPr>
            <a:xfrm>
              <a:off x="5649257" y="5112394"/>
              <a:ext cx="6451615" cy="176637"/>
              <a:chOff x="7270672" y="4232464"/>
              <a:chExt cx="6451615" cy="176637"/>
            </a:xfrm>
          </p:grpSpPr>
          <p:sp>
            <p:nvSpPr>
              <p:cNvPr id="209" name="Freeform 30">
                <a:extLst>
                  <a:ext uri="{FF2B5EF4-FFF2-40B4-BE49-F238E27FC236}">
                    <a16:creationId xmlns:a16="http://schemas.microsoft.com/office/drawing/2014/main" id="{453AA15C-6012-4F95-9588-14985C981426}"/>
                  </a:ext>
                </a:extLst>
              </p:cNvPr>
              <p:cNvSpPr>
                <a:spLocks/>
              </p:cNvSpPr>
              <p:nvPr/>
            </p:nvSpPr>
            <p:spPr bwMode="auto">
              <a:xfrm flipH="1">
                <a:off x="11856543" y="423619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0" name="Freeform 32">
                <a:extLst>
                  <a:ext uri="{FF2B5EF4-FFF2-40B4-BE49-F238E27FC236}">
                    <a16:creationId xmlns:a16="http://schemas.microsoft.com/office/drawing/2014/main" id="{53AAE434-F986-4383-8C4F-A4D9DAA77A69}"/>
                  </a:ext>
                </a:extLst>
              </p:cNvPr>
              <p:cNvSpPr>
                <a:spLocks/>
              </p:cNvSpPr>
              <p:nvPr/>
            </p:nvSpPr>
            <p:spPr bwMode="auto">
              <a:xfrm flipH="1">
                <a:off x="11963638" y="423246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1" name="Freeform 724">
                <a:extLst>
                  <a:ext uri="{FF2B5EF4-FFF2-40B4-BE49-F238E27FC236}">
                    <a16:creationId xmlns:a16="http://schemas.microsoft.com/office/drawing/2014/main" id="{97E7432E-0657-4BC0-9795-278C70A4C7E3}"/>
                  </a:ext>
                </a:extLst>
              </p:cNvPr>
              <p:cNvSpPr>
                <a:spLocks/>
              </p:cNvSpPr>
              <p:nvPr/>
            </p:nvSpPr>
            <p:spPr bwMode="auto">
              <a:xfrm flipH="1">
                <a:off x="11527916" y="423619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2" name="Freeform 725">
                <a:extLst>
                  <a:ext uri="{FF2B5EF4-FFF2-40B4-BE49-F238E27FC236}">
                    <a16:creationId xmlns:a16="http://schemas.microsoft.com/office/drawing/2014/main" id="{4DA8C5AA-3585-49F5-B87A-A268EE72A189}"/>
                  </a:ext>
                </a:extLst>
              </p:cNvPr>
              <p:cNvSpPr>
                <a:spLocks/>
              </p:cNvSpPr>
              <p:nvPr/>
            </p:nvSpPr>
            <p:spPr bwMode="auto">
              <a:xfrm flipH="1">
                <a:off x="11201774" y="423619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3" name="Freeform 726">
                <a:extLst>
                  <a:ext uri="{FF2B5EF4-FFF2-40B4-BE49-F238E27FC236}">
                    <a16:creationId xmlns:a16="http://schemas.microsoft.com/office/drawing/2014/main" id="{4B528028-2BC7-406C-A538-9BE5EAD8D74A}"/>
                  </a:ext>
                </a:extLst>
              </p:cNvPr>
              <p:cNvSpPr>
                <a:spLocks/>
              </p:cNvSpPr>
              <p:nvPr/>
            </p:nvSpPr>
            <p:spPr bwMode="auto">
              <a:xfrm flipH="1">
                <a:off x="11635008" y="423246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4" name="Freeform 727">
                <a:extLst>
                  <a:ext uri="{FF2B5EF4-FFF2-40B4-BE49-F238E27FC236}">
                    <a16:creationId xmlns:a16="http://schemas.microsoft.com/office/drawing/2014/main" id="{81B9287D-7C9D-44FE-B739-83FD0CB9188A}"/>
                  </a:ext>
                </a:extLst>
              </p:cNvPr>
              <p:cNvSpPr>
                <a:spLocks/>
              </p:cNvSpPr>
              <p:nvPr/>
            </p:nvSpPr>
            <p:spPr bwMode="auto">
              <a:xfrm flipH="1">
                <a:off x="11308869" y="423246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5" name="Freeform 29">
                <a:extLst>
                  <a:ext uri="{FF2B5EF4-FFF2-40B4-BE49-F238E27FC236}">
                    <a16:creationId xmlns:a16="http://schemas.microsoft.com/office/drawing/2014/main" id="{0D00AC19-00D7-4451-B4A2-F22CCE991CEC}"/>
                  </a:ext>
                </a:extLst>
              </p:cNvPr>
              <p:cNvSpPr>
                <a:spLocks/>
              </p:cNvSpPr>
              <p:nvPr/>
            </p:nvSpPr>
            <p:spPr bwMode="auto">
              <a:xfrm flipH="1">
                <a:off x="10873146" y="423619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6" name="Freeform 31">
                <a:extLst>
                  <a:ext uri="{FF2B5EF4-FFF2-40B4-BE49-F238E27FC236}">
                    <a16:creationId xmlns:a16="http://schemas.microsoft.com/office/drawing/2014/main" id="{C97E9B61-C430-473C-986E-F78D20E54B8C}"/>
                  </a:ext>
                </a:extLst>
              </p:cNvPr>
              <p:cNvSpPr>
                <a:spLocks/>
              </p:cNvSpPr>
              <p:nvPr/>
            </p:nvSpPr>
            <p:spPr bwMode="auto">
              <a:xfrm flipH="1">
                <a:off x="10980240" y="423246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59971933-6747-4600-9B99-E4E97CA41A46}"/>
                  </a:ext>
                </a:extLst>
              </p:cNvPr>
              <p:cNvSpPr>
                <a:spLocks/>
              </p:cNvSpPr>
              <p:nvPr/>
            </p:nvSpPr>
            <p:spPr bwMode="auto">
              <a:xfrm flipH="1">
                <a:off x="10544518" y="423619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AB9C1E0B-FF34-4DA7-92D4-71A604AE5BC4}"/>
                  </a:ext>
                </a:extLst>
              </p:cNvPr>
              <p:cNvSpPr>
                <a:spLocks/>
              </p:cNvSpPr>
              <p:nvPr/>
            </p:nvSpPr>
            <p:spPr bwMode="auto">
              <a:xfrm flipH="1">
                <a:off x="10218376" y="423619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A73344A6-9C95-43C8-927B-9839DF42F95A}"/>
                  </a:ext>
                </a:extLst>
              </p:cNvPr>
              <p:cNvSpPr>
                <a:spLocks/>
              </p:cNvSpPr>
              <p:nvPr/>
            </p:nvSpPr>
            <p:spPr bwMode="auto">
              <a:xfrm flipH="1">
                <a:off x="10651611" y="423246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1347A43F-BEF9-403A-BA3A-C6A22AB876CB}"/>
                  </a:ext>
                </a:extLst>
              </p:cNvPr>
              <p:cNvSpPr>
                <a:spLocks/>
              </p:cNvSpPr>
              <p:nvPr/>
            </p:nvSpPr>
            <p:spPr bwMode="auto">
              <a:xfrm flipH="1">
                <a:off x="10325471" y="423246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1" name="Freeform 29">
                <a:extLst>
                  <a:ext uri="{FF2B5EF4-FFF2-40B4-BE49-F238E27FC236}">
                    <a16:creationId xmlns:a16="http://schemas.microsoft.com/office/drawing/2014/main" id="{FE03EBD9-4CE2-4926-ABE2-E5EFB94517B1}"/>
                  </a:ext>
                </a:extLst>
              </p:cNvPr>
              <p:cNvSpPr>
                <a:spLocks/>
              </p:cNvSpPr>
              <p:nvPr/>
            </p:nvSpPr>
            <p:spPr bwMode="auto">
              <a:xfrm flipH="1">
                <a:off x="9889748" y="423619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2" name="Freeform 30">
                <a:extLst>
                  <a:ext uri="{FF2B5EF4-FFF2-40B4-BE49-F238E27FC236}">
                    <a16:creationId xmlns:a16="http://schemas.microsoft.com/office/drawing/2014/main" id="{C168E990-4F3A-4E81-9218-BAE8113DD5CA}"/>
                  </a:ext>
                </a:extLst>
              </p:cNvPr>
              <p:cNvSpPr>
                <a:spLocks/>
              </p:cNvSpPr>
              <p:nvPr/>
            </p:nvSpPr>
            <p:spPr bwMode="auto">
              <a:xfrm flipH="1">
                <a:off x="9563607" y="423619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3" name="Freeform 31">
                <a:extLst>
                  <a:ext uri="{FF2B5EF4-FFF2-40B4-BE49-F238E27FC236}">
                    <a16:creationId xmlns:a16="http://schemas.microsoft.com/office/drawing/2014/main" id="{A464A251-5FA8-49A4-B663-58735B4C147F}"/>
                  </a:ext>
                </a:extLst>
              </p:cNvPr>
              <p:cNvSpPr>
                <a:spLocks/>
              </p:cNvSpPr>
              <p:nvPr/>
            </p:nvSpPr>
            <p:spPr bwMode="auto">
              <a:xfrm flipH="1">
                <a:off x="9996843" y="423246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4" name="Freeform 32">
                <a:extLst>
                  <a:ext uri="{FF2B5EF4-FFF2-40B4-BE49-F238E27FC236}">
                    <a16:creationId xmlns:a16="http://schemas.microsoft.com/office/drawing/2014/main" id="{45F4179A-C259-482D-AD8E-B1EFED3B1244}"/>
                  </a:ext>
                </a:extLst>
              </p:cNvPr>
              <p:cNvSpPr>
                <a:spLocks/>
              </p:cNvSpPr>
              <p:nvPr/>
            </p:nvSpPr>
            <p:spPr bwMode="auto">
              <a:xfrm flipH="1">
                <a:off x="9670702" y="423246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CA061A69-7D46-419C-9713-26A8FED58109}"/>
                  </a:ext>
                </a:extLst>
              </p:cNvPr>
              <p:cNvSpPr>
                <a:spLocks/>
              </p:cNvSpPr>
              <p:nvPr/>
            </p:nvSpPr>
            <p:spPr bwMode="auto">
              <a:xfrm flipH="1">
                <a:off x="9234979" y="423619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6" name="Freeform 30">
                <a:extLst>
                  <a:ext uri="{FF2B5EF4-FFF2-40B4-BE49-F238E27FC236}">
                    <a16:creationId xmlns:a16="http://schemas.microsoft.com/office/drawing/2014/main" id="{067D9E5C-A9DB-4211-94F2-433E2E007146}"/>
                  </a:ext>
                </a:extLst>
              </p:cNvPr>
              <p:cNvSpPr>
                <a:spLocks/>
              </p:cNvSpPr>
              <p:nvPr/>
            </p:nvSpPr>
            <p:spPr bwMode="auto">
              <a:xfrm flipH="1">
                <a:off x="8908838" y="423619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7" name="Freeform 31">
                <a:extLst>
                  <a:ext uri="{FF2B5EF4-FFF2-40B4-BE49-F238E27FC236}">
                    <a16:creationId xmlns:a16="http://schemas.microsoft.com/office/drawing/2014/main" id="{097BD922-55F1-4FCC-A19D-56B93495DBF8}"/>
                  </a:ext>
                </a:extLst>
              </p:cNvPr>
              <p:cNvSpPr>
                <a:spLocks/>
              </p:cNvSpPr>
              <p:nvPr/>
            </p:nvSpPr>
            <p:spPr bwMode="auto">
              <a:xfrm flipH="1">
                <a:off x="9342074" y="423246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8" name="Freeform 32">
                <a:extLst>
                  <a:ext uri="{FF2B5EF4-FFF2-40B4-BE49-F238E27FC236}">
                    <a16:creationId xmlns:a16="http://schemas.microsoft.com/office/drawing/2014/main" id="{C7DADB62-5E5E-4D35-A85A-9982144F3D30}"/>
                  </a:ext>
                </a:extLst>
              </p:cNvPr>
              <p:cNvSpPr>
                <a:spLocks/>
              </p:cNvSpPr>
              <p:nvPr/>
            </p:nvSpPr>
            <p:spPr bwMode="auto">
              <a:xfrm flipH="1">
                <a:off x="9015933" y="423246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FF1C7368-551C-49FB-BEE8-D7E494AC37D4}"/>
                  </a:ext>
                </a:extLst>
              </p:cNvPr>
              <p:cNvSpPr>
                <a:spLocks/>
              </p:cNvSpPr>
              <p:nvPr/>
            </p:nvSpPr>
            <p:spPr bwMode="auto">
              <a:xfrm flipH="1">
                <a:off x="8580211" y="423619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41D92745-1F6E-42C6-862A-9FEB9A37991D}"/>
                  </a:ext>
                </a:extLst>
              </p:cNvPr>
              <p:cNvSpPr>
                <a:spLocks/>
              </p:cNvSpPr>
              <p:nvPr/>
            </p:nvSpPr>
            <p:spPr bwMode="auto">
              <a:xfrm flipH="1">
                <a:off x="8254070" y="423619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7D5F56FE-455D-4FDC-8EB2-918C69E702D9}"/>
                  </a:ext>
                </a:extLst>
              </p:cNvPr>
              <p:cNvSpPr>
                <a:spLocks/>
              </p:cNvSpPr>
              <p:nvPr/>
            </p:nvSpPr>
            <p:spPr bwMode="auto">
              <a:xfrm flipH="1">
                <a:off x="8687305" y="423246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54CDA050-4E6B-460B-A3E9-8528CBDE9532}"/>
                  </a:ext>
                </a:extLst>
              </p:cNvPr>
              <p:cNvSpPr>
                <a:spLocks/>
              </p:cNvSpPr>
              <p:nvPr/>
            </p:nvSpPr>
            <p:spPr bwMode="auto">
              <a:xfrm flipH="1">
                <a:off x="8361164" y="423246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3" name="Freeform 746">
                <a:extLst>
                  <a:ext uri="{FF2B5EF4-FFF2-40B4-BE49-F238E27FC236}">
                    <a16:creationId xmlns:a16="http://schemas.microsoft.com/office/drawing/2014/main" id="{3E6AF4F5-35FD-4E92-A9D7-61022AE4EAB3}"/>
                  </a:ext>
                </a:extLst>
              </p:cNvPr>
              <p:cNvSpPr>
                <a:spLocks/>
              </p:cNvSpPr>
              <p:nvPr/>
            </p:nvSpPr>
            <p:spPr bwMode="auto">
              <a:xfrm flipH="1">
                <a:off x="7925442" y="423619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4" name="Freeform 747">
                <a:extLst>
                  <a:ext uri="{FF2B5EF4-FFF2-40B4-BE49-F238E27FC236}">
                    <a16:creationId xmlns:a16="http://schemas.microsoft.com/office/drawing/2014/main" id="{AB0470F4-1D35-41CC-A2A3-03DEB412AE9E}"/>
                  </a:ext>
                </a:extLst>
              </p:cNvPr>
              <p:cNvSpPr>
                <a:spLocks/>
              </p:cNvSpPr>
              <p:nvPr/>
            </p:nvSpPr>
            <p:spPr bwMode="auto">
              <a:xfrm flipH="1">
                <a:off x="7599300" y="423619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5" name="Freeform 748">
                <a:extLst>
                  <a:ext uri="{FF2B5EF4-FFF2-40B4-BE49-F238E27FC236}">
                    <a16:creationId xmlns:a16="http://schemas.microsoft.com/office/drawing/2014/main" id="{8932F71E-E19A-43B1-AC39-577DDB83506E}"/>
                  </a:ext>
                </a:extLst>
              </p:cNvPr>
              <p:cNvSpPr>
                <a:spLocks/>
              </p:cNvSpPr>
              <p:nvPr/>
            </p:nvSpPr>
            <p:spPr bwMode="auto">
              <a:xfrm flipH="1">
                <a:off x="8032535" y="423246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6" name="Freeform 749">
                <a:extLst>
                  <a:ext uri="{FF2B5EF4-FFF2-40B4-BE49-F238E27FC236}">
                    <a16:creationId xmlns:a16="http://schemas.microsoft.com/office/drawing/2014/main" id="{10F9FCBE-041E-4FC1-A42B-D306EFA0EF47}"/>
                  </a:ext>
                </a:extLst>
              </p:cNvPr>
              <p:cNvSpPr>
                <a:spLocks/>
              </p:cNvSpPr>
              <p:nvPr/>
            </p:nvSpPr>
            <p:spPr bwMode="auto">
              <a:xfrm flipH="1">
                <a:off x="7706395" y="423246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D32F0F35-3972-4A07-BEBA-9FA821571412}"/>
                  </a:ext>
                </a:extLst>
              </p:cNvPr>
              <p:cNvSpPr>
                <a:spLocks/>
              </p:cNvSpPr>
              <p:nvPr/>
            </p:nvSpPr>
            <p:spPr bwMode="auto">
              <a:xfrm flipH="1">
                <a:off x="7270672" y="423619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8" name="Freeform 31">
                <a:extLst>
                  <a:ext uri="{FF2B5EF4-FFF2-40B4-BE49-F238E27FC236}">
                    <a16:creationId xmlns:a16="http://schemas.microsoft.com/office/drawing/2014/main" id="{2F9930AB-E853-4281-A586-13D75908CBF6}"/>
                  </a:ext>
                </a:extLst>
              </p:cNvPr>
              <p:cNvSpPr>
                <a:spLocks/>
              </p:cNvSpPr>
              <p:nvPr/>
            </p:nvSpPr>
            <p:spPr bwMode="auto">
              <a:xfrm flipH="1">
                <a:off x="7377766" y="423246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9" name="Freeform 30">
                <a:extLst>
                  <a:ext uri="{FF2B5EF4-FFF2-40B4-BE49-F238E27FC236}">
                    <a16:creationId xmlns:a16="http://schemas.microsoft.com/office/drawing/2014/main" id="{654A42EE-EBF0-4CC3-B7E4-0C740C4EFEE9}"/>
                  </a:ext>
                </a:extLst>
              </p:cNvPr>
              <p:cNvSpPr>
                <a:spLocks/>
              </p:cNvSpPr>
              <p:nvPr/>
            </p:nvSpPr>
            <p:spPr bwMode="auto">
              <a:xfrm flipH="1">
                <a:off x="13503240" y="423619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ECA22635-DA08-401B-B0DB-0D2FE3B67383}"/>
                  </a:ext>
                </a:extLst>
              </p:cNvPr>
              <p:cNvSpPr>
                <a:spLocks/>
              </p:cNvSpPr>
              <p:nvPr/>
            </p:nvSpPr>
            <p:spPr bwMode="auto">
              <a:xfrm flipH="1">
                <a:off x="13610335" y="423246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1" name="Freeform 754">
                <a:extLst>
                  <a:ext uri="{FF2B5EF4-FFF2-40B4-BE49-F238E27FC236}">
                    <a16:creationId xmlns:a16="http://schemas.microsoft.com/office/drawing/2014/main" id="{57725020-E096-49C0-864C-984838C293D3}"/>
                  </a:ext>
                </a:extLst>
              </p:cNvPr>
              <p:cNvSpPr>
                <a:spLocks/>
              </p:cNvSpPr>
              <p:nvPr/>
            </p:nvSpPr>
            <p:spPr bwMode="auto">
              <a:xfrm flipH="1">
                <a:off x="13174613" y="423619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2" name="Freeform 755">
                <a:extLst>
                  <a:ext uri="{FF2B5EF4-FFF2-40B4-BE49-F238E27FC236}">
                    <a16:creationId xmlns:a16="http://schemas.microsoft.com/office/drawing/2014/main" id="{91DF3096-0A13-4B32-8B02-19386E955FF6}"/>
                  </a:ext>
                </a:extLst>
              </p:cNvPr>
              <p:cNvSpPr>
                <a:spLocks/>
              </p:cNvSpPr>
              <p:nvPr/>
            </p:nvSpPr>
            <p:spPr bwMode="auto">
              <a:xfrm flipH="1">
                <a:off x="12848471" y="423619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3" name="Freeform 756">
                <a:extLst>
                  <a:ext uri="{FF2B5EF4-FFF2-40B4-BE49-F238E27FC236}">
                    <a16:creationId xmlns:a16="http://schemas.microsoft.com/office/drawing/2014/main" id="{33009F64-8AA4-4F91-A54E-98ACFC8F9079}"/>
                  </a:ext>
                </a:extLst>
              </p:cNvPr>
              <p:cNvSpPr>
                <a:spLocks/>
              </p:cNvSpPr>
              <p:nvPr/>
            </p:nvSpPr>
            <p:spPr bwMode="auto">
              <a:xfrm flipH="1">
                <a:off x="13281705" y="423246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4" name="Freeform 757">
                <a:extLst>
                  <a:ext uri="{FF2B5EF4-FFF2-40B4-BE49-F238E27FC236}">
                    <a16:creationId xmlns:a16="http://schemas.microsoft.com/office/drawing/2014/main" id="{142989F7-270D-44E6-B248-25E59F9D8CB4}"/>
                  </a:ext>
                </a:extLst>
              </p:cNvPr>
              <p:cNvSpPr>
                <a:spLocks/>
              </p:cNvSpPr>
              <p:nvPr/>
            </p:nvSpPr>
            <p:spPr bwMode="auto">
              <a:xfrm flipH="1">
                <a:off x="12955566" y="423246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5" name="Freeform 29">
                <a:extLst>
                  <a:ext uri="{FF2B5EF4-FFF2-40B4-BE49-F238E27FC236}">
                    <a16:creationId xmlns:a16="http://schemas.microsoft.com/office/drawing/2014/main" id="{A3321F19-5CE5-4BA7-968C-E269712A0DBC}"/>
                  </a:ext>
                </a:extLst>
              </p:cNvPr>
              <p:cNvSpPr>
                <a:spLocks/>
              </p:cNvSpPr>
              <p:nvPr/>
            </p:nvSpPr>
            <p:spPr bwMode="auto">
              <a:xfrm flipH="1">
                <a:off x="12519843" y="423619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6" name="Freeform 31">
                <a:extLst>
                  <a:ext uri="{FF2B5EF4-FFF2-40B4-BE49-F238E27FC236}">
                    <a16:creationId xmlns:a16="http://schemas.microsoft.com/office/drawing/2014/main" id="{28B61B08-2DF2-484C-B74D-4EB6A6395427}"/>
                  </a:ext>
                </a:extLst>
              </p:cNvPr>
              <p:cNvSpPr>
                <a:spLocks/>
              </p:cNvSpPr>
              <p:nvPr/>
            </p:nvSpPr>
            <p:spPr bwMode="auto">
              <a:xfrm flipH="1">
                <a:off x="12626937" y="423246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7" name="Freeform 29">
                <a:extLst>
                  <a:ext uri="{FF2B5EF4-FFF2-40B4-BE49-F238E27FC236}">
                    <a16:creationId xmlns:a16="http://schemas.microsoft.com/office/drawing/2014/main" id="{79E2FBE4-022F-4A7D-ACE9-762B37DBA2F8}"/>
                  </a:ext>
                </a:extLst>
              </p:cNvPr>
              <p:cNvSpPr>
                <a:spLocks/>
              </p:cNvSpPr>
              <p:nvPr/>
            </p:nvSpPr>
            <p:spPr bwMode="auto">
              <a:xfrm flipH="1">
                <a:off x="12191215" y="423619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8" name="Freeform 31">
                <a:extLst>
                  <a:ext uri="{FF2B5EF4-FFF2-40B4-BE49-F238E27FC236}">
                    <a16:creationId xmlns:a16="http://schemas.microsoft.com/office/drawing/2014/main" id="{9CC07E2F-2F92-4BF6-9FB8-DCD6ED3D89E8}"/>
                  </a:ext>
                </a:extLst>
              </p:cNvPr>
              <p:cNvSpPr>
                <a:spLocks/>
              </p:cNvSpPr>
              <p:nvPr/>
            </p:nvSpPr>
            <p:spPr bwMode="auto">
              <a:xfrm flipH="1">
                <a:off x="12298308" y="423246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1" name="Group 10">
              <a:extLst>
                <a:ext uri="{FF2B5EF4-FFF2-40B4-BE49-F238E27FC236}">
                  <a16:creationId xmlns:a16="http://schemas.microsoft.com/office/drawing/2014/main" id="{05A07E1A-9EA4-46F5-A715-93F7F28D86FB}"/>
                </a:ext>
              </a:extLst>
            </p:cNvPr>
            <p:cNvGrpSpPr/>
            <p:nvPr/>
          </p:nvGrpSpPr>
          <p:grpSpPr>
            <a:xfrm>
              <a:off x="6525560" y="4219676"/>
              <a:ext cx="5551182" cy="176637"/>
              <a:chOff x="8146975" y="3339746"/>
              <a:chExt cx="5551182" cy="176637"/>
            </a:xfrm>
          </p:grpSpPr>
          <p:sp>
            <p:nvSpPr>
              <p:cNvPr id="174" name="Freeform 29">
                <a:extLst>
                  <a:ext uri="{FF2B5EF4-FFF2-40B4-BE49-F238E27FC236}">
                    <a16:creationId xmlns:a16="http://schemas.microsoft.com/office/drawing/2014/main" id="{F455BCDE-B910-457F-A089-31E2EA68A757}"/>
                  </a:ext>
                </a:extLst>
              </p:cNvPr>
              <p:cNvSpPr>
                <a:spLocks/>
              </p:cNvSpPr>
              <p:nvPr/>
            </p:nvSpPr>
            <p:spPr bwMode="auto">
              <a:xfrm>
                <a:off x="8146975" y="33434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 name="Freeform 30">
                <a:extLst>
                  <a:ext uri="{FF2B5EF4-FFF2-40B4-BE49-F238E27FC236}">
                    <a16:creationId xmlns:a16="http://schemas.microsoft.com/office/drawing/2014/main" id="{4D33C582-5F81-4AFE-AA30-F0959EBD5338}"/>
                  </a:ext>
                </a:extLst>
              </p:cNvPr>
              <p:cNvSpPr>
                <a:spLocks/>
              </p:cNvSpPr>
              <p:nvPr/>
            </p:nvSpPr>
            <p:spPr bwMode="auto">
              <a:xfrm>
                <a:off x="8473115" y="33434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A917811C-7556-428E-B3C0-22AEEE3EAD5E}"/>
                  </a:ext>
                </a:extLst>
              </p:cNvPr>
              <p:cNvSpPr>
                <a:spLocks/>
              </p:cNvSpPr>
              <p:nvPr/>
            </p:nvSpPr>
            <p:spPr bwMode="auto">
              <a:xfrm>
                <a:off x="8254070" y="333974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 name="Freeform 29">
                <a:extLst>
                  <a:ext uri="{FF2B5EF4-FFF2-40B4-BE49-F238E27FC236}">
                    <a16:creationId xmlns:a16="http://schemas.microsoft.com/office/drawing/2014/main" id="{FB82196E-36ED-42E5-9769-42170ED16504}"/>
                  </a:ext>
                </a:extLst>
              </p:cNvPr>
              <p:cNvSpPr>
                <a:spLocks/>
              </p:cNvSpPr>
              <p:nvPr/>
            </p:nvSpPr>
            <p:spPr bwMode="auto">
              <a:xfrm>
                <a:off x="8801743" y="33434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 name="Freeform 30">
                <a:extLst>
                  <a:ext uri="{FF2B5EF4-FFF2-40B4-BE49-F238E27FC236}">
                    <a16:creationId xmlns:a16="http://schemas.microsoft.com/office/drawing/2014/main" id="{F0933128-C261-404C-A66E-BFD26EF2188A}"/>
                  </a:ext>
                </a:extLst>
              </p:cNvPr>
              <p:cNvSpPr>
                <a:spLocks/>
              </p:cNvSpPr>
              <p:nvPr/>
            </p:nvSpPr>
            <p:spPr bwMode="auto">
              <a:xfrm>
                <a:off x="9127884" y="33434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 name="Freeform 31">
                <a:extLst>
                  <a:ext uri="{FF2B5EF4-FFF2-40B4-BE49-F238E27FC236}">
                    <a16:creationId xmlns:a16="http://schemas.microsoft.com/office/drawing/2014/main" id="{0BC5E483-D4C6-478D-8A7E-E2E495917289}"/>
                  </a:ext>
                </a:extLst>
              </p:cNvPr>
              <p:cNvSpPr>
                <a:spLocks/>
              </p:cNvSpPr>
              <p:nvPr/>
            </p:nvSpPr>
            <p:spPr bwMode="auto">
              <a:xfrm>
                <a:off x="8580210" y="333974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0" name="Freeform 32">
                <a:extLst>
                  <a:ext uri="{FF2B5EF4-FFF2-40B4-BE49-F238E27FC236}">
                    <a16:creationId xmlns:a16="http://schemas.microsoft.com/office/drawing/2014/main" id="{2F57EAEE-9D38-483A-A5B5-08EDA39982ED}"/>
                  </a:ext>
                </a:extLst>
              </p:cNvPr>
              <p:cNvSpPr>
                <a:spLocks/>
              </p:cNvSpPr>
              <p:nvPr/>
            </p:nvSpPr>
            <p:spPr bwMode="auto">
              <a:xfrm>
                <a:off x="8908837" y="333974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50961D1E-5F7E-4426-9AA6-95D74CB0AF95}"/>
                  </a:ext>
                </a:extLst>
              </p:cNvPr>
              <p:cNvSpPr>
                <a:spLocks/>
              </p:cNvSpPr>
              <p:nvPr/>
            </p:nvSpPr>
            <p:spPr bwMode="auto">
              <a:xfrm>
                <a:off x="9456513" y="33434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2" name="Freeform 30">
                <a:extLst>
                  <a:ext uri="{FF2B5EF4-FFF2-40B4-BE49-F238E27FC236}">
                    <a16:creationId xmlns:a16="http://schemas.microsoft.com/office/drawing/2014/main" id="{38C59287-1463-4A60-9D8E-CA0C5CB5C93A}"/>
                  </a:ext>
                </a:extLst>
              </p:cNvPr>
              <p:cNvSpPr>
                <a:spLocks/>
              </p:cNvSpPr>
              <p:nvPr/>
            </p:nvSpPr>
            <p:spPr bwMode="auto">
              <a:xfrm>
                <a:off x="9782654" y="33434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3" name="Freeform 31">
                <a:extLst>
                  <a:ext uri="{FF2B5EF4-FFF2-40B4-BE49-F238E27FC236}">
                    <a16:creationId xmlns:a16="http://schemas.microsoft.com/office/drawing/2014/main" id="{B675C205-C381-4116-943A-93F26D4DA696}"/>
                  </a:ext>
                </a:extLst>
              </p:cNvPr>
              <p:cNvSpPr>
                <a:spLocks/>
              </p:cNvSpPr>
              <p:nvPr/>
            </p:nvSpPr>
            <p:spPr bwMode="auto">
              <a:xfrm>
                <a:off x="9234978" y="333974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4" name="Freeform 32">
                <a:extLst>
                  <a:ext uri="{FF2B5EF4-FFF2-40B4-BE49-F238E27FC236}">
                    <a16:creationId xmlns:a16="http://schemas.microsoft.com/office/drawing/2014/main" id="{313C5ED6-97CD-47A2-9F4C-B9D0F8EE231F}"/>
                  </a:ext>
                </a:extLst>
              </p:cNvPr>
              <p:cNvSpPr>
                <a:spLocks/>
              </p:cNvSpPr>
              <p:nvPr/>
            </p:nvSpPr>
            <p:spPr bwMode="auto">
              <a:xfrm>
                <a:off x="9563607" y="333974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5" name="Freeform 774">
                <a:extLst>
                  <a:ext uri="{FF2B5EF4-FFF2-40B4-BE49-F238E27FC236}">
                    <a16:creationId xmlns:a16="http://schemas.microsoft.com/office/drawing/2014/main" id="{7352FB1E-5319-40A5-8F57-EB52EF494656}"/>
                  </a:ext>
                </a:extLst>
              </p:cNvPr>
              <p:cNvSpPr>
                <a:spLocks/>
              </p:cNvSpPr>
              <p:nvPr/>
            </p:nvSpPr>
            <p:spPr bwMode="auto">
              <a:xfrm>
                <a:off x="10111281" y="33434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6" name="Freeform 775">
                <a:extLst>
                  <a:ext uri="{FF2B5EF4-FFF2-40B4-BE49-F238E27FC236}">
                    <a16:creationId xmlns:a16="http://schemas.microsoft.com/office/drawing/2014/main" id="{6583C7D5-45D5-4EC3-9935-8718D25B1750}"/>
                  </a:ext>
                </a:extLst>
              </p:cNvPr>
              <p:cNvSpPr>
                <a:spLocks/>
              </p:cNvSpPr>
              <p:nvPr/>
            </p:nvSpPr>
            <p:spPr bwMode="auto">
              <a:xfrm>
                <a:off x="10437423" y="33434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7" name="Freeform 776">
                <a:extLst>
                  <a:ext uri="{FF2B5EF4-FFF2-40B4-BE49-F238E27FC236}">
                    <a16:creationId xmlns:a16="http://schemas.microsoft.com/office/drawing/2014/main" id="{D09C92B4-87B5-4225-8464-F981FC348B88}"/>
                  </a:ext>
                </a:extLst>
              </p:cNvPr>
              <p:cNvSpPr>
                <a:spLocks/>
              </p:cNvSpPr>
              <p:nvPr/>
            </p:nvSpPr>
            <p:spPr bwMode="auto">
              <a:xfrm>
                <a:off x="9889748" y="333974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8" name="Freeform 777">
                <a:extLst>
                  <a:ext uri="{FF2B5EF4-FFF2-40B4-BE49-F238E27FC236}">
                    <a16:creationId xmlns:a16="http://schemas.microsoft.com/office/drawing/2014/main" id="{0AD42B16-C02C-4D2D-B1CC-03403F378D40}"/>
                  </a:ext>
                </a:extLst>
              </p:cNvPr>
              <p:cNvSpPr>
                <a:spLocks/>
              </p:cNvSpPr>
              <p:nvPr/>
            </p:nvSpPr>
            <p:spPr bwMode="auto">
              <a:xfrm>
                <a:off x="10218375" y="333974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9" name="Freeform 29">
                <a:extLst>
                  <a:ext uri="{FF2B5EF4-FFF2-40B4-BE49-F238E27FC236}">
                    <a16:creationId xmlns:a16="http://schemas.microsoft.com/office/drawing/2014/main" id="{859E8AA4-D9FD-4855-9EAC-5666CB2EF5FE}"/>
                  </a:ext>
                </a:extLst>
              </p:cNvPr>
              <p:cNvSpPr>
                <a:spLocks/>
              </p:cNvSpPr>
              <p:nvPr/>
            </p:nvSpPr>
            <p:spPr bwMode="auto">
              <a:xfrm>
                <a:off x="10766050" y="33434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0" name="Freeform 31">
                <a:extLst>
                  <a:ext uri="{FF2B5EF4-FFF2-40B4-BE49-F238E27FC236}">
                    <a16:creationId xmlns:a16="http://schemas.microsoft.com/office/drawing/2014/main" id="{09FB3A7B-D807-4554-8176-D17E57FB5A6A}"/>
                  </a:ext>
                </a:extLst>
              </p:cNvPr>
              <p:cNvSpPr>
                <a:spLocks/>
              </p:cNvSpPr>
              <p:nvPr/>
            </p:nvSpPr>
            <p:spPr bwMode="auto">
              <a:xfrm>
                <a:off x="10544517" y="333974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0C067554-D60A-42A3-A07C-D006F7ED5027}"/>
                  </a:ext>
                </a:extLst>
              </p:cNvPr>
              <p:cNvSpPr>
                <a:spLocks/>
              </p:cNvSpPr>
              <p:nvPr/>
            </p:nvSpPr>
            <p:spPr bwMode="auto">
              <a:xfrm>
                <a:off x="11094678" y="33434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F21B070-EF82-4823-B1CC-47D2CA395B76}"/>
                  </a:ext>
                </a:extLst>
              </p:cNvPr>
              <p:cNvSpPr>
                <a:spLocks/>
              </p:cNvSpPr>
              <p:nvPr/>
            </p:nvSpPr>
            <p:spPr bwMode="auto">
              <a:xfrm>
                <a:off x="11420820" y="33434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61F50B61-DEA5-46F6-AB9B-83FE33F37354}"/>
                  </a:ext>
                </a:extLst>
              </p:cNvPr>
              <p:cNvSpPr>
                <a:spLocks/>
              </p:cNvSpPr>
              <p:nvPr/>
            </p:nvSpPr>
            <p:spPr bwMode="auto">
              <a:xfrm>
                <a:off x="10873146" y="333974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67F1AD2C-21D7-4FC7-9107-13EB6AE30618}"/>
                  </a:ext>
                </a:extLst>
              </p:cNvPr>
              <p:cNvSpPr>
                <a:spLocks/>
              </p:cNvSpPr>
              <p:nvPr/>
            </p:nvSpPr>
            <p:spPr bwMode="auto">
              <a:xfrm>
                <a:off x="11201773" y="333974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5" name="Freeform 784">
                <a:extLst>
                  <a:ext uri="{FF2B5EF4-FFF2-40B4-BE49-F238E27FC236}">
                    <a16:creationId xmlns:a16="http://schemas.microsoft.com/office/drawing/2014/main" id="{DE6A850A-21E6-469B-84CF-69F4EF1BB844}"/>
                  </a:ext>
                </a:extLst>
              </p:cNvPr>
              <p:cNvSpPr>
                <a:spLocks/>
              </p:cNvSpPr>
              <p:nvPr/>
            </p:nvSpPr>
            <p:spPr bwMode="auto">
              <a:xfrm>
                <a:off x="11749448" y="33434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6" name="Freeform 785">
                <a:extLst>
                  <a:ext uri="{FF2B5EF4-FFF2-40B4-BE49-F238E27FC236}">
                    <a16:creationId xmlns:a16="http://schemas.microsoft.com/office/drawing/2014/main" id="{52E7B61E-8082-4AB9-A326-CE1CC9742EEC}"/>
                  </a:ext>
                </a:extLst>
              </p:cNvPr>
              <p:cNvSpPr>
                <a:spLocks/>
              </p:cNvSpPr>
              <p:nvPr/>
            </p:nvSpPr>
            <p:spPr bwMode="auto">
              <a:xfrm>
                <a:off x="12075589" y="33434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7" name="Freeform 786">
                <a:extLst>
                  <a:ext uri="{FF2B5EF4-FFF2-40B4-BE49-F238E27FC236}">
                    <a16:creationId xmlns:a16="http://schemas.microsoft.com/office/drawing/2014/main" id="{C5139A46-F77A-4661-8D18-025D2659C677}"/>
                  </a:ext>
                </a:extLst>
              </p:cNvPr>
              <p:cNvSpPr>
                <a:spLocks/>
              </p:cNvSpPr>
              <p:nvPr/>
            </p:nvSpPr>
            <p:spPr bwMode="auto">
              <a:xfrm>
                <a:off x="11527915" y="333974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8" name="Freeform 787">
                <a:extLst>
                  <a:ext uri="{FF2B5EF4-FFF2-40B4-BE49-F238E27FC236}">
                    <a16:creationId xmlns:a16="http://schemas.microsoft.com/office/drawing/2014/main" id="{EC89A6FE-65CC-4F39-9100-6AC1DAD31846}"/>
                  </a:ext>
                </a:extLst>
              </p:cNvPr>
              <p:cNvSpPr>
                <a:spLocks/>
              </p:cNvSpPr>
              <p:nvPr/>
            </p:nvSpPr>
            <p:spPr bwMode="auto">
              <a:xfrm>
                <a:off x="11856543" y="333974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9" name="Freeform 29">
                <a:extLst>
                  <a:ext uri="{FF2B5EF4-FFF2-40B4-BE49-F238E27FC236}">
                    <a16:creationId xmlns:a16="http://schemas.microsoft.com/office/drawing/2014/main" id="{C3D1FD0C-E8F5-4A71-B752-974E4E0CD7B5}"/>
                  </a:ext>
                </a:extLst>
              </p:cNvPr>
              <p:cNvSpPr>
                <a:spLocks/>
              </p:cNvSpPr>
              <p:nvPr/>
            </p:nvSpPr>
            <p:spPr bwMode="auto">
              <a:xfrm>
                <a:off x="12388618" y="33434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0" name="Freeform 31">
                <a:extLst>
                  <a:ext uri="{FF2B5EF4-FFF2-40B4-BE49-F238E27FC236}">
                    <a16:creationId xmlns:a16="http://schemas.microsoft.com/office/drawing/2014/main" id="{47E2D0AC-A74B-4A7C-BF73-1070EA25CFCA}"/>
                  </a:ext>
                </a:extLst>
              </p:cNvPr>
              <p:cNvSpPr>
                <a:spLocks/>
              </p:cNvSpPr>
              <p:nvPr/>
            </p:nvSpPr>
            <p:spPr bwMode="auto">
              <a:xfrm>
                <a:off x="12167085" y="333974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1" name="Freeform 29">
                <a:extLst>
                  <a:ext uri="{FF2B5EF4-FFF2-40B4-BE49-F238E27FC236}">
                    <a16:creationId xmlns:a16="http://schemas.microsoft.com/office/drawing/2014/main" id="{6C325622-DF37-46A2-8260-44C5577D1B7C}"/>
                  </a:ext>
                </a:extLst>
              </p:cNvPr>
              <p:cNvSpPr>
                <a:spLocks/>
              </p:cNvSpPr>
              <p:nvPr/>
            </p:nvSpPr>
            <p:spPr bwMode="auto">
              <a:xfrm>
                <a:off x="12717246" y="33434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2" name="Freeform 30">
                <a:extLst>
                  <a:ext uri="{FF2B5EF4-FFF2-40B4-BE49-F238E27FC236}">
                    <a16:creationId xmlns:a16="http://schemas.microsoft.com/office/drawing/2014/main" id="{CB62538E-5177-47A2-A599-721BA98F54C8}"/>
                  </a:ext>
                </a:extLst>
              </p:cNvPr>
              <p:cNvSpPr>
                <a:spLocks/>
              </p:cNvSpPr>
              <p:nvPr/>
            </p:nvSpPr>
            <p:spPr bwMode="auto">
              <a:xfrm>
                <a:off x="13043388" y="33434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3" name="Freeform 31">
                <a:extLst>
                  <a:ext uri="{FF2B5EF4-FFF2-40B4-BE49-F238E27FC236}">
                    <a16:creationId xmlns:a16="http://schemas.microsoft.com/office/drawing/2014/main" id="{65EABD9A-67DC-4B62-8805-019883A2441B}"/>
                  </a:ext>
                </a:extLst>
              </p:cNvPr>
              <p:cNvSpPr>
                <a:spLocks/>
              </p:cNvSpPr>
              <p:nvPr/>
            </p:nvSpPr>
            <p:spPr bwMode="auto">
              <a:xfrm>
                <a:off x="12495714" y="333974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4" name="Freeform 32">
                <a:extLst>
                  <a:ext uri="{FF2B5EF4-FFF2-40B4-BE49-F238E27FC236}">
                    <a16:creationId xmlns:a16="http://schemas.microsoft.com/office/drawing/2014/main" id="{41E1E097-98B3-4530-8440-DF7D897D2107}"/>
                  </a:ext>
                </a:extLst>
              </p:cNvPr>
              <p:cNvSpPr>
                <a:spLocks/>
              </p:cNvSpPr>
              <p:nvPr/>
            </p:nvSpPr>
            <p:spPr bwMode="auto">
              <a:xfrm>
                <a:off x="12824341" y="333974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5" name="Freeform 794">
                <a:extLst>
                  <a:ext uri="{FF2B5EF4-FFF2-40B4-BE49-F238E27FC236}">
                    <a16:creationId xmlns:a16="http://schemas.microsoft.com/office/drawing/2014/main" id="{C1A1B2E6-F6BA-4D7B-81AE-12FBA3AF648D}"/>
                  </a:ext>
                </a:extLst>
              </p:cNvPr>
              <p:cNvSpPr>
                <a:spLocks/>
              </p:cNvSpPr>
              <p:nvPr/>
            </p:nvSpPr>
            <p:spPr bwMode="auto">
              <a:xfrm>
                <a:off x="13372016" y="33434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6" name="Freeform 795">
                <a:extLst>
                  <a:ext uri="{FF2B5EF4-FFF2-40B4-BE49-F238E27FC236}">
                    <a16:creationId xmlns:a16="http://schemas.microsoft.com/office/drawing/2014/main" id="{104D24B2-11BF-4611-925F-BEFE2569EF9D}"/>
                  </a:ext>
                </a:extLst>
              </p:cNvPr>
              <p:cNvSpPr>
                <a:spLocks/>
              </p:cNvSpPr>
              <p:nvPr/>
            </p:nvSpPr>
            <p:spPr bwMode="auto">
              <a:xfrm>
                <a:off x="13698157" y="33434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7" name="Freeform 796">
                <a:extLst>
                  <a:ext uri="{FF2B5EF4-FFF2-40B4-BE49-F238E27FC236}">
                    <a16:creationId xmlns:a16="http://schemas.microsoft.com/office/drawing/2014/main" id="{972BACE5-3509-459C-85AB-E191E688D116}"/>
                  </a:ext>
                </a:extLst>
              </p:cNvPr>
              <p:cNvSpPr>
                <a:spLocks/>
              </p:cNvSpPr>
              <p:nvPr/>
            </p:nvSpPr>
            <p:spPr bwMode="auto">
              <a:xfrm>
                <a:off x="13150483" y="333974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8" name="Freeform 797">
                <a:extLst>
                  <a:ext uri="{FF2B5EF4-FFF2-40B4-BE49-F238E27FC236}">
                    <a16:creationId xmlns:a16="http://schemas.microsoft.com/office/drawing/2014/main" id="{EFB1FAAB-C155-44C3-93F0-B336280BD87B}"/>
                  </a:ext>
                </a:extLst>
              </p:cNvPr>
              <p:cNvSpPr>
                <a:spLocks/>
              </p:cNvSpPr>
              <p:nvPr/>
            </p:nvSpPr>
            <p:spPr bwMode="auto">
              <a:xfrm>
                <a:off x="13479111" y="333974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2" name="Group 11">
              <a:extLst>
                <a:ext uri="{FF2B5EF4-FFF2-40B4-BE49-F238E27FC236}">
                  <a16:creationId xmlns:a16="http://schemas.microsoft.com/office/drawing/2014/main" id="{F0C746FE-A272-41B1-A6E7-C5AAD1C3DF03}"/>
                </a:ext>
              </a:extLst>
            </p:cNvPr>
            <p:cNvGrpSpPr/>
            <p:nvPr/>
          </p:nvGrpSpPr>
          <p:grpSpPr>
            <a:xfrm>
              <a:off x="6304027" y="4517452"/>
              <a:ext cx="5780061" cy="176637"/>
              <a:chOff x="7925442" y="3637522"/>
              <a:chExt cx="5780061" cy="176637"/>
            </a:xfrm>
          </p:grpSpPr>
          <p:sp>
            <p:nvSpPr>
              <p:cNvPr id="138" name="Freeform 30">
                <a:extLst>
                  <a:ext uri="{FF2B5EF4-FFF2-40B4-BE49-F238E27FC236}">
                    <a16:creationId xmlns:a16="http://schemas.microsoft.com/office/drawing/2014/main" id="{140EFB82-40D7-4B90-AE8A-DAEBAF7E3AEA}"/>
                  </a:ext>
                </a:extLst>
              </p:cNvPr>
              <p:cNvSpPr>
                <a:spLocks/>
              </p:cNvSpPr>
              <p:nvPr/>
            </p:nvSpPr>
            <p:spPr bwMode="auto">
              <a:xfrm flipH="1">
                <a:off x="11856543" y="364125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 name="Freeform 32">
                <a:extLst>
                  <a:ext uri="{FF2B5EF4-FFF2-40B4-BE49-F238E27FC236}">
                    <a16:creationId xmlns:a16="http://schemas.microsoft.com/office/drawing/2014/main" id="{38CDE72F-35D0-47F4-9F8B-C68A639599BD}"/>
                  </a:ext>
                </a:extLst>
              </p:cNvPr>
              <p:cNvSpPr>
                <a:spLocks/>
              </p:cNvSpPr>
              <p:nvPr/>
            </p:nvSpPr>
            <p:spPr bwMode="auto">
              <a:xfrm flipH="1">
                <a:off x="11963638" y="36375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 name="Freeform 801">
                <a:extLst>
                  <a:ext uri="{FF2B5EF4-FFF2-40B4-BE49-F238E27FC236}">
                    <a16:creationId xmlns:a16="http://schemas.microsoft.com/office/drawing/2014/main" id="{A419D614-2084-47B2-B790-75AF3B81D848}"/>
                  </a:ext>
                </a:extLst>
              </p:cNvPr>
              <p:cNvSpPr>
                <a:spLocks/>
              </p:cNvSpPr>
              <p:nvPr/>
            </p:nvSpPr>
            <p:spPr bwMode="auto">
              <a:xfrm flipH="1">
                <a:off x="11527916" y="364125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 name="Freeform 802">
                <a:extLst>
                  <a:ext uri="{FF2B5EF4-FFF2-40B4-BE49-F238E27FC236}">
                    <a16:creationId xmlns:a16="http://schemas.microsoft.com/office/drawing/2014/main" id="{0DABA0C0-C9C2-4423-AB5B-8D7D155428E0}"/>
                  </a:ext>
                </a:extLst>
              </p:cNvPr>
              <p:cNvSpPr>
                <a:spLocks/>
              </p:cNvSpPr>
              <p:nvPr/>
            </p:nvSpPr>
            <p:spPr bwMode="auto">
              <a:xfrm flipH="1">
                <a:off x="11201774" y="364125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 name="Freeform 803">
                <a:extLst>
                  <a:ext uri="{FF2B5EF4-FFF2-40B4-BE49-F238E27FC236}">
                    <a16:creationId xmlns:a16="http://schemas.microsoft.com/office/drawing/2014/main" id="{B04E5B65-0428-4C51-A3A0-FF4829F87B8F}"/>
                  </a:ext>
                </a:extLst>
              </p:cNvPr>
              <p:cNvSpPr>
                <a:spLocks/>
              </p:cNvSpPr>
              <p:nvPr/>
            </p:nvSpPr>
            <p:spPr bwMode="auto">
              <a:xfrm flipH="1">
                <a:off x="11635008" y="36375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 name="Freeform 804">
                <a:extLst>
                  <a:ext uri="{FF2B5EF4-FFF2-40B4-BE49-F238E27FC236}">
                    <a16:creationId xmlns:a16="http://schemas.microsoft.com/office/drawing/2014/main" id="{3A795F4A-9BDB-4352-9C79-A4D12BBD5D46}"/>
                  </a:ext>
                </a:extLst>
              </p:cNvPr>
              <p:cNvSpPr>
                <a:spLocks/>
              </p:cNvSpPr>
              <p:nvPr/>
            </p:nvSpPr>
            <p:spPr bwMode="auto">
              <a:xfrm flipH="1">
                <a:off x="11308869" y="36375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 name="Freeform 29">
                <a:extLst>
                  <a:ext uri="{FF2B5EF4-FFF2-40B4-BE49-F238E27FC236}">
                    <a16:creationId xmlns:a16="http://schemas.microsoft.com/office/drawing/2014/main" id="{21AE9658-42C4-4790-AEAA-6E5FDC53FB6C}"/>
                  </a:ext>
                </a:extLst>
              </p:cNvPr>
              <p:cNvSpPr>
                <a:spLocks/>
              </p:cNvSpPr>
              <p:nvPr/>
            </p:nvSpPr>
            <p:spPr bwMode="auto">
              <a:xfrm flipH="1">
                <a:off x="10873146" y="364125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620B554E-A68E-4398-8934-9A743ADD9119}"/>
                  </a:ext>
                </a:extLst>
              </p:cNvPr>
              <p:cNvSpPr>
                <a:spLocks/>
              </p:cNvSpPr>
              <p:nvPr/>
            </p:nvSpPr>
            <p:spPr bwMode="auto">
              <a:xfrm flipH="1">
                <a:off x="10980240" y="36375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 name="Freeform 29">
                <a:extLst>
                  <a:ext uri="{FF2B5EF4-FFF2-40B4-BE49-F238E27FC236}">
                    <a16:creationId xmlns:a16="http://schemas.microsoft.com/office/drawing/2014/main" id="{6FD7527E-533A-4079-8866-88CC7711ACDA}"/>
                  </a:ext>
                </a:extLst>
              </p:cNvPr>
              <p:cNvSpPr>
                <a:spLocks/>
              </p:cNvSpPr>
              <p:nvPr/>
            </p:nvSpPr>
            <p:spPr bwMode="auto">
              <a:xfrm flipH="1">
                <a:off x="10544518" y="364125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 name="Freeform 30">
                <a:extLst>
                  <a:ext uri="{FF2B5EF4-FFF2-40B4-BE49-F238E27FC236}">
                    <a16:creationId xmlns:a16="http://schemas.microsoft.com/office/drawing/2014/main" id="{8D51841F-F8C4-4115-BA9A-B36FED6B708C}"/>
                  </a:ext>
                </a:extLst>
              </p:cNvPr>
              <p:cNvSpPr>
                <a:spLocks/>
              </p:cNvSpPr>
              <p:nvPr/>
            </p:nvSpPr>
            <p:spPr bwMode="auto">
              <a:xfrm flipH="1">
                <a:off x="10218376" y="364125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 name="Freeform 31">
                <a:extLst>
                  <a:ext uri="{FF2B5EF4-FFF2-40B4-BE49-F238E27FC236}">
                    <a16:creationId xmlns:a16="http://schemas.microsoft.com/office/drawing/2014/main" id="{0DB41942-FCDA-41E0-918A-7C191F82DE2B}"/>
                  </a:ext>
                </a:extLst>
              </p:cNvPr>
              <p:cNvSpPr>
                <a:spLocks/>
              </p:cNvSpPr>
              <p:nvPr/>
            </p:nvSpPr>
            <p:spPr bwMode="auto">
              <a:xfrm flipH="1">
                <a:off x="10651611" y="36375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 name="Freeform 32">
                <a:extLst>
                  <a:ext uri="{FF2B5EF4-FFF2-40B4-BE49-F238E27FC236}">
                    <a16:creationId xmlns:a16="http://schemas.microsoft.com/office/drawing/2014/main" id="{E797A6EF-FBF4-436D-95F7-8AFD4FEDA1E1}"/>
                  </a:ext>
                </a:extLst>
              </p:cNvPr>
              <p:cNvSpPr>
                <a:spLocks/>
              </p:cNvSpPr>
              <p:nvPr/>
            </p:nvSpPr>
            <p:spPr bwMode="auto">
              <a:xfrm flipH="1">
                <a:off x="10325471" y="36375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 name="Freeform 29">
                <a:extLst>
                  <a:ext uri="{FF2B5EF4-FFF2-40B4-BE49-F238E27FC236}">
                    <a16:creationId xmlns:a16="http://schemas.microsoft.com/office/drawing/2014/main" id="{FB6DB869-C638-469E-BBDD-AEE2D8AC4119}"/>
                  </a:ext>
                </a:extLst>
              </p:cNvPr>
              <p:cNvSpPr>
                <a:spLocks/>
              </p:cNvSpPr>
              <p:nvPr/>
            </p:nvSpPr>
            <p:spPr bwMode="auto">
              <a:xfrm flipH="1">
                <a:off x="9889748" y="364125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 name="Freeform 30">
                <a:extLst>
                  <a:ext uri="{FF2B5EF4-FFF2-40B4-BE49-F238E27FC236}">
                    <a16:creationId xmlns:a16="http://schemas.microsoft.com/office/drawing/2014/main" id="{FCBF7FA3-475E-4733-B026-2BF68842B6BB}"/>
                  </a:ext>
                </a:extLst>
              </p:cNvPr>
              <p:cNvSpPr>
                <a:spLocks/>
              </p:cNvSpPr>
              <p:nvPr/>
            </p:nvSpPr>
            <p:spPr bwMode="auto">
              <a:xfrm flipH="1">
                <a:off x="9563607" y="364125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 name="Freeform 31">
                <a:extLst>
                  <a:ext uri="{FF2B5EF4-FFF2-40B4-BE49-F238E27FC236}">
                    <a16:creationId xmlns:a16="http://schemas.microsoft.com/office/drawing/2014/main" id="{B3C91CE2-11EA-47A0-8920-4799B7F67377}"/>
                  </a:ext>
                </a:extLst>
              </p:cNvPr>
              <p:cNvSpPr>
                <a:spLocks/>
              </p:cNvSpPr>
              <p:nvPr/>
            </p:nvSpPr>
            <p:spPr bwMode="auto">
              <a:xfrm flipH="1">
                <a:off x="9996843" y="36375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 name="Freeform 32">
                <a:extLst>
                  <a:ext uri="{FF2B5EF4-FFF2-40B4-BE49-F238E27FC236}">
                    <a16:creationId xmlns:a16="http://schemas.microsoft.com/office/drawing/2014/main" id="{1F8B2559-9A17-454B-83CF-3F18D849C982}"/>
                  </a:ext>
                </a:extLst>
              </p:cNvPr>
              <p:cNvSpPr>
                <a:spLocks/>
              </p:cNvSpPr>
              <p:nvPr/>
            </p:nvSpPr>
            <p:spPr bwMode="auto">
              <a:xfrm flipH="1">
                <a:off x="9670702" y="36375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 name="Freeform 29">
                <a:extLst>
                  <a:ext uri="{FF2B5EF4-FFF2-40B4-BE49-F238E27FC236}">
                    <a16:creationId xmlns:a16="http://schemas.microsoft.com/office/drawing/2014/main" id="{F9F9BB4D-E68C-4774-A885-5FF7952A8833}"/>
                  </a:ext>
                </a:extLst>
              </p:cNvPr>
              <p:cNvSpPr>
                <a:spLocks/>
              </p:cNvSpPr>
              <p:nvPr/>
            </p:nvSpPr>
            <p:spPr bwMode="auto">
              <a:xfrm flipH="1">
                <a:off x="9234979" y="364125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 name="Freeform 30">
                <a:extLst>
                  <a:ext uri="{FF2B5EF4-FFF2-40B4-BE49-F238E27FC236}">
                    <a16:creationId xmlns:a16="http://schemas.microsoft.com/office/drawing/2014/main" id="{D2CD5DAA-2BF4-41AE-9CBA-7315E94F95EE}"/>
                  </a:ext>
                </a:extLst>
              </p:cNvPr>
              <p:cNvSpPr>
                <a:spLocks/>
              </p:cNvSpPr>
              <p:nvPr/>
            </p:nvSpPr>
            <p:spPr bwMode="auto">
              <a:xfrm flipH="1">
                <a:off x="8908838" y="364125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 name="Freeform 31">
                <a:extLst>
                  <a:ext uri="{FF2B5EF4-FFF2-40B4-BE49-F238E27FC236}">
                    <a16:creationId xmlns:a16="http://schemas.microsoft.com/office/drawing/2014/main" id="{78CE4F48-B34F-4CCD-95D4-0E7E80D2E639}"/>
                  </a:ext>
                </a:extLst>
              </p:cNvPr>
              <p:cNvSpPr>
                <a:spLocks/>
              </p:cNvSpPr>
              <p:nvPr/>
            </p:nvSpPr>
            <p:spPr bwMode="auto">
              <a:xfrm flipH="1">
                <a:off x="9342074" y="36375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 name="Freeform 32">
                <a:extLst>
                  <a:ext uri="{FF2B5EF4-FFF2-40B4-BE49-F238E27FC236}">
                    <a16:creationId xmlns:a16="http://schemas.microsoft.com/office/drawing/2014/main" id="{EC0E1A8B-CF68-4C8C-AF6F-FD8EB248512B}"/>
                  </a:ext>
                </a:extLst>
              </p:cNvPr>
              <p:cNvSpPr>
                <a:spLocks/>
              </p:cNvSpPr>
              <p:nvPr/>
            </p:nvSpPr>
            <p:spPr bwMode="auto">
              <a:xfrm flipH="1">
                <a:off x="9015933" y="36375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 name="Freeform 29">
                <a:extLst>
                  <a:ext uri="{FF2B5EF4-FFF2-40B4-BE49-F238E27FC236}">
                    <a16:creationId xmlns:a16="http://schemas.microsoft.com/office/drawing/2014/main" id="{F9685B97-01A9-4260-AA5A-B57551EC2804}"/>
                  </a:ext>
                </a:extLst>
              </p:cNvPr>
              <p:cNvSpPr>
                <a:spLocks/>
              </p:cNvSpPr>
              <p:nvPr/>
            </p:nvSpPr>
            <p:spPr bwMode="auto">
              <a:xfrm flipH="1">
                <a:off x="8580211" y="364125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 name="Freeform 30">
                <a:extLst>
                  <a:ext uri="{FF2B5EF4-FFF2-40B4-BE49-F238E27FC236}">
                    <a16:creationId xmlns:a16="http://schemas.microsoft.com/office/drawing/2014/main" id="{F872558C-38EF-4D7D-9E32-58C7AEF5747B}"/>
                  </a:ext>
                </a:extLst>
              </p:cNvPr>
              <p:cNvSpPr>
                <a:spLocks/>
              </p:cNvSpPr>
              <p:nvPr/>
            </p:nvSpPr>
            <p:spPr bwMode="auto">
              <a:xfrm flipH="1">
                <a:off x="8254070" y="364125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28C8A16-41F1-4F0B-9A9C-72E71B657A0C}"/>
                  </a:ext>
                </a:extLst>
              </p:cNvPr>
              <p:cNvSpPr>
                <a:spLocks/>
              </p:cNvSpPr>
              <p:nvPr/>
            </p:nvSpPr>
            <p:spPr bwMode="auto">
              <a:xfrm flipH="1">
                <a:off x="8687305" y="36375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 name="Freeform 32">
                <a:extLst>
                  <a:ext uri="{FF2B5EF4-FFF2-40B4-BE49-F238E27FC236}">
                    <a16:creationId xmlns:a16="http://schemas.microsoft.com/office/drawing/2014/main" id="{C2634FFE-E3BC-4C11-A38B-D6D48150888B}"/>
                  </a:ext>
                </a:extLst>
              </p:cNvPr>
              <p:cNvSpPr>
                <a:spLocks/>
              </p:cNvSpPr>
              <p:nvPr/>
            </p:nvSpPr>
            <p:spPr bwMode="auto">
              <a:xfrm flipH="1">
                <a:off x="8361164" y="36375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 name="Freeform 823">
                <a:extLst>
                  <a:ext uri="{FF2B5EF4-FFF2-40B4-BE49-F238E27FC236}">
                    <a16:creationId xmlns:a16="http://schemas.microsoft.com/office/drawing/2014/main" id="{165B47DD-2AA8-467B-854E-C43C3E98A551}"/>
                  </a:ext>
                </a:extLst>
              </p:cNvPr>
              <p:cNvSpPr>
                <a:spLocks/>
              </p:cNvSpPr>
              <p:nvPr/>
            </p:nvSpPr>
            <p:spPr bwMode="auto">
              <a:xfrm flipH="1">
                <a:off x="7925442" y="364125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 name="Freeform 824">
                <a:extLst>
                  <a:ext uri="{FF2B5EF4-FFF2-40B4-BE49-F238E27FC236}">
                    <a16:creationId xmlns:a16="http://schemas.microsoft.com/office/drawing/2014/main" id="{B1A0AD6B-50EC-4295-B38A-8999B227C8E1}"/>
                  </a:ext>
                </a:extLst>
              </p:cNvPr>
              <p:cNvSpPr>
                <a:spLocks/>
              </p:cNvSpPr>
              <p:nvPr/>
            </p:nvSpPr>
            <p:spPr bwMode="auto">
              <a:xfrm flipH="1">
                <a:off x="8032535" y="36375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 name="Freeform 30">
                <a:extLst>
                  <a:ext uri="{FF2B5EF4-FFF2-40B4-BE49-F238E27FC236}">
                    <a16:creationId xmlns:a16="http://schemas.microsoft.com/office/drawing/2014/main" id="{10945881-5C61-43D8-8194-C297174BA52B}"/>
                  </a:ext>
                </a:extLst>
              </p:cNvPr>
              <p:cNvSpPr>
                <a:spLocks/>
              </p:cNvSpPr>
              <p:nvPr/>
            </p:nvSpPr>
            <p:spPr bwMode="auto">
              <a:xfrm flipH="1">
                <a:off x="13486456" y="364125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 name="Freeform 32">
                <a:extLst>
                  <a:ext uri="{FF2B5EF4-FFF2-40B4-BE49-F238E27FC236}">
                    <a16:creationId xmlns:a16="http://schemas.microsoft.com/office/drawing/2014/main" id="{66ECA612-1BF5-47DE-9A7D-B5D3E44104A2}"/>
                  </a:ext>
                </a:extLst>
              </p:cNvPr>
              <p:cNvSpPr>
                <a:spLocks/>
              </p:cNvSpPr>
              <p:nvPr/>
            </p:nvSpPr>
            <p:spPr bwMode="auto">
              <a:xfrm flipH="1">
                <a:off x="13593551" y="36375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 name="Freeform 827">
                <a:extLst>
                  <a:ext uri="{FF2B5EF4-FFF2-40B4-BE49-F238E27FC236}">
                    <a16:creationId xmlns:a16="http://schemas.microsoft.com/office/drawing/2014/main" id="{E553DE6A-27C6-4177-BCC6-4C772E28CAB8}"/>
                  </a:ext>
                </a:extLst>
              </p:cNvPr>
              <p:cNvSpPr>
                <a:spLocks/>
              </p:cNvSpPr>
              <p:nvPr/>
            </p:nvSpPr>
            <p:spPr bwMode="auto">
              <a:xfrm flipH="1">
                <a:off x="13157829" y="364125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 name="Freeform 828">
                <a:extLst>
                  <a:ext uri="{FF2B5EF4-FFF2-40B4-BE49-F238E27FC236}">
                    <a16:creationId xmlns:a16="http://schemas.microsoft.com/office/drawing/2014/main" id="{40241457-9C2E-4827-B7BA-F04497A1B574}"/>
                  </a:ext>
                </a:extLst>
              </p:cNvPr>
              <p:cNvSpPr>
                <a:spLocks/>
              </p:cNvSpPr>
              <p:nvPr/>
            </p:nvSpPr>
            <p:spPr bwMode="auto">
              <a:xfrm flipH="1">
                <a:off x="12831687" y="364125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 name="Freeform 829">
                <a:extLst>
                  <a:ext uri="{FF2B5EF4-FFF2-40B4-BE49-F238E27FC236}">
                    <a16:creationId xmlns:a16="http://schemas.microsoft.com/office/drawing/2014/main" id="{A5E785DC-A7E0-46F9-84C3-A844905B66C5}"/>
                  </a:ext>
                </a:extLst>
              </p:cNvPr>
              <p:cNvSpPr>
                <a:spLocks/>
              </p:cNvSpPr>
              <p:nvPr/>
            </p:nvSpPr>
            <p:spPr bwMode="auto">
              <a:xfrm flipH="1">
                <a:off x="13264921" y="36375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 name="Freeform 830">
                <a:extLst>
                  <a:ext uri="{FF2B5EF4-FFF2-40B4-BE49-F238E27FC236}">
                    <a16:creationId xmlns:a16="http://schemas.microsoft.com/office/drawing/2014/main" id="{D2D2D55A-084A-451A-881D-BD53BF70613F}"/>
                  </a:ext>
                </a:extLst>
              </p:cNvPr>
              <p:cNvSpPr>
                <a:spLocks/>
              </p:cNvSpPr>
              <p:nvPr/>
            </p:nvSpPr>
            <p:spPr bwMode="auto">
              <a:xfrm flipH="1">
                <a:off x="12938782" y="36375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 name="Freeform 29">
                <a:extLst>
                  <a:ext uri="{FF2B5EF4-FFF2-40B4-BE49-F238E27FC236}">
                    <a16:creationId xmlns:a16="http://schemas.microsoft.com/office/drawing/2014/main" id="{B8103E32-0FAA-41C7-815A-C515F0BBD0BE}"/>
                  </a:ext>
                </a:extLst>
              </p:cNvPr>
              <p:cNvSpPr>
                <a:spLocks/>
              </p:cNvSpPr>
              <p:nvPr/>
            </p:nvSpPr>
            <p:spPr bwMode="auto">
              <a:xfrm flipH="1">
                <a:off x="12503059" y="364125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3AC18552-228F-46F1-A6BC-D9D0420D84F7}"/>
                  </a:ext>
                </a:extLst>
              </p:cNvPr>
              <p:cNvSpPr>
                <a:spLocks/>
              </p:cNvSpPr>
              <p:nvPr/>
            </p:nvSpPr>
            <p:spPr bwMode="auto">
              <a:xfrm flipH="1">
                <a:off x="12610153" y="36375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 name="Freeform 29">
                <a:extLst>
                  <a:ext uri="{FF2B5EF4-FFF2-40B4-BE49-F238E27FC236}">
                    <a16:creationId xmlns:a16="http://schemas.microsoft.com/office/drawing/2014/main" id="{01DA08D6-FADB-47B1-A57D-58EC97123277}"/>
                  </a:ext>
                </a:extLst>
              </p:cNvPr>
              <p:cNvSpPr>
                <a:spLocks/>
              </p:cNvSpPr>
              <p:nvPr/>
            </p:nvSpPr>
            <p:spPr bwMode="auto">
              <a:xfrm flipH="1">
                <a:off x="12174431" y="364125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 name="Freeform 31">
                <a:extLst>
                  <a:ext uri="{FF2B5EF4-FFF2-40B4-BE49-F238E27FC236}">
                    <a16:creationId xmlns:a16="http://schemas.microsoft.com/office/drawing/2014/main" id="{BC82B691-C893-4BD9-B31D-E0D4368EDB05}"/>
                  </a:ext>
                </a:extLst>
              </p:cNvPr>
              <p:cNvSpPr>
                <a:spLocks/>
              </p:cNvSpPr>
              <p:nvPr/>
            </p:nvSpPr>
            <p:spPr bwMode="auto">
              <a:xfrm flipH="1">
                <a:off x="12281524" y="36375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3" name="Group 12">
              <a:extLst>
                <a:ext uri="{FF2B5EF4-FFF2-40B4-BE49-F238E27FC236}">
                  <a16:creationId xmlns:a16="http://schemas.microsoft.com/office/drawing/2014/main" id="{8A79D90E-0310-43D6-A3D1-7B25D2C65987}"/>
                </a:ext>
              </a:extLst>
            </p:cNvPr>
            <p:cNvGrpSpPr/>
            <p:nvPr/>
          </p:nvGrpSpPr>
          <p:grpSpPr>
            <a:xfrm>
              <a:off x="7180328" y="3639857"/>
              <a:ext cx="4891833" cy="176637"/>
              <a:chOff x="8801743" y="2759927"/>
              <a:chExt cx="4891833" cy="176637"/>
            </a:xfrm>
          </p:grpSpPr>
          <p:sp>
            <p:nvSpPr>
              <p:cNvPr id="107" name="Freeform 29">
                <a:extLst>
                  <a:ext uri="{FF2B5EF4-FFF2-40B4-BE49-F238E27FC236}">
                    <a16:creationId xmlns:a16="http://schemas.microsoft.com/office/drawing/2014/main" id="{F4CB2F9C-833F-4B12-A05C-87885B3C93E5}"/>
                  </a:ext>
                </a:extLst>
              </p:cNvPr>
              <p:cNvSpPr>
                <a:spLocks/>
              </p:cNvSpPr>
              <p:nvPr/>
            </p:nvSpPr>
            <p:spPr bwMode="auto">
              <a:xfrm>
                <a:off x="8801743" y="276365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3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56448E2A-AA3D-48BB-AB59-C8EB25C872C4}"/>
                  </a:ext>
                </a:extLst>
              </p:cNvPr>
              <p:cNvSpPr>
                <a:spLocks/>
              </p:cNvSpPr>
              <p:nvPr/>
            </p:nvSpPr>
            <p:spPr bwMode="auto">
              <a:xfrm>
                <a:off x="9127884" y="276365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3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 name="Freeform 32">
                <a:extLst>
                  <a:ext uri="{FF2B5EF4-FFF2-40B4-BE49-F238E27FC236}">
                    <a16:creationId xmlns:a16="http://schemas.microsoft.com/office/drawing/2014/main" id="{ADC6A669-E6AA-42A3-A449-E5FF3B15A21A}"/>
                  </a:ext>
                </a:extLst>
              </p:cNvPr>
              <p:cNvSpPr>
                <a:spLocks/>
              </p:cNvSpPr>
              <p:nvPr/>
            </p:nvSpPr>
            <p:spPr bwMode="auto">
              <a:xfrm>
                <a:off x="8908837" y="275992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3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 name="Freeform 29">
                <a:extLst>
                  <a:ext uri="{FF2B5EF4-FFF2-40B4-BE49-F238E27FC236}">
                    <a16:creationId xmlns:a16="http://schemas.microsoft.com/office/drawing/2014/main" id="{EA8B2E9D-BE83-46F4-91EB-6E87648F8D27}"/>
                  </a:ext>
                </a:extLst>
              </p:cNvPr>
              <p:cNvSpPr>
                <a:spLocks/>
              </p:cNvSpPr>
              <p:nvPr/>
            </p:nvSpPr>
            <p:spPr bwMode="auto">
              <a:xfrm>
                <a:off x="9456513" y="276365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3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 name="Freeform 30">
                <a:extLst>
                  <a:ext uri="{FF2B5EF4-FFF2-40B4-BE49-F238E27FC236}">
                    <a16:creationId xmlns:a16="http://schemas.microsoft.com/office/drawing/2014/main" id="{203662AA-0055-4265-AF00-EB8CA1A40066}"/>
                  </a:ext>
                </a:extLst>
              </p:cNvPr>
              <p:cNvSpPr>
                <a:spLocks/>
              </p:cNvSpPr>
              <p:nvPr/>
            </p:nvSpPr>
            <p:spPr bwMode="auto">
              <a:xfrm>
                <a:off x="9782654" y="276365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3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 name="Freeform 31">
                <a:extLst>
                  <a:ext uri="{FF2B5EF4-FFF2-40B4-BE49-F238E27FC236}">
                    <a16:creationId xmlns:a16="http://schemas.microsoft.com/office/drawing/2014/main" id="{CD346794-2ED2-429B-B462-02B0C719BD15}"/>
                  </a:ext>
                </a:extLst>
              </p:cNvPr>
              <p:cNvSpPr>
                <a:spLocks/>
              </p:cNvSpPr>
              <p:nvPr/>
            </p:nvSpPr>
            <p:spPr bwMode="auto">
              <a:xfrm>
                <a:off x="9234978" y="275992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3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 name="Freeform 32">
                <a:extLst>
                  <a:ext uri="{FF2B5EF4-FFF2-40B4-BE49-F238E27FC236}">
                    <a16:creationId xmlns:a16="http://schemas.microsoft.com/office/drawing/2014/main" id="{9491951E-3F06-4A3E-ACCB-A4C380DC39F1}"/>
                  </a:ext>
                </a:extLst>
              </p:cNvPr>
              <p:cNvSpPr>
                <a:spLocks/>
              </p:cNvSpPr>
              <p:nvPr/>
            </p:nvSpPr>
            <p:spPr bwMode="auto">
              <a:xfrm>
                <a:off x="9563607" y="275992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3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 name="Freeform 843">
                <a:extLst>
                  <a:ext uri="{FF2B5EF4-FFF2-40B4-BE49-F238E27FC236}">
                    <a16:creationId xmlns:a16="http://schemas.microsoft.com/office/drawing/2014/main" id="{51DFDD4F-FB48-48D1-B968-845E8D3C043C}"/>
                  </a:ext>
                </a:extLst>
              </p:cNvPr>
              <p:cNvSpPr>
                <a:spLocks/>
              </p:cNvSpPr>
              <p:nvPr/>
            </p:nvSpPr>
            <p:spPr bwMode="auto">
              <a:xfrm>
                <a:off x="10111281" y="276365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3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 name="Freeform 844">
                <a:extLst>
                  <a:ext uri="{FF2B5EF4-FFF2-40B4-BE49-F238E27FC236}">
                    <a16:creationId xmlns:a16="http://schemas.microsoft.com/office/drawing/2014/main" id="{93AA95B0-34CA-427C-8C99-A8CB885E3C4F}"/>
                  </a:ext>
                </a:extLst>
              </p:cNvPr>
              <p:cNvSpPr>
                <a:spLocks/>
              </p:cNvSpPr>
              <p:nvPr/>
            </p:nvSpPr>
            <p:spPr bwMode="auto">
              <a:xfrm>
                <a:off x="10437423" y="276365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3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 name="Freeform 845">
                <a:extLst>
                  <a:ext uri="{FF2B5EF4-FFF2-40B4-BE49-F238E27FC236}">
                    <a16:creationId xmlns:a16="http://schemas.microsoft.com/office/drawing/2014/main" id="{9F5F4B4C-3DFA-443F-BC97-1DF8E4EC691E}"/>
                  </a:ext>
                </a:extLst>
              </p:cNvPr>
              <p:cNvSpPr>
                <a:spLocks/>
              </p:cNvSpPr>
              <p:nvPr/>
            </p:nvSpPr>
            <p:spPr bwMode="auto">
              <a:xfrm>
                <a:off x="9889748" y="275992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3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 name="Freeform 846">
                <a:extLst>
                  <a:ext uri="{FF2B5EF4-FFF2-40B4-BE49-F238E27FC236}">
                    <a16:creationId xmlns:a16="http://schemas.microsoft.com/office/drawing/2014/main" id="{90A966B5-3140-42C0-92EF-C9146288CF40}"/>
                  </a:ext>
                </a:extLst>
              </p:cNvPr>
              <p:cNvSpPr>
                <a:spLocks/>
              </p:cNvSpPr>
              <p:nvPr/>
            </p:nvSpPr>
            <p:spPr bwMode="auto">
              <a:xfrm>
                <a:off x="10218375" y="275992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3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 name="Freeform 29">
                <a:extLst>
                  <a:ext uri="{FF2B5EF4-FFF2-40B4-BE49-F238E27FC236}">
                    <a16:creationId xmlns:a16="http://schemas.microsoft.com/office/drawing/2014/main" id="{C241F297-902A-4781-9BA2-708322D27AB1}"/>
                  </a:ext>
                </a:extLst>
              </p:cNvPr>
              <p:cNvSpPr>
                <a:spLocks/>
              </p:cNvSpPr>
              <p:nvPr/>
            </p:nvSpPr>
            <p:spPr bwMode="auto">
              <a:xfrm>
                <a:off x="10766050" y="276365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3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9E3C2DE3-E7AB-476D-BC7D-4FCD2707206A}"/>
                  </a:ext>
                </a:extLst>
              </p:cNvPr>
              <p:cNvSpPr>
                <a:spLocks/>
              </p:cNvSpPr>
              <p:nvPr/>
            </p:nvSpPr>
            <p:spPr bwMode="auto">
              <a:xfrm>
                <a:off x="10544517" y="275992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3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 name="Freeform 29">
                <a:extLst>
                  <a:ext uri="{FF2B5EF4-FFF2-40B4-BE49-F238E27FC236}">
                    <a16:creationId xmlns:a16="http://schemas.microsoft.com/office/drawing/2014/main" id="{3943D872-A902-45C3-980E-38E9D2056B37}"/>
                  </a:ext>
                </a:extLst>
              </p:cNvPr>
              <p:cNvSpPr>
                <a:spLocks/>
              </p:cNvSpPr>
              <p:nvPr/>
            </p:nvSpPr>
            <p:spPr bwMode="auto">
              <a:xfrm>
                <a:off x="11094678" y="276365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3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 name="Freeform 30">
                <a:extLst>
                  <a:ext uri="{FF2B5EF4-FFF2-40B4-BE49-F238E27FC236}">
                    <a16:creationId xmlns:a16="http://schemas.microsoft.com/office/drawing/2014/main" id="{06F09807-D312-4AF5-AC38-36B048FD0F0B}"/>
                  </a:ext>
                </a:extLst>
              </p:cNvPr>
              <p:cNvSpPr>
                <a:spLocks/>
              </p:cNvSpPr>
              <p:nvPr/>
            </p:nvSpPr>
            <p:spPr bwMode="auto">
              <a:xfrm>
                <a:off x="11420820" y="276365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3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 name="Freeform 31">
                <a:extLst>
                  <a:ext uri="{FF2B5EF4-FFF2-40B4-BE49-F238E27FC236}">
                    <a16:creationId xmlns:a16="http://schemas.microsoft.com/office/drawing/2014/main" id="{CF928EF1-A8B1-49B3-BB9B-507F7ED98731}"/>
                  </a:ext>
                </a:extLst>
              </p:cNvPr>
              <p:cNvSpPr>
                <a:spLocks/>
              </p:cNvSpPr>
              <p:nvPr/>
            </p:nvSpPr>
            <p:spPr bwMode="auto">
              <a:xfrm>
                <a:off x="10873146" y="275992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3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 name="Freeform 32">
                <a:extLst>
                  <a:ext uri="{FF2B5EF4-FFF2-40B4-BE49-F238E27FC236}">
                    <a16:creationId xmlns:a16="http://schemas.microsoft.com/office/drawing/2014/main" id="{74808656-CFDA-4D06-AA53-8A2A2305AC27}"/>
                  </a:ext>
                </a:extLst>
              </p:cNvPr>
              <p:cNvSpPr>
                <a:spLocks/>
              </p:cNvSpPr>
              <p:nvPr/>
            </p:nvSpPr>
            <p:spPr bwMode="auto">
              <a:xfrm>
                <a:off x="11201773" y="275992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3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 name="Freeform 853">
                <a:extLst>
                  <a:ext uri="{FF2B5EF4-FFF2-40B4-BE49-F238E27FC236}">
                    <a16:creationId xmlns:a16="http://schemas.microsoft.com/office/drawing/2014/main" id="{D857314A-2F0D-4A58-B660-8D9B2ABE7FA9}"/>
                  </a:ext>
                </a:extLst>
              </p:cNvPr>
              <p:cNvSpPr>
                <a:spLocks/>
              </p:cNvSpPr>
              <p:nvPr/>
            </p:nvSpPr>
            <p:spPr bwMode="auto">
              <a:xfrm>
                <a:off x="11749448" y="276365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3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 name="Freeform 854">
                <a:extLst>
                  <a:ext uri="{FF2B5EF4-FFF2-40B4-BE49-F238E27FC236}">
                    <a16:creationId xmlns:a16="http://schemas.microsoft.com/office/drawing/2014/main" id="{69415960-93CC-4846-AFFE-8618CF442A13}"/>
                  </a:ext>
                </a:extLst>
              </p:cNvPr>
              <p:cNvSpPr>
                <a:spLocks/>
              </p:cNvSpPr>
              <p:nvPr/>
            </p:nvSpPr>
            <p:spPr bwMode="auto">
              <a:xfrm>
                <a:off x="12075589" y="276365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3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 name="Freeform 855">
                <a:extLst>
                  <a:ext uri="{FF2B5EF4-FFF2-40B4-BE49-F238E27FC236}">
                    <a16:creationId xmlns:a16="http://schemas.microsoft.com/office/drawing/2014/main" id="{71CBD3FE-F49F-4C22-B4E7-34F6ACC50A99}"/>
                  </a:ext>
                </a:extLst>
              </p:cNvPr>
              <p:cNvSpPr>
                <a:spLocks/>
              </p:cNvSpPr>
              <p:nvPr/>
            </p:nvSpPr>
            <p:spPr bwMode="auto">
              <a:xfrm>
                <a:off x="11527915" y="275992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3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 name="Freeform 856">
                <a:extLst>
                  <a:ext uri="{FF2B5EF4-FFF2-40B4-BE49-F238E27FC236}">
                    <a16:creationId xmlns:a16="http://schemas.microsoft.com/office/drawing/2014/main" id="{645A42D8-F94B-48CF-8A8A-3B21D2E2B1B5}"/>
                  </a:ext>
                </a:extLst>
              </p:cNvPr>
              <p:cNvSpPr>
                <a:spLocks/>
              </p:cNvSpPr>
              <p:nvPr/>
            </p:nvSpPr>
            <p:spPr bwMode="auto">
              <a:xfrm>
                <a:off x="11856543" y="275992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3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 name="Freeform 29">
                <a:extLst>
                  <a:ext uri="{FF2B5EF4-FFF2-40B4-BE49-F238E27FC236}">
                    <a16:creationId xmlns:a16="http://schemas.microsoft.com/office/drawing/2014/main" id="{41FE03DA-8D06-4095-8B65-9A94BA0F680F}"/>
                  </a:ext>
                </a:extLst>
              </p:cNvPr>
              <p:cNvSpPr>
                <a:spLocks/>
              </p:cNvSpPr>
              <p:nvPr/>
            </p:nvSpPr>
            <p:spPr bwMode="auto">
              <a:xfrm>
                <a:off x="12384037" y="276365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3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 name="Freeform 31">
                <a:extLst>
                  <a:ext uri="{FF2B5EF4-FFF2-40B4-BE49-F238E27FC236}">
                    <a16:creationId xmlns:a16="http://schemas.microsoft.com/office/drawing/2014/main" id="{0DAD84D8-AA87-4622-A8B5-4E4CA48D01EF}"/>
                  </a:ext>
                </a:extLst>
              </p:cNvPr>
              <p:cNvSpPr>
                <a:spLocks/>
              </p:cNvSpPr>
              <p:nvPr/>
            </p:nvSpPr>
            <p:spPr bwMode="auto">
              <a:xfrm>
                <a:off x="12162504" y="275992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3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 name="Freeform 29">
                <a:extLst>
                  <a:ext uri="{FF2B5EF4-FFF2-40B4-BE49-F238E27FC236}">
                    <a16:creationId xmlns:a16="http://schemas.microsoft.com/office/drawing/2014/main" id="{4EA88EB1-92AC-497C-85DB-C080CB072BB1}"/>
                  </a:ext>
                </a:extLst>
              </p:cNvPr>
              <p:cNvSpPr>
                <a:spLocks/>
              </p:cNvSpPr>
              <p:nvPr/>
            </p:nvSpPr>
            <p:spPr bwMode="auto">
              <a:xfrm>
                <a:off x="12712665" y="276365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3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 name="Freeform 30">
                <a:extLst>
                  <a:ext uri="{FF2B5EF4-FFF2-40B4-BE49-F238E27FC236}">
                    <a16:creationId xmlns:a16="http://schemas.microsoft.com/office/drawing/2014/main" id="{60DF4838-FC95-4C75-9BF0-6DD1E386A607}"/>
                  </a:ext>
                </a:extLst>
              </p:cNvPr>
              <p:cNvSpPr>
                <a:spLocks/>
              </p:cNvSpPr>
              <p:nvPr/>
            </p:nvSpPr>
            <p:spPr bwMode="auto">
              <a:xfrm>
                <a:off x="13038807" y="276365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3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 name="Freeform 31">
                <a:extLst>
                  <a:ext uri="{FF2B5EF4-FFF2-40B4-BE49-F238E27FC236}">
                    <a16:creationId xmlns:a16="http://schemas.microsoft.com/office/drawing/2014/main" id="{378DE828-7E03-43DB-9A02-09326DB4CA9C}"/>
                  </a:ext>
                </a:extLst>
              </p:cNvPr>
              <p:cNvSpPr>
                <a:spLocks/>
              </p:cNvSpPr>
              <p:nvPr/>
            </p:nvSpPr>
            <p:spPr bwMode="auto">
              <a:xfrm>
                <a:off x="12491133" y="275992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3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 name="Freeform 32">
                <a:extLst>
                  <a:ext uri="{FF2B5EF4-FFF2-40B4-BE49-F238E27FC236}">
                    <a16:creationId xmlns:a16="http://schemas.microsoft.com/office/drawing/2014/main" id="{0533BE11-AA18-42F2-9C32-AFF24C427B67}"/>
                  </a:ext>
                </a:extLst>
              </p:cNvPr>
              <p:cNvSpPr>
                <a:spLocks/>
              </p:cNvSpPr>
              <p:nvPr/>
            </p:nvSpPr>
            <p:spPr bwMode="auto">
              <a:xfrm>
                <a:off x="12819760" y="275992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3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 name="Freeform 863">
                <a:extLst>
                  <a:ext uri="{FF2B5EF4-FFF2-40B4-BE49-F238E27FC236}">
                    <a16:creationId xmlns:a16="http://schemas.microsoft.com/office/drawing/2014/main" id="{E5842B96-A987-4CC7-BE4A-EF5976988443}"/>
                  </a:ext>
                </a:extLst>
              </p:cNvPr>
              <p:cNvSpPr>
                <a:spLocks/>
              </p:cNvSpPr>
              <p:nvPr/>
            </p:nvSpPr>
            <p:spPr bwMode="auto">
              <a:xfrm>
                <a:off x="13367435" y="276365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3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 name="Freeform 864">
                <a:extLst>
                  <a:ext uri="{FF2B5EF4-FFF2-40B4-BE49-F238E27FC236}">
                    <a16:creationId xmlns:a16="http://schemas.microsoft.com/office/drawing/2014/main" id="{18AB872A-13C6-49DB-8326-520D08814EEE}"/>
                  </a:ext>
                </a:extLst>
              </p:cNvPr>
              <p:cNvSpPr>
                <a:spLocks/>
              </p:cNvSpPr>
              <p:nvPr/>
            </p:nvSpPr>
            <p:spPr bwMode="auto">
              <a:xfrm>
                <a:off x="13693576" y="276365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3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 name="Freeform 865">
                <a:extLst>
                  <a:ext uri="{FF2B5EF4-FFF2-40B4-BE49-F238E27FC236}">
                    <a16:creationId xmlns:a16="http://schemas.microsoft.com/office/drawing/2014/main" id="{7EC492F1-FE3E-4E3E-879F-FF6F5D842D10}"/>
                  </a:ext>
                </a:extLst>
              </p:cNvPr>
              <p:cNvSpPr>
                <a:spLocks/>
              </p:cNvSpPr>
              <p:nvPr/>
            </p:nvSpPr>
            <p:spPr bwMode="auto">
              <a:xfrm>
                <a:off x="13145902" y="275992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3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 name="Freeform 866">
                <a:extLst>
                  <a:ext uri="{FF2B5EF4-FFF2-40B4-BE49-F238E27FC236}">
                    <a16:creationId xmlns:a16="http://schemas.microsoft.com/office/drawing/2014/main" id="{22AB896E-9768-4984-A2A7-20F32CB7535E}"/>
                  </a:ext>
                </a:extLst>
              </p:cNvPr>
              <p:cNvSpPr>
                <a:spLocks/>
              </p:cNvSpPr>
              <p:nvPr/>
            </p:nvSpPr>
            <p:spPr bwMode="auto">
              <a:xfrm>
                <a:off x="13474530" y="275992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3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4" name="Group 13">
              <a:extLst>
                <a:ext uri="{FF2B5EF4-FFF2-40B4-BE49-F238E27FC236}">
                  <a16:creationId xmlns:a16="http://schemas.microsoft.com/office/drawing/2014/main" id="{219CD961-1EB4-4455-AC7C-6CC2770A9316}"/>
                </a:ext>
              </a:extLst>
            </p:cNvPr>
            <p:cNvGrpSpPr/>
            <p:nvPr/>
          </p:nvGrpSpPr>
          <p:grpSpPr>
            <a:xfrm>
              <a:off x="6739749" y="3937633"/>
              <a:ext cx="5332413" cy="176637"/>
              <a:chOff x="8361164" y="3057703"/>
              <a:chExt cx="5332413" cy="176637"/>
            </a:xfrm>
          </p:grpSpPr>
          <p:sp>
            <p:nvSpPr>
              <p:cNvPr id="74" name="Freeform 30">
                <a:extLst>
                  <a:ext uri="{FF2B5EF4-FFF2-40B4-BE49-F238E27FC236}">
                    <a16:creationId xmlns:a16="http://schemas.microsoft.com/office/drawing/2014/main" id="{6A8FF26B-C776-4225-8E4D-9FF93321432B}"/>
                  </a:ext>
                </a:extLst>
              </p:cNvPr>
              <p:cNvSpPr>
                <a:spLocks/>
              </p:cNvSpPr>
              <p:nvPr/>
            </p:nvSpPr>
            <p:spPr bwMode="auto">
              <a:xfrm flipH="1">
                <a:off x="11856543" y="306143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 name="Freeform 32">
                <a:extLst>
                  <a:ext uri="{FF2B5EF4-FFF2-40B4-BE49-F238E27FC236}">
                    <a16:creationId xmlns:a16="http://schemas.microsoft.com/office/drawing/2014/main" id="{D7FB0BD6-0FE9-4A2B-B1CE-BFE0887462C1}"/>
                  </a:ext>
                </a:extLst>
              </p:cNvPr>
              <p:cNvSpPr>
                <a:spLocks/>
              </p:cNvSpPr>
              <p:nvPr/>
            </p:nvSpPr>
            <p:spPr bwMode="auto">
              <a:xfrm flipH="1">
                <a:off x="11963638" y="305770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 name="Freeform 870">
                <a:extLst>
                  <a:ext uri="{FF2B5EF4-FFF2-40B4-BE49-F238E27FC236}">
                    <a16:creationId xmlns:a16="http://schemas.microsoft.com/office/drawing/2014/main" id="{12AC4C90-1391-436E-9E61-7E273428F0AD}"/>
                  </a:ext>
                </a:extLst>
              </p:cNvPr>
              <p:cNvSpPr>
                <a:spLocks/>
              </p:cNvSpPr>
              <p:nvPr/>
            </p:nvSpPr>
            <p:spPr bwMode="auto">
              <a:xfrm flipH="1">
                <a:off x="11527916" y="306143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 name="Freeform 871">
                <a:extLst>
                  <a:ext uri="{FF2B5EF4-FFF2-40B4-BE49-F238E27FC236}">
                    <a16:creationId xmlns:a16="http://schemas.microsoft.com/office/drawing/2014/main" id="{03DFBB6C-70E8-4122-AE7B-E995922BFE4D}"/>
                  </a:ext>
                </a:extLst>
              </p:cNvPr>
              <p:cNvSpPr>
                <a:spLocks/>
              </p:cNvSpPr>
              <p:nvPr/>
            </p:nvSpPr>
            <p:spPr bwMode="auto">
              <a:xfrm flipH="1">
                <a:off x="11201774" y="306143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 name="Freeform 872">
                <a:extLst>
                  <a:ext uri="{FF2B5EF4-FFF2-40B4-BE49-F238E27FC236}">
                    <a16:creationId xmlns:a16="http://schemas.microsoft.com/office/drawing/2014/main" id="{401DCC44-10DD-461B-A078-E35B2C6E16C9}"/>
                  </a:ext>
                </a:extLst>
              </p:cNvPr>
              <p:cNvSpPr>
                <a:spLocks/>
              </p:cNvSpPr>
              <p:nvPr/>
            </p:nvSpPr>
            <p:spPr bwMode="auto">
              <a:xfrm flipH="1">
                <a:off x="11635008" y="305770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 name="Freeform 873">
                <a:extLst>
                  <a:ext uri="{FF2B5EF4-FFF2-40B4-BE49-F238E27FC236}">
                    <a16:creationId xmlns:a16="http://schemas.microsoft.com/office/drawing/2014/main" id="{1AFA1502-1D58-49B0-8BAC-ABB725F2EF6A}"/>
                  </a:ext>
                </a:extLst>
              </p:cNvPr>
              <p:cNvSpPr>
                <a:spLocks/>
              </p:cNvSpPr>
              <p:nvPr/>
            </p:nvSpPr>
            <p:spPr bwMode="auto">
              <a:xfrm flipH="1">
                <a:off x="11308869" y="305770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 name="Freeform 29">
                <a:extLst>
                  <a:ext uri="{FF2B5EF4-FFF2-40B4-BE49-F238E27FC236}">
                    <a16:creationId xmlns:a16="http://schemas.microsoft.com/office/drawing/2014/main" id="{A865CE80-8B44-44C6-BF97-3466DE17FD31}"/>
                  </a:ext>
                </a:extLst>
              </p:cNvPr>
              <p:cNvSpPr>
                <a:spLocks/>
              </p:cNvSpPr>
              <p:nvPr/>
            </p:nvSpPr>
            <p:spPr bwMode="auto">
              <a:xfrm flipH="1">
                <a:off x="10873146" y="306143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 name="Freeform 31">
                <a:extLst>
                  <a:ext uri="{FF2B5EF4-FFF2-40B4-BE49-F238E27FC236}">
                    <a16:creationId xmlns:a16="http://schemas.microsoft.com/office/drawing/2014/main" id="{EA2DD96C-E0F7-41A4-B7EB-671255E277C3}"/>
                  </a:ext>
                </a:extLst>
              </p:cNvPr>
              <p:cNvSpPr>
                <a:spLocks/>
              </p:cNvSpPr>
              <p:nvPr/>
            </p:nvSpPr>
            <p:spPr bwMode="auto">
              <a:xfrm flipH="1">
                <a:off x="10980240" y="305770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 name="Freeform 29">
                <a:extLst>
                  <a:ext uri="{FF2B5EF4-FFF2-40B4-BE49-F238E27FC236}">
                    <a16:creationId xmlns:a16="http://schemas.microsoft.com/office/drawing/2014/main" id="{E530804D-B05C-4697-B3B8-E0DD53C4E8EB}"/>
                  </a:ext>
                </a:extLst>
              </p:cNvPr>
              <p:cNvSpPr>
                <a:spLocks/>
              </p:cNvSpPr>
              <p:nvPr/>
            </p:nvSpPr>
            <p:spPr bwMode="auto">
              <a:xfrm flipH="1">
                <a:off x="10544518" y="306143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 name="Freeform 30">
                <a:extLst>
                  <a:ext uri="{FF2B5EF4-FFF2-40B4-BE49-F238E27FC236}">
                    <a16:creationId xmlns:a16="http://schemas.microsoft.com/office/drawing/2014/main" id="{547ACEF1-117D-4E1E-8267-4088B8C7D1B7}"/>
                  </a:ext>
                </a:extLst>
              </p:cNvPr>
              <p:cNvSpPr>
                <a:spLocks/>
              </p:cNvSpPr>
              <p:nvPr/>
            </p:nvSpPr>
            <p:spPr bwMode="auto">
              <a:xfrm flipH="1">
                <a:off x="10218376" y="306143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 name="Freeform 31">
                <a:extLst>
                  <a:ext uri="{FF2B5EF4-FFF2-40B4-BE49-F238E27FC236}">
                    <a16:creationId xmlns:a16="http://schemas.microsoft.com/office/drawing/2014/main" id="{5877DEF3-ED1A-4ABE-8088-E9ACD1353EFF}"/>
                  </a:ext>
                </a:extLst>
              </p:cNvPr>
              <p:cNvSpPr>
                <a:spLocks/>
              </p:cNvSpPr>
              <p:nvPr/>
            </p:nvSpPr>
            <p:spPr bwMode="auto">
              <a:xfrm flipH="1">
                <a:off x="10651611" y="305770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 name="Freeform 32">
                <a:extLst>
                  <a:ext uri="{FF2B5EF4-FFF2-40B4-BE49-F238E27FC236}">
                    <a16:creationId xmlns:a16="http://schemas.microsoft.com/office/drawing/2014/main" id="{5E8EF044-824D-410B-A707-5736D4CDD3D0}"/>
                  </a:ext>
                </a:extLst>
              </p:cNvPr>
              <p:cNvSpPr>
                <a:spLocks/>
              </p:cNvSpPr>
              <p:nvPr/>
            </p:nvSpPr>
            <p:spPr bwMode="auto">
              <a:xfrm flipH="1">
                <a:off x="10325471" y="305770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 name="Freeform 29">
                <a:extLst>
                  <a:ext uri="{FF2B5EF4-FFF2-40B4-BE49-F238E27FC236}">
                    <a16:creationId xmlns:a16="http://schemas.microsoft.com/office/drawing/2014/main" id="{8020DA8F-F869-4314-9EFF-939824395A15}"/>
                  </a:ext>
                </a:extLst>
              </p:cNvPr>
              <p:cNvSpPr>
                <a:spLocks/>
              </p:cNvSpPr>
              <p:nvPr/>
            </p:nvSpPr>
            <p:spPr bwMode="auto">
              <a:xfrm flipH="1">
                <a:off x="9889748" y="306143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 name="Freeform 30">
                <a:extLst>
                  <a:ext uri="{FF2B5EF4-FFF2-40B4-BE49-F238E27FC236}">
                    <a16:creationId xmlns:a16="http://schemas.microsoft.com/office/drawing/2014/main" id="{5B0BEC90-5ECF-44BA-90E1-967FED834C39}"/>
                  </a:ext>
                </a:extLst>
              </p:cNvPr>
              <p:cNvSpPr>
                <a:spLocks/>
              </p:cNvSpPr>
              <p:nvPr/>
            </p:nvSpPr>
            <p:spPr bwMode="auto">
              <a:xfrm flipH="1">
                <a:off x="9563607" y="306143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 name="Freeform 31">
                <a:extLst>
                  <a:ext uri="{FF2B5EF4-FFF2-40B4-BE49-F238E27FC236}">
                    <a16:creationId xmlns:a16="http://schemas.microsoft.com/office/drawing/2014/main" id="{ED7A9E30-E52B-4805-B1CE-73EE0F467665}"/>
                  </a:ext>
                </a:extLst>
              </p:cNvPr>
              <p:cNvSpPr>
                <a:spLocks/>
              </p:cNvSpPr>
              <p:nvPr/>
            </p:nvSpPr>
            <p:spPr bwMode="auto">
              <a:xfrm flipH="1">
                <a:off x="9996843" y="305770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 name="Freeform 32">
                <a:extLst>
                  <a:ext uri="{FF2B5EF4-FFF2-40B4-BE49-F238E27FC236}">
                    <a16:creationId xmlns:a16="http://schemas.microsoft.com/office/drawing/2014/main" id="{941B0675-8A10-47D7-AD13-D05060C5E41E}"/>
                  </a:ext>
                </a:extLst>
              </p:cNvPr>
              <p:cNvSpPr>
                <a:spLocks/>
              </p:cNvSpPr>
              <p:nvPr/>
            </p:nvSpPr>
            <p:spPr bwMode="auto">
              <a:xfrm flipH="1">
                <a:off x="9670702" y="305770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 name="Freeform 29">
                <a:extLst>
                  <a:ext uri="{FF2B5EF4-FFF2-40B4-BE49-F238E27FC236}">
                    <a16:creationId xmlns:a16="http://schemas.microsoft.com/office/drawing/2014/main" id="{E387FDE5-961E-4CD1-99F5-C609069E0AC8}"/>
                  </a:ext>
                </a:extLst>
              </p:cNvPr>
              <p:cNvSpPr>
                <a:spLocks/>
              </p:cNvSpPr>
              <p:nvPr/>
            </p:nvSpPr>
            <p:spPr bwMode="auto">
              <a:xfrm flipH="1">
                <a:off x="9234979" y="306143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 name="Freeform 30">
                <a:extLst>
                  <a:ext uri="{FF2B5EF4-FFF2-40B4-BE49-F238E27FC236}">
                    <a16:creationId xmlns:a16="http://schemas.microsoft.com/office/drawing/2014/main" id="{E5011BEE-E0D5-4785-99F6-287489559E57}"/>
                  </a:ext>
                </a:extLst>
              </p:cNvPr>
              <p:cNvSpPr>
                <a:spLocks/>
              </p:cNvSpPr>
              <p:nvPr/>
            </p:nvSpPr>
            <p:spPr bwMode="auto">
              <a:xfrm flipH="1">
                <a:off x="8908838" y="306143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 name="Freeform 31">
                <a:extLst>
                  <a:ext uri="{FF2B5EF4-FFF2-40B4-BE49-F238E27FC236}">
                    <a16:creationId xmlns:a16="http://schemas.microsoft.com/office/drawing/2014/main" id="{E6832C2F-D2E4-4A2C-8DCF-E981BB87D8BF}"/>
                  </a:ext>
                </a:extLst>
              </p:cNvPr>
              <p:cNvSpPr>
                <a:spLocks/>
              </p:cNvSpPr>
              <p:nvPr/>
            </p:nvSpPr>
            <p:spPr bwMode="auto">
              <a:xfrm flipH="1">
                <a:off x="9342074" y="305770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 name="Freeform 32">
                <a:extLst>
                  <a:ext uri="{FF2B5EF4-FFF2-40B4-BE49-F238E27FC236}">
                    <a16:creationId xmlns:a16="http://schemas.microsoft.com/office/drawing/2014/main" id="{DAF7E634-8428-40BC-BD0C-CE79A11CF83F}"/>
                  </a:ext>
                </a:extLst>
              </p:cNvPr>
              <p:cNvSpPr>
                <a:spLocks/>
              </p:cNvSpPr>
              <p:nvPr/>
            </p:nvSpPr>
            <p:spPr bwMode="auto">
              <a:xfrm flipH="1">
                <a:off x="9015933" y="305770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 name="Freeform 29">
                <a:extLst>
                  <a:ext uri="{FF2B5EF4-FFF2-40B4-BE49-F238E27FC236}">
                    <a16:creationId xmlns:a16="http://schemas.microsoft.com/office/drawing/2014/main" id="{D0D5A9C3-BE35-47B4-9943-D84EC1958EAB}"/>
                  </a:ext>
                </a:extLst>
              </p:cNvPr>
              <p:cNvSpPr>
                <a:spLocks/>
              </p:cNvSpPr>
              <p:nvPr/>
            </p:nvSpPr>
            <p:spPr bwMode="auto">
              <a:xfrm flipH="1">
                <a:off x="8580211" y="306143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 name="Freeform 31">
                <a:extLst>
                  <a:ext uri="{FF2B5EF4-FFF2-40B4-BE49-F238E27FC236}">
                    <a16:creationId xmlns:a16="http://schemas.microsoft.com/office/drawing/2014/main" id="{233AE321-C066-4B9F-8759-D526AD5B542A}"/>
                  </a:ext>
                </a:extLst>
              </p:cNvPr>
              <p:cNvSpPr>
                <a:spLocks/>
              </p:cNvSpPr>
              <p:nvPr/>
            </p:nvSpPr>
            <p:spPr bwMode="auto">
              <a:xfrm flipH="1">
                <a:off x="8687305" y="305770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 name="Freeform 32">
                <a:extLst>
                  <a:ext uri="{FF2B5EF4-FFF2-40B4-BE49-F238E27FC236}">
                    <a16:creationId xmlns:a16="http://schemas.microsoft.com/office/drawing/2014/main" id="{E9263592-6308-472C-AFD9-157B866E9B84}"/>
                  </a:ext>
                </a:extLst>
              </p:cNvPr>
              <p:cNvSpPr>
                <a:spLocks/>
              </p:cNvSpPr>
              <p:nvPr/>
            </p:nvSpPr>
            <p:spPr bwMode="auto">
              <a:xfrm flipH="1">
                <a:off x="8361164" y="305770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 name="Freeform 30">
                <a:extLst>
                  <a:ext uri="{FF2B5EF4-FFF2-40B4-BE49-F238E27FC236}">
                    <a16:creationId xmlns:a16="http://schemas.microsoft.com/office/drawing/2014/main" id="{0471132A-EC9D-457D-8173-86A4A34495B7}"/>
                  </a:ext>
                </a:extLst>
              </p:cNvPr>
              <p:cNvSpPr>
                <a:spLocks/>
              </p:cNvSpPr>
              <p:nvPr/>
            </p:nvSpPr>
            <p:spPr bwMode="auto">
              <a:xfrm flipH="1">
                <a:off x="13474530" y="306143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9EC61096-B57B-4AFB-82F0-0DC1B834A710}"/>
                  </a:ext>
                </a:extLst>
              </p:cNvPr>
              <p:cNvSpPr>
                <a:spLocks/>
              </p:cNvSpPr>
              <p:nvPr/>
            </p:nvSpPr>
            <p:spPr bwMode="auto">
              <a:xfrm flipH="1">
                <a:off x="13581625" y="305770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 name="Freeform 893">
                <a:extLst>
                  <a:ext uri="{FF2B5EF4-FFF2-40B4-BE49-F238E27FC236}">
                    <a16:creationId xmlns:a16="http://schemas.microsoft.com/office/drawing/2014/main" id="{71509FAB-86D2-4E53-B6FE-64DF86463654}"/>
                  </a:ext>
                </a:extLst>
              </p:cNvPr>
              <p:cNvSpPr>
                <a:spLocks/>
              </p:cNvSpPr>
              <p:nvPr/>
            </p:nvSpPr>
            <p:spPr bwMode="auto">
              <a:xfrm flipH="1">
                <a:off x="13145903" y="306143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 name="Freeform 894">
                <a:extLst>
                  <a:ext uri="{FF2B5EF4-FFF2-40B4-BE49-F238E27FC236}">
                    <a16:creationId xmlns:a16="http://schemas.microsoft.com/office/drawing/2014/main" id="{E98FD0BB-35AC-4D8C-9374-EBED9FD82660}"/>
                  </a:ext>
                </a:extLst>
              </p:cNvPr>
              <p:cNvSpPr>
                <a:spLocks/>
              </p:cNvSpPr>
              <p:nvPr/>
            </p:nvSpPr>
            <p:spPr bwMode="auto">
              <a:xfrm flipH="1">
                <a:off x="12819761" y="306143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 name="Freeform 895">
                <a:extLst>
                  <a:ext uri="{FF2B5EF4-FFF2-40B4-BE49-F238E27FC236}">
                    <a16:creationId xmlns:a16="http://schemas.microsoft.com/office/drawing/2014/main" id="{61D52CE8-BCE9-49B3-A518-7D953EBB143E}"/>
                  </a:ext>
                </a:extLst>
              </p:cNvPr>
              <p:cNvSpPr>
                <a:spLocks/>
              </p:cNvSpPr>
              <p:nvPr/>
            </p:nvSpPr>
            <p:spPr bwMode="auto">
              <a:xfrm flipH="1">
                <a:off x="13252995" y="305770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 name="Freeform 896">
                <a:extLst>
                  <a:ext uri="{FF2B5EF4-FFF2-40B4-BE49-F238E27FC236}">
                    <a16:creationId xmlns:a16="http://schemas.microsoft.com/office/drawing/2014/main" id="{EC94AF74-1CAE-488E-B928-9C2F1C05CF5B}"/>
                  </a:ext>
                </a:extLst>
              </p:cNvPr>
              <p:cNvSpPr>
                <a:spLocks/>
              </p:cNvSpPr>
              <p:nvPr/>
            </p:nvSpPr>
            <p:spPr bwMode="auto">
              <a:xfrm flipH="1">
                <a:off x="12926856" y="305770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E8BC068F-7C5C-454F-BABC-DF2647D0851D}"/>
                  </a:ext>
                </a:extLst>
              </p:cNvPr>
              <p:cNvSpPr>
                <a:spLocks/>
              </p:cNvSpPr>
              <p:nvPr/>
            </p:nvSpPr>
            <p:spPr bwMode="auto">
              <a:xfrm flipH="1">
                <a:off x="12491133" y="306143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 name="Freeform 31">
                <a:extLst>
                  <a:ext uri="{FF2B5EF4-FFF2-40B4-BE49-F238E27FC236}">
                    <a16:creationId xmlns:a16="http://schemas.microsoft.com/office/drawing/2014/main" id="{B56F0EB7-DDA9-4D66-8321-E3FCD370338D}"/>
                  </a:ext>
                </a:extLst>
              </p:cNvPr>
              <p:cNvSpPr>
                <a:spLocks/>
              </p:cNvSpPr>
              <p:nvPr/>
            </p:nvSpPr>
            <p:spPr bwMode="auto">
              <a:xfrm flipH="1">
                <a:off x="12598227" y="305770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 name="Freeform 29">
                <a:extLst>
                  <a:ext uri="{FF2B5EF4-FFF2-40B4-BE49-F238E27FC236}">
                    <a16:creationId xmlns:a16="http://schemas.microsoft.com/office/drawing/2014/main" id="{6F437AB5-7A0D-462A-BC4B-028AD48DD88F}"/>
                  </a:ext>
                </a:extLst>
              </p:cNvPr>
              <p:cNvSpPr>
                <a:spLocks/>
              </p:cNvSpPr>
              <p:nvPr/>
            </p:nvSpPr>
            <p:spPr bwMode="auto">
              <a:xfrm flipH="1">
                <a:off x="12162505" y="306143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 name="Freeform 31">
                <a:extLst>
                  <a:ext uri="{FF2B5EF4-FFF2-40B4-BE49-F238E27FC236}">
                    <a16:creationId xmlns:a16="http://schemas.microsoft.com/office/drawing/2014/main" id="{2EF7A02B-B3F4-4CE0-86B7-14B5D92B35E0}"/>
                  </a:ext>
                </a:extLst>
              </p:cNvPr>
              <p:cNvSpPr>
                <a:spLocks/>
              </p:cNvSpPr>
              <p:nvPr/>
            </p:nvSpPr>
            <p:spPr bwMode="auto">
              <a:xfrm flipH="1">
                <a:off x="12269598" y="305770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5" name="Group 14">
              <a:extLst>
                <a:ext uri="{FF2B5EF4-FFF2-40B4-BE49-F238E27FC236}">
                  <a16:creationId xmlns:a16="http://schemas.microsoft.com/office/drawing/2014/main" id="{ED2F5975-FFE8-4CFD-BB28-2C37584BFE71}"/>
                </a:ext>
              </a:extLst>
            </p:cNvPr>
            <p:cNvGrpSpPr/>
            <p:nvPr/>
          </p:nvGrpSpPr>
          <p:grpSpPr>
            <a:xfrm>
              <a:off x="7613563" y="3071350"/>
              <a:ext cx="4451253" cy="176637"/>
              <a:chOff x="9234978" y="2191420"/>
              <a:chExt cx="4451253" cy="176637"/>
            </a:xfrm>
          </p:grpSpPr>
          <p:sp>
            <p:nvSpPr>
              <p:cNvPr id="46" name="Freeform 29">
                <a:extLst>
                  <a:ext uri="{FF2B5EF4-FFF2-40B4-BE49-F238E27FC236}">
                    <a16:creationId xmlns:a16="http://schemas.microsoft.com/office/drawing/2014/main" id="{06CEB39E-03B5-4B21-8026-948DCD2696FC}"/>
                  </a:ext>
                </a:extLst>
              </p:cNvPr>
              <p:cNvSpPr>
                <a:spLocks/>
              </p:cNvSpPr>
              <p:nvPr/>
            </p:nvSpPr>
            <p:spPr bwMode="auto">
              <a:xfrm>
                <a:off x="9456513" y="21951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 name="Freeform 30">
                <a:extLst>
                  <a:ext uri="{FF2B5EF4-FFF2-40B4-BE49-F238E27FC236}">
                    <a16:creationId xmlns:a16="http://schemas.microsoft.com/office/drawing/2014/main" id="{740BAD0C-A8EF-4CFE-9E71-AD8B27144A24}"/>
                  </a:ext>
                </a:extLst>
              </p:cNvPr>
              <p:cNvSpPr>
                <a:spLocks/>
              </p:cNvSpPr>
              <p:nvPr/>
            </p:nvSpPr>
            <p:spPr bwMode="auto">
              <a:xfrm>
                <a:off x="9782654" y="21951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 name="Freeform 31">
                <a:extLst>
                  <a:ext uri="{FF2B5EF4-FFF2-40B4-BE49-F238E27FC236}">
                    <a16:creationId xmlns:a16="http://schemas.microsoft.com/office/drawing/2014/main" id="{96672A6E-D6E1-4C5F-A92C-F9653059C60E}"/>
                  </a:ext>
                </a:extLst>
              </p:cNvPr>
              <p:cNvSpPr>
                <a:spLocks/>
              </p:cNvSpPr>
              <p:nvPr/>
            </p:nvSpPr>
            <p:spPr bwMode="auto">
              <a:xfrm>
                <a:off x="9234978" y="21914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 name="Freeform 32">
                <a:extLst>
                  <a:ext uri="{FF2B5EF4-FFF2-40B4-BE49-F238E27FC236}">
                    <a16:creationId xmlns:a16="http://schemas.microsoft.com/office/drawing/2014/main" id="{7326E886-F63B-4C65-B768-FC801BA6936E}"/>
                  </a:ext>
                </a:extLst>
              </p:cNvPr>
              <p:cNvSpPr>
                <a:spLocks/>
              </p:cNvSpPr>
              <p:nvPr/>
            </p:nvSpPr>
            <p:spPr bwMode="auto">
              <a:xfrm>
                <a:off x="9563607" y="21914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 name="Freeform 906">
                <a:extLst>
                  <a:ext uri="{FF2B5EF4-FFF2-40B4-BE49-F238E27FC236}">
                    <a16:creationId xmlns:a16="http://schemas.microsoft.com/office/drawing/2014/main" id="{DE190A4B-6251-4C9F-9AB3-2F7D8F521DC3}"/>
                  </a:ext>
                </a:extLst>
              </p:cNvPr>
              <p:cNvSpPr>
                <a:spLocks/>
              </p:cNvSpPr>
              <p:nvPr/>
            </p:nvSpPr>
            <p:spPr bwMode="auto">
              <a:xfrm>
                <a:off x="10111281" y="21951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 name="Freeform 907">
                <a:extLst>
                  <a:ext uri="{FF2B5EF4-FFF2-40B4-BE49-F238E27FC236}">
                    <a16:creationId xmlns:a16="http://schemas.microsoft.com/office/drawing/2014/main" id="{BFE5D931-AA82-4418-BFB3-81A086209F4D}"/>
                  </a:ext>
                </a:extLst>
              </p:cNvPr>
              <p:cNvSpPr>
                <a:spLocks/>
              </p:cNvSpPr>
              <p:nvPr/>
            </p:nvSpPr>
            <p:spPr bwMode="auto">
              <a:xfrm>
                <a:off x="10437423" y="21951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 name="Freeform 908">
                <a:extLst>
                  <a:ext uri="{FF2B5EF4-FFF2-40B4-BE49-F238E27FC236}">
                    <a16:creationId xmlns:a16="http://schemas.microsoft.com/office/drawing/2014/main" id="{5A56136D-76AE-4664-AD77-4855B31A0D1B}"/>
                  </a:ext>
                </a:extLst>
              </p:cNvPr>
              <p:cNvSpPr>
                <a:spLocks/>
              </p:cNvSpPr>
              <p:nvPr/>
            </p:nvSpPr>
            <p:spPr bwMode="auto">
              <a:xfrm>
                <a:off x="9889748" y="21914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 name="Freeform 909">
                <a:extLst>
                  <a:ext uri="{FF2B5EF4-FFF2-40B4-BE49-F238E27FC236}">
                    <a16:creationId xmlns:a16="http://schemas.microsoft.com/office/drawing/2014/main" id="{B64C33CF-C971-44A2-A0BC-5432AFB8262D}"/>
                  </a:ext>
                </a:extLst>
              </p:cNvPr>
              <p:cNvSpPr>
                <a:spLocks/>
              </p:cNvSpPr>
              <p:nvPr/>
            </p:nvSpPr>
            <p:spPr bwMode="auto">
              <a:xfrm>
                <a:off x="10218375" y="21914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 name="Freeform 29">
                <a:extLst>
                  <a:ext uri="{FF2B5EF4-FFF2-40B4-BE49-F238E27FC236}">
                    <a16:creationId xmlns:a16="http://schemas.microsoft.com/office/drawing/2014/main" id="{DF6BA226-1853-42B1-B3A8-A8A5603CCB15}"/>
                  </a:ext>
                </a:extLst>
              </p:cNvPr>
              <p:cNvSpPr>
                <a:spLocks/>
              </p:cNvSpPr>
              <p:nvPr/>
            </p:nvSpPr>
            <p:spPr bwMode="auto">
              <a:xfrm>
                <a:off x="10766050" y="21951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 name="Freeform 31">
                <a:extLst>
                  <a:ext uri="{FF2B5EF4-FFF2-40B4-BE49-F238E27FC236}">
                    <a16:creationId xmlns:a16="http://schemas.microsoft.com/office/drawing/2014/main" id="{4B95DC45-AF03-4029-BA0A-32FFA53552BB}"/>
                  </a:ext>
                </a:extLst>
              </p:cNvPr>
              <p:cNvSpPr>
                <a:spLocks/>
              </p:cNvSpPr>
              <p:nvPr/>
            </p:nvSpPr>
            <p:spPr bwMode="auto">
              <a:xfrm>
                <a:off x="10544517" y="21914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 name="Freeform 29">
                <a:extLst>
                  <a:ext uri="{FF2B5EF4-FFF2-40B4-BE49-F238E27FC236}">
                    <a16:creationId xmlns:a16="http://schemas.microsoft.com/office/drawing/2014/main" id="{E91BFCB8-AA52-435C-A367-73AB2ABFA25C}"/>
                  </a:ext>
                </a:extLst>
              </p:cNvPr>
              <p:cNvSpPr>
                <a:spLocks/>
              </p:cNvSpPr>
              <p:nvPr/>
            </p:nvSpPr>
            <p:spPr bwMode="auto">
              <a:xfrm>
                <a:off x="11094678" y="21951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 name="Freeform 30">
                <a:extLst>
                  <a:ext uri="{FF2B5EF4-FFF2-40B4-BE49-F238E27FC236}">
                    <a16:creationId xmlns:a16="http://schemas.microsoft.com/office/drawing/2014/main" id="{648FA748-B440-4024-B2FF-E79C3E9EA9CD}"/>
                  </a:ext>
                </a:extLst>
              </p:cNvPr>
              <p:cNvSpPr>
                <a:spLocks/>
              </p:cNvSpPr>
              <p:nvPr/>
            </p:nvSpPr>
            <p:spPr bwMode="auto">
              <a:xfrm>
                <a:off x="11420820" y="21951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 name="Freeform 31">
                <a:extLst>
                  <a:ext uri="{FF2B5EF4-FFF2-40B4-BE49-F238E27FC236}">
                    <a16:creationId xmlns:a16="http://schemas.microsoft.com/office/drawing/2014/main" id="{9083FFB3-0CB9-4A31-83E3-1773ADB9D7A7}"/>
                  </a:ext>
                </a:extLst>
              </p:cNvPr>
              <p:cNvSpPr>
                <a:spLocks/>
              </p:cNvSpPr>
              <p:nvPr/>
            </p:nvSpPr>
            <p:spPr bwMode="auto">
              <a:xfrm>
                <a:off x="10873146" y="21914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 name="Freeform 32">
                <a:extLst>
                  <a:ext uri="{FF2B5EF4-FFF2-40B4-BE49-F238E27FC236}">
                    <a16:creationId xmlns:a16="http://schemas.microsoft.com/office/drawing/2014/main" id="{24BF9729-3326-407A-99A2-85F15720A4D0}"/>
                  </a:ext>
                </a:extLst>
              </p:cNvPr>
              <p:cNvSpPr>
                <a:spLocks/>
              </p:cNvSpPr>
              <p:nvPr/>
            </p:nvSpPr>
            <p:spPr bwMode="auto">
              <a:xfrm>
                <a:off x="11201773" y="21914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 name="Freeform 916">
                <a:extLst>
                  <a:ext uri="{FF2B5EF4-FFF2-40B4-BE49-F238E27FC236}">
                    <a16:creationId xmlns:a16="http://schemas.microsoft.com/office/drawing/2014/main" id="{83A1A2D3-8E07-44DF-8D39-FA7B1B26242B}"/>
                  </a:ext>
                </a:extLst>
              </p:cNvPr>
              <p:cNvSpPr>
                <a:spLocks/>
              </p:cNvSpPr>
              <p:nvPr/>
            </p:nvSpPr>
            <p:spPr bwMode="auto">
              <a:xfrm>
                <a:off x="11749448" y="21951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 name="Freeform 917">
                <a:extLst>
                  <a:ext uri="{FF2B5EF4-FFF2-40B4-BE49-F238E27FC236}">
                    <a16:creationId xmlns:a16="http://schemas.microsoft.com/office/drawing/2014/main" id="{D361419C-0046-4C85-9E6A-8B081E6F0E2E}"/>
                  </a:ext>
                </a:extLst>
              </p:cNvPr>
              <p:cNvSpPr>
                <a:spLocks/>
              </p:cNvSpPr>
              <p:nvPr/>
            </p:nvSpPr>
            <p:spPr bwMode="auto">
              <a:xfrm>
                <a:off x="12075589" y="21951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 name="Freeform 918">
                <a:extLst>
                  <a:ext uri="{FF2B5EF4-FFF2-40B4-BE49-F238E27FC236}">
                    <a16:creationId xmlns:a16="http://schemas.microsoft.com/office/drawing/2014/main" id="{11469323-E2EB-46D5-B70B-1B351D708E9C}"/>
                  </a:ext>
                </a:extLst>
              </p:cNvPr>
              <p:cNvSpPr>
                <a:spLocks/>
              </p:cNvSpPr>
              <p:nvPr/>
            </p:nvSpPr>
            <p:spPr bwMode="auto">
              <a:xfrm>
                <a:off x="11527915" y="21914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 name="Freeform 919">
                <a:extLst>
                  <a:ext uri="{FF2B5EF4-FFF2-40B4-BE49-F238E27FC236}">
                    <a16:creationId xmlns:a16="http://schemas.microsoft.com/office/drawing/2014/main" id="{62DD2DD8-BE46-4116-A553-2FC629AEB6B4}"/>
                  </a:ext>
                </a:extLst>
              </p:cNvPr>
              <p:cNvSpPr>
                <a:spLocks/>
              </p:cNvSpPr>
              <p:nvPr/>
            </p:nvSpPr>
            <p:spPr bwMode="auto">
              <a:xfrm>
                <a:off x="11856543" y="21914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 name="Freeform 29">
                <a:extLst>
                  <a:ext uri="{FF2B5EF4-FFF2-40B4-BE49-F238E27FC236}">
                    <a16:creationId xmlns:a16="http://schemas.microsoft.com/office/drawing/2014/main" id="{4B67AFAC-567F-408F-A833-786CD6FA7FC1}"/>
                  </a:ext>
                </a:extLst>
              </p:cNvPr>
              <p:cNvSpPr>
                <a:spLocks/>
              </p:cNvSpPr>
              <p:nvPr/>
            </p:nvSpPr>
            <p:spPr bwMode="auto">
              <a:xfrm>
                <a:off x="12376692" y="21951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 name="Freeform 31">
                <a:extLst>
                  <a:ext uri="{FF2B5EF4-FFF2-40B4-BE49-F238E27FC236}">
                    <a16:creationId xmlns:a16="http://schemas.microsoft.com/office/drawing/2014/main" id="{6CA4A93B-F51B-4504-8694-3601A2AB6B41}"/>
                  </a:ext>
                </a:extLst>
              </p:cNvPr>
              <p:cNvSpPr>
                <a:spLocks/>
              </p:cNvSpPr>
              <p:nvPr/>
            </p:nvSpPr>
            <p:spPr bwMode="auto">
              <a:xfrm>
                <a:off x="12155159" y="21914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 name="Freeform 29">
                <a:extLst>
                  <a:ext uri="{FF2B5EF4-FFF2-40B4-BE49-F238E27FC236}">
                    <a16:creationId xmlns:a16="http://schemas.microsoft.com/office/drawing/2014/main" id="{3683BCF8-22B2-4649-8EF9-357AD83BABA2}"/>
                  </a:ext>
                </a:extLst>
              </p:cNvPr>
              <p:cNvSpPr>
                <a:spLocks/>
              </p:cNvSpPr>
              <p:nvPr/>
            </p:nvSpPr>
            <p:spPr bwMode="auto">
              <a:xfrm>
                <a:off x="12705320" y="21951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 name="Freeform 30">
                <a:extLst>
                  <a:ext uri="{FF2B5EF4-FFF2-40B4-BE49-F238E27FC236}">
                    <a16:creationId xmlns:a16="http://schemas.microsoft.com/office/drawing/2014/main" id="{B01FE090-2B78-42FA-9F2C-AC71FD86DEE4}"/>
                  </a:ext>
                </a:extLst>
              </p:cNvPr>
              <p:cNvSpPr>
                <a:spLocks/>
              </p:cNvSpPr>
              <p:nvPr/>
            </p:nvSpPr>
            <p:spPr bwMode="auto">
              <a:xfrm>
                <a:off x="13031462" y="21951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 name="Freeform 31">
                <a:extLst>
                  <a:ext uri="{FF2B5EF4-FFF2-40B4-BE49-F238E27FC236}">
                    <a16:creationId xmlns:a16="http://schemas.microsoft.com/office/drawing/2014/main" id="{037F571F-CD71-4156-86F2-D8F86F9F536D}"/>
                  </a:ext>
                </a:extLst>
              </p:cNvPr>
              <p:cNvSpPr>
                <a:spLocks/>
              </p:cNvSpPr>
              <p:nvPr/>
            </p:nvSpPr>
            <p:spPr bwMode="auto">
              <a:xfrm>
                <a:off x="12483788" y="21914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 name="Freeform 32">
                <a:extLst>
                  <a:ext uri="{FF2B5EF4-FFF2-40B4-BE49-F238E27FC236}">
                    <a16:creationId xmlns:a16="http://schemas.microsoft.com/office/drawing/2014/main" id="{47F92D49-E0E0-4499-80E4-ED17322804C3}"/>
                  </a:ext>
                </a:extLst>
              </p:cNvPr>
              <p:cNvSpPr>
                <a:spLocks/>
              </p:cNvSpPr>
              <p:nvPr/>
            </p:nvSpPr>
            <p:spPr bwMode="auto">
              <a:xfrm>
                <a:off x="12812415" y="21914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 name="Freeform 926">
                <a:extLst>
                  <a:ext uri="{FF2B5EF4-FFF2-40B4-BE49-F238E27FC236}">
                    <a16:creationId xmlns:a16="http://schemas.microsoft.com/office/drawing/2014/main" id="{A5EF24A4-7EE5-4AC4-919D-3F7155BA0006}"/>
                  </a:ext>
                </a:extLst>
              </p:cNvPr>
              <p:cNvSpPr>
                <a:spLocks/>
              </p:cNvSpPr>
              <p:nvPr/>
            </p:nvSpPr>
            <p:spPr bwMode="auto">
              <a:xfrm>
                <a:off x="13360090" y="21951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 name="Freeform 927">
                <a:extLst>
                  <a:ext uri="{FF2B5EF4-FFF2-40B4-BE49-F238E27FC236}">
                    <a16:creationId xmlns:a16="http://schemas.microsoft.com/office/drawing/2014/main" id="{E0BDC79C-2781-49C0-A4ED-279885F66DAA}"/>
                  </a:ext>
                </a:extLst>
              </p:cNvPr>
              <p:cNvSpPr>
                <a:spLocks/>
              </p:cNvSpPr>
              <p:nvPr/>
            </p:nvSpPr>
            <p:spPr bwMode="auto">
              <a:xfrm>
                <a:off x="13686231" y="21951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 name="Freeform 928">
                <a:extLst>
                  <a:ext uri="{FF2B5EF4-FFF2-40B4-BE49-F238E27FC236}">
                    <a16:creationId xmlns:a16="http://schemas.microsoft.com/office/drawing/2014/main" id="{15637C7A-623F-4970-A9CC-935DB63C670C}"/>
                  </a:ext>
                </a:extLst>
              </p:cNvPr>
              <p:cNvSpPr>
                <a:spLocks/>
              </p:cNvSpPr>
              <p:nvPr/>
            </p:nvSpPr>
            <p:spPr bwMode="auto">
              <a:xfrm>
                <a:off x="13138557" y="21914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 name="Freeform 929">
                <a:extLst>
                  <a:ext uri="{FF2B5EF4-FFF2-40B4-BE49-F238E27FC236}">
                    <a16:creationId xmlns:a16="http://schemas.microsoft.com/office/drawing/2014/main" id="{744450EB-6103-4D89-B0E0-75710EC3A761}"/>
                  </a:ext>
                </a:extLst>
              </p:cNvPr>
              <p:cNvSpPr>
                <a:spLocks/>
              </p:cNvSpPr>
              <p:nvPr/>
            </p:nvSpPr>
            <p:spPr bwMode="auto">
              <a:xfrm>
                <a:off x="13467185" y="21914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6" name="Group 15">
              <a:extLst>
                <a:ext uri="{FF2B5EF4-FFF2-40B4-BE49-F238E27FC236}">
                  <a16:creationId xmlns:a16="http://schemas.microsoft.com/office/drawing/2014/main" id="{E62D8BCB-CA02-4A7E-A403-D27238E17919}"/>
                </a:ext>
              </a:extLst>
            </p:cNvPr>
            <p:cNvGrpSpPr/>
            <p:nvPr/>
          </p:nvGrpSpPr>
          <p:grpSpPr>
            <a:xfrm>
              <a:off x="7394518" y="3369126"/>
              <a:ext cx="4684989" cy="176637"/>
              <a:chOff x="9015933" y="2489196"/>
              <a:chExt cx="4684989" cy="176637"/>
            </a:xfrm>
          </p:grpSpPr>
          <p:sp>
            <p:nvSpPr>
              <p:cNvPr id="17" name="Freeform 30">
                <a:extLst>
                  <a:ext uri="{FF2B5EF4-FFF2-40B4-BE49-F238E27FC236}">
                    <a16:creationId xmlns:a16="http://schemas.microsoft.com/office/drawing/2014/main" id="{87FA42C5-AAB7-46D3-9443-9D28AD3EB7D7}"/>
                  </a:ext>
                </a:extLst>
              </p:cNvPr>
              <p:cNvSpPr>
                <a:spLocks/>
              </p:cNvSpPr>
              <p:nvPr/>
            </p:nvSpPr>
            <p:spPr bwMode="auto">
              <a:xfrm flipH="1">
                <a:off x="11856543" y="249292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 name="Freeform 32">
                <a:extLst>
                  <a:ext uri="{FF2B5EF4-FFF2-40B4-BE49-F238E27FC236}">
                    <a16:creationId xmlns:a16="http://schemas.microsoft.com/office/drawing/2014/main" id="{DB93BECC-D8F1-4805-BD61-16DE83F96901}"/>
                  </a:ext>
                </a:extLst>
              </p:cNvPr>
              <p:cNvSpPr>
                <a:spLocks/>
              </p:cNvSpPr>
              <p:nvPr/>
            </p:nvSpPr>
            <p:spPr bwMode="auto">
              <a:xfrm flipH="1">
                <a:off x="11963638" y="24891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 name="Freeform 933">
                <a:extLst>
                  <a:ext uri="{FF2B5EF4-FFF2-40B4-BE49-F238E27FC236}">
                    <a16:creationId xmlns:a16="http://schemas.microsoft.com/office/drawing/2014/main" id="{69D65776-4E71-4DB1-8B7F-D58E21D7EEB9}"/>
                  </a:ext>
                </a:extLst>
              </p:cNvPr>
              <p:cNvSpPr>
                <a:spLocks/>
              </p:cNvSpPr>
              <p:nvPr/>
            </p:nvSpPr>
            <p:spPr bwMode="auto">
              <a:xfrm flipH="1">
                <a:off x="11527916" y="249292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 name="Freeform 934">
                <a:extLst>
                  <a:ext uri="{FF2B5EF4-FFF2-40B4-BE49-F238E27FC236}">
                    <a16:creationId xmlns:a16="http://schemas.microsoft.com/office/drawing/2014/main" id="{C3AB493A-0514-494D-8FE6-092AFF9639B1}"/>
                  </a:ext>
                </a:extLst>
              </p:cNvPr>
              <p:cNvSpPr>
                <a:spLocks/>
              </p:cNvSpPr>
              <p:nvPr/>
            </p:nvSpPr>
            <p:spPr bwMode="auto">
              <a:xfrm flipH="1">
                <a:off x="11201774" y="249292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 name="Freeform 935">
                <a:extLst>
                  <a:ext uri="{FF2B5EF4-FFF2-40B4-BE49-F238E27FC236}">
                    <a16:creationId xmlns:a16="http://schemas.microsoft.com/office/drawing/2014/main" id="{B11A7326-A09E-4650-986F-9C0B5C0170D6}"/>
                  </a:ext>
                </a:extLst>
              </p:cNvPr>
              <p:cNvSpPr>
                <a:spLocks/>
              </p:cNvSpPr>
              <p:nvPr/>
            </p:nvSpPr>
            <p:spPr bwMode="auto">
              <a:xfrm flipH="1">
                <a:off x="11635008" y="24891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Freeform 936">
                <a:extLst>
                  <a:ext uri="{FF2B5EF4-FFF2-40B4-BE49-F238E27FC236}">
                    <a16:creationId xmlns:a16="http://schemas.microsoft.com/office/drawing/2014/main" id="{F6F69712-5496-42CC-8394-21DC97F0D3C2}"/>
                  </a:ext>
                </a:extLst>
              </p:cNvPr>
              <p:cNvSpPr>
                <a:spLocks/>
              </p:cNvSpPr>
              <p:nvPr/>
            </p:nvSpPr>
            <p:spPr bwMode="auto">
              <a:xfrm flipH="1">
                <a:off x="11308869" y="24891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 name="Freeform 29">
                <a:extLst>
                  <a:ext uri="{FF2B5EF4-FFF2-40B4-BE49-F238E27FC236}">
                    <a16:creationId xmlns:a16="http://schemas.microsoft.com/office/drawing/2014/main" id="{82B219E7-E879-4706-82B3-0F60528A9C9E}"/>
                  </a:ext>
                </a:extLst>
              </p:cNvPr>
              <p:cNvSpPr>
                <a:spLocks/>
              </p:cNvSpPr>
              <p:nvPr/>
            </p:nvSpPr>
            <p:spPr bwMode="auto">
              <a:xfrm flipH="1">
                <a:off x="10873146" y="249292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 name="Freeform 31">
                <a:extLst>
                  <a:ext uri="{FF2B5EF4-FFF2-40B4-BE49-F238E27FC236}">
                    <a16:creationId xmlns:a16="http://schemas.microsoft.com/office/drawing/2014/main" id="{315ED401-F325-4EFE-8C34-84B53CE1252B}"/>
                  </a:ext>
                </a:extLst>
              </p:cNvPr>
              <p:cNvSpPr>
                <a:spLocks/>
              </p:cNvSpPr>
              <p:nvPr/>
            </p:nvSpPr>
            <p:spPr bwMode="auto">
              <a:xfrm flipH="1">
                <a:off x="10980240" y="24891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1418612B-DE05-4D20-8DB2-D7FD403DFDFB}"/>
                  </a:ext>
                </a:extLst>
              </p:cNvPr>
              <p:cNvSpPr>
                <a:spLocks/>
              </p:cNvSpPr>
              <p:nvPr/>
            </p:nvSpPr>
            <p:spPr bwMode="auto">
              <a:xfrm flipH="1">
                <a:off x="10544518" y="249292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 name="Freeform 30">
                <a:extLst>
                  <a:ext uri="{FF2B5EF4-FFF2-40B4-BE49-F238E27FC236}">
                    <a16:creationId xmlns:a16="http://schemas.microsoft.com/office/drawing/2014/main" id="{1966B6AE-884C-436E-8F67-5548602BC696}"/>
                  </a:ext>
                </a:extLst>
              </p:cNvPr>
              <p:cNvSpPr>
                <a:spLocks/>
              </p:cNvSpPr>
              <p:nvPr/>
            </p:nvSpPr>
            <p:spPr bwMode="auto">
              <a:xfrm flipH="1">
                <a:off x="10218376" y="249292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 name="Freeform 31">
                <a:extLst>
                  <a:ext uri="{FF2B5EF4-FFF2-40B4-BE49-F238E27FC236}">
                    <a16:creationId xmlns:a16="http://schemas.microsoft.com/office/drawing/2014/main" id="{2F54C7A7-8CB8-4FB4-B9C2-67090D004034}"/>
                  </a:ext>
                </a:extLst>
              </p:cNvPr>
              <p:cNvSpPr>
                <a:spLocks/>
              </p:cNvSpPr>
              <p:nvPr/>
            </p:nvSpPr>
            <p:spPr bwMode="auto">
              <a:xfrm flipH="1">
                <a:off x="10651611" y="24891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 name="Freeform 32">
                <a:extLst>
                  <a:ext uri="{FF2B5EF4-FFF2-40B4-BE49-F238E27FC236}">
                    <a16:creationId xmlns:a16="http://schemas.microsoft.com/office/drawing/2014/main" id="{C5779F20-7665-4397-A7CF-1A7BBF6866F6}"/>
                  </a:ext>
                </a:extLst>
              </p:cNvPr>
              <p:cNvSpPr>
                <a:spLocks/>
              </p:cNvSpPr>
              <p:nvPr/>
            </p:nvSpPr>
            <p:spPr bwMode="auto">
              <a:xfrm flipH="1">
                <a:off x="10325471" y="24891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 name="Freeform 29">
                <a:extLst>
                  <a:ext uri="{FF2B5EF4-FFF2-40B4-BE49-F238E27FC236}">
                    <a16:creationId xmlns:a16="http://schemas.microsoft.com/office/drawing/2014/main" id="{A9917173-2298-42C7-B0CC-967B22984A3E}"/>
                  </a:ext>
                </a:extLst>
              </p:cNvPr>
              <p:cNvSpPr>
                <a:spLocks/>
              </p:cNvSpPr>
              <p:nvPr/>
            </p:nvSpPr>
            <p:spPr bwMode="auto">
              <a:xfrm flipH="1">
                <a:off x="9889748" y="249292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 name="Freeform 30">
                <a:extLst>
                  <a:ext uri="{FF2B5EF4-FFF2-40B4-BE49-F238E27FC236}">
                    <a16:creationId xmlns:a16="http://schemas.microsoft.com/office/drawing/2014/main" id="{75417093-F0C5-4BB0-A389-7338F4DB76A0}"/>
                  </a:ext>
                </a:extLst>
              </p:cNvPr>
              <p:cNvSpPr>
                <a:spLocks/>
              </p:cNvSpPr>
              <p:nvPr/>
            </p:nvSpPr>
            <p:spPr bwMode="auto">
              <a:xfrm flipH="1">
                <a:off x="9563607" y="249292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 name="Freeform 31">
                <a:extLst>
                  <a:ext uri="{FF2B5EF4-FFF2-40B4-BE49-F238E27FC236}">
                    <a16:creationId xmlns:a16="http://schemas.microsoft.com/office/drawing/2014/main" id="{51F83CA1-A98C-48B9-B4B4-B1AA500DB3D1}"/>
                  </a:ext>
                </a:extLst>
              </p:cNvPr>
              <p:cNvSpPr>
                <a:spLocks/>
              </p:cNvSpPr>
              <p:nvPr/>
            </p:nvSpPr>
            <p:spPr bwMode="auto">
              <a:xfrm flipH="1">
                <a:off x="9996843" y="24891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 name="Freeform 32">
                <a:extLst>
                  <a:ext uri="{FF2B5EF4-FFF2-40B4-BE49-F238E27FC236}">
                    <a16:creationId xmlns:a16="http://schemas.microsoft.com/office/drawing/2014/main" id="{AEE42CD7-63F3-4A3F-B1E4-25EA140D4700}"/>
                  </a:ext>
                </a:extLst>
              </p:cNvPr>
              <p:cNvSpPr>
                <a:spLocks/>
              </p:cNvSpPr>
              <p:nvPr/>
            </p:nvSpPr>
            <p:spPr bwMode="auto">
              <a:xfrm flipH="1">
                <a:off x="9670702" y="24891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 name="Freeform 29">
                <a:extLst>
                  <a:ext uri="{FF2B5EF4-FFF2-40B4-BE49-F238E27FC236}">
                    <a16:creationId xmlns:a16="http://schemas.microsoft.com/office/drawing/2014/main" id="{80A3AE9B-387E-4154-AC59-CA3D18AD0A61}"/>
                  </a:ext>
                </a:extLst>
              </p:cNvPr>
              <p:cNvSpPr>
                <a:spLocks/>
              </p:cNvSpPr>
              <p:nvPr/>
            </p:nvSpPr>
            <p:spPr bwMode="auto">
              <a:xfrm flipH="1">
                <a:off x="9234979" y="249292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 name="Freeform 31">
                <a:extLst>
                  <a:ext uri="{FF2B5EF4-FFF2-40B4-BE49-F238E27FC236}">
                    <a16:creationId xmlns:a16="http://schemas.microsoft.com/office/drawing/2014/main" id="{49364898-F5E9-4450-9D22-45700D0F3C10}"/>
                  </a:ext>
                </a:extLst>
              </p:cNvPr>
              <p:cNvSpPr>
                <a:spLocks/>
              </p:cNvSpPr>
              <p:nvPr/>
            </p:nvSpPr>
            <p:spPr bwMode="auto">
              <a:xfrm flipH="1">
                <a:off x="9342074" y="24891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 name="Freeform 32">
                <a:extLst>
                  <a:ext uri="{FF2B5EF4-FFF2-40B4-BE49-F238E27FC236}">
                    <a16:creationId xmlns:a16="http://schemas.microsoft.com/office/drawing/2014/main" id="{7FF1B5EB-37CA-440A-9DFB-CCCDD0B1A1EB}"/>
                  </a:ext>
                </a:extLst>
              </p:cNvPr>
              <p:cNvSpPr>
                <a:spLocks/>
              </p:cNvSpPr>
              <p:nvPr/>
            </p:nvSpPr>
            <p:spPr bwMode="auto">
              <a:xfrm flipH="1">
                <a:off x="9015933" y="24891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 name="Freeform 30">
                <a:extLst>
                  <a:ext uri="{FF2B5EF4-FFF2-40B4-BE49-F238E27FC236}">
                    <a16:creationId xmlns:a16="http://schemas.microsoft.com/office/drawing/2014/main" id="{D8181906-F16A-4064-82D2-F3A9104B5A92}"/>
                  </a:ext>
                </a:extLst>
              </p:cNvPr>
              <p:cNvSpPr>
                <a:spLocks/>
              </p:cNvSpPr>
              <p:nvPr/>
            </p:nvSpPr>
            <p:spPr bwMode="auto">
              <a:xfrm flipH="1">
                <a:off x="13481875" y="249292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 name="Freeform 32">
                <a:extLst>
                  <a:ext uri="{FF2B5EF4-FFF2-40B4-BE49-F238E27FC236}">
                    <a16:creationId xmlns:a16="http://schemas.microsoft.com/office/drawing/2014/main" id="{3707797F-DE51-4B9F-9F3A-3D91B17CF22C}"/>
                  </a:ext>
                </a:extLst>
              </p:cNvPr>
              <p:cNvSpPr>
                <a:spLocks/>
              </p:cNvSpPr>
              <p:nvPr/>
            </p:nvSpPr>
            <p:spPr bwMode="auto">
              <a:xfrm flipH="1">
                <a:off x="13588970" y="24891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 name="Freeform 952">
                <a:extLst>
                  <a:ext uri="{FF2B5EF4-FFF2-40B4-BE49-F238E27FC236}">
                    <a16:creationId xmlns:a16="http://schemas.microsoft.com/office/drawing/2014/main" id="{C2F962AD-C7CA-421C-AB44-CDBD8393E0B4}"/>
                  </a:ext>
                </a:extLst>
              </p:cNvPr>
              <p:cNvSpPr>
                <a:spLocks/>
              </p:cNvSpPr>
              <p:nvPr/>
            </p:nvSpPr>
            <p:spPr bwMode="auto">
              <a:xfrm flipH="1">
                <a:off x="13153248" y="249292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 name="Freeform 953">
                <a:extLst>
                  <a:ext uri="{FF2B5EF4-FFF2-40B4-BE49-F238E27FC236}">
                    <a16:creationId xmlns:a16="http://schemas.microsoft.com/office/drawing/2014/main" id="{7D8148FE-1A91-4AFA-8348-3A346323D055}"/>
                  </a:ext>
                </a:extLst>
              </p:cNvPr>
              <p:cNvSpPr>
                <a:spLocks/>
              </p:cNvSpPr>
              <p:nvPr/>
            </p:nvSpPr>
            <p:spPr bwMode="auto">
              <a:xfrm flipH="1">
                <a:off x="12827106" y="249292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 name="Freeform 954">
                <a:extLst>
                  <a:ext uri="{FF2B5EF4-FFF2-40B4-BE49-F238E27FC236}">
                    <a16:creationId xmlns:a16="http://schemas.microsoft.com/office/drawing/2014/main" id="{42CEE314-D97A-4E98-AA6C-DC166A2C5A0D}"/>
                  </a:ext>
                </a:extLst>
              </p:cNvPr>
              <p:cNvSpPr>
                <a:spLocks/>
              </p:cNvSpPr>
              <p:nvPr/>
            </p:nvSpPr>
            <p:spPr bwMode="auto">
              <a:xfrm flipH="1">
                <a:off x="13260340" y="24891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 name="Freeform 955">
                <a:extLst>
                  <a:ext uri="{FF2B5EF4-FFF2-40B4-BE49-F238E27FC236}">
                    <a16:creationId xmlns:a16="http://schemas.microsoft.com/office/drawing/2014/main" id="{732EB2A6-0F39-476B-9298-8591BCA12B13}"/>
                  </a:ext>
                </a:extLst>
              </p:cNvPr>
              <p:cNvSpPr>
                <a:spLocks/>
              </p:cNvSpPr>
              <p:nvPr/>
            </p:nvSpPr>
            <p:spPr bwMode="auto">
              <a:xfrm flipH="1">
                <a:off x="12934201" y="24891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Freeform 29">
                <a:extLst>
                  <a:ext uri="{FF2B5EF4-FFF2-40B4-BE49-F238E27FC236}">
                    <a16:creationId xmlns:a16="http://schemas.microsoft.com/office/drawing/2014/main" id="{B58FE70F-E1E1-44DC-9317-C13930B85A16}"/>
                  </a:ext>
                </a:extLst>
              </p:cNvPr>
              <p:cNvSpPr>
                <a:spLocks/>
              </p:cNvSpPr>
              <p:nvPr/>
            </p:nvSpPr>
            <p:spPr bwMode="auto">
              <a:xfrm flipH="1">
                <a:off x="12498478" y="249292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 name="Freeform 31">
                <a:extLst>
                  <a:ext uri="{FF2B5EF4-FFF2-40B4-BE49-F238E27FC236}">
                    <a16:creationId xmlns:a16="http://schemas.microsoft.com/office/drawing/2014/main" id="{69B1A118-4222-4C72-9125-DF8431081B73}"/>
                  </a:ext>
                </a:extLst>
              </p:cNvPr>
              <p:cNvSpPr>
                <a:spLocks/>
              </p:cNvSpPr>
              <p:nvPr/>
            </p:nvSpPr>
            <p:spPr bwMode="auto">
              <a:xfrm flipH="1">
                <a:off x="12605572" y="24891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 name="Freeform 29">
                <a:extLst>
                  <a:ext uri="{FF2B5EF4-FFF2-40B4-BE49-F238E27FC236}">
                    <a16:creationId xmlns:a16="http://schemas.microsoft.com/office/drawing/2014/main" id="{8C6AE182-49CF-4AE6-9C3E-C4B1D7694E70}"/>
                  </a:ext>
                </a:extLst>
              </p:cNvPr>
              <p:cNvSpPr>
                <a:spLocks/>
              </p:cNvSpPr>
              <p:nvPr/>
            </p:nvSpPr>
            <p:spPr bwMode="auto">
              <a:xfrm flipH="1">
                <a:off x="12169850" y="249292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11B0F5BD-538B-4805-92DC-14DC7AF7F196}"/>
                  </a:ext>
                </a:extLst>
              </p:cNvPr>
              <p:cNvSpPr>
                <a:spLocks/>
              </p:cNvSpPr>
              <p:nvPr/>
            </p:nvSpPr>
            <p:spPr bwMode="auto">
              <a:xfrm flipH="1">
                <a:off x="12276943" y="24891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spTree>
    <p:extLst>
      <p:ext uri="{BB962C8B-B14F-4D97-AF65-F5344CB8AC3E}">
        <p14:creationId xmlns:p14="http://schemas.microsoft.com/office/powerpoint/2010/main" val="55368070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2B1946-96B5-4840-BCE3-1E6CBFCE5D2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4" name="Rectangle 3">
            <a:extLst>
              <a:ext uri="{FF2B5EF4-FFF2-40B4-BE49-F238E27FC236}">
                <a16:creationId xmlns:a16="http://schemas.microsoft.com/office/drawing/2014/main" id="{B2D7565C-E51F-414A-8529-13A37801A509}"/>
              </a:ext>
            </a:extLst>
          </p:cNvPr>
          <p:cNvSpPr/>
          <p:nvPr userDrawn="1"/>
        </p:nvSpPr>
        <p:spPr>
          <a:xfrm>
            <a:off x="0" y="0"/>
            <a:ext cx="12192000" cy="6858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604" name="Title 603">
            <a:extLst>
              <a:ext uri="{FF2B5EF4-FFF2-40B4-BE49-F238E27FC236}">
                <a16:creationId xmlns:a16="http://schemas.microsoft.com/office/drawing/2014/main" id="{4D64FD48-157F-4EA4-BDA2-6E3A33E21F8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134817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3FF483-0D32-46C4-9F46-A3129DC69A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920065" y="1"/>
            <a:ext cx="4271935" cy="6858000"/>
          </a:xfrm>
          <a:prstGeom prst="rect">
            <a:avLst/>
          </a:prstGeom>
        </p:spPr>
      </p:pic>
      <p:sp>
        <p:nvSpPr>
          <p:cNvPr id="5" name="Rectangle 4">
            <a:extLst>
              <a:ext uri="{FF2B5EF4-FFF2-40B4-BE49-F238E27FC236}">
                <a16:creationId xmlns:a16="http://schemas.microsoft.com/office/drawing/2014/main" id="{69C85E3B-9FA9-44A5-B784-4E197BC903E4}"/>
              </a:ext>
            </a:extLst>
          </p:cNvPr>
          <p:cNvSpPr/>
          <p:nvPr userDrawn="1"/>
        </p:nvSpPr>
        <p:spPr>
          <a:xfrm>
            <a:off x="7902367" y="-2906"/>
            <a:ext cx="4289635" cy="6860907"/>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Tree>
    <p:extLst>
      <p:ext uri="{BB962C8B-B14F-4D97-AF65-F5344CB8AC3E}">
        <p14:creationId xmlns:p14="http://schemas.microsoft.com/office/powerpoint/2010/main" val="49023413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14217186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0366427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4"/>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4" y="2914178"/>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2"/>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2"/>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4" y="2059076"/>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10"/>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40"/>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4" y="1203974"/>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8"/>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8"/>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4" y="348872"/>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6"/>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2"/>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4" y="6334586"/>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2"/>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50"/>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4" y="5479484"/>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8"/>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8"/>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4" y="4624382"/>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6"/>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6"/>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4" y="3769280"/>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4"/>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Tree>
    <p:extLst>
      <p:ext uri="{BB962C8B-B14F-4D97-AF65-F5344CB8AC3E}">
        <p14:creationId xmlns:p14="http://schemas.microsoft.com/office/powerpoint/2010/main" val="354693289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143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64679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751"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579237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7"/>
          </a:xfrm>
          <a:prstGeom prst="rect">
            <a:avLst/>
          </a:prstGeom>
        </p:spPr>
      </p:pic>
    </p:spTree>
    <p:extLst>
      <p:ext uri="{BB962C8B-B14F-4D97-AF65-F5344CB8AC3E}">
        <p14:creationId xmlns:p14="http://schemas.microsoft.com/office/powerpoint/2010/main" val="168395558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7" y="3083652"/>
            <a:ext cx="3227129" cy="692059"/>
          </a:xfrm>
          <a:prstGeom prst="rect">
            <a:avLst/>
          </a:prstGeom>
        </p:spPr>
      </p:pic>
    </p:spTree>
    <p:extLst>
      <p:ext uri="{BB962C8B-B14F-4D97-AF65-F5344CB8AC3E}">
        <p14:creationId xmlns:p14="http://schemas.microsoft.com/office/powerpoint/2010/main" val="1954838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035553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lgn="ctr">
              <a:defRPr kumimoji="0" lang="en-US" sz="2400" b="0" i="0" u="none" strike="noStrike" kern="1200" cap="all" spc="800" normalizeH="0" baseline="0" dirty="0">
                <a:ln w="3175">
                  <a:noFill/>
                </a:ln>
                <a:solidFill>
                  <a:srgbClr val="0078D7"/>
                </a:solidFill>
                <a:effectLst/>
                <a:uLnTx/>
                <a:uFillTx/>
                <a:latin typeface="Segoe UI Light" charset="0"/>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394017571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96743"/>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91130"/>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818355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111481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157552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60161887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52239693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359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202751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endParaRPr lang="en-US"/>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9166953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0766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5247343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4575637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431393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847876014"/>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2915691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7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651714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56709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5158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211431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27636455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2095688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Blue bar">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74"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rgbClr val="FFFFFF"/>
                </a:solidFill>
              </a:defRPr>
            </a:lvl1pPr>
          </a:lstStyle>
          <a:p>
            <a:r>
              <a:rPr lang="en-US"/>
              <a:t>Click to edit Master title style</a:t>
            </a:r>
          </a:p>
        </p:txBody>
      </p:sp>
    </p:spTree>
    <p:extLst>
      <p:ext uri="{BB962C8B-B14F-4D97-AF65-F5344CB8AC3E}">
        <p14:creationId xmlns:p14="http://schemas.microsoft.com/office/powerpoint/2010/main" val="42422782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1956739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4.xml"/></Relationships>
</file>

<file path=ppt/slideMasters/_rels/slideMaster12.xml.rels><?xml version="1.0" encoding="UTF-8" standalone="yes"?>
<Relationships xmlns="http://schemas.openxmlformats.org/package/2006/relationships"><Relationship Id="rId3" Type="http://schemas.openxmlformats.org/officeDocument/2006/relationships/tags" Target="../tags/tag1.xml"/><Relationship Id="rId2" Type="http://schemas.openxmlformats.org/officeDocument/2006/relationships/vmlDrawing" Target="../drawings/vmlDrawing1.vml"/><Relationship Id="rId1" Type="http://schemas.openxmlformats.org/officeDocument/2006/relationships/theme" Target="../theme/theme12.xml"/><Relationship Id="rId5" Type="http://schemas.openxmlformats.org/officeDocument/2006/relationships/image" Target="../media/image4.emf"/><Relationship Id="rId4" Type="http://schemas.openxmlformats.org/officeDocument/2006/relationships/oleObject" Target="../embeddings/oleObject1.bin"/></Relationships>
</file>

<file path=ppt/slideMasters/_rels/slideMaster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1"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1"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1"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theme" Target="../theme/theme23.xml"/></Relationships>
</file>

<file path=ppt/slideMasters/_rels/slideMaster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theme" Target="../theme/theme25.xml"/></Relationships>
</file>

<file path=ppt/slideMasters/_rels/slideMaster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6.xml"/></Relationships>
</file>

<file path=ppt/slideMasters/_rels/slideMaster2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theme" Target="../theme/theme29.xml"/></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2" Type="http://schemas.openxmlformats.org/officeDocument/2006/relationships/theme" Target="../theme/theme31.xml"/><Relationship Id="rId1" Type="http://schemas.openxmlformats.org/officeDocument/2006/relationships/slideLayout" Target="../slideLayouts/slideLayout5.xml"/></Relationships>
</file>

<file path=ppt/slideMasters/_rels/slideMaster3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theme" Target="../theme/theme32.xml"/></Relationships>
</file>

<file path=ppt/slideMasters/_rels/slideMaster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image" Target="../media/image11.emf"/><Relationship Id="rId4"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image" Target="../media/image11.emf"/><Relationship Id="rId4"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2" Type="http://schemas.openxmlformats.org/officeDocument/2006/relationships/theme" Target="../theme/theme36.xml"/><Relationship Id="rId1" Type="http://schemas.openxmlformats.org/officeDocument/2006/relationships/slideLayout" Target="../slideLayouts/slideLayout12.xml"/></Relationships>
</file>

<file path=ppt/slideMasters/_rels/slideMaster37.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14.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37.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38.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14.png"/><Relationship Id="rId5" Type="http://schemas.openxmlformats.org/officeDocument/2006/relationships/theme" Target="../theme/theme38.xml"/><Relationship Id="rId4" Type="http://schemas.openxmlformats.org/officeDocument/2006/relationships/slideLayout" Target="../slideLayouts/slideLayout21.xml"/></Relationships>
</file>

<file path=ppt/slideMasters/_rels/slideMaster39.xml.rels><?xml version="1.0" encoding="UTF-8" standalone="yes"?>
<Relationships xmlns="http://schemas.openxmlformats.org/package/2006/relationships"><Relationship Id="rId2" Type="http://schemas.openxmlformats.org/officeDocument/2006/relationships/theme" Target="../theme/theme39.xml"/><Relationship Id="rId1"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1"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theme" Target="../theme/theme40.xml"/><Relationship Id="rId1" Type="http://schemas.openxmlformats.org/officeDocument/2006/relationships/slideLayout" Target="../slideLayouts/slideLayout23.xml"/></Relationships>
</file>

<file path=ppt/slideMasters/_rels/slideMaster41.xml.rels><?xml version="1.0" encoding="UTF-8" standalone="yes"?>
<Relationships xmlns="http://schemas.openxmlformats.org/package/2006/relationships"><Relationship Id="rId3" Type="http://schemas.openxmlformats.org/officeDocument/2006/relationships/theme" Target="../theme/theme41.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_rels/slideMaster42.xml.rels><?xml version="1.0" encoding="UTF-8" standalone="yes"?>
<Relationships xmlns="http://schemas.openxmlformats.org/package/2006/relationships"><Relationship Id="rId3" Type="http://schemas.openxmlformats.org/officeDocument/2006/relationships/theme" Target="../theme/theme42.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_rels/slideMaster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3.xml"/><Relationship Id="rId1" Type="http://schemas.openxmlformats.org/officeDocument/2006/relationships/slideLayout" Target="../slideLayouts/slideLayout28.xml"/></Relationships>
</file>

<file path=ppt/slideMasters/_rels/slideMaster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theme" Target="../theme/theme44.xml"/><Relationship Id="rId1" Type="http://schemas.openxmlformats.org/officeDocument/2006/relationships/slideLayout" Target="../slideLayouts/slideLayout29.xml"/><Relationship Id="rId4" Type="http://schemas.openxmlformats.org/officeDocument/2006/relationships/image" Target="../media/image12.png"/></Relationships>
</file>

<file path=ppt/slideMasters/_rels/slideMaster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theme" Target="../theme/theme45.xml"/><Relationship Id="rId1" Type="http://schemas.openxmlformats.org/officeDocument/2006/relationships/slideLayout" Target="../slideLayouts/slideLayout30.xml"/></Relationships>
</file>

<file path=ppt/slideMasters/_rels/slideMaster46.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slideLayout" Target="../slideLayouts/slideLayout33.xml"/><Relationship Id="rId7" Type="http://schemas.openxmlformats.org/officeDocument/2006/relationships/theme" Target="../theme/theme46.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theme" Target="../theme/theme47.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image" Target="../media/image19.png"/></Relationships>
</file>

<file path=ppt/slideMasters/_rels/slideMaster48.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image" Target="../media/image11.emf"/><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theme" Target="../theme/theme48.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_rels/slideMaster5.xml.rels><?xml version="1.0" encoding="UTF-8" standalone="yes"?>
<Relationships xmlns="http://schemas.openxmlformats.org/package/2006/relationships"><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788310367"/>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
          <a:stretch>
            <a:fillRect/>
          </a:stretch>
        </p:blipFill>
        <p:spPr>
          <a:xfrm rot="5400000">
            <a:off x="9208749" y="2991035"/>
            <a:ext cx="6858623" cy="876557"/>
          </a:xfrm>
          <a:prstGeom prst="rect">
            <a:avLst/>
          </a:prstGeom>
        </p:spPr>
      </p:pic>
    </p:spTree>
    <p:extLst>
      <p:ext uri="{BB962C8B-B14F-4D97-AF65-F5344CB8AC3E}">
        <p14:creationId xmlns:p14="http://schemas.microsoft.com/office/powerpoint/2010/main" val="2695774493"/>
      </p:ext>
    </p:extLst>
  </p:cSld>
  <p:clrMap bg1="lt1" tx1="dk1" bg2="lt2" tx2="dk2" accent1="accent1" accent2="accent2" accent3="accent3" accent4="accent4" accent5="accent5" accent6="accent6" hlink="hlink" folHlink="folHlink"/>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7"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bg1"/>
                </a:solidFill>
                <a:latin typeface="+mn-lt"/>
                <a:ea typeface="+mn-ea"/>
                <a:cs typeface="+mn-cs"/>
              </a:defRPr>
            </a:lvl1pPr>
          </a:lstStyle>
          <a:p>
            <a:r>
              <a:rPr dirty="0">
                <a:solidFill>
                  <a:srgbClr val="FFFFFF"/>
                </a:solidFill>
              </a:rPr>
              <a:t>Microsoft Confidential</a:t>
            </a:r>
          </a:p>
        </p:txBody>
      </p:sp>
      <p:sp>
        <p:nvSpPr>
          <p:cNvPr id="8"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bg1"/>
                </a:solidFill>
                <a:latin typeface="+mn-lt"/>
                <a:ea typeface="+mn-ea"/>
                <a:cs typeface="+mn-cs"/>
              </a:defRPr>
            </a:lvl1pPr>
          </a:lstStyle>
          <a:p>
            <a:pPr defTabSz="914367"/>
            <a:fld id="{27258FFF-F925-446B-8502-81C933981705}" type="slidenum">
              <a:rPr lang="en-US" smtClean="0">
                <a:solidFill>
                  <a:srgbClr val="FFFFFF"/>
                </a:solidFill>
              </a:rPr>
              <a:pPr defTabSz="914367"/>
              <a:t>‹#›</a:t>
            </a:fld>
            <a:endParaRPr lang="en-US" dirty="0">
              <a:solidFill>
                <a:srgbClr val="FFFFFF"/>
              </a:solidFill>
            </a:endParaRPr>
          </a:p>
        </p:txBody>
      </p:sp>
    </p:spTree>
    <p:extLst>
      <p:ext uri="{BB962C8B-B14F-4D97-AF65-F5344CB8AC3E}">
        <p14:creationId xmlns:p14="http://schemas.microsoft.com/office/powerpoint/2010/main" val="4253922375"/>
      </p:ext>
    </p:extLst>
  </p:cSld>
  <p:clrMap bg1="lt1" tx1="dk1" bg2="lt2" tx2="dk2" accent1="accent1" accent2="accent2" accent3="accent3" accent4="accent4" accent5="accent5" accent6="accent6" hlink="hlink" folHlink="folHlink"/>
  <p:sldLayoutIdLst>
    <p:sldLayoutId id="2147484139"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896386" rtl="0" eaLnBrk="1" latinLnBrk="0" hangingPunct="1">
        <a:spcBef>
          <a:spcPct val="0"/>
        </a:spcBef>
        <a:buNone/>
        <a:defRPr sz="4313" kern="1200">
          <a:solidFill>
            <a:schemeClr val="tx1"/>
          </a:solidFill>
          <a:latin typeface="+mj-lt"/>
          <a:ea typeface="+mj-ea"/>
          <a:cs typeface="+mj-cs"/>
        </a:defRPr>
      </a:lvl1pPr>
    </p:titleStyle>
    <p:body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896386" rtl="0" eaLnBrk="1" latinLnBrk="0" hangingPunct="1">
        <a:defRPr sz="1765" kern="1200">
          <a:solidFill>
            <a:schemeClr val="tx1"/>
          </a:solidFill>
          <a:latin typeface="+mn-lt"/>
          <a:ea typeface="+mn-ea"/>
          <a:cs typeface="+mn-cs"/>
        </a:defRPr>
      </a:lvl1pPr>
      <a:lvl2pPr marL="448193" algn="l" defTabSz="896386" rtl="0" eaLnBrk="1" latinLnBrk="0" hangingPunct="1">
        <a:defRPr sz="1765" kern="1200">
          <a:solidFill>
            <a:schemeClr val="tx1"/>
          </a:solidFill>
          <a:latin typeface="+mn-lt"/>
          <a:ea typeface="+mn-ea"/>
          <a:cs typeface="+mn-cs"/>
        </a:defRPr>
      </a:lvl2pPr>
      <a:lvl3pPr marL="896386" algn="l" defTabSz="896386" rtl="0" eaLnBrk="1" latinLnBrk="0" hangingPunct="1">
        <a:defRPr sz="1765" kern="1200">
          <a:solidFill>
            <a:schemeClr val="tx1"/>
          </a:solidFill>
          <a:latin typeface="+mn-lt"/>
          <a:ea typeface="+mn-ea"/>
          <a:cs typeface="+mn-cs"/>
        </a:defRPr>
      </a:lvl3pPr>
      <a:lvl4pPr marL="1344579" algn="l" defTabSz="896386" rtl="0" eaLnBrk="1" latinLnBrk="0" hangingPunct="1">
        <a:defRPr sz="1765" kern="1200">
          <a:solidFill>
            <a:schemeClr val="tx1"/>
          </a:solidFill>
          <a:latin typeface="+mn-lt"/>
          <a:ea typeface="+mn-ea"/>
          <a:cs typeface="+mn-cs"/>
        </a:defRPr>
      </a:lvl4pPr>
      <a:lvl5pPr marL="1792773" algn="l" defTabSz="896386" rtl="0" eaLnBrk="1" latinLnBrk="0" hangingPunct="1">
        <a:defRPr sz="1765" kern="1200">
          <a:solidFill>
            <a:schemeClr val="tx1"/>
          </a:solidFill>
          <a:latin typeface="+mn-lt"/>
          <a:ea typeface="+mn-ea"/>
          <a:cs typeface="+mn-cs"/>
        </a:defRPr>
      </a:lvl5pPr>
      <a:lvl6pPr marL="2240966" algn="l" defTabSz="896386" rtl="0" eaLnBrk="1" latinLnBrk="0" hangingPunct="1">
        <a:defRPr sz="1765" kern="1200">
          <a:solidFill>
            <a:schemeClr val="tx1"/>
          </a:solidFill>
          <a:latin typeface="+mn-lt"/>
          <a:ea typeface="+mn-ea"/>
          <a:cs typeface="+mn-cs"/>
        </a:defRPr>
      </a:lvl6pPr>
      <a:lvl7pPr marL="2689159" algn="l" defTabSz="896386" rtl="0" eaLnBrk="1" latinLnBrk="0" hangingPunct="1">
        <a:defRPr sz="1765" kern="1200">
          <a:solidFill>
            <a:schemeClr val="tx1"/>
          </a:solidFill>
          <a:latin typeface="+mn-lt"/>
          <a:ea typeface="+mn-ea"/>
          <a:cs typeface="+mn-cs"/>
        </a:defRPr>
      </a:lvl7pPr>
      <a:lvl8pPr marL="3137352" algn="l" defTabSz="896386" rtl="0" eaLnBrk="1" latinLnBrk="0" hangingPunct="1">
        <a:defRPr sz="1765" kern="1200">
          <a:solidFill>
            <a:schemeClr val="tx1"/>
          </a:solidFill>
          <a:latin typeface="+mn-lt"/>
          <a:ea typeface="+mn-ea"/>
          <a:cs typeface="+mn-cs"/>
        </a:defRPr>
      </a:lvl8pPr>
      <a:lvl9pPr marL="3585545" algn="l" defTabSz="89638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547EBF"/>
          </p15:clr>
        </p15:guide>
        <p15:guide id="2" orient="horz" pos="187">
          <p15:clr>
            <a:srgbClr val="547EBF"/>
          </p15:clr>
        </p15:guide>
        <p15:guide id="3" orient="horz" pos="4219">
          <p15:clr>
            <a:srgbClr val="547EBF"/>
          </p15:clr>
        </p15:guide>
        <p15:guide id="4" pos="7661">
          <p15:clr>
            <a:srgbClr val="547EBF"/>
          </p15:clr>
        </p15:guide>
        <p15:guide id="5" orient="horz" pos="763">
          <p15:clr>
            <a:srgbClr val="A4A3A4"/>
          </p15:clr>
        </p15:guide>
        <p15:guide id="6" orient="horz" pos="1339">
          <p15:clr>
            <a:srgbClr val="A4A3A4"/>
          </p15:clr>
        </p15:guide>
        <p15:guide id="7" orient="horz" pos="1915">
          <p15:clr>
            <a:srgbClr val="A4A3A4"/>
          </p15:clr>
        </p15:guide>
        <p15:guide id="8" orient="horz" pos="2491">
          <p15:clr>
            <a:srgbClr val="A4A3A4"/>
          </p15:clr>
        </p15:guide>
        <p15:guide id="9" orient="horz" pos="3067">
          <p15:clr>
            <a:srgbClr val="A4A3A4"/>
          </p15:clr>
        </p15:guide>
        <p15:guide id="10" orient="horz" pos="3643">
          <p15:clr>
            <a:srgbClr val="A4A3A4"/>
          </p15:clr>
        </p15:guide>
        <p15:guide id="11" pos="749">
          <p15:clr>
            <a:srgbClr val="A4A3A4"/>
          </p15:clr>
        </p15:guide>
        <p15:guide id="12" pos="1325">
          <p15:clr>
            <a:srgbClr val="A4A3A4"/>
          </p15:clr>
        </p15:guide>
        <p15:guide id="13" pos="1901">
          <p15:clr>
            <a:srgbClr val="A4A3A4"/>
          </p15:clr>
        </p15:guide>
        <p15:guide id="14" pos="2477">
          <p15:clr>
            <a:srgbClr val="A4A3A4"/>
          </p15:clr>
        </p15:guide>
        <p15:guide id="15" pos="3053">
          <p15:clr>
            <a:srgbClr val="A4A3A4"/>
          </p15:clr>
        </p15:guide>
        <p15:guide id="16" pos="3629">
          <p15:clr>
            <a:srgbClr val="A4A3A4"/>
          </p15:clr>
        </p15:guide>
        <p15:guide id="17" pos="4205">
          <p15:clr>
            <a:srgbClr val="A4A3A4"/>
          </p15:clr>
        </p15:guide>
        <p15:guide id="18" pos="4781">
          <p15:clr>
            <a:srgbClr val="A4A3A4"/>
          </p15:clr>
        </p15:guide>
        <p15:guide id="19" pos="5357">
          <p15:clr>
            <a:srgbClr val="A4A3A4"/>
          </p15:clr>
        </p15:guide>
        <p15:guide id="20" pos="5933">
          <p15:clr>
            <a:srgbClr val="A4A3A4"/>
          </p15:clr>
        </p15:guide>
        <p15:guide id="21" pos="6509">
          <p15:clr>
            <a:srgbClr val="A4A3A4"/>
          </p15:clr>
        </p15:guide>
        <p15:guide id="22" pos="708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4" imgW="378" imgH="377" progId="TCLayout.ActiveDocument.1">
                  <p:embed/>
                </p:oleObj>
              </mc:Choice>
              <mc:Fallback>
                <p:oleObj name="think-cell Slide" r:id="rId4" imgW="378" imgH="377"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Slide Number Placeholder 3"/>
          <p:cNvSpPr>
            <a:spLocks noGrp="1"/>
          </p:cNvSpPr>
          <p:nvPr>
            <p:ph type="sldNum" sz="quarter" idx="4"/>
          </p:nvPr>
        </p:nvSpPr>
        <p:spPr>
          <a:xfrm>
            <a:off x="11508828" y="6542894"/>
            <a:ext cx="491358" cy="365125"/>
          </a:xfrm>
          <a:prstGeom prst="rect">
            <a:avLst/>
          </a:prstGeom>
        </p:spPr>
        <p:txBody>
          <a:bodyPr vert="horz" lIns="91440" tIns="45720" rIns="91440" bIns="45720" rtlCol="0" anchor="ctr"/>
          <a:lstStyle>
            <a:lvl1pPr algn="r">
              <a:defRPr sz="1200">
                <a:solidFill>
                  <a:schemeClr val="accent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CED8391-71CF-4FD3-A093-40D26DE2D47C}" type="slidenum">
              <a:rPr kumimoji="0" lang="en-US" sz="1200" b="0" i="0" u="none" strike="noStrike" kern="1200" cap="none" spc="0" normalizeH="0" baseline="0" noProof="0" smtClean="0">
                <a:ln>
                  <a:noFill/>
                </a:ln>
                <a:solidFill>
                  <a:srgbClr val="00188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00188F"/>
              </a:solidFill>
              <a:effectLst/>
              <a:uLnTx/>
              <a:uFillTx/>
              <a:latin typeface="Segoe UI"/>
              <a:ea typeface="+mn-ea"/>
              <a:cs typeface="+mn-cs"/>
            </a:endParaRPr>
          </a:p>
        </p:txBody>
      </p:sp>
      <p:sp>
        <p:nvSpPr>
          <p:cNvPr id="6" name="Title Placeholder 5"/>
          <p:cNvSpPr>
            <a:spLocks noGrp="1"/>
          </p:cNvSpPr>
          <p:nvPr>
            <p:ph type="title"/>
          </p:nvPr>
        </p:nvSpPr>
        <p:spPr>
          <a:xfrm>
            <a:off x="261938" y="228600"/>
            <a:ext cx="11334806"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8" name="Text Placeholder 7"/>
          <p:cNvSpPr>
            <a:spLocks noGrp="1"/>
          </p:cNvSpPr>
          <p:nvPr>
            <p:ph type="body" idx="1"/>
          </p:nvPr>
        </p:nvSpPr>
        <p:spPr>
          <a:xfrm>
            <a:off x="261938" y="1181100"/>
            <a:ext cx="11334806" cy="1600951"/>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98282771"/>
      </p:ext>
    </p:extLst>
  </p:cSld>
  <p:clrMap bg1="lt1" tx1="dk1" bg2="lt2" tx2="dk2" accent1="accent1" accent2="accent2" accent3="accent3" accent4="accent4" accent5="accent5" accent6="accent6" hlink="hlink" folHlink="folHlink"/>
  <p:transition>
    <p:fade/>
  </p:transition>
  <p:txStyles>
    <p:titleStyle>
      <a:lvl1pPr algn="l" defTabSz="686047" rtl="0" eaLnBrk="1" latinLnBrk="0" hangingPunct="1">
        <a:lnSpc>
          <a:spcPct val="90000"/>
        </a:lnSpc>
        <a:spcBef>
          <a:spcPct val="0"/>
        </a:spcBef>
        <a:buNone/>
        <a:defRPr lang="en-US" sz="4000" b="0" kern="1200" cap="none" spc="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0" indent="0" algn="l" defTabSz="686047" rtl="0" eaLnBrk="1" latinLnBrk="0" hangingPunct="1">
        <a:lnSpc>
          <a:spcPct val="90000"/>
        </a:lnSpc>
        <a:spcBef>
          <a:spcPts val="1800"/>
        </a:spcBef>
        <a:buSzPct val="90000"/>
        <a:buFont typeface="Wingdings" pitchFamily="2" charset="2"/>
        <a:buNone/>
        <a:defRPr sz="3200" kern="4000" spc="-100" baseline="0">
          <a:solidFill>
            <a:schemeClr val="accent1"/>
          </a:solidFill>
          <a:latin typeface="+mj-lt"/>
          <a:ea typeface="+mn-ea"/>
          <a:cs typeface="+mn-cs"/>
        </a:defRPr>
      </a:lvl1pPr>
      <a:lvl2pPr marL="0" indent="0" algn="l" defTabSz="686047" rtl="0" eaLnBrk="1" latinLnBrk="0" hangingPunct="1">
        <a:lnSpc>
          <a:spcPct val="90000"/>
        </a:lnSpc>
        <a:spcBef>
          <a:spcPts val="100"/>
        </a:spcBef>
        <a:spcAft>
          <a:spcPts val="600"/>
        </a:spcAft>
        <a:buSzPct val="90000"/>
        <a:buFont typeface="Arial" pitchFamily="34" charset="0"/>
        <a:buNone/>
        <a:tabLst>
          <a:tab pos="472868" algn="l"/>
        </a:tabLst>
        <a:defRPr sz="2000"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686047" rtl="0" eaLnBrk="1" latinLnBrk="0" hangingPunct="1">
        <a:lnSpc>
          <a:spcPct val="90000"/>
        </a:lnSpc>
        <a:spcBef>
          <a:spcPts val="0"/>
        </a:spcBef>
        <a:spcAft>
          <a:spcPts val="600"/>
        </a:spcAft>
        <a:buSzPct val="90000"/>
        <a:buFont typeface="Arial" pitchFamily="34" charset="0"/>
        <a:buNone/>
        <a:defRPr sz="1800"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686047" rtl="0" eaLnBrk="1" latinLnBrk="0" hangingPunct="1">
        <a:lnSpc>
          <a:spcPct val="90000"/>
        </a:lnSpc>
        <a:spcBef>
          <a:spcPts val="0"/>
        </a:spcBef>
        <a:spcAft>
          <a:spcPts val="600"/>
        </a:spcAft>
        <a:buSzPct val="90000"/>
        <a:buFont typeface="Arial" pitchFamily="34" charset="0"/>
        <a:buNone/>
        <a:tabLst>
          <a:tab pos="686074" algn="l"/>
        </a:tabLst>
        <a:defRPr sz="1400"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686047" rtl="0" eaLnBrk="1" latinLnBrk="0" hangingPunct="1">
        <a:lnSpc>
          <a:spcPct val="90000"/>
        </a:lnSpc>
        <a:spcBef>
          <a:spcPts val="0"/>
        </a:spcBef>
        <a:spcAft>
          <a:spcPts val="600"/>
        </a:spcAft>
        <a:buSzPct val="90000"/>
        <a:buFont typeface="Arial" pitchFamily="34" charset="0"/>
        <a:buNone/>
        <a:defRPr sz="1400"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44">
          <p15:clr>
            <a:srgbClr val="F26B43"/>
          </p15:clr>
        </p15:guide>
        <p15:guide id="2" pos="7515">
          <p15:clr>
            <a:srgbClr val="F26B43"/>
          </p15:clr>
        </p15:guide>
        <p15:guide id="3" orient="horz" pos="744">
          <p15:clr>
            <a:srgbClr val="F26B43"/>
          </p15:clr>
        </p15:guide>
        <p15:guide id="4" pos="165">
          <p15:clr>
            <a:srgbClr val="F26B43"/>
          </p15:clr>
        </p15:guide>
        <p15:guide id="5" orient="horz" pos="742">
          <p15:clr>
            <a:srgbClr val="F26B43"/>
          </p15:clr>
        </p15:guide>
        <p15:guide id="6" orient="horz" pos="1008">
          <p15:clr>
            <a:srgbClr val="F26B43"/>
          </p15:clr>
        </p15:guide>
        <p15:guide id="7" orient="horz" pos="4176">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userDrawn="1"/>
        </p:nvPicPr>
        <p:blipFill>
          <a:blip r:embed="rId2"/>
          <a:stretch>
            <a:fillRect/>
          </a:stretch>
        </p:blipFill>
        <p:spPr>
          <a:xfrm rot="5400000">
            <a:off x="10751182" y="1670556"/>
            <a:ext cx="4527899" cy="1138912"/>
          </a:xfrm>
          <a:prstGeom prst="rect">
            <a:avLst/>
          </a:prstGeom>
        </p:spPr>
      </p:pic>
    </p:spTree>
    <p:extLst>
      <p:ext uri="{BB962C8B-B14F-4D97-AF65-F5344CB8AC3E}">
        <p14:creationId xmlns:p14="http://schemas.microsoft.com/office/powerpoint/2010/main" val="506242575"/>
      </p:ext>
    </p:extLst>
  </p:cSld>
  <p:clrMap bg1="lt1" tx1="dk1" bg2="lt2" tx2="dk2" accent1="accent1" accent2="accent2" accent3="accent3" accent4="accent4" accent5="accent5" accent6="accent6" hlink="hlink" folHlink="folHlink"/>
  <p:transition advClick="0">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695221866"/>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0" y="356616"/>
            <a:ext cx="11151917" cy="553998"/>
          </a:xfrm>
          <a:prstGeom prst="rect">
            <a:avLst/>
          </a:prstGeom>
        </p:spPr>
        <p:txBody>
          <a:bodyPr vert="horz" wrap="square"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868908" y="1673357"/>
            <a:ext cx="11151916" cy="1692771"/>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1992483"/>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188" rtl="0" eaLnBrk="1" latinLnBrk="0" hangingPunct="1">
        <a:lnSpc>
          <a:spcPct val="90000"/>
        </a:lnSpc>
        <a:spcBef>
          <a:spcPct val="0"/>
        </a:spcBef>
        <a:buNone/>
        <a:defRPr lang="en-US" sz="4000" b="0" kern="1200" cap="none" spc="-100" baseline="0" dirty="0" smtClean="0">
          <a:ln w="3175">
            <a:noFill/>
          </a:ln>
          <a:solidFill>
            <a:schemeClr val="tx1"/>
          </a:solidFill>
          <a:effectLst/>
          <a:latin typeface="Segoe UI Light" pitchFamily="34" charset="0"/>
          <a:ea typeface="Verdana" pitchFamily="34" charset="0"/>
          <a:cs typeface="Verdana" pitchFamily="34" charset="0"/>
        </a:defRPr>
      </a:lvl1pPr>
    </p:titleStyle>
    <p:bodyStyle>
      <a:lvl1pPr marL="274267" indent="-274267" algn="l" defTabSz="914188" rtl="0" eaLnBrk="1" latinLnBrk="0" hangingPunct="1">
        <a:lnSpc>
          <a:spcPct val="100000"/>
        </a:lnSpc>
        <a:spcBef>
          <a:spcPts val="600"/>
        </a:spcBef>
        <a:buClr>
          <a:schemeClr val="accent1"/>
        </a:buClr>
        <a:buSzPct val="100000"/>
        <a:buFontTx/>
        <a:buBlip>
          <a:blip r:embed="rId2"/>
        </a:buBlip>
        <a:defRPr sz="2000" kern="1200">
          <a:solidFill>
            <a:schemeClr val="tx1"/>
          </a:solidFill>
          <a:latin typeface="Segoe UI" pitchFamily="34" charset="0"/>
          <a:ea typeface="Segoe UI" pitchFamily="34" charset="0"/>
          <a:cs typeface="Segoe UI" pitchFamily="34" charset="0"/>
        </a:defRPr>
      </a:lvl1pPr>
      <a:lvl2pPr marL="548535" indent="-274267" algn="l" defTabSz="914188" rtl="0" eaLnBrk="1" latinLnBrk="0" hangingPunct="1">
        <a:lnSpc>
          <a:spcPct val="100000"/>
        </a:lnSpc>
        <a:spcBef>
          <a:spcPts val="600"/>
        </a:spcBef>
        <a:buClr>
          <a:schemeClr val="accent1"/>
        </a:buClr>
        <a:buSzPct val="100000"/>
        <a:buFontTx/>
        <a:buBlip>
          <a:blip r:embed="rId2"/>
        </a:buBlip>
        <a:defRPr sz="2000" kern="1200">
          <a:solidFill>
            <a:schemeClr val="tx1"/>
          </a:solidFill>
          <a:latin typeface="Segoe UI" pitchFamily="34" charset="0"/>
          <a:ea typeface="Segoe UI" pitchFamily="34" charset="0"/>
          <a:cs typeface="Segoe UI" pitchFamily="34" charset="0"/>
        </a:defRPr>
      </a:lvl2pPr>
      <a:lvl3pPr marL="822802" indent="-274267" algn="l" defTabSz="914188" rtl="0" eaLnBrk="1" latinLnBrk="0" hangingPunct="1">
        <a:lnSpc>
          <a:spcPct val="100000"/>
        </a:lnSpc>
        <a:spcBef>
          <a:spcPts val="600"/>
        </a:spcBef>
        <a:buClr>
          <a:schemeClr val="accent1"/>
        </a:buClr>
        <a:buSzPct val="100000"/>
        <a:buFontTx/>
        <a:buBlip>
          <a:blip r:embed="rId2"/>
        </a:buBlip>
        <a:defRPr sz="1800" kern="1200">
          <a:solidFill>
            <a:schemeClr val="tx1"/>
          </a:solidFill>
          <a:latin typeface="Segoe UI" pitchFamily="34" charset="0"/>
          <a:ea typeface="Segoe UI" pitchFamily="34" charset="0"/>
          <a:cs typeface="Segoe UI" pitchFamily="34" charset="0"/>
        </a:defRPr>
      </a:lvl3pPr>
      <a:lvl4pPr marL="1097069" indent="-274267" algn="l" defTabSz="914188" rtl="0" eaLnBrk="1" latinLnBrk="0" hangingPunct="1">
        <a:lnSpc>
          <a:spcPct val="100000"/>
        </a:lnSpc>
        <a:spcBef>
          <a:spcPts val="600"/>
        </a:spcBef>
        <a:buClr>
          <a:schemeClr val="accent1"/>
        </a:buClr>
        <a:buSzPct val="100000"/>
        <a:buFontTx/>
        <a:buBlip>
          <a:blip r:embed="rId2"/>
        </a:buBlip>
        <a:defRPr sz="1600" kern="1200">
          <a:solidFill>
            <a:schemeClr val="tx1"/>
          </a:solidFill>
          <a:latin typeface="Segoe UI" pitchFamily="34" charset="0"/>
          <a:ea typeface="Segoe UI" pitchFamily="34" charset="0"/>
          <a:cs typeface="Segoe UI" pitchFamily="34" charset="0"/>
        </a:defRPr>
      </a:lvl4pPr>
      <a:lvl5pPr marL="1371337" indent="-274267" algn="l" defTabSz="914188" rtl="0" eaLnBrk="1" latinLnBrk="0" hangingPunct="1">
        <a:lnSpc>
          <a:spcPct val="100000"/>
        </a:lnSpc>
        <a:spcBef>
          <a:spcPts val="600"/>
        </a:spcBef>
        <a:buClr>
          <a:schemeClr val="accent1"/>
        </a:buClr>
        <a:buSzPct val="100000"/>
        <a:buFontTx/>
        <a:buBlip>
          <a:blip r:embed="rId2"/>
        </a:buBlip>
        <a:defRPr sz="1600" kern="1200">
          <a:solidFill>
            <a:schemeClr val="tx1"/>
          </a:solidFill>
          <a:latin typeface="Segoe UI" pitchFamily="34" charset="0"/>
          <a:ea typeface="Segoe UI" pitchFamily="34" charset="0"/>
          <a:cs typeface="Segoe UI" pitchFamily="34" charset="0"/>
        </a:defRPr>
      </a:lvl5pPr>
      <a:lvl6pPr marL="2514017"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10"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04"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98"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88" rtl="0" eaLnBrk="1" latinLnBrk="0" hangingPunct="1">
        <a:defRPr sz="1800" kern="1200">
          <a:solidFill>
            <a:schemeClr val="tx1"/>
          </a:solidFill>
          <a:latin typeface="+mn-lt"/>
          <a:ea typeface="+mn-ea"/>
          <a:cs typeface="+mn-cs"/>
        </a:defRPr>
      </a:lvl1pPr>
      <a:lvl2pPr marL="457094" algn="l" defTabSz="914188" rtl="0" eaLnBrk="1" latinLnBrk="0" hangingPunct="1">
        <a:defRPr sz="1800" kern="1200">
          <a:solidFill>
            <a:schemeClr val="tx1"/>
          </a:solidFill>
          <a:latin typeface="+mn-lt"/>
          <a:ea typeface="+mn-ea"/>
          <a:cs typeface="+mn-cs"/>
        </a:defRPr>
      </a:lvl2pPr>
      <a:lvl3pPr marL="914188" algn="l" defTabSz="914188" rtl="0" eaLnBrk="1" latinLnBrk="0" hangingPunct="1">
        <a:defRPr sz="1800" kern="1200">
          <a:solidFill>
            <a:schemeClr val="tx1"/>
          </a:solidFill>
          <a:latin typeface="+mn-lt"/>
          <a:ea typeface="+mn-ea"/>
          <a:cs typeface="+mn-cs"/>
        </a:defRPr>
      </a:lvl3pPr>
      <a:lvl4pPr marL="1371282" algn="l" defTabSz="914188" rtl="0" eaLnBrk="1" latinLnBrk="0" hangingPunct="1">
        <a:defRPr sz="1800" kern="1200">
          <a:solidFill>
            <a:schemeClr val="tx1"/>
          </a:solidFill>
          <a:latin typeface="+mn-lt"/>
          <a:ea typeface="+mn-ea"/>
          <a:cs typeface="+mn-cs"/>
        </a:defRPr>
      </a:lvl4pPr>
      <a:lvl5pPr marL="1828376" algn="l" defTabSz="914188" rtl="0" eaLnBrk="1" latinLnBrk="0" hangingPunct="1">
        <a:defRPr sz="1800" kern="1200">
          <a:solidFill>
            <a:schemeClr val="tx1"/>
          </a:solidFill>
          <a:latin typeface="+mn-lt"/>
          <a:ea typeface="+mn-ea"/>
          <a:cs typeface="+mn-cs"/>
        </a:defRPr>
      </a:lvl5pPr>
      <a:lvl6pPr marL="2285470" algn="l" defTabSz="914188" rtl="0" eaLnBrk="1" latinLnBrk="0" hangingPunct="1">
        <a:defRPr sz="1800" kern="1200">
          <a:solidFill>
            <a:schemeClr val="tx1"/>
          </a:solidFill>
          <a:latin typeface="+mn-lt"/>
          <a:ea typeface="+mn-ea"/>
          <a:cs typeface="+mn-cs"/>
        </a:defRPr>
      </a:lvl6pPr>
      <a:lvl7pPr marL="2742563" algn="l" defTabSz="914188" rtl="0" eaLnBrk="1" latinLnBrk="0" hangingPunct="1">
        <a:defRPr sz="1800" kern="1200">
          <a:solidFill>
            <a:schemeClr val="tx1"/>
          </a:solidFill>
          <a:latin typeface="+mn-lt"/>
          <a:ea typeface="+mn-ea"/>
          <a:cs typeface="+mn-cs"/>
        </a:defRPr>
      </a:lvl7pPr>
      <a:lvl8pPr marL="3199657" algn="l" defTabSz="914188" rtl="0" eaLnBrk="1" latinLnBrk="0" hangingPunct="1">
        <a:defRPr sz="1800" kern="1200">
          <a:solidFill>
            <a:schemeClr val="tx1"/>
          </a:solidFill>
          <a:latin typeface="+mn-lt"/>
          <a:ea typeface="+mn-ea"/>
          <a:cs typeface="+mn-cs"/>
        </a:defRPr>
      </a:lvl8pPr>
      <a:lvl9pPr marL="3656751" algn="l" defTabSz="914188"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tx2"/>
                </a:solidFill>
                <a:latin typeface="+mn-lt"/>
                <a:ea typeface="+mn-ea"/>
                <a:cs typeface="+mn-cs"/>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505050"/>
              </a:solidFill>
              <a:effectLst/>
              <a:uLnTx/>
              <a:uFillTx/>
              <a:latin typeface="Segoe UI"/>
              <a:ea typeface="+mn-ea"/>
              <a:cs typeface="+mn-cs"/>
            </a:endParaRPr>
          </a:p>
        </p:txBody>
      </p:sp>
      <p:sp>
        <p:nvSpPr>
          <p:cNvPr id="5"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ECA0C21-8883-4FA0-94AA-352652A18E3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4033008653"/>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solidFill>
            <a:schemeClr val="tx2"/>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2"/>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2"/>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2"/>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28" name="Picture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2199782" y="0"/>
            <a:ext cx="87619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9808111"/>
      </p:ext>
    </p:extLst>
  </p:cSld>
  <p:clrMap bg1="lt1" tx1="dk1" bg2="lt2" tx2="dk2" accent1="accent1" accent2="accent2" accent3="accent3" accent4="accent4" accent5="accent5" accent6="accent6" hlink="hlink" folHlink="folHlink"/>
  <p:transition>
    <p:fade/>
  </p:transition>
  <p:txStyles>
    <p:titleStyle>
      <a:lvl1pPr algn="l" defTabSz="913505" rtl="0" eaLnBrk="1" fontAlgn="base" hangingPunct="1">
        <a:lnSpc>
          <a:spcPct val="90000"/>
        </a:lnSpc>
        <a:spcBef>
          <a:spcPct val="0"/>
        </a:spcBef>
        <a:spcAft>
          <a:spcPct val="0"/>
        </a:spcAft>
        <a:defRPr lang="en-US" sz="4705"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505" rtl="0" eaLnBrk="1" fontAlgn="base" hangingPunct="1">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2pPr>
      <a:lvl3pPr algn="l" defTabSz="913505" rtl="0" eaLnBrk="1" fontAlgn="base" hangingPunct="1">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3pPr>
      <a:lvl4pPr algn="l" defTabSz="913505" rtl="0" eaLnBrk="1" fontAlgn="base" hangingPunct="1">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4pPr>
      <a:lvl5pPr algn="l" defTabSz="913505" rtl="0" eaLnBrk="1" fontAlgn="base" hangingPunct="1">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5pPr>
      <a:lvl6pPr marL="448193" algn="l" defTabSz="913505" rtl="0" eaLnBrk="1" fontAlgn="base" hangingPunct="1">
        <a:lnSpc>
          <a:spcPct val="90000"/>
        </a:lnSpc>
        <a:spcBef>
          <a:spcPct val="0"/>
        </a:spcBef>
        <a:spcAft>
          <a:spcPct val="0"/>
        </a:spcAft>
        <a:defRPr sz="4705">
          <a:solidFill>
            <a:schemeClr val="tx1"/>
          </a:solidFill>
          <a:latin typeface="Segoe UI Light" charset="0"/>
          <a:ea typeface="ＭＳ Ｐゴシック" charset="0"/>
        </a:defRPr>
      </a:lvl6pPr>
      <a:lvl7pPr marL="896386" algn="l" defTabSz="913505" rtl="0" eaLnBrk="1" fontAlgn="base" hangingPunct="1">
        <a:lnSpc>
          <a:spcPct val="90000"/>
        </a:lnSpc>
        <a:spcBef>
          <a:spcPct val="0"/>
        </a:spcBef>
        <a:spcAft>
          <a:spcPct val="0"/>
        </a:spcAft>
        <a:defRPr sz="4705">
          <a:solidFill>
            <a:schemeClr val="tx1"/>
          </a:solidFill>
          <a:latin typeface="Segoe UI Light" charset="0"/>
          <a:ea typeface="ＭＳ Ｐゴシック" charset="0"/>
        </a:defRPr>
      </a:lvl7pPr>
      <a:lvl8pPr marL="1344579" algn="l" defTabSz="913505" rtl="0" eaLnBrk="1" fontAlgn="base" hangingPunct="1">
        <a:lnSpc>
          <a:spcPct val="90000"/>
        </a:lnSpc>
        <a:spcBef>
          <a:spcPct val="0"/>
        </a:spcBef>
        <a:spcAft>
          <a:spcPct val="0"/>
        </a:spcAft>
        <a:defRPr sz="4705">
          <a:solidFill>
            <a:schemeClr val="tx1"/>
          </a:solidFill>
          <a:latin typeface="Segoe UI Light" charset="0"/>
          <a:ea typeface="ＭＳ Ｐゴシック" charset="0"/>
        </a:defRPr>
      </a:lvl8pPr>
      <a:lvl9pPr marL="1792773" algn="l" defTabSz="913505" rtl="0" eaLnBrk="1" fontAlgn="base" hangingPunct="1">
        <a:lnSpc>
          <a:spcPct val="90000"/>
        </a:lnSpc>
        <a:spcBef>
          <a:spcPct val="0"/>
        </a:spcBef>
        <a:spcAft>
          <a:spcPct val="0"/>
        </a:spcAft>
        <a:defRPr sz="4705">
          <a:solidFill>
            <a:schemeClr val="tx1"/>
          </a:solidFill>
          <a:latin typeface="Segoe UI Light" charset="0"/>
          <a:ea typeface="ＭＳ Ｐゴシック" charset="0"/>
        </a:defRPr>
      </a:lvl9pPr>
    </p:titleStyle>
    <p:bodyStyle>
      <a:lvl1pPr marL="336145" indent="-336145" algn="l" defTabSz="913505" rtl="0" eaLnBrk="1" fontAlgn="base" hangingPunct="1">
        <a:lnSpc>
          <a:spcPct val="90000"/>
        </a:lnSpc>
        <a:spcBef>
          <a:spcPct val="20000"/>
        </a:spcBef>
        <a:spcAft>
          <a:spcPct val="0"/>
        </a:spcAft>
        <a:buSzPct val="90000"/>
        <a:buFont typeface="Arial" panose="020B0604020202020204" pitchFamily="34" charset="0"/>
        <a:buChar char="•"/>
        <a:defRPr sz="3921"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panose="020B0604020202020204" pitchFamily="34" charset="0"/>
        <a:buChar char="•"/>
        <a:defRPr sz="2353"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338" indent="-224097" algn="l" defTabSz="913505" rtl="0" eaLnBrk="1" fontAlgn="base" hangingPunct="1">
        <a:lnSpc>
          <a:spcPct val="90000"/>
        </a:lnSpc>
        <a:spcBef>
          <a:spcPct val="20000"/>
        </a:spcBef>
        <a:spcAft>
          <a:spcPct val="0"/>
        </a:spcAft>
        <a:buSzPct val="90000"/>
        <a:buFont typeface="Arial" panose="020B0604020202020204" pitchFamily="34" charset="0"/>
        <a:buChar char="•"/>
        <a:defRPr sz="1961"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435" indent="-224097" algn="l" defTabSz="913505" rtl="0" eaLnBrk="1" fontAlgn="base" hangingPunct="1">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531" indent="-224097" algn="l" defTabSz="913505" rtl="0" eaLnBrk="1" fontAlgn="base" hangingPunct="1">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2052030"/>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855596696"/>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250"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823"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3746049869"/>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2392387122"/>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7"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bg1"/>
                </a:solidFill>
                <a:latin typeface="+mn-lt"/>
                <a:ea typeface="+mn-ea"/>
                <a:cs typeface="+mn-cs"/>
              </a:defRPr>
            </a:lvl1pPr>
          </a:lstStyle>
          <a:p>
            <a:endParaRPr dirty="0">
              <a:solidFill>
                <a:srgbClr val="FFFFFF"/>
              </a:solidFill>
            </a:endParaRPr>
          </a:p>
        </p:txBody>
      </p:sp>
      <p:sp>
        <p:nvSpPr>
          <p:cNvPr id="8"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bg1"/>
                </a:solidFill>
                <a:latin typeface="+mn-lt"/>
                <a:ea typeface="+mn-ea"/>
                <a:cs typeface="+mn-cs"/>
              </a:defRPr>
            </a:lvl1pPr>
          </a:lstStyle>
          <a:p>
            <a:pPr defTabSz="914367"/>
            <a:fld id="{27258FFF-F925-446B-8502-81C933981705}" type="slidenum">
              <a:rPr lang="en-US" smtClean="0">
                <a:solidFill>
                  <a:srgbClr val="FFFFFF"/>
                </a:solidFill>
              </a:rPr>
              <a:pPr defTabSz="914367"/>
              <a:t>‹#›</a:t>
            </a:fld>
            <a:endParaRPr lang="en-US" dirty="0">
              <a:solidFill>
                <a:srgbClr val="FFFFFF"/>
              </a:solidFill>
            </a:endParaRPr>
          </a:p>
        </p:txBody>
      </p:sp>
    </p:spTree>
    <p:extLst>
      <p:ext uri="{BB962C8B-B14F-4D97-AF65-F5344CB8AC3E}">
        <p14:creationId xmlns:p14="http://schemas.microsoft.com/office/powerpoint/2010/main" val="585020833"/>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ctr" defTabSz="896386" rtl="0" eaLnBrk="1" latinLnBrk="0" hangingPunct="1">
        <a:spcBef>
          <a:spcPct val="0"/>
        </a:spcBef>
        <a:buNone/>
        <a:defRPr sz="4313" kern="1200">
          <a:solidFill>
            <a:schemeClr val="tx1"/>
          </a:solidFill>
          <a:latin typeface="+mj-lt"/>
          <a:ea typeface="+mj-ea"/>
          <a:cs typeface="+mj-cs"/>
        </a:defRPr>
      </a:lvl1pPr>
    </p:titleStyle>
    <p:body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896386" rtl="0" eaLnBrk="1" latinLnBrk="0" hangingPunct="1">
        <a:defRPr sz="1765" kern="1200">
          <a:solidFill>
            <a:schemeClr val="tx1"/>
          </a:solidFill>
          <a:latin typeface="+mn-lt"/>
          <a:ea typeface="+mn-ea"/>
          <a:cs typeface="+mn-cs"/>
        </a:defRPr>
      </a:lvl1pPr>
      <a:lvl2pPr marL="448193" algn="l" defTabSz="896386" rtl="0" eaLnBrk="1" latinLnBrk="0" hangingPunct="1">
        <a:defRPr sz="1765" kern="1200">
          <a:solidFill>
            <a:schemeClr val="tx1"/>
          </a:solidFill>
          <a:latin typeface="+mn-lt"/>
          <a:ea typeface="+mn-ea"/>
          <a:cs typeface="+mn-cs"/>
        </a:defRPr>
      </a:lvl2pPr>
      <a:lvl3pPr marL="896386" algn="l" defTabSz="896386" rtl="0" eaLnBrk="1" latinLnBrk="0" hangingPunct="1">
        <a:defRPr sz="1765" kern="1200">
          <a:solidFill>
            <a:schemeClr val="tx1"/>
          </a:solidFill>
          <a:latin typeface="+mn-lt"/>
          <a:ea typeface="+mn-ea"/>
          <a:cs typeface="+mn-cs"/>
        </a:defRPr>
      </a:lvl3pPr>
      <a:lvl4pPr marL="1344579" algn="l" defTabSz="896386" rtl="0" eaLnBrk="1" latinLnBrk="0" hangingPunct="1">
        <a:defRPr sz="1765" kern="1200">
          <a:solidFill>
            <a:schemeClr val="tx1"/>
          </a:solidFill>
          <a:latin typeface="+mn-lt"/>
          <a:ea typeface="+mn-ea"/>
          <a:cs typeface="+mn-cs"/>
        </a:defRPr>
      </a:lvl4pPr>
      <a:lvl5pPr marL="1792773" algn="l" defTabSz="896386" rtl="0" eaLnBrk="1" latinLnBrk="0" hangingPunct="1">
        <a:defRPr sz="1765" kern="1200">
          <a:solidFill>
            <a:schemeClr val="tx1"/>
          </a:solidFill>
          <a:latin typeface="+mn-lt"/>
          <a:ea typeface="+mn-ea"/>
          <a:cs typeface="+mn-cs"/>
        </a:defRPr>
      </a:lvl5pPr>
      <a:lvl6pPr marL="2240966" algn="l" defTabSz="896386" rtl="0" eaLnBrk="1" latinLnBrk="0" hangingPunct="1">
        <a:defRPr sz="1765" kern="1200">
          <a:solidFill>
            <a:schemeClr val="tx1"/>
          </a:solidFill>
          <a:latin typeface="+mn-lt"/>
          <a:ea typeface="+mn-ea"/>
          <a:cs typeface="+mn-cs"/>
        </a:defRPr>
      </a:lvl6pPr>
      <a:lvl7pPr marL="2689159" algn="l" defTabSz="896386" rtl="0" eaLnBrk="1" latinLnBrk="0" hangingPunct="1">
        <a:defRPr sz="1765" kern="1200">
          <a:solidFill>
            <a:schemeClr val="tx1"/>
          </a:solidFill>
          <a:latin typeface="+mn-lt"/>
          <a:ea typeface="+mn-ea"/>
          <a:cs typeface="+mn-cs"/>
        </a:defRPr>
      </a:lvl7pPr>
      <a:lvl8pPr marL="3137352" algn="l" defTabSz="896386" rtl="0" eaLnBrk="1" latinLnBrk="0" hangingPunct="1">
        <a:defRPr sz="1765" kern="1200">
          <a:solidFill>
            <a:schemeClr val="tx1"/>
          </a:solidFill>
          <a:latin typeface="+mn-lt"/>
          <a:ea typeface="+mn-ea"/>
          <a:cs typeface="+mn-cs"/>
        </a:defRPr>
      </a:lvl8pPr>
      <a:lvl9pPr marL="3585545" algn="l" defTabSz="89638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547EBF"/>
          </p15:clr>
        </p15:guide>
        <p15:guide id="2" orient="horz" pos="187">
          <p15:clr>
            <a:srgbClr val="547EBF"/>
          </p15:clr>
        </p15:guide>
        <p15:guide id="3" orient="horz" pos="4219">
          <p15:clr>
            <a:srgbClr val="547EBF"/>
          </p15:clr>
        </p15:guide>
        <p15:guide id="4" pos="7661">
          <p15:clr>
            <a:srgbClr val="547EBF"/>
          </p15:clr>
        </p15:guide>
        <p15:guide id="5" orient="horz" pos="763">
          <p15:clr>
            <a:srgbClr val="A4A3A4"/>
          </p15:clr>
        </p15:guide>
        <p15:guide id="6" orient="horz" pos="1339">
          <p15:clr>
            <a:srgbClr val="A4A3A4"/>
          </p15:clr>
        </p15:guide>
        <p15:guide id="7" orient="horz" pos="1915">
          <p15:clr>
            <a:srgbClr val="A4A3A4"/>
          </p15:clr>
        </p15:guide>
        <p15:guide id="8" orient="horz" pos="2491">
          <p15:clr>
            <a:srgbClr val="A4A3A4"/>
          </p15:clr>
        </p15:guide>
        <p15:guide id="9" orient="horz" pos="3067">
          <p15:clr>
            <a:srgbClr val="A4A3A4"/>
          </p15:clr>
        </p15:guide>
        <p15:guide id="10" orient="horz" pos="3643">
          <p15:clr>
            <a:srgbClr val="A4A3A4"/>
          </p15:clr>
        </p15:guide>
        <p15:guide id="11" pos="749">
          <p15:clr>
            <a:srgbClr val="A4A3A4"/>
          </p15:clr>
        </p15:guide>
        <p15:guide id="12" pos="1325">
          <p15:clr>
            <a:srgbClr val="A4A3A4"/>
          </p15:clr>
        </p15:guide>
        <p15:guide id="13" pos="1901">
          <p15:clr>
            <a:srgbClr val="A4A3A4"/>
          </p15:clr>
        </p15:guide>
        <p15:guide id="14" pos="2477">
          <p15:clr>
            <a:srgbClr val="A4A3A4"/>
          </p15:clr>
        </p15:guide>
        <p15:guide id="15" pos="3053">
          <p15:clr>
            <a:srgbClr val="A4A3A4"/>
          </p15:clr>
        </p15:guide>
        <p15:guide id="16" pos="3629">
          <p15:clr>
            <a:srgbClr val="A4A3A4"/>
          </p15:clr>
        </p15:guide>
        <p15:guide id="17" pos="4205">
          <p15:clr>
            <a:srgbClr val="A4A3A4"/>
          </p15:clr>
        </p15:guide>
        <p15:guide id="18" pos="4781">
          <p15:clr>
            <a:srgbClr val="A4A3A4"/>
          </p15:clr>
        </p15:guide>
        <p15:guide id="19" pos="5357">
          <p15:clr>
            <a:srgbClr val="A4A3A4"/>
          </p15:clr>
        </p15:guide>
        <p15:guide id="20" pos="5933">
          <p15:clr>
            <a:srgbClr val="A4A3A4"/>
          </p15:clr>
        </p15:guide>
        <p15:guide id="21" pos="6509">
          <p15:clr>
            <a:srgbClr val="A4A3A4"/>
          </p15:clr>
        </p15:guide>
        <p15:guide id="22" pos="7085">
          <p15:clr>
            <a:srgbClr val="A4A3A4"/>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
          <a:stretch>
            <a:fillRect/>
          </a:stretch>
        </p:blipFill>
        <p:spPr>
          <a:xfrm rot="5400000">
            <a:off x="9208748" y="2991033"/>
            <a:ext cx="6858623" cy="876557"/>
          </a:xfrm>
          <a:prstGeom prst="rect">
            <a:avLst/>
          </a:prstGeom>
        </p:spPr>
      </p:pic>
      <p:pic>
        <p:nvPicPr>
          <p:cNvPr id="5" name="Picture 4"/>
          <p:cNvPicPr>
            <a:picLocks noChangeAspect="1"/>
          </p:cNvPicPr>
          <p:nvPr userDrawn="1"/>
        </p:nvPicPr>
        <p:blipFill>
          <a:blip r:embed="rId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961144061"/>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accent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2203">
          <p15:clr>
            <a:srgbClr val="F26B43"/>
          </p15:clr>
        </p15:guide>
        <p15:guide id="28" orient="horz" pos="979">
          <p15:clr>
            <a:srgbClr val="F26B43"/>
          </p15:clr>
        </p15:guide>
        <p15:guide id="29" orient="horz" pos="1195">
          <p15:clr>
            <a:srgbClr val="F26B43"/>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07886" y="293990"/>
            <a:ext cx="10517414" cy="682195"/>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28600" y="6553201"/>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7869"/>
            <a:endParaRPr lang="en-US" dirty="0">
              <a:solidFill>
                <a:srgbClr val="505050"/>
              </a:solidFill>
            </a:endParaRPr>
          </a:p>
        </p:txBody>
      </p:sp>
      <p:sp>
        <p:nvSpPr>
          <p:cNvPr id="15" name="Text Placeholder 14"/>
          <p:cNvSpPr>
            <a:spLocks noGrp="1"/>
          </p:cNvSpPr>
          <p:nvPr>
            <p:ph type="body" idx="1"/>
          </p:nvPr>
        </p:nvSpPr>
        <p:spPr>
          <a:xfrm>
            <a:off x="228600" y="1600202"/>
            <a:ext cx="11696700" cy="4559531"/>
          </a:xfrm>
          <a:prstGeom prst="rect">
            <a:avLst/>
          </a:prstGeom>
        </p:spPr>
        <p:txBody>
          <a:bodyPr vert="horz" lIns="137160" tIns="91440" rIns="137160" bIns="13716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430003" y="6553201"/>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869"/>
            <a:fld id="{FAADACFB-7C71-4E89-89D2-7BBA40B7BFA9}" type="slidenum">
              <a:rPr lang="en-US" smtClean="0">
                <a:solidFill>
                  <a:srgbClr val="505050"/>
                </a:solidFill>
              </a:rPr>
              <a:pPr defTabSz="1087869"/>
              <a:t>‹#›</a:t>
            </a:fld>
            <a:endParaRPr lang="en-US" dirty="0">
              <a:solidFill>
                <a:srgbClr val="505050"/>
              </a:solidFill>
            </a:endParaRPr>
          </a:p>
        </p:txBody>
      </p:sp>
    </p:spTree>
    <p:extLst>
      <p:ext uri="{BB962C8B-B14F-4D97-AF65-F5344CB8AC3E}">
        <p14:creationId xmlns:p14="http://schemas.microsoft.com/office/powerpoint/2010/main" val="230765927"/>
      </p:ext>
    </p:extLst>
  </p:cSld>
  <p:clrMap bg1="lt1" tx1="dk1" bg2="lt2" tx2="dk2" accent1="accent1" accent2="accent2" accent3="accent3" accent4="accent4" accent5="accent5" accent6="accent6" hlink="hlink" folHlink="folHlink"/>
  <p:transition>
    <p:fade/>
  </p:transition>
  <p:hf hdr="0" ftr="0" dt="0"/>
  <p:txStyles>
    <p:titleStyle>
      <a:lvl1pPr marL="0" algn="l" defTabSz="1087869"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7869"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5968" indent="-194353" algn="l" defTabSz="1087869"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547" indent="-173198" algn="l" defTabSz="1087869"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127" indent="-177166" algn="l" defTabSz="108786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111" indent="-179811" algn="l" defTabSz="108786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1641"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574"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511"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444"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869" rtl="0" eaLnBrk="1" latinLnBrk="0" hangingPunct="1">
        <a:defRPr sz="2200" kern="1200">
          <a:solidFill>
            <a:schemeClr val="tx1"/>
          </a:solidFill>
          <a:latin typeface="+mn-lt"/>
          <a:ea typeface="+mn-ea"/>
          <a:cs typeface="+mn-cs"/>
        </a:defRPr>
      </a:lvl1pPr>
      <a:lvl2pPr marL="543935" algn="l" defTabSz="1087869" rtl="0" eaLnBrk="1" latinLnBrk="0" hangingPunct="1">
        <a:defRPr sz="2200" kern="1200">
          <a:solidFill>
            <a:schemeClr val="tx1"/>
          </a:solidFill>
          <a:latin typeface="+mn-lt"/>
          <a:ea typeface="+mn-ea"/>
          <a:cs typeface="+mn-cs"/>
        </a:defRPr>
      </a:lvl2pPr>
      <a:lvl3pPr marL="1087869" algn="l" defTabSz="1087869" rtl="0" eaLnBrk="1" latinLnBrk="0" hangingPunct="1">
        <a:defRPr sz="2200" kern="1200">
          <a:solidFill>
            <a:schemeClr val="tx1"/>
          </a:solidFill>
          <a:latin typeface="+mn-lt"/>
          <a:ea typeface="+mn-ea"/>
          <a:cs typeface="+mn-cs"/>
        </a:defRPr>
      </a:lvl3pPr>
      <a:lvl4pPr marL="1631804" algn="l" defTabSz="1087869" rtl="0" eaLnBrk="1" latinLnBrk="0" hangingPunct="1">
        <a:defRPr sz="2200" kern="1200">
          <a:solidFill>
            <a:schemeClr val="tx1"/>
          </a:solidFill>
          <a:latin typeface="+mn-lt"/>
          <a:ea typeface="+mn-ea"/>
          <a:cs typeface="+mn-cs"/>
        </a:defRPr>
      </a:lvl4pPr>
      <a:lvl5pPr marL="2175739" algn="l" defTabSz="1087869" rtl="0" eaLnBrk="1" latinLnBrk="0" hangingPunct="1">
        <a:defRPr sz="2200" kern="1200">
          <a:solidFill>
            <a:schemeClr val="tx1"/>
          </a:solidFill>
          <a:latin typeface="+mn-lt"/>
          <a:ea typeface="+mn-ea"/>
          <a:cs typeface="+mn-cs"/>
        </a:defRPr>
      </a:lvl5pPr>
      <a:lvl6pPr marL="2719674" algn="l" defTabSz="1087869" rtl="0" eaLnBrk="1" latinLnBrk="0" hangingPunct="1">
        <a:defRPr sz="2200" kern="1200">
          <a:solidFill>
            <a:schemeClr val="tx1"/>
          </a:solidFill>
          <a:latin typeface="+mn-lt"/>
          <a:ea typeface="+mn-ea"/>
          <a:cs typeface="+mn-cs"/>
        </a:defRPr>
      </a:lvl6pPr>
      <a:lvl7pPr marL="3263607" algn="l" defTabSz="1087869" rtl="0" eaLnBrk="1" latinLnBrk="0" hangingPunct="1">
        <a:defRPr sz="2200" kern="1200">
          <a:solidFill>
            <a:schemeClr val="tx1"/>
          </a:solidFill>
          <a:latin typeface="+mn-lt"/>
          <a:ea typeface="+mn-ea"/>
          <a:cs typeface="+mn-cs"/>
        </a:defRPr>
      </a:lvl7pPr>
      <a:lvl8pPr marL="3807543" algn="l" defTabSz="1087869" rtl="0" eaLnBrk="1" latinLnBrk="0" hangingPunct="1">
        <a:defRPr sz="2200" kern="1200">
          <a:solidFill>
            <a:schemeClr val="tx1"/>
          </a:solidFill>
          <a:latin typeface="+mn-lt"/>
          <a:ea typeface="+mn-ea"/>
          <a:cs typeface="+mn-cs"/>
        </a:defRPr>
      </a:lvl8pPr>
      <a:lvl9pPr marL="4351478" algn="l" defTabSz="1087869"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6">
          <p15:clr>
            <a:srgbClr val="5ACBF0"/>
          </p15:clr>
        </p15:guide>
        <p15:guide id="3" pos="2424">
          <p15:clr>
            <a:srgbClr val="5ACBF0"/>
          </p15:clr>
        </p15:guide>
        <p15:guide id="4" pos="1848">
          <p15:clr>
            <a:srgbClr val="5ACBF0"/>
          </p15:clr>
        </p15:guide>
        <p15:guide id="5" pos="1296">
          <p15:clr>
            <a:srgbClr val="5ACBF0"/>
          </p15:clr>
        </p15:guide>
        <p15:guide id="6" pos="720">
          <p15:clr>
            <a:srgbClr val="5ACBF0"/>
          </p15:clr>
        </p15:guide>
        <p15:guide id="7" pos="144">
          <p15:clr>
            <a:srgbClr val="5ACBF0"/>
          </p15:clr>
        </p15:guide>
        <p15:guide id="8" pos="4127">
          <p15:clr>
            <a:srgbClr val="5ACBF0"/>
          </p15:clr>
        </p15:guide>
        <p15:guide id="9" pos="4680">
          <p15:clr>
            <a:srgbClr val="5ACBF0"/>
          </p15:clr>
        </p15:guide>
        <p15:guide id="10" pos="5256">
          <p15:clr>
            <a:srgbClr val="5ACBF0"/>
          </p15:clr>
        </p15:guide>
        <p15:guide id="11" pos="5808">
          <p15:clr>
            <a:srgbClr val="5ACBF0"/>
          </p15:clr>
        </p15:guide>
        <p15:guide id="12" pos="6384">
          <p15:clr>
            <a:srgbClr val="5ACBF0"/>
          </p15:clr>
        </p15:guide>
        <p15:guide id="13" pos="6936">
          <p15:clr>
            <a:srgbClr val="5ACBF0"/>
          </p15:clr>
        </p15:guide>
        <p15:guide id="14" pos="7512">
          <p15:clr>
            <a:srgbClr val="5ACBF0"/>
          </p15:clr>
        </p15:guide>
        <p15:guide id="15" orient="horz" pos="168">
          <p15:clr>
            <a:srgbClr val="5ACBF0"/>
          </p15:clr>
        </p15:guide>
        <p15:guide id="16" orient="horz" pos="744">
          <p15:clr>
            <a:srgbClr val="5ACBF0"/>
          </p15:clr>
        </p15:guide>
        <p15:guide id="17" orient="horz" pos="1320">
          <p15:clr>
            <a:srgbClr val="5ACBF0"/>
          </p15:clr>
        </p15:guide>
        <p15:guide id="18" orient="horz" pos="1872">
          <p15:clr>
            <a:srgbClr val="5ACBF0"/>
          </p15:clr>
        </p15:guide>
        <p15:guide id="19" orient="horz" pos="2448">
          <p15:clr>
            <a:srgbClr val="5ACBF0"/>
          </p15:clr>
        </p15:guide>
        <p15:guide id="20" orient="horz" pos="3000">
          <p15:clr>
            <a:srgbClr val="5ACBF0"/>
          </p15:clr>
        </p15:guide>
        <p15:guide id="21" orient="horz" pos="3576">
          <p15:clr>
            <a:srgbClr val="5ACBF0"/>
          </p15:clr>
        </p15:guide>
        <p15:guide id="22" orient="horz" pos="4128">
          <p15:clr>
            <a:srgbClr val="5ACBF0"/>
          </p15:clr>
        </p15:guide>
        <p15:guide id="23" pos="240">
          <p15:clr>
            <a:srgbClr val="F26B43"/>
          </p15:clr>
        </p15:guide>
        <p15:guide id="24" pos="7440">
          <p15:clr>
            <a:srgbClr val="F26B43"/>
          </p15:clr>
        </p15:guide>
        <p15:guide id="25" orient="horz" pos="264">
          <p15:clr>
            <a:srgbClr val="F26B43"/>
          </p15:clr>
        </p15:guide>
        <p15:guide id="26" orient="horz" pos="4032">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9017" y="289515"/>
            <a:ext cx="1147396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59017" y="1189182"/>
            <a:ext cx="11473969" cy="199771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501462895"/>
      </p:ext>
    </p:extLst>
  </p:cSld>
  <p:clrMap bg1="lt1" tx1="dk1" bg2="lt2" tx2="dk2" accent1="accent1" accent2="accent2" accent3="accent3" accent4="accent4" accent5="accent5" accent6="accent6" hlink="hlink" folHlink="folHlink"/>
  <p:transition>
    <p:fade/>
  </p:transition>
  <p:txStyles>
    <p:titleStyle>
      <a:lvl1pPr algn="l" defTabSz="685691" rtl="0" eaLnBrk="1" latinLnBrk="0" hangingPunct="1">
        <a:lnSpc>
          <a:spcPct val="90000"/>
        </a:lnSpc>
        <a:spcBef>
          <a:spcPct val="0"/>
        </a:spcBef>
        <a:buNone/>
        <a:defRPr lang="en-US" sz="4313"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78" marR="0" indent="-252078" algn="l" defTabSz="685691"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452868" marR="0" indent="-200757" algn="l" defTabSz="685691"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617829" marR="0" indent="-166519" algn="l" defTabSz="685691"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782792" marR="0" indent="-166519" algn="l" defTabSz="68569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896397" marR="0" indent="-166519" algn="l" defTabSz="68569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1885652" indent="-171423" algn="l" defTabSz="685691" rtl="0" eaLnBrk="1" latinLnBrk="0" hangingPunct="1">
        <a:spcBef>
          <a:spcPct val="20000"/>
        </a:spcBef>
        <a:buFont typeface="Arial" pitchFamily="34" charset="0"/>
        <a:buChar char="•"/>
        <a:defRPr sz="1470" kern="1200">
          <a:solidFill>
            <a:schemeClr val="tx1"/>
          </a:solidFill>
          <a:latin typeface="+mn-lt"/>
          <a:ea typeface="+mn-ea"/>
          <a:cs typeface="+mn-cs"/>
        </a:defRPr>
      </a:lvl6pPr>
      <a:lvl7pPr marL="2228500" indent="-171423" algn="l" defTabSz="685691" rtl="0" eaLnBrk="1" latinLnBrk="0" hangingPunct="1">
        <a:spcBef>
          <a:spcPct val="20000"/>
        </a:spcBef>
        <a:buFont typeface="Arial" pitchFamily="34" charset="0"/>
        <a:buChar char="•"/>
        <a:defRPr sz="1470" kern="1200">
          <a:solidFill>
            <a:schemeClr val="tx1"/>
          </a:solidFill>
          <a:latin typeface="+mn-lt"/>
          <a:ea typeface="+mn-ea"/>
          <a:cs typeface="+mn-cs"/>
        </a:defRPr>
      </a:lvl7pPr>
      <a:lvl8pPr marL="2571346" indent="-171423" algn="l" defTabSz="685691" rtl="0" eaLnBrk="1" latinLnBrk="0" hangingPunct="1">
        <a:spcBef>
          <a:spcPct val="20000"/>
        </a:spcBef>
        <a:buFont typeface="Arial" pitchFamily="34" charset="0"/>
        <a:buChar char="•"/>
        <a:defRPr sz="1470" kern="1200">
          <a:solidFill>
            <a:schemeClr val="tx1"/>
          </a:solidFill>
          <a:latin typeface="+mn-lt"/>
          <a:ea typeface="+mn-ea"/>
          <a:cs typeface="+mn-cs"/>
        </a:defRPr>
      </a:lvl8pPr>
      <a:lvl9pPr marL="2914193" indent="-171423" algn="l" defTabSz="685691" rtl="0" eaLnBrk="1" latinLnBrk="0" hangingPunct="1">
        <a:spcBef>
          <a:spcPct val="20000"/>
        </a:spcBef>
        <a:buFont typeface="Arial" pitchFamily="34" charset="0"/>
        <a:buChar char="•"/>
        <a:defRPr sz="1470" kern="1200">
          <a:solidFill>
            <a:schemeClr val="tx1"/>
          </a:solidFill>
          <a:latin typeface="+mn-lt"/>
          <a:ea typeface="+mn-ea"/>
          <a:cs typeface="+mn-cs"/>
        </a:defRPr>
      </a:lvl9pPr>
    </p:bodyStyle>
    <p:otherStyle>
      <a:defPPr>
        <a:defRPr lang="en-US"/>
      </a:defPPr>
      <a:lvl1pPr marL="0" algn="l" defTabSz="685691" rtl="0" eaLnBrk="1" latinLnBrk="0" hangingPunct="1">
        <a:defRPr sz="1323" kern="1200">
          <a:solidFill>
            <a:schemeClr val="tx1"/>
          </a:solidFill>
          <a:latin typeface="+mn-lt"/>
          <a:ea typeface="+mn-ea"/>
          <a:cs typeface="+mn-cs"/>
        </a:defRPr>
      </a:lvl1pPr>
      <a:lvl2pPr marL="342846" algn="l" defTabSz="685691" rtl="0" eaLnBrk="1" latinLnBrk="0" hangingPunct="1">
        <a:defRPr sz="1323" kern="1200">
          <a:solidFill>
            <a:schemeClr val="tx1"/>
          </a:solidFill>
          <a:latin typeface="+mn-lt"/>
          <a:ea typeface="+mn-ea"/>
          <a:cs typeface="+mn-cs"/>
        </a:defRPr>
      </a:lvl2pPr>
      <a:lvl3pPr marL="685691" algn="l" defTabSz="685691" rtl="0" eaLnBrk="1" latinLnBrk="0" hangingPunct="1">
        <a:defRPr sz="1323" kern="1200">
          <a:solidFill>
            <a:schemeClr val="tx1"/>
          </a:solidFill>
          <a:latin typeface="+mn-lt"/>
          <a:ea typeface="+mn-ea"/>
          <a:cs typeface="+mn-cs"/>
        </a:defRPr>
      </a:lvl3pPr>
      <a:lvl4pPr marL="1028539" algn="l" defTabSz="685691" rtl="0" eaLnBrk="1" latinLnBrk="0" hangingPunct="1">
        <a:defRPr sz="1323" kern="1200">
          <a:solidFill>
            <a:schemeClr val="tx1"/>
          </a:solidFill>
          <a:latin typeface="+mn-lt"/>
          <a:ea typeface="+mn-ea"/>
          <a:cs typeface="+mn-cs"/>
        </a:defRPr>
      </a:lvl4pPr>
      <a:lvl5pPr marL="1371384" algn="l" defTabSz="685691" rtl="0" eaLnBrk="1" latinLnBrk="0" hangingPunct="1">
        <a:defRPr sz="1323" kern="1200">
          <a:solidFill>
            <a:schemeClr val="tx1"/>
          </a:solidFill>
          <a:latin typeface="+mn-lt"/>
          <a:ea typeface="+mn-ea"/>
          <a:cs typeface="+mn-cs"/>
        </a:defRPr>
      </a:lvl5pPr>
      <a:lvl6pPr marL="1714231" algn="l" defTabSz="685691" rtl="0" eaLnBrk="1" latinLnBrk="0" hangingPunct="1">
        <a:defRPr sz="1323" kern="1200">
          <a:solidFill>
            <a:schemeClr val="tx1"/>
          </a:solidFill>
          <a:latin typeface="+mn-lt"/>
          <a:ea typeface="+mn-ea"/>
          <a:cs typeface="+mn-cs"/>
        </a:defRPr>
      </a:lvl6pPr>
      <a:lvl7pPr marL="2057076" algn="l" defTabSz="685691" rtl="0" eaLnBrk="1" latinLnBrk="0" hangingPunct="1">
        <a:defRPr sz="1323" kern="1200">
          <a:solidFill>
            <a:schemeClr val="tx1"/>
          </a:solidFill>
          <a:latin typeface="+mn-lt"/>
          <a:ea typeface="+mn-ea"/>
          <a:cs typeface="+mn-cs"/>
        </a:defRPr>
      </a:lvl7pPr>
      <a:lvl8pPr marL="2399922" algn="l" defTabSz="685691" rtl="0" eaLnBrk="1" latinLnBrk="0" hangingPunct="1">
        <a:defRPr sz="1323" kern="1200">
          <a:solidFill>
            <a:schemeClr val="tx1"/>
          </a:solidFill>
          <a:latin typeface="+mn-lt"/>
          <a:ea typeface="+mn-ea"/>
          <a:cs typeface="+mn-cs"/>
        </a:defRPr>
      </a:lvl8pPr>
      <a:lvl9pPr marL="2742770" algn="l" defTabSz="685691" rtl="0" eaLnBrk="1" latinLnBrk="0" hangingPunct="1">
        <a:defRPr sz="132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8" pos="3053">
          <p15:clr>
            <a:srgbClr val="5ACBF0"/>
          </p15:clr>
        </p15:guide>
        <p15:guide id="9" pos="3629">
          <p15:clr>
            <a:srgbClr val="5ACBF0"/>
          </p15:clr>
        </p15:guide>
        <p15:guide id="11" pos="4205">
          <p15:clr>
            <a:srgbClr val="5ACBF0"/>
          </p15:clr>
        </p15:guide>
        <p15:guide id="12" pos="4781">
          <p15:clr>
            <a:srgbClr val="5ACBF0"/>
          </p15:clr>
        </p15:guide>
        <p15:guide id="14" pos="5357">
          <p15:clr>
            <a:srgbClr val="5ACBF0"/>
          </p15:clr>
        </p15:guide>
        <p15:guide id="15" pos="5702">
          <p15:clr>
            <a:srgbClr val="5ACBF0"/>
          </p15:clr>
        </p15:guide>
        <p15:guide id="16" pos="288">
          <p15:clr>
            <a:srgbClr val="C35EA4"/>
          </p15:clr>
        </p15:guide>
        <p15:guide id="17" pos="5587">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8073" y="6223820"/>
            <a:ext cx="1562691" cy="574826"/>
          </a:xfrm>
          <a:prstGeom prst="rect">
            <a:avLst/>
          </a:prstGeom>
        </p:spPr>
      </p:pic>
      <p:sp>
        <p:nvSpPr>
          <p:cNvPr id="6" name="Footer Placeholder 9"/>
          <p:cNvSpPr>
            <a:spLocks noGrp="1"/>
          </p:cNvSpPr>
          <p:nvPr>
            <p:ph type="ftr" sz="quarter" idx="3"/>
          </p:nvPr>
        </p:nvSpPr>
        <p:spPr>
          <a:xfrm>
            <a:off x="4256945" y="6602780"/>
            <a:ext cx="6611133" cy="365125"/>
          </a:xfrm>
        </p:spPr>
        <p:txBody>
          <a:bodyPr/>
          <a:lstStyle/>
          <a:p>
            <a:pPr>
              <a:defRPr/>
            </a:pPr>
            <a:r>
              <a:rPr lang="en-GB" sz="980" dirty="0">
                <a:solidFill>
                  <a:srgbClr val="515254"/>
                </a:solidFill>
              </a:rPr>
              <a:t>Copyright Microsoft Corporation.  All rights reserved.  </a:t>
            </a:r>
            <a:endParaRPr lang="en-US" sz="980" dirty="0">
              <a:solidFill>
                <a:srgbClr val="515254"/>
              </a:solidFill>
            </a:endParaRPr>
          </a:p>
        </p:txBody>
      </p:sp>
    </p:spTree>
    <p:extLst>
      <p:ext uri="{BB962C8B-B14F-4D97-AF65-F5344CB8AC3E}">
        <p14:creationId xmlns:p14="http://schemas.microsoft.com/office/powerpoint/2010/main" val="3124199104"/>
      </p:ext>
    </p:extLst>
  </p:cSld>
  <p:clrMap bg1="lt1" tx1="dk1" bg2="lt2" tx2="dk2" accent1="accent1" accent2="accent2" accent3="accent3" accent4="accent4" accent5="accent5" accent6="accent6" hlink="hlink" folHlink="folHlink"/>
  <p:transition>
    <p:fade/>
  </p:transition>
  <p:hf hd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8073" y="6223820"/>
            <a:ext cx="1562691" cy="574826"/>
          </a:xfrm>
          <a:prstGeom prst="rect">
            <a:avLst/>
          </a:prstGeom>
        </p:spPr>
      </p:pic>
    </p:spTree>
    <p:extLst>
      <p:ext uri="{BB962C8B-B14F-4D97-AF65-F5344CB8AC3E}">
        <p14:creationId xmlns:p14="http://schemas.microsoft.com/office/powerpoint/2010/main" val="1018518939"/>
      </p:ext>
    </p:extLst>
  </p:cSld>
  <p:clrMap bg1="lt1" tx1="dk1" bg2="lt2" tx2="dk2" accent1="accent1" accent2="accent2" accent3="accent3" accent4="accent4" accent5="accent5" accent6="accent6" hlink="hlink" folHlink="folHlink"/>
  <p:transition>
    <p:fade/>
  </p:transition>
  <p:hf hd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32269830"/>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017820975"/>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557103878"/>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4465" y="334170"/>
            <a:ext cx="11573621" cy="892552"/>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324465" y="1794669"/>
            <a:ext cx="11573621" cy="36096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2"/>
          <a:stretch>
            <a:fillRect/>
          </a:stretch>
        </p:blipFill>
        <p:spPr>
          <a:xfrm rot="5400000">
            <a:off x="9259288" y="2932713"/>
            <a:ext cx="6724751" cy="859326"/>
          </a:xfrm>
          <a:prstGeom prst="rect">
            <a:avLst/>
          </a:prstGeom>
        </p:spPr>
      </p:pic>
      <p:pic>
        <p:nvPicPr>
          <p:cNvPr id="8" name="Picture 7" descr="https://upload.wikimedia.org/wikipedia/commons/thumb/9/96/Microsoft_logo_(2012).svg/2000px-Microsoft_logo_(2012).svg.png"/>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1954982" y="-401216"/>
            <a:ext cx="1143000" cy="246380"/>
          </a:xfrm>
          <a:prstGeom prst="rect">
            <a:avLst/>
          </a:prstGeom>
          <a:noFill/>
          <a:extLst/>
        </p:spPr>
      </p:pic>
    </p:spTree>
    <p:extLst>
      <p:ext uri="{BB962C8B-B14F-4D97-AF65-F5344CB8AC3E}">
        <p14:creationId xmlns:p14="http://schemas.microsoft.com/office/powerpoint/2010/main" val="2234008002"/>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Clr>
          <a:schemeClr val="bg2"/>
        </a:buClr>
        <a:buFont typeface="Arial" panose="020B0604020202020204" pitchFamily="34" charset="0"/>
        <a:buChar char="•"/>
        <a:defRPr sz="2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bg2"/>
        </a:buClr>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bg2"/>
        </a:buClr>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876739297"/>
      </p:ext>
    </p:extLst>
  </p:cSld>
  <p:clrMap bg1="dk1" tx1="lt1" bg2="dk2" tx2="lt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05026915"/>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tx2"/>
                </a:solidFill>
                <a:latin typeface="+mn-lt"/>
                <a:ea typeface="+mn-ea"/>
                <a:cs typeface="+mn-cs"/>
              </a:defRPr>
            </a:lvl1pPr>
          </a:lstStyle>
          <a:p>
            <a:r>
              <a:rPr>
                <a:solidFill>
                  <a:srgbClr val="505050"/>
                </a:solidFill>
              </a:rPr>
              <a:t>Microsoft Confidential</a:t>
            </a:r>
          </a:p>
        </p:txBody>
      </p:sp>
      <p:sp>
        <p:nvSpPr>
          <p:cNvPr id="5"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defTabSz="914367"/>
            <a:fld id="{27258FFF-F925-446B-8502-81C933981705}" type="slidenum">
              <a:rPr lang="en-US" smtClean="0">
                <a:solidFill>
                  <a:srgbClr val="505050"/>
                </a:solidFill>
              </a:rPr>
              <a:pPr defTabSz="914367"/>
              <a:t>‹#›</a:t>
            </a:fld>
            <a:endParaRPr lang="en-US">
              <a:solidFill>
                <a:srgbClr val="505050"/>
              </a:solidFill>
            </a:endParaRPr>
          </a:p>
        </p:txBody>
      </p:sp>
    </p:spTree>
    <p:extLst>
      <p:ext uri="{BB962C8B-B14F-4D97-AF65-F5344CB8AC3E}">
        <p14:creationId xmlns:p14="http://schemas.microsoft.com/office/powerpoint/2010/main" val="2317751498"/>
      </p:ext>
    </p:extLst>
  </p:cSld>
  <p:clrMap bg1="lt1" tx1="dk1" bg2="lt2" tx2="dk2" accent1="accent1" accent2="accent2" accent3="accent3" accent4="accent4" accent5="accent5" accent6="accent6" hlink="hlink" folHlink="folHlink"/>
  <p:sldLayoutIdLst>
    <p:sldLayoutId id="2147484734" r:id="rId1"/>
  </p:sldLayoutIdLst>
  <p:transition>
    <p:fade/>
  </p:transition>
  <p:hf hdr="0" ftr="0" dt="0"/>
  <p:txStyles>
    <p:titleStyle>
      <a:lvl1pPr algn="l" defTabSz="914367" rtl="0" eaLnBrk="1" latinLnBrk="0" hangingPunct="1">
        <a:lnSpc>
          <a:spcPct val="90000"/>
        </a:lnSpc>
        <a:spcBef>
          <a:spcPct val="0"/>
        </a:spcBef>
        <a:buNone/>
        <a:defRPr lang="en-US" sz="5294" b="0" kern="1200" cap="none" spc="-100" baseline="0" dirty="0" smtClean="0">
          <a:ln w="3175">
            <a:noFill/>
          </a:ln>
          <a:solidFill>
            <a:schemeClr val="tx2"/>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2"/>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2"/>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2"/>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072064229"/>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378659372"/>
      </p:ext>
    </p:extLst>
  </p:cSld>
  <p:clrMap bg1="lt1" tx1="dk1" bg2="lt2" tx2="dk2" accent1="accent1" accent2="accent2" accent3="accent3" accent4="accent4" accent5="accent5" accent6="accent6" hlink="hlink" folHlink="folHlink"/>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5"/>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927260108"/>
      </p:ext>
    </p:extLst>
  </p:cSld>
  <p:clrMap bg1="lt1" tx1="dk1" bg2="lt2" tx2="dk2" accent1="accent1" accent2="accent2" accent3="accent3" accent4="accent4" accent5="accent5" accent6="accent6" hlink="hlink" folHlink="folHlink"/>
  <p:sldLayoutIdLst>
    <p:sldLayoutId id="2147484789" r:id="rId1"/>
    <p:sldLayoutId id="2147484960" r:id="rId2"/>
    <p:sldLayoutId id="2147484980" r:id="rId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5"/>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070795779"/>
      </p:ext>
    </p:extLst>
  </p:cSld>
  <p:clrMap bg1="lt1" tx1="dk1" bg2="lt2" tx2="dk2" accent1="accent1" accent2="accent2" accent3="accent3" accent4="accent4" accent5="accent5" accent6="accent6" hlink="hlink" folHlink="folHlink"/>
  <p:sldLayoutIdLst>
    <p:sldLayoutId id="2147484799" r:id="rId1"/>
    <p:sldLayoutId id="2147484815" r:id="rId2"/>
    <p:sldLayoutId id="2147484816" r:id="rId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72028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269240" y="1189177"/>
            <a:ext cx="11655840" cy="4987787"/>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D01A88-1428-4DD4-9DF4-7B2CEA405F01}" type="datetimeFigureOut">
              <a:rPr lang="en-US" smtClean="0"/>
              <a:t>12/10/2017</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405210-EB8A-47C8-A22C-0799E2B4004E}" type="slidenum">
              <a:rPr lang="en-US" smtClean="0"/>
              <a:t>‹#›</a:t>
            </a:fld>
            <a:endParaRPr lang="en-US"/>
          </a:p>
        </p:txBody>
      </p:sp>
    </p:spTree>
    <p:extLst>
      <p:ext uri="{BB962C8B-B14F-4D97-AF65-F5344CB8AC3E}">
        <p14:creationId xmlns:p14="http://schemas.microsoft.com/office/powerpoint/2010/main" val="3843691583"/>
      </p:ext>
    </p:extLst>
  </p:cSld>
  <p:clrMap bg1="lt1" tx1="dk1" bg2="lt2" tx2="dk2" accent1="accent1" accent2="accent2" accent3="accent3" accent4="accent4" accent5="accent5" accent6="accent6" hlink="hlink" folHlink="folHlink"/>
  <p:sldLayoutIdLst>
    <p:sldLayoutId id="2147484818" r:id="rId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847930912"/>
      </p:ext>
    </p:extLst>
  </p:cSld>
  <p:clrMap bg1="lt1" tx1="dk1" bg2="lt2" tx2="dk2" accent1="accent1" accent2="accent2" accent3="accent3" accent4="accent4" accent5="accent5" accent6="accent6" hlink="hlink" folHlink="folHlink"/>
  <p:sldLayoutIdLst>
    <p:sldLayoutId id="2147484823" r:id="rId1"/>
    <p:sldLayoutId id="2147484824" r:id="rId2"/>
    <p:sldLayoutId id="2147484825" r:id="rId3"/>
    <p:sldLayoutId id="2147484826" r:id="rId4"/>
    <p:sldLayoutId id="2147484828" r:id="rId5"/>
  </p:sldLayoutIdLst>
  <p:transition>
    <p:fade/>
  </p:transition>
  <p:txStyles>
    <p:titleStyle>
      <a:lvl1pPr algn="l" defTabSz="914016" rtl="0" eaLnBrk="1" latinLnBrk="0" hangingPunct="1">
        <a:lnSpc>
          <a:spcPct val="90000"/>
        </a:lnSpc>
        <a:spcBef>
          <a:spcPct val="0"/>
        </a:spcBef>
        <a:buNone/>
        <a:defRPr lang="en-US" sz="4800" b="0" kern="1200" cap="none" spc="-100" baseline="0" dirty="0" smtClean="0">
          <a:ln w="3175">
            <a:noFill/>
          </a:ln>
          <a:solidFill>
            <a:schemeClr val="tx2"/>
          </a:soli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415721653"/>
      </p:ext>
    </p:extLst>
  </p:cSld>
  <p:clrMap bg1="lt1" tx1="dk1" bg2="lt2" tx2="dk2" accent1="accent1" accent2="accent2" accent3="accent3" accent4="accent4" accent5="accent5" accent6="accent6" hlink="hlink" folHlink="folHlink"/>
  <p:sldLayoutIdLst>
    <p:sldLayoutId id="2147484834" r:id="rId1"/>
    <p:sldLayoutId id="2147484839" r:id="rId2"/>
    <p:sldLayoutId id="2147484844" r:id="rId3"/>
    <p:sldLayoutId id="2147484845" r:id="rId4"/>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1415088"/>
      </p:ext>
    </p:extLst>
  </p:cSld>
  <p:clrMap bg1="lt1" tx1="dk1" bg2="lt2" tx2="dk2" accent1="accent1" accent2="accent2" accent3="accent3" accent4="accent4" accent5="accent5" accent6="accent6" hlink="hlink" folHlink="folHlink"/>
  <p:sldLayoutIdLst>
    <p:sldLayoutId id="2147484863" r:id="rId1"/>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1325563"/>
          </a:xfrm>
          <a:prstGeom prst="rect">
            <a:avLst/>
          </a:prstGeom>
        </p:spPr>
        <p:txBody>
          <a:bodyPr vert="horz" lIns="274320" tIns="22860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0" y="1352289"/>
            <a:ext cx="10515600" cy="4351338"/>
          </a:xfrm>
          <a:prstGeom prst="rect">
            <a:avLst/>
          </a:prstGeom>
        </p:spPr>
        <p:txBody>
          <a:bodyPr vert="horz" lIns="27432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5241849"/>
      </p:ext>
    </p:extLst>
  </p:cSld>
  <p:clrMap bg1="lt1" tx1="dk1" bg2="lt2" tx2="dk2" accent1="accent1" accent2="accent2" accent3="accent3" accent4="accent4" accent5="accent5" accent6="accent6" hlink="hlink" folHlink="folHlink"/>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225" rtl="0" eaLnBrk="1" latinLnBrk="0" hangingPunct="1">
        <a:lnSpc>
          <a:spcPct val="90000"/>
        </a:lnSpc>
        <a:spcBef>
          <a:spcPts val="1000"/>
        </a:spcBef>
        <a:buFont typeface="Arial" panose="020B0604020202020204" pitchFamily="34" charset="0"/>
        <a:buNone/>
        <a:defRPr sz="2800" kern="1200">
          <a:solidFill>
            <a:schemeClr val="tx1"/>
          </a:solidFill>
          <a:latin typeface="+mj-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868845499"/>
      </p:ext>
    </p:extLst>
  </p:cSld>
  <p:clrMap bg1="lt1" tx1="dk1" bg2="lt2" tx2="dk2" accent1="accent1" accent2="accent2" accent3="accent3" accent4="accent4" accent5="accent5" accent6="accent6" hlink="hlink" folHlink="folHlink"/>
  <p:sldLayoutIdLst>
    <p:sldLayoutId id="2147484868" r:id="rId1"/>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74B2F0-884F-4988-BC4F-133AE617D3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D4A5D4-8627-4A31-9C35-1ECE1894A8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18854B-585A-40E9-B821-F63C422E63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28FC35-BB51-43CE-979D-1372BBC4E717}" type="datetimeFigureOut">
              <a:rPr lang="en-US" smtClean="0"/>
              <a:t>12/10/2017</a:t>
            </a:fld>
            <a:endParaRPr lang="en-US"/>
          </a:p>
        </p:txBody>
      </p:sp>
      <p:sp>
        <p:nvSpPr>
          <p:cNvPr id="5" name="Footer Placeholder 4">
            <a:extLst>
              <a:ext uri="{FF2B5EF4-FFF2-40B4-BE49-F238E27FC236}">
                <a16:creationId xmlns:a16="http://schemas.microsoft.com/office/drawing/2014/main" id="{D13ACA8F-75FA-4734-A5F5-A3B2FA6C92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F7A2F04-0CFF-49BA-BCAF-5114E5D0CD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C838D7-4801-4718-9B61-F442E6004B64}" type="slidenum">
              <a:rPr lang="en-US" smtClean="0"/>
              <a:t>‹#›</a:t>
            </a:fld>
            <a:endParaRPr lang="en-US"/>
          </a:p>
        </p:txBody>
      </p:sp>
    </p:spTree>
    <p:extLst>
      <p:ext uri="{BB962C8B-B14F-4D97-AF65-F5344CB8AC3E}">
        <p14:creationId xmlns:p14="http://schemas.microsoft.com/office/powerpoint/2010/main" val="4150142022"/>
      </p:ext>
    </p:extLst>
  </p:cSld>
  <p:clrMap bg1="lt1" tx1="dk1" bg2="lt2" tx2="dk2" accent1="accent1" accent2="accent2" accent3="accent3" accent4="accent4" accent5="accent5" accent6="accent6" hlink="hlink" folHlink="folHlink"/>
  <p:sldLayoutIdLst>
    <p:sldLayoutId id="2147484909" r:id="rId1"/>
    <p:sldLayoutId id="214748491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355826"/>
            <a:ext cx="11642721" cy="917575"/>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274639" y="1452788"/>
            <a:ext cx="11642722" cy="47241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7255F4-7C58-4BBA-A3F5-26B4C4AB0335}" type="datetimeFigureOut">
              <a:rPr lang="en-US" smtClean="0"/>
              <a:t>12/10/2017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BE7A9A-2538-4781-A015-FF1A92A0C2AB}" type="slidenum">
              <a:rPr lang="en-US" smtClean="0"/>
              <a:t>‹#›</a:t>
            </a:fld>
            <a:endParaRPr lang="en-US"/>
          </a:p>
        </p:txBody>
      </p:sp>
    </p:spTree>
    <p:extLst>
      <p:ext uri="{BB962C8B-B14F-4D97-AF65-F5344CB8AC3E}">
        <p14:creationId xmlns:p14="http://schemas.microsoft.com/office/powerpoint/2010/main" val="1907015328"/>
      </p:ext>
    </p:extLst>
  </p:cSld>
  <p:clrMap bg1="lt1" tx1="dk1" bg2="lt2" tx2="dk2" accent1="accent1" accent2="accent2" accent3="accent3" accent4="accent4" accent5="accent5" accent6="accent6" hlink="hlink" folHlink="folHlink"/>
  <p:sldLayoutIdLst>
    <p:sldLayoutId id="2147484924" r:id="rId1"/>
    <p:sldLayoutId id="2147484928" r:id="rId2"/>
  </p:sldLayoutIdLst>
  <p:txStyles>
    <p:titleStyle>
      <a:lvl1pPr algn="l" defTabSz="914400" rtl="0" eaLnBrk="1" latinLnBrk="0" hangingPunct="1">
        <a:lnSpc>
          <a:spcPct val="90000"/>
        </a:lnSpc>
        <a:spcBef>
          <a:spcPct val="0"/>
        </a:spcBef>
        <a:buNone/>
        <a:defRPr sz="5400" b="0" i="0" kern="1200">
          <a:solidFill>
            <a:schemeClr val="tx1"/>
          </a:solidFill>
          <a:latin typeface="Segoe UI Semilight" panose="020B0402040204020203" pitchFamily="34" charset="0"/>
          <a:ea typeface="+mj-ea"/>
          <a:cs typeface="Segoe UI Semilight" panose="020B04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7428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4515223"/>
      </p:ext>
    </p:extLst>
  </p:cSld>
  <p:clrMap bg1="lt1" tx1="dk1" bg2="lt2" tx2="dk2" accent1="accent1" accent2="accent2" accent3="accent3" accent4="accent4" accent5="accent5" accent6="accent6" hlink="hlink" folHlink="folHlink"/>
  <p:sldLayoutIdLst>
    <p:sldLayoutId id="2147484942" r:id="rId1"/>
  </p:sldLayoutIdLst>
  <p:transition>
    <p:fade/>
  </p:transition>
  <p:txStyles>
    <p:titleStyle>
      <a:lvl1pPr algn="l" defTabSz="914367" rtl="0" eaLnBrk="1" latinLnBrk="0" hangingPunct="1">
        <a:lnSpc>
          <a:spcPct val="90000"/>
        </a:lnSpc>
        <a:spcBef>
          <a:spcPct val="0"/>
        </a:spcBef>
        <a:buNone/>
        <a:defRPr lang="en-US" sz="4800" b="0" kern="1200" cap="none" spc="-100" baseline="0" dirty="0" smtClean="0">
          <a:ln w="3175">
            <a:noFill/>
          </a:ln>
          <a:solidFill>
            <a:srgbClr val="505050"/>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4465" y="334170"/>
            <a:ext cx="11384209" cy="892552"/>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324465" y="1794669"/>
            <a:ext cx="11384209" cy="36096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9259289" y="2932714"/>
            <a:ext cx="6724751" cy="859326"/>
          </a:xfrm>
          <a:prstGeom prst="rect">
            <a:avLst/>
          </a:prstGeom>
        </p:spPr>
      </p:pic>
      <p:pic>
        <p:nvPicPr>
          <p:cNvPr id="8" name="Picture 7" descr="https://upload.wikimedia.org/wikipedia/commons/thumb/9/96/Microsoft_logo_(2012).svg/2000px-Microsoft_logo_(2012).svg.png"/>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1954982" y="-401215"/>
            <a:ext cx="1143000" cy="246380"/>
          </a:xfrm>
          <a:prstGeom prst="rect">
            <a:avLst/>
          </a:prstGeom>
          <a:noFill/>
          <a:extLst/>
        </p:spPr>
      </p:pic>
    </p:spTree>
    <p:extLst>
      <p:ext uri="{BB962C8B-B14F-4D97-AF65-F5344CB8AC3E}">
        <p14:creationId xmlns:p14="http://schemas.microsoft.com/office/powerpoint/2010/main" val="2787446597"/>
      </p:ext>
    </p:extLst>
  </p:cSld>
  <p:clrMap bg1="lt1" tx1="dk1" bg2="lt2" tx2="dk2" accent1="accent1" accent2="accent2" accent3="accent3" accent4="accent4" accent5="accent5" accent6="accent6" hlink="hlink" folHlink="folHlink"/>
  <p:sldLayoutIdLst>
    <p:sldLayoutId id="2147484968" r:id="rId1"/>
  </p:sldLayoutIdLst>
  <p:txStyles>
    <p:titleStyle>
      <a:lvl1pPr algn="l" defTabSz="914411"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p:titleStyle>
    <p:bodyStyle>
      <a:lvl1pPr marL="228603" indent="-228603" algn="l" defTabSz="914411" rtl="0" eaLnBrk="1" latinLnBrk="0" hangingPunct="1">
        <a:lnSpc>
          <a:spcPct val="90000"/>
        </a:lnSpc>
        <a:spcBef>
          <a:spcPts val="1000"/>
        </a:spcBef>
        <a:buClr>
          <a:schemeClr val="bg2"/>
        </a:buClr>
        <a:buFont typeface="Arial" panose="020B0604020202020204" pitchFamily="34" charset="0"/>
        <a:buChar char="•"/>
        <a:defRPr sz="2800" kern="1200">
          <a:solidFill>
            <a:schemeClr val="bg1"/>
          </a:solidFill>
          <a:latin typeface="Segoe UI" panose="020B0502040204020203" pitchFamily="34" charset="0"/>
          <a:ea typeface="+mn-ea"/>
          <a:cs typeface="Segoe UI" panose="020B0502040204020203" pitchFamily="34" charset="0"/>
        </a:defRPr>
      </a:lvl1pPr>
      <a:lvl2pPr marL="685808" indent="-228603" algn="l" defTabSz="914411" rtl="0" eaLnBrk="1" latinLnBrk="0" hangingPunct="1">
        <a:lnSpc>
          <a:spcPct val="90000"/>
        </a:lnSpc>
        <a:spcBef>
          <a:spcPts val="500"/>
        </a:spcBef>
        <a:buClr>
          <a:schemeClr val="bg2"/>
        </a:buClr>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14" indent="-228603" algn="l" defTabSz="914411" rtl="0" eaLnBrk="1" latinLnBrk="0" hangingPunct="1">
        <a:lnSpc>
          <a:spcPct val="90000"/>
        </a:lnSpc>
        <a:spcBef>
          <a:spcPts val="500"/>
        </a:spcBef>
        <a:buClr>
          <a:schemeClr val="bg2"/>
        </a:buClr>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19" indent="-228603" algn="l" defTabSz="914411"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24" indent="-228603" algn="l" defTabSz="914411"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31"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6"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1"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6"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11" rtl="0" eaLnBrk="1" latinLnBrk="0" hangingPunct="1">
        <a:defRPr sz="1800" kern="1200">
          <a:solidFill>
            <a:schemeClr val="tx1"/>
          </a:solidFill>
          <a:latin typeface="+mn-lt"/>
          <a:ea typeface="+mn-ea"/>
          <a:cs typeface="+mn-cs"/>
        </a:defRPr>
      </a:lvl1pPr>
      <a:lvl2pPr marL="457205" algn="l" defTabSz="914411" rtl="0" eaLnBrk="1" latinLnBrk="0" hangingPunct="1">
        <a:defRPr sz="1800" kern="1200">
          <a:solidFill>
            <a:schemeClr val="tx1"/>
          </a:solidFill>
          <a:latin typeface="+mn-lt"/>
          <a:ea typeface="+mn-ea"/>
          <a:cs typeface="+mn-cs"/>
        </a:defRPr>
      </a:lvl2pPr>
      <a:lvl3pPr marL="914411" algn="l" defTabSz="914411" rtl="0" eaLnBrk="1" latinLnBrk="0" hangingPunct="1">
        <a:defRPr sz="1800" kern="1200">
          <a:solidFill>
            <a:schemeClr val="tx1"/>
          </a:solidFill>
          <a:latin typeface="+mn-lt"/>
          <a:ea typeface="+mn-ea"/>
          <a:cs typeface="+mn-cs"/>
        </a:defRPr>
      </a:lvl3pPr>
      <a:lvl4pPr marL="1371617" algn="l" defTabSz="914411" rtl="0" eaLnBrk="1" latinLnBrk="0" hangingPunct="1">
        <a:defRPr sz="1800" kern="1200">
          <a:solidFill>
            <a:schemeClr val="tx1"/>
          </a:solidFill>
          <a:latin typeface="+mn-lt"/>
          <a:ea typeface="+mn-ea"/>
          <a:cs typeface="+mn-cs"/>
        </a:defRPr>
      </a:lvl4pPr>
      <a:lvl5pPr marL="1828822" algn="l" defTabSz="914411" rtl="0" eaLnBrk="1" latinLnBrk="0" hangingPunct="1">
        <a:defRPr sz="1800" kern="1200">
          <a:solidFill>
            <a:schemeClr val="tx1"/>
          </a:solidFill>
          <a:latin typeface="+mn-lt"/>
          <a:ea typeface="+mn-ea"/>
          <a:cs typeface="+mn-cs"/>
        </a:defRPr>
      </a:lvl5pPr>
      <a:lvl6pPr marL="2286027" algn="l" defTabSz="914411" rtl="0" eaLnBrk="1" latinLnBrk="0" hangingPunct="1">
        <a:defRPr sz="1800" kern="1200">
          <a:solidFill>
            <a:schemeClr val="tx1"/>
          </a:solidFill>
          <a:latin typeface="+mn-lt"/>
          <a:ea typeface="+mn-ea"/>
          <a:cs typeface="+mn-cs"/>
        </a:defRPr>
      </a:lvl6pPr>
      <a:lvl7pPr marL="2743233" algn="l" defTabSz="914411" rtl="0" eaLnBrk="1" latinLnBrk="0" hangingPunct="1">
        <a:defRPr sz="1800" kern="1200">
          <a:solidFill>
            <a:schemeClr val="tx1"/>
          </a:solidFill>
          <a:latin typeface="+mn-lt"/>
          <a:ea typeface="+mn-ea"/>
          <a:cs typeface="+mn-cs"/>
        </a:defRPr>
      </a:lvl7pPr>
      <a:lvl8pPr marL="3200438" algn="l" defTabSz="914411" rtl="0" eaLnBrk="1" latinLnBrk="0" hangingPunct="1">
        <a:defRPr sz="1800" kern="1200">
          <a:solidFill>
            <a:schemeClr val="tx1"/>
          </a:solidFill>
          <a:latin typeface="+mn-lt"/>
          <a:ea typeface="+mn-ea"/>
          <a:cs typeface="+mn-cs"/>
        </a:defRPr>
      </a:lvl8pPr>
      <a:lvl9pPr marL="3657643" algn="l" defTabSz="914411"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Text Placeholder 9"/>
          <p:cNvSpPr>
            <a:spLocks noGrp="1"/>
          </p:cNvSpPr>
          <p:nvPr>
            <p:ph type="body" idx="1"/>
          </p:nvPr>
        </p:nvSpPr>
        <p:spPr>
          <a:xfrm>
            <a:off x="267682" y="1648150"/>
            <a:ext cx="11655079" cy="5209849"/>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4"/>
            <a:r>
              <a:rPr lang="en-US" dirty="0"/>
              <a:t>Fourth level</a:t>
            </a:r>
          </a:p>
        </p:txBody>
      </p:sp>
      <p:sp>
        <p:nvSpPr>
          <p:cNvPr id="4" name="TextBox 3"/>
          <p:cNvSpPr txBox="1"/>
          <p:nvPr/>
        </p:nvSpPr>
        <p:spPr>
          <a:xfrm>
            <a:off x="11978903" y="5821364"/>
            <a:ext cx="184731" cy="461665"/>
          </a:xfrm>
          <a:prstGeom prst="rect">
            <a:avLst/>
          </a:prstGeom>
          <a:noFill/>
        </p:spPr>
        <p:txBody>
          <a:bodyPr wrap="none" rtlCol="0">
            <a:spAutoFit/>
          </a:bodyPr>
          <a:lstStyle/>
          <a:p>
            <a:endParaRPr lang="en-US" sz="2400" dirty="0"/>
          </a:p>
        </p:txBody>
      </p:sp>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l="10590" t="33970" r="10590" b="33970"/>
          <a:stretch/>
        </p:blipFill>
        <p:spPr>
          <a:xfrm>
            <a:off x="11150207" y="6386624"/>
            <a:ext cx="864387" cy="351584"/>
          </a:xfrm>
          <a:prstGeom prst="rect">
            <a:avLst/>
          </a:prstGeom>
        </p:spPr>
      </p:pic>
      <p:sp>
        <p:nvSpPr>
          <p:cNvPr id="6" name="Title 1">
            <a:extLst>
              <a:ext uri="{FF2B5EF4-FFF2-40B4-BE49-F238E27FC236}">
                <a16:creationId xmlns:a16="http://schemas.microsoft.com/office/drawing/2014/main" id="{AABFAFE9-9A3A-42CB-9F9A-BC7038257449}"/>
              </a:ext>
            </a:extLst>
          </p:cNvPr>
          <p:cNvSpPr txBox="1">
            <a:spLocks/>
          </p:cNvSpPr>
          <p:nvPr userDrawn="1"/>
        </p:nvSpPr>
        <p:spPr>
          <a:xfrm>
            <a:off x="609600" y="334969"/>
            <a:ext cx="10972800" cy="817275"/>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endParaRPr lang="en-US" sz="4800" dirty="0"/>
          </a:p>
        </p:txBody>
      </p:sp>
    </p:spTree>
    <p:extLst>
      <p:ext uri="{BB962C8B-B14F-4D97-AF65-F5344CB8AC3E}">
        <p14:creationId xmlns:p14="http://schemas.microsoft.com/office/powerpoint/2010/main" val="4095171701"/>
      </p:ext>
    </p:extLst>
  </p:cSld>
  <p:clrMap bg1="lt1" tx1="dk1" bg2="lt2" tx2="dk2" accent1="accent1" accent2="accent2" accent3="accent3" accent4="accent4" accent5="accent5" accent6="accent6" hlink="hlink" folHlink="folHlink"/>
  <p:sldLayoutIdLst>
    <p:sldLayoutId id="2147484997" r:id="rId1"/>
  </p:sldLayoutIdLst>
  <p:hf hdr="0" ftr="0" dt="0"/>
  <p:txStyles>
    <p:titleStyle>
      <a:lvl1pPr marL="0" marR="0" indent="0" algn="l" defTabSz="609585" rtl="0" eaLnBrk="1" fontAlgn="auto" latinLnBrk="0" hangingPunct="1">
        <a:lnSpc>
          <a:spcPts val="4667"/>
        </a:lnSpc>
        <a:spcBef>
          <a:spcPct val="0"/>
        </a:spcBef>
        <a:spcAft>
          <a:spcPts val="0"/>
        </a:spcAft>
        <a:buClrTx/>
        <a:buSzTx/>
        <a:buFontTx/>
        <a:buNone/>
        <a:tabLst/>
        <a:defRPr kumimoji="0" lang="en-US" sz="48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p:titleStyle>
    <p:bodyStyle>
      <a:lvl1pPr marL="0" indent="-691183" algn="l" defTabSz="1219170" rtl="0" eaLnBrk="1" latinLnBrk="0" hangingPunct="1">
        <a:lnSpc>
          <a:spcPct val="150000"/>
        </a:lnSpc>
        <a:spcBef>
          <a:spcPct val="20000"/>
        </a:spcBef>
        <a:buClr>
          <a:schemeClr val="accent3"/>
        </a:buClr>
        <a:buFont typeface="Arial"/>
        <a:buNone/>
        <a:defRPr sz="2667" kern="1200">
          <a:solidFill>
            <a:srgbClr val="7F7F7F"/>
          </a:solidFill>
          <a:latin typeface="+mn-lt"/>
          <a:ea typeface="+mn-ea"/>
          <a:cs typeface="Segoe UI"/>
        </a:defRPr>
      </a:lvl1pPr>
      <a:lvl2pPr marL="225594" indent="-457189" algn="l" defTabSz="1219170" rtl="0" eaLnBrk="1" latinLnBrk="0" hangingPunct="1">
        <a:lnSpc>
          <a:spcPct val="150000"/>
        </a:lnSpc>
        <a:spcBef>
          <a:spcPct val="20000"/>
        </a:spcBef>
        <a:buClr>
          <a:schemeClr val="accent3"/>
        </a:buClr>
        <a:buFont typeface="Arial"/>
        <a:buChar char="•"/>
        <a:defRPr lang="en-US" sz="2667" kern="1200" dirty="0" smtClean="0">
          <a:solidFill>
            <a:srgbClr val="7F7F7F"/>
          </a:solidFill>
          <a:latin typeface="+mn-lt"/>
          <a:ea typeface="+mn-ea"/>
          <a:cs typeface="Segoe UI"/>
        </a:defRPr>
      </a:lvl2pPr>
      <a:lvl3pPr marL="604785" indent="-379191" algn="l" defTabSz="1219170" rtl="0" eaLnBrk="1" latinLnBrk="0" hangingPunct="1">
        <a:lnSpc>
          <a:spcPct val="150000"/>
        </a:lnSpc>
        <a:spcBef>
          <a:spcPts val="320"/>
        </a:spcBef>
        <a:buClr>
          <a:schemeClr val="accent3"/>
        </a:buClr>
        <a:buFont typeface="Arial"/>
        <a:buChar char="•"/>
        <a:defRPr lang="en-US" sz="2400" kern="1200" dirty="0" smtClean="0">
          <a:solidFill>
            <a:srgbClr val="7F7F7F"/>
          </a:solidFill>
          <a:latin typeface="Segoe UI Light" panose="020B0502040204020203" pitchFamily="34" charset="0"/>
          <a:ea typeface="+mn-ea"/>
          <a:cs typeface="Segoe UI Light" panose="020B0502040204020203" pitchFamily="34" charset="0"/>
        </a:defRPr>
      </a:lvl3pPr>
      <a:lvl4pPr marL="604785" indent="-379191" algn="l" defTabSz="1219170" rtl="0" eaLnBrk="1" latinLnBrk="0" hangingPunct="1">
        <a:lnSpc>
          <a:spcPct val="150000"/>
        </a:lnSpc>
        <a:spcBef>
          <a:spcPts val="320"/>
        </a:spcBef>
        <a:buClr>
          <a:schemeClr val="accent3"/>
        </a:buClr>
        <a:buFont typeface="Arial"/>
        <a:buChar char="•"/>
        <a:defRPr lang="en-US" sz="2400" kern="1200" dirty="0" smtClean="0">
          <a:solidFill>
            <a:schemeClr val="tx2"/>
          </a:solidFill>
          <a:latin typeface="Segoe UI Light" panose="020B0502040204020203" pitchFamily="34" charset="0"/>
          <a:ea typeface="+mn-ea"/>
          <a:cs typeface="Segoe UI Light" panose="020B0502040204020203" pitchFamily="34" charset="0"/>
        </a:defRPr>
      </a:lvl4pPr>
      <a:lvl5pPr marL="839979" indent="-379191" algn="l" defTabSz="1219170" rtl="0" eaLnBrk="1" latinLnBrk="0" hangingPunct="1">
        <a:lnSpc>
          <a:spcPct val="150000"/>
        </a:lnSpc>
        <a:spcBef>
          <a:spcPts val="320"/>
        </a:spcBef>
        <a:buClr>
          <a:schemeClr val="accent3"/>
        </a:buClr>
        <a:buFont typeface="Arial"/>
        <a:buChar char="•"/>
        <a:defRPr lang="en-US" sz="2400" kern="1200" dirty="0">
          <a:solidFill>
            <a:srgbClr val="7F7F7F"/>
          </a:solidFill>
          <a:latin typeface="Segoe UI Light" panose="020B0502040204020203" pitchFamily="34" charset="0"/>
          <a:ea typeface="+mn-ea"/>
          <a:cs typeface="Segoe UI Light" panose="020B05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560891016"/>
      </p:ext>
    </p:extLst>
  </p:cSld>
  <p:clrMap bg1="lt1" tx1="dk1" bg2="lt2" tx2="dk2" accent1="accent1" accent2="accent2" accent3="accent3" accent4="accent4" accent5="accent5" accent6="accent6" hlink="hlink" folHlink="folHlink"/>
  <p:sldLayoutIdLst>
    <p:sldLayoutId id="2147485003" r:id="rId1"/>
    <p:sldLayoutId id="2147485004" r:id="rId2"/>
    <p:sldLayoutId id="2147485007" r:id="rId3"/>
    <p:sldLayoutId id="2147485011" r:id="rId4"/>
    <p:sldLayoutId id="2147485012" r:id="rId5"/>
    <p:sldLayoutId id="2147485016" r:id="rId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415263826"/>
      </p:ext>
    </p:extLst>
  </p:cSld>
  <p:clrMap bg1="lt1" tx1="dk1" bg2="lt2" tx2="dk2" accent1="accent1" accent2="accent2" accent3="accent3" accent4="accent4" accent5="accent5" accent6="accent6" hlink="hlink" folHlink="folHlink"/>
  <p:sldLayoutIdLst>
    <p:sldLayoutId id="2147485018" r:id="rId1"/>
    <p:sldLayoutId id="2147485019" r:id="rId2"/>
    <p:sldLayoutId id="2147485020" r:id="rId3"/>
    <p:sldLayoutId id="2147485021" r:id="rId4"/>
    <p:sldLayoutId id="2147485022" r:id="rId5"/>
    <p:sldLayoutId id="2147485023" r:id="rId6"/>
    <p:sldLayoutId id="2147485024" r:id="rId7"/>
    <p:sldLayoutId id="2147485025" r:id="rId8"/>
    <p:sldLayoutId id="2147485026" r:id="rId9"/>
    <p:sldLayoutId id="2147485027" r:id="rId10"/>
    <p:sldLayoutId id="2147485028" r:id="rId11"/>
    <p:sldLayoutId id="2147485029" r:id="rId12"/>
    <p:sldLayoutId id="2147485030" r:id="rId13"/>
    <p:sldLayoutId id="2147485031" r:id="rId14"/>
    <p:sldLayoutId id="2147485032" r:id="rId15"/>
    <p:sldLayoutId id="2147485033" r:id="rId16"/>
    <p:sldLayoutId id="2147485034" r:id="rId17"/>
    <p:sldLayoutId id="2147485035" r:id="rId18"/>
    <p:sldLayoutId id="2147485036" r:id="rId19"/>
    <p:sldLayoutId id="2147485037" r:id="rId20"/>
    <p:sldLayoutId id="2147485038" r:id="rId21"/>
    <p:sldLayoutId id="2147485039" r:id="rId22"/>
    <p:sldLayoutId id="2147485040" r:id="rId23"/>
    <p:sldLayoutId id="2147485041" r:id="rId24"/>
    <p:sldLayoutId id="2147485042" r:id="rId25"/>
    <p:sldLayoutId id="2147485043" r:id="rId26"/>
    <p:sldLayoutId id="2147485044" r:id="rId27"/>
    <p:sldLayoutId id="2147485045" r:id="rId28"/>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solidFill>
            <a:schemeClr val="tx1"/>
          </a:soli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solidFill>
            <a:schemeClr val="tx1"/>
          </a:soli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463743359"/>
      </p:ext>
    </p:extLst>
  </p:cSld>
  <p:clrMap bg1="dk1" tx1="lt1" bg2="dk2" tx2="lt2" accent1="accent1" accent2="accent2" accent3="accent3" accent4="accent4" accent5="accent5" accent6="accent6" hlink="hlink" folHlink="folHlink"/>
  <p:sldLayoutIdLst>
    <p:sldLayoutId id="2147485047" r:id="rId1"/>
    <p:sldLayoutId id="2147485048" r:id="rId2"/>
    <p:sldLayoutId id="2147485049" r:id="rId3"/>
    <p:sldLayoutId id="2147485050" r:id="rId4"/>
    <p:sldLayoutId id="2147485051" r:id="rId5"/>
    <p:sldLayoutId id="2147485052" r:id="rId6"/>
    <p:sldLayoutId id="2147485053" r:id="rId7"/>
    <p:sldLayoutId id="2147485054" r:id="rId8"/>
    <p:sldLayoutId id="2147485055" r:id="rId9"/>
    <p:sldLayoutId id="2147485056" r:id="rId10"/>
    <p:sldLayoutId id="2147485057" r:id="rId11"/>
    <p:sldLayoutId id="2147485058" r:id="rId12"/>
    <p:sldLayoutId id="2147485059" r:id="rId13"/>
    <p:sldLayoutId id="2147485060" r:id="rId14"/>
    <p:sldLayoutId id="2147485061" r:id="rId15"/>
    <p:sldLayoutId id="2147485062" r:id="rId16"/>
    <p:sldLayoutId id="2147485063" r:id="rId17"/>
    <p:sldLayoutId id="2147485064" r:id="rId18"/>
    <p:sldLayoutId id="2147485065"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208446038"/>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2707741941"/>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89511"/>
            <a:ext cx="11295758" cy="899665"/>
          </a:xfrm>
          <a:prstGeom prst="rect">
            <a:avLst/>
          </a:prstGeom>
        </p:spPr>
        <p:txBody>
          <a:bodyPr vert="horz" wrap="square" lIns="0" tIns="91440" rIns="0" bIns="91440" rtlCol="0" anchor="t">
            <a:noAutofit/>
          </a:bodyPr>
          <a:lstStyle/>
          <a:p>
            <a:r>
              <a:rPr lang="en-US" dirty="0"/>
              <a:t>Click to edit Master title style</a:t>
            </a:r>
          </a:p>
        </p:txBody>
      </p:sp>
      <p:sp>
        <p:nvSpPr>
          <p:cNvPr id="4" name="Text Placeholder 3"/>
          <p:cNvSpPr>
            <a:spLocks noGrp="1"/>
          </p:cNvSpPr>
          <p:nvPr>
            <p:ph type="body" idx="1"/>
          </p:nvPr>
        </p:nvSpPr>
        <p:spPr>
          <a:xfrm>
            <a:off x="457200" y="1189178"/>
            <a:ext cx="11293475" cy="1868204"/>
          </a:xfrm>
          <a:prstGeom prst="rect">
            <a:avLst/>
          </a:prstGeom>
        </p:spPr>
        <p:txBody>
          <a:bodyPr vert="horz" wrap="square" lIns="0" tIns="91440" rIns="0"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00865106"/>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000" b="0" kern="1200" cap="none" spc="-100" baseline="0" dirty="0" smtClean="0">
          <a:ln w="3175">
            <a:noFill/>
          </a:ln>
          <a:solidFill>
            <a:schemeClr val="accent1"/>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40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1285515" y="6400943"/>
            <a:ext cx="295607" cy="467427"/>
          </a:xfrm>
          <a:prstGeom prst="rect">
            <a:avLst/>
          </a:prstGeom>
          <a:solidFill>
            <a:srgbClr val="F8982D"/>
          </a:solidFill>
        </p:spPr>
        <p:txBody>
          <a:bodyPr vert="horz" wrap="none" lIns="91440" tIns="0" rIns="91440" bIns="45720" rtlCol="0" anchor="ctr"/>
          <a:lstStyle>
            <a:lvl1pPr algn="ctr">
              <a:defRPr sz="1067" b="0">
                <a:solidFill>
                  <a:schemeClr val="bg1"/>
                </a:solidFill>
              </a:defRPr>
            </a:lvl1pPr>
          </a:lstStyle>
          <a:p>
            <a:fld id="{D372AB51-BDCC-4F95-83CF-1CBB2D34E9E5}" type="slidenum">
              <a:rPr lang="en-US" smtClean="0"/>
              <a:pPr/>
              <a:t>‹#›</a:t>
            </a:fld>
            <a:endParaRPr lang="en-US" dirty="0"/>
          </a:p>
        </p:txBody>
      </p:sp>
      <p:sp>
        <p:nvSpPr>
          <p:cNvPr id="4" name="TextBox 3"/>
          <p:cNvSpPr txBox="1"/>
          <p:nvPr/>
        </p:nvSpPr>
        <p:spPr>
          <a:xfrm>
            <a:off x="11978903" y="5821364"/>
            <a:ext cx="184731" cy="461665"/>
          </a:xfrm>
          <a:prstGeom prst="rect">
            <a:avLst/>
          </a:prstGeom>
          <a:noFill/>
        </p:spPr>
        <p:txBody>
          <a:bodyPr wrap="none" rtlCol="0">
            <a:spAutoFit/>
          </a:bodyPr>
          <a:lstStyle/>
          <a:p>
            <a:endParaRPr lang="en-US" sz="2400" dirty="0"/>
          </a:p>
        </p:txBody>
      </p:sp>
      <p:sp>
        <p:nvSpPr>
          <p:cNvPr id="9" name="Title Placeholder 8"/>
          <p:cNvSpPr>
            <a:spLocks noGrp="1"/>
          </p:cNvSpPr>
          <p:nvPr>
            <p:ph type="title"/>
          </p:nvPr>
        </p:nvSpPr>
        <p:spPr>
          <a:xfrm>
            <a:off x="609600" y="274639"/>
            <a:ext cx="10972800" cy="1143000"/>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609600" y="1600201"/>
            <a:ext cx="10972800" cy="452596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698289" y="6392059"/>
            <a:ext cx="371032" cy="296879"/>
          </a:xfrm>
          <a:prstGeom prst="rect">
            <a:avLst/>
          </a:prstGeom>
        </p:spPr>
      </p:pic>
    </p:spTree>
    <p:extLst>
      <p:ext uri="{BB962C8B-B14F-4D97-AF65-F5344CB8AC3E}">
        <p14:creationId xmlns:p14="http://schemas.microsoft.com/office/powerpoint/2010/main" val="2407364089"/>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6" r:id="rId3"/>
  </p:sldLayoutIdLst>
  <p:hf hdr="0" ftr="0" dt="0"/>
  <p:txStyles>
    <p:titleStyle>
      <a:lvl1pPr marL="0" marR="0" indent="0" algn="l" defTabSz="609585" rtl="0" eaLnBrk="1" fontAlgn="auto" latinLnBrk="0" hangingPunct="1">
        <a:lnSpc>
          <a:spcPts val="4667"/>
        </a:lnSpc>
        <a:spcBef>
          <a:spcPct val="0"/>
        </a:spcBef>
        <a:spcAft>
          <a:spcPts val="0"/>
        </a:spcAft>
        <a:buClrTx/>
        <a:buSzTx/>
        <a:buFontTx/>
        <a:buNone/>
        <a:tabLst/>
        <a:defRPr kumimoji="0" lang="en-US" sz="4800" b="0" i="0" u="none" strike="noStrike" kern="1200" cap="none" spc="0" normalizeH="0" baseline="0">
          <a:ln>
            <a:noFill/>
          </a:ln>
          <a:solidFill>
            <a:schemeClr val="tx2"/>
          </a:solidFill>
          <a:effectLst/>
          <a:uLnTx/>
          <a:uFillTx/>
          <a:latin typeface="+mj-lt"/>
          <a:ea typeface="+mj-ea"/>
          <a:cs typeface="Segoe light"/>
        </a:defRPr>
      </a:lvl1pPr>
    </p:titleStyle>
    <p:bodyStyle>
      <a:lvl1pPr marL="0" indent="0" algn="l" defTabSz="1219170" rtl="0" eaLnBrk="1" latinLnBrk="0" hangingPunct="1">
        <a:spcBef>
          <a:spcPct val="20000"/>
        </a:spcBef>
        <a:buFont typeface="Arial"/>
        <a:buNone/>
        <a:defRPr sz="3200" kern="1200">
          <a:solidFill>
            <a:srgbClr val="404040"/>
          </a:solidFill>
          <a:latin typeface="+mj-lt"/>
          <a:ea typeface="+mn-ea"/>
          <a:cs typeface="+mn-cs"/>
        </a:defRPr>
      </a:lvl1pPr>
      <a:lvl2pPr marL="457189" indent="-457189" algn="l" defTabSz="1219170" rtl="0" eaLnBrk="1" latinLnBrk="0" hangingPunct="1">
        <a:spcBef>
          <a:spcPct val="20000"/>
        </a:spcBef>
        <a:buClr>
          <a:schemeClr val="accent4"/>
        </a:buClr>
        <a:buFont typeface="Arial"/>
        <a:buChar char="•"/>
        <a:defRPr lang="en-US" sz="2667" kern="1200" dirty="0" smtClean="0">
          <a:solidFill>
            <a:srgbClr val="404040"/>
          </a:solidFill>
          <a:latin typeface="+mj-lt"/>
          <a:ea typeface="+mn-ea"/>
          <a:cs typeface="+mn-cs"/>
        </a:defRPr>
      </a:lvl2pPr>
      <a:lvl3pPr marL="850879" indent="-457189" algn="l" defTabSz="1219170"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3pPr>
      <a:lvl4pPr marL="1229753" indent="-457189" algn="l" defTabSz="1219170"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4pPr>
      <a:lvl5pPr marL="1585344" indent="-457189" algn="l" defTabSz="1219170" rtl="0" eaLnBrk="1" latinLnBrk="0" hangingPunct="1">
        <a:spcBef>
          <a:spcPct val="20000"/>
        </a:spcBef>
        <a:buClr>
          <a:schemeClr val="accent4"/>
        </a:buClr>
        <a:buFont typeface="Arial"/>
        <a:buChar char="•"/>
        <a:defRPr lang="en-US" sz="2400" kern="1200" dirty="0">
          <a:solidFill>
            <a:srgbClr val="404040"/>
          </a:solidFill>
          <a:latin typeface="+mj-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13063543"/>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33.emf"/><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image" Target="../media/image34.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hyperlink" Target="https://azure.microsoft.com/en-us/pricing/details/analysis-services/" TargetMode="External"/><Relationship Id="rId7"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0.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 Id="rId9"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53.sv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microsoft.com/office/2007/relationships/hdphoto" Target="../media/hdphoto2.wdp"/><Relationship Id="rId5" Type="http://schemas.openxmlformats.org/officeDocument/2006/relationships/image" Target="../media/image57.pn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2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23.xml"/><Relationship Id="rId4" Type="http://schemas.openxmlformats.org/officeDocument/2006/relationships/hyperlink" Target="https://databricks.com/blog/2017/07/12/benchmarking-big-data-sql-platforms-in-the-cloud.html"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6.tiff"/><Relationship Id="rId2" Type="http://schemas.openxmlformats.org/officeDocument/2006/relationships/notesSlide" Target="../notesSlides/notesSlide36.xml"/><Relationship Id="rId1" Type="http://schemas.openxmlformats.org/officeDocument/2006/relationships/slideLayout" Target="../slideLayouts/slideLayout26.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37.xml"/><Relationship Id="rId1" Type="http://schemas.openxmlformats.org/officeDocument/2006/relationships/slideLayout" Target="../slideLayouts/slideLayout25.xml"/><Relationship Id="rId6" Type="http://schemas.openxmlformats.org/officeDocument/2006/relationships/image" Target="../media/image73.png"/><Relationship Id="rId5" Type="http://schemas.openxmlformats.org/officeDocument/2006/relationships/image" Target="../media/image72.svg"/><Relationship Id="rId4" Type="http://schemas.openxmlformats.org/officeDocument/2006/relationships/image" Target="../media/image71.png"/><Relationship Id="rId9" Type="http://schemas.openxmlformats.org/officeDocument/2006/relationships/image" Target="../media/image7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9.xml"/><Relationship Id="rId1" Type="http://schemas.openxmlformats.org/officeDocument/2006/relationships/slideLayout" Target="../slideLayouts/slideLayout27.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3.xml"/><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hyperlink" Target="https://aka.ms/cosmosdbfeedback?subject=Cosmos%20DB%20More%20Throughput%20Request"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47.xml"/><Relationship Id="rId7" Type="http://schemas.openxmlformats.org/officeDocument/2006/relationships/image" Target="../media/image83.emf"/><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oleObject" Target="../embeddings/oleObject6.bin"/><Relationship Id="rId11" Type="http://schemas.openxmlformats.org/officeDocument/2006/relationships/image" Target="../media/image85.emf"/><Relationship Id="rId5" Type="http://schemas.openxmlformats.org/officeDocument/2006/relationships/image" Target="../media/image82.e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84.e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notesSlide" Target="../notesSlides/notesSlide51.xml"/><Relationship Id="rId7" Type="http://schemas.openxmlformats.org/officeDocument/2006/relationships/image" Target="../media/image87.emf"/><Relationship Id="rId2" Type="http://schemas.openxmlformats.org/officeDocument/2006/relationships/slideLayout" Target="../slideLayouts/slideLayout30.xml"/><Relationship Id="rId1" Type="http://schemas.openxmlformats.org/officeDocument/2006/relationships/vmlDrawing" Target="../drawings/vmlDrawing6.vml"/><Relationship Id="rId6" Type="http://schemas.openxmlformats.org/officeDocument/2006/relationships/oleObject" Target="../embeddings/oleObject10.bin"/><Relationship Id="rId11" Type="http://schemas.openxmlformats.org/officeDocument/2006/relationships/image" Target="../media/image88.emf"/><Relationship Id="rId5" Type="http://schemas.openxmlformats.org/officeDocument/2006/relationships/image" Target="../media/image86.emf"/><Relationship Id="rId10" Type="http://schemas.openxmlformats.org/officeDocument/2006/relationships/oleObject" Target="../embeddings/oleObject11.bin"/><Relationship Id="rId4" Type="http://schemas.openxmlformats.org/officeDocument/2006/relationships/oleObject" Target="../embeddings/oleObject9.bin"/><Relationship Id="rId9" Type="http://schemas.openxmlformats.org/officeDocument/2006/relationships/image" Target="../media/image90.png"/></Relationships>
</file>

<file path=ppt/slides/_rels/slide52.xml.rels><?xml version="1.0" encoding="UTF-8" standalone="yes"?>
<Relationships xmlns="http://schemas.openxmlformats.org/package/2006/relationships"><Relationship Id="rId3" Type="http://schemas.openxmlformats.org/officeDocument/2006/relationships/hyperlink" Target="mailto:datamigrationteam@microsoft.com" TargetMode="External"/><Relationship Id="rId2" Type="http://schemas.openxmlformats.org/officeDocument/2006/relationships/notesSlide" Target="../notesSlides/notesSlide52.xml"/><Relationship Id="rId1" Type="http://schemas.openxmlformats.org/officeDocument/2006/relationships/slideLayout" Target="../slideLayouts/slideLayout6.xml"/><Relationship Id="rId5" Type="http://schemas.openxmlformats.org/officeDocument/2006/relationships/image" Target="../media/image92.emf"/><Relationship Id="rId4" Type="http://schemas.openxmlformats.org/officeDocument/2006/relationships/image" Target="../media/image91.em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1.xml"/></Relationships>
</file>

<file path=ppt/slides/_rels/slide56.xml.rels><?xml version="1.0" encoding="UTF-8" standalone="yes"?>
<Relationships xmlns="http://schemas.openxmlformats.org/package/2006/relationships"><Relationship Id="rId3" Type="http://schemas.openxmlformats.org/officeDocument/2006/relationships/hyperlink" Target="https://management.azure.com/subscriptions/%3csubId%3e/resourceGroups/%3cresourceGroupName%3e/providers/Microsoft.DataFactory/factories/%3cdataFactoryName%3e/pipelines/%3cpipelineName%3e/createRun?api-version=2017-03-01-preview" TargetMode="External"/><Relationship Id="rId2" Type="http://schemas.openxmlformats.org/officeDocument/2006/relationships/notesSlide" Target="../notesSlides/notesSlide56.xml"/><Relationship Id="rId1" Type="http://schemas.openxmlformats.org/officeDocument/2006/relationships/slideLayout" Target="../slideLayouts/slideLayout3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4.xml"/></Relationships>
</file>

<file path=ppt/slides/_rels/slide59.xml.rels><?xml version="1.0" encoding="UTF-8" standalone="yes"?>
<Relationships xmlns="http://schemas.openxmlformats.org/package/2006/relationships"><Relationship Id="rId8" Type="http://schemas.openxmlformats.org/officeDocument/2006/relationships/image" Target="../media/image98.emf"/><Relationship Id="rId3" Type="http://schemas.openxmlformats.org/officeDocument/2006/relationships/image" Target="../media/image93.emf"/><Relationship Id="rId7" Type="http://schemas.openxmlformats.org/officeDocument/2006/relationships/image" Target="../media/image97.png"/><Relationship Id="rId2" Type="http://schemas.openxmlformats.org/officeDocument/2006/relationships/notesSlide" Target="../notesSlides/notesSlide59.xml"/><Relationship Id="rId1" Type="http://schemas.openxmlformats.org/officeDocument/2006/relationships/slideLayout" Target="../slideLayouts/slideLayout32.xml"/><Relationship Id="rId6" Type="http://schemas.openxmlformats.org/officeDocument/2006/relationships/image" Target="../media/image96.emf"/><Relationship Id="rId5" Type="http://schemas.openxmlformats.org/officeDocument/2006/relationships/image" Target="../media/image95.emf"/><Relationship Id="rId10" Type="http://schemas.openxmlformats.org/officeDocument/2006/relationships/image" Target="../media/image100.png"/><Relationship Id="rId4" Type="http://schemas.openxmlformats.org/officeDocument/2006/relationships/image" Target="../media/image94.emf"/><Relationship Id="rId9" Type="http://schemas.openxmlformats.org/officeDocument/2006/relationships/image" Target="../media/image99.png"/></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01.png"/><Relationship Id="rId7" Type="http://schemas.openxmlformats.org/officeDocument/2006/relationships/image" Target="../media/image103.png"/><Relationship Id="rId2" Type="http://schemas.openxmlformats.org/officeDocument/2006/relationships/notesSlide" Target="../notesSlides/notesSlide60.xml"/><Relationship Id="rId1" Type="http://schemas.openxmlformats.org/officeDocument/2006/relationships/slideLayout" Target="../slideLayouts/slideLayout32.xml"/><Relationship Id="rId6" Type="http://schemas.openxmlformats.org/officeDocument/2006/relationships/image" Target="../media/image94.emf"/><Relationship Id="rId5" Type="http://schemas.openxmlformats.org/officeDocument/2006/relationships/image" Target="../media/image97.png"/><Relationship Id="rId4" Type="http://schemas.openxmlformats.org/officeDocument/2006/relationships/image" Target="../media/image102.png"/><Relationship Id="rId9" Type="http://schemas.openxmlformats.org/officeDocument/2006/relationships/image" Target="../media/image99.png"/></Relationships>
</file>

<file path=ppt/slides/_rels/slide61.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3.png"/><Relationship Id="rId2" Type="http://schemas.openxmlformats.org/officeDocument/2006/relationships/notesSlide" Target="../notesSlides/notesSlide61.xml"/><Relationship Id="rId1" Type="http://schemas.openxmlformats.org/officeDocument/2006/relationships/slideLayout" Target="../slideLayouts/slideLayout32.xml"/><Relationship Id="rId6" Type="http://schemas.openxmlformats.org/officeDocument/2006/relationships/image" Target="../media/image108.png"/><Relationship Id="rId11" Type="http://schemas.openxmlformats.org/officeDocument/2006/relationships/image" Target="../media/image112.png"/><Relationship Id="rId5" Type="http://schemas.openxmlformats.org/officeDocument/2006/relationships/image" Target="../media/image107.png"/><Relationship Id="rId10" Type="http://schemas.openxmlformats.org/officeDocument/2006/relationships/image" Target="../media/image111.png"/><Relationship Id="rId4" Type="http://schemas.openxmlformats.org/officeDocument/2006/relationships/image" Target="../media/image106.png"/><Relationship Id="rId9" Type="http://schemas.openxmlformats.org/officeDocument/2006/relationships/image" Target="../media/image97.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4.xml"/></Relationships>
</file>

<file path=ppt/slides/_rels/slide6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4.xml"/><Relationship Id="rId1" Type="http://schemas.openxmlformats.org/officeDocument/2006/relationships/slideLayout" Target="../slideLayouts/slideLayout33.xml"/><Relationship Id="rId5" Type="http://schemas.openxmlformats.org/officeDocument/2006/relationships/image" Target="../media/image116.png"/><Relationship Id="rId4" Type="http://schemas.openxmlformats.org/officeDocument/2006/relationships/image" Target="../media/image115.emf"/></Relationships>
</file>

<file path=ppt/slides/_rels/slide65.xml.rels><?xml version="1.0" encoding="UTF-8" standalone="yes"?>
<Relationships xmlns="http://schemas.openxmlformats.org/package/2006/relationships"><Relationship Id="rId8" Type="http://schemas.openxmlformats.org/officeDocument/2006/relationships/image" Target="../media/image121.jpeg"/><Relationship Id="rId13" Type="http://schemas.openxmlformats.org/officeDocument/2006/relationships/image" Target="../media/image126.jpeg"/><Relationship Id="rId3" Type="http://schemas.openxmlformats.org/officeDocument/2006/relationships/image" Target="../media/image117.png"/><Relationship Id="rId7" Type="http://schemas.openxmlformats.org/officeDocument/2006/relationships/image" Target="../media/image120.jpeg"/><Relationship Id="rId12" Type="http://schemas.openxmlformats.org/officeDocument/2006/relationships/image" Target="../media/image125.jpeg"/><Relationship Id="rId2" Type="http://schemas.openxmlformats.org/officeDocument/2006/relationships/notesSlide" Target="../notesSlides/notesSlide65.xml"/><Relationship Id="rId16" Type="http://schemas.openxmlformats.org/officeDocument/2006/relationships/image" Target="../media/image129.png"/><Relationship Id="rId1" Type="http://schemas.openxmlformats.org/officeDocument/2006/relationships/slideLayout" Target="../slideLayouts/slideLayout36.xml"/><Relationship Id="rId6" Type="http://schemas.openxmlformats.org/officeDocument/2006/relationships/image" Target="../media/image115.emf"/><Relationship Id="rId11" Type="http://schemas.openxmlformats.org/officeDocument/2006/relationships/image" Target="../media/image124.jpeg"/><Relationship Id="rId5" Type="http://schemas.openxmlformats.org/officeDocument/2006/relationships/image" Target="../media/image119.jpeg"/><Relationship Id="rId15" Type="http://schemas.openxmlformats.org/officeDocument/2006/relationships/image" Target="../media/image128.jpeg"/><Relationship Id="rId10" Type="http://schemas.openxmlformats.org/officeDocument/2006/relationships/image" Target="../media/image123.jpeg"/><Relationship Id="rId4" Type="http://schemas.openxmlformats.org/officeDocument/2006/relationships/image" Target="../media/image118.jpeg"/><Relationship Id="rId9" Type="http://schemas.openxmlformats.org/officeDocument/2006/relationships/image" Target="../media/image122.png"/><Relationship Id="rId14" Type="http://schemas.openxmlformats.org/officeDocument/2006/relationships/image" Target="../media/image127.jpeg"/></Relationships>
</file>

<file path=ppt/slides/_rels/slide66.xml.rels><?xml version="1.0" encoding="UTF-8" standalone="yes"?>
<Relationships xmlns="http://schemas.openxmlformats.org/package/2006/relationships"><Relationship Id="rId8" Type="http://schemas.openxmlformats.org/officeDocument/2006/relationships/image" Target="../media/image121.jpeg"/><Relationship Id="rId13" Type="http://schemas.openxmlformats.org/officeDocument/2006/relationships/image" Target="../media/image126.jpeg"/><Relationship Id="rId3" Type="http://schemas.openxmlformats.org/officeDocument/2006/relationships/image" Target="../media/image117.png"/><Relationship Id="rId7" Type="http://schemas.openxmlformats.org/officeDocument/2006/relationships/image" Target="../media/image120.jpeg"/><Relationship Id="rId12" Type="http://schemas.openxmlformats.org/officeDocument/2006/relationships/image" Target="../media/image125.jpeg"/><Relationship Id="rId2" Type="http://schemas.openxmlformats.org/officeDocument/2006/relationships/notesSlide" Target="../notesSlides/notesSlide66.xml"/><Relationship Id="rId16" Type="http://schemas.openxmlformats.org/officeDocument/2006/relationships/image" Target="../media/image129.png"/><Relationship Id="rId1" Type="http://schemas.openxmlformats.org/officeDocument/2006/relationships/slideLayout" Target="../slideLayouts/slideLayout36.xml"/><Relationship Id="rId6" Type="http://schemas.openxmlformats.org/officeDocument/2006/relationships/image" Target="../media/image115.emf"/><Relationship Id="rId11" Type="http://schemas.openxmlformats.org/officeDocument/2006/relationships/image" Target="../media/image124.jpeg"/><Relationship Id="rId5" Type="http://schemas.openxmlformats.org/officeDocument/2006/relationships/image" Target="../media/image119.jpeg"/><Relationship Id="rId15" Type="http://schemas.openxmlformats.org/officeDocument/2006/relationships/image" Target="../media/image128.jpeg"/><Relationship Id="rId10" Type="http://schemas.openxmlformats.org/officeDocument/2006/relationships/image" Target="../media/image123.jpeg"/><Relationship Id="rId4" Type="http://schemas.openxmlformats.org/officeDocument/2006/relationships/image" Target="../media/image118.jpeg"/><Relationship Id="rId9" Type="http://schemas.openxmlformats.org/officeDocument/2006/relationships/image" Target="../media/image122.png"/><Relationship Id="rId14" Type="http://schemas.openxmlformats.org/officeDocument/2006/relationships/image" Target="../media/image127.jpeg"/></Relationships>
</file>

<file path=ppt/slides/_rels/slide67.xml.rels><?xml version="1.0" encoding="UTF-8" standalone="yes"?>
<Relationships xmlns="http://schemas.openxmlformats.org/package/2006/relationships"><Relationship Id="rId8" Type="http://schemas.openxmlformats.org/officeDocument/2006/relationships/image" Target="../media/image120.jpeg"/><Relationship Id="rId13" Type="http://schemas.openxmlformats.org/officeDocument/2006/relationships/image" Target="../media/image125.jpeg"/><Relationship Id="rId3" Type="http://schemas.openxmlformats.org/officeDocument/2006/relationships/image" Target="../media/image130.jpeg"/><Relationship Id="rId7" Type="http://schemas.openxmlformats.org/officeDocument/2006/relationships/image" Target="../media/image115.emf"/><Relationship Id="rId12" Type="http://schemas.openxmlformats.org/officeDocument/2006/relationships/image" Target="../media/image124.jpeg"/><Relationship Id="rId17" Type="http://schemas.openxmlformats.org/officeDocument/2006/relationships/image" Target="../media/image129.png"/><Relationship Id="rId2" Type="http://schemas.openxmlformats.org/officeDocument/2006/relationships/notesSlide" Target="../notesSlides/notesSlide67.xml"/><Relationship Id="rId16" Type="http://schemas.openxmlformats.org/officeDocument/2006/relationships/image" Target="../media/image128.jpeg"/><Relationship Id="rId1" Type="http://schemas.openxmlformats.org/officeDocument/2006/relationships/slideLayout" Target="../slideLayouts/slideLayout36.xml"/><Relationship Id="rId6" Type="http://schemas.openxmlformats.org/officeDocument/2006/relationships/image" Target="../media/image119.jpeg"/><Relationship Id="rId11" Type="http://schemas.openxmlformats.org/officeDocument/2006/relationships/image" Target="../media/image123.jpeg"/><Relationship Id="rId5" Type="http://schemas.openxmlformats.org/officeDocument/2006/relationships/image" Target="../media/image118.jpeg"/><Relationship Id="rId15" Type="http://schemas.openxmlformats.org/officeDocument/2006/relationships/image" Target="../media/image127.jpeg"/><Relationship Id="rId10" Type="http://schemas.openxmlformats.org/officeDocument/2006/relationships/image" Target="../media/image122.png"/><Relationship Id="rId4" Type="http://schemas.openxmlformats.org/officeDocument/2006/relationships/image" Target="../media/image117.png"/><Relationship Id="rId9" Type="http://schemas.openxmlformats.org/officeDocument/2006/relationships/image" Target="../media/image121.jpeg"/><Relationship Id="rId14" Type="http://schemas.openxmlformats.org/officeDocument/2006/relationships/image" Target="../media/image126.jpeg"/></Relationships>
</file>

<file path=ppt/slides/_rels/slide68.xml.rels><?xml version="1.0" encoding="UTF-8" standalone="yes"?>
<Relationships xmlns="http://schemas.openxmlformats.org/package/2006/relationships"><Relationship Id="rId8" Type="http://schemas.openxmlformats.org/officeDocument/2006/relationships/image" Target="../media/image120.jpeg"/><Relationship Id="rId13" Type="http://schemas.openxmlformats.org/officeDocument/2006/relationships/image" Target="../media/image125.jpeg"/><Relationship Id="rId3" Type="http://schemas.openxmlformats.org/officeDocument/2006/relationships/image" Target="../media/image130.jpeg"/><Relationship Id="rId7" Type="http://schemas.openxmlformats.org/officeDocument/2006/relationships/image" Target="../media/image115.emf"/><Relationship Id="rId12" Type="http://schemas.openxmlformats.org/officeDocument/2006/relationships/image" Target="../media/image124.jpeg"/><Relationship Id="rId17" Type="http://schemas.openxmlformats.org/officeDocument/2006/relationships/image" Target="../media/image129.png"/><Relationship Id="rId2" Type="http://schemas.openxmlformats.org/officeDocument/2006/relationships/notesSlide" Target="../notesSlides/notesSlide68.xml"/><Relationship Id="rId16" Type="http://schemas.openxmlformats.org/officeDocument/2006/relationships/image" Target="../media/image128.jpeg"/><Relationship Id="rId1" Type="http://schemas.openxmlformats.org/officeDocument/2006/relationships/slideLayout" Target="../slideLayouts/slideLayout36.xml"/><Relationship Id="rId6" Type="http://schemas.openxmlformats.org/officeDocument/2006/relationships/image" Target="../media/image119.jpeg"/><Relationship Id="rId11" Type="http://schemas.openxmlformats.org/officeDocument/2006/relationships/image" Target="../media/image123.jpeg"/><Relationship Id="rId5" Type="http://schemas.openxmlformats.org/officeDocument/2006/relationships/image" Target="../media/image118.jpeg"/><Relationship Id="rId15" Type="http://schemas.openxmlformats.org/officeDocument/2006/relationships/image" Target="../media/image127.jpeg"/><Relationship Id="rId10" Type="http://schemas.openxmlformats.org/officeDocument/2006/relationships/image" Target="../media/image122.png"/><Relationship Id="rId4" Type="http://schemas.openxmlformats.org/officeDocument/2006/relationships/image" Target="../media/image117.png"/><Relationship Id="rId9" Type="http://schemas.openxmlformats.org/officeDocument/2006/relationships/image" Target="../media/image121.jpeg"/><Relationship Id="rId14" Type="http://schemas.openxmlformats.org/officeDocument/2006/relationships/image" Target="../media/image126.jpeg"/></Relationships>
</file>

<file path=ppt/slides/_rels/slide69.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notesSlide" Target="../notesSlides/notesSlide69.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3" Type="http://schemas.openxmlformats.org/officeDocument/2006/relationships/image" Target="../media/image132.emf"/><Relationship Id="rId2" Type="http://schemas.openxmlformats.org/officeDocument/2006/relationships/notesSlide" Target="../notesSlides/notesSlide70.xml"/><Relationship Id="rId1" Type="http://schemas.openxmlformats.org/officeDocument/2006/relationships/slideLayout" Target="../slideLayouts/slideLayout3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4.xml"/></Relationships>
</file>

<file path=ppt/slides/_rels/slide72.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72.xml"/><Relationship Id="rId1" Type="http://schemas.openxmlformats.org/officeDocument/2006/relationships/slideLayout" Target="../slideLayouts/slideLayout32.xml"/><Relationship Id="rId6" Type="http://schemas.openxmlformats.org/officeDocument/2006/relationships/image" Target="../media/image136.jpeg"/><Relationship Id="rId5" Type="http://schemas.openxmlformats.org/officeDocument/2006/relationships/image" Target="../media/image135.jpg"/><Relationship Id="rId4" Type="http://schemas.openxmlformats.org/officeDocument/2006/relationships/image" Target="../media/image134.jpeg"/></Relationships>
</file>

<file path=ppt/slides/_rels/slide7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3.xml"/><Relationship Id="rId1" Type="http://schemas.openxmlformats.org/officeDocument/2006/relationships/slideLayout" Target="../slideLayouts/slideLayout35.xml"/></Relationships>
</file>

<file path=ppt/slides/_rels/slide7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4.xml"/><Relationship Id="rId1" Type="http://schemas.openxmlformats.org/officeDocument/2006/relationships/slideLayout" Target="../slideLayouts/slideLayout35.xml"/></Relationships>
</file>

<file path=ppt/slides/_rels/slide7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5.xml"/><Relationship Id="rId1" Type="http://schemas.openxmlformats.org/officeDocument/2006/relationships/slideLayout" Target="../slideLayouts/slideLayout35.xml"/><Relationship Id="rId4" Type="http://schemas.openxmlformats.org/officeDocument/2006/relationships/image" Target="../media/image139.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7.xml"/><Relationship Id="rId1" Type="http://schemas.openxmlformats.org/officeDocument/2006/relationships/slideLayout" Target="../slideLayouts/slideLayout41.xml"/></Relationships>
</file>

<file path=ppt/slides/_rels/slide7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8.xml"/><Relationship Id="rId1" Type="http://schemas.openxmlformats.org/officeDocument/2006/relationships/slideLayout" Target="../slideLayouts/slideLayout78.xml"/></Relationships>
</file>

<file path=ppt/slides/_rels/slide79.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notesSlide" Target="../notesSlides/notesSlide79.xml"/><Relationship Id="rId1" Type="http://schemas.openxmlformats.org/officeDocument/2006/relationships/slideLayout" Target="../slideLayouts/slideLayout78.xml"/><Relationship Id="rId6" Type="http://schemas.openxmlformats.org/officeDocument/2006/relationships/image" Target="../media/image144.tiff"/><Relationship Id="rId5" Type="http://schemas.openxmlformats.org/officeDocument/2006/relationships/image" Target="../media/image143.tiff"/><Relationship Id="rId4" Type="http://schemas.openxmlformats.org/officeDocument/2006/relationships/image" Target="../media/image142.png"/><Relationship Id="rId9" Type="http://schemas.openxmlformats.org/officeDocument/2006/relationships/image" Target="../media/image146.pn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37.png"/><Relationship Id="rId4" Type="http://schemas.microsoft.com/office/2007/relationships/hdphoto" Target="../media/hdphoto1.wdp"/></Relationships>
</file>

<file path=ppt/slides/_rels/slide80.xml.rels><?xml version="1.0" encoding="UTF-8" standalone="yes"?>
<Relationships xmlns="http://schemas.openxmlformats.org/package/2006/relationships"><Relationship Id="rId3" Type="http://schemas.openxmlformats.org/officeDocument/2006/relationships/image" Target="../media/image144.tiff"/><Relationship Id="rId2" Type="http://schemas.openxmlformats.org/officeDocument/2006/relationships/notesSlide" Target="../notesSlides/notesSlide80.xml"/><Relationship Id="rId1" Type="http://schemas.openxmlformats.org/officeDocument/2006/relationships/slideLayout" Target="../slideLayouts/slideLayout78.xml"/><Relationship Id="rId5" Type="http://schemas.openxmlformats.org/officeDocument/2006/relationships/image" Target="../media/image140.png"/><Relationship Id="rId4" Type="http://schemas.openxmlformats.org/officeDocument/2006/relationships/image" Target="../media/image145.png"/></Relationships>
</file>

<file path=ppt/slides/_rels/slide81.xml.rels><?xml version="1.0" encoding="UTF-8" standalone="yes"?>
<Relationships xmlns="http://schemas.openxmlformats.org/package/2006/relationships"><Relationship Id="rId3" Type="http://schemas.openxmlformats.org/officeDocument/2006/relationships/image" Target="../media/image144.tiff"/><Relationship Id="rId2" Type="http://schemas.openxmlformats.org/officeDocument/2006/relationships/notesSlide" Target="../notesSlides/notesSlide81.xml"/><Relationship Id="rId1" Type="http://schemas.openxmlformats.org/officeDocument/2006/relationships/slideLayout" Target="../slideLayouts/slideLayout78.xml"/><Relationship Id="rId5" Type="http://schemas.openxmlformats.org/officeDocument/2006/relationships/image" Target="../media/image140.png"/><Relationship Id="rId4" Type="http://schemas.openxmlformats.org/officeDocument/2006/relationships/image" Target="../media/image145.png"/></Relationships>
</file>

<file path=ppt/slides/_rels/slide8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2.xml"/><Relationship Id="rId1" Type="http://schemas.openxmlformats.org/officeDocument/2006/relationships/slideLayout" Target="../slideLayouts/slideLayout66.xml"/><Relationship Id="rId4" Type="http://schemas.openxmlformats.org/officeDocument/2006/relationships/image" Target="../media/image140.png"/></Relationships>
</file>

<file path=ppt/slides/_rels/slide83.xml.rels><?xml version="1.0" encoding="UTF-8" standalone="yes"?>
<Relationships xmlns="http://schemas.openxmlformats.org/package/2006/relationships"><Relationship Id="rId8" Type="http://schemas.openxmlformats.org/officeDocument/2006/relationships/image" Target="../media/image144.tiff"/><Relationship Id="rId3" Type="http://schemas.openxmlformats.org/officeDocument/2006/relationships/slideLayout" Target="../slideLayouts/slideLayout78.xml"/><Relationship Id="rId7" Type="http://schemas.openxmlformats.org/officeDocument/2006/relationships/image" Target="../media/image148.emf"/><Relationship Id="rId2" Type="http://schemas.openxmlformats.org/officeDocument/2006/relationships/tags" Target="../tags/tag5.xml"/><Relationship Id="rId1" Type="http://schemas.openxmlformats.org/officeDocument/2006/relationships/vmlDrawing" Target="../drawings/vmlDrawing7.vml"/><Relationship Id="rId6" Type="http://schemas.openxmlformats.org/officeDocument/2006/relationships/image" Target="../media/image33.emf"/><Relationship Id="rId5" Type="http://schemas.openxmlformats.org/officeDocument/2006/relationships/oleObject" Target="../embeddings/oleObject12.bin"/><Relationship Id="rId10" Type="http://schemas.openxmlformats.org/officeDocument/2006/relationships/image" Target="../media/image140.png"/><Relationship Id="rId4" Type="http://schemas.openxmlformats.org/officeDocument/2006/relationships/notesSlide" Target="../notesSlides/notesSlide83.xml"/><Relationship Id="rId9" Type="http://schemas.openxmlformats.org/officeDocument/2006/relationships/image" Target="../media/image145.png"/></Relationships>
</file>

<file path=ppt/slides/_rels/slide8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4.xml"/><Relationship Id="rId1" Type="http://schemas.openxmlformats.org/officeDocument/2006/relationships/slideLayout" Target="../slideLayouts/slideLayout83.xml"/><Relationship Id="rId4" Type="http://schemas.openxmlformats.org/officeDocument/2006/relationships/comments" Target="../comments/comment1.xml"/></Relationships>
</file>

<file path=ppt/slides/_rels/slide85.xml.rels><?xml version="1.0" encoding="UTF-8" standalone="yes"?>
<Relationships xmlns="http://schemas.openxmlformats.org/package/2006/relationships"><Relationship Id="rId3" Type="http://schemas.openxmlformats.org/officeDocument/2006/relationships/hyperlink" Target="mailto:JamesSerra3@gmail.com" TargetMode="External"/><Relationship Id="rId2" Type="http://schemas.openxmlformats.org/officeDocument/2006/relationships/notesSlide" Target="../notesSlides/notesSlide85.xml"/><Relationship Id="rId1" Type="http://schemas.openxmlformats.org/officeDocument/2006/relationships/slideLayout" Target="../slideLayouts/slideLayout3.xml"/><Relationship Id="rId5" Type="http://schemas.openxmlformats.org/officeDocument/2006/relationships/hyperlink" Target="http://www.jamesserra.com/" TargetMode="External"/><Relationship Id="rId4" Type="http://schemas.openxmlformats.org/officeDocument/2006/relationships/hyperlink" Target="http://www.linkedin.com/in/JamesSerra"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39.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7928" y="-17441"/>
            <a:ext cx="12226093" cy="6874956"/>
          </a:xfrm>
          <a:prstGeom prst="rect">
            <a:avLst/>
          </a:prstGeom>
        </p:spPr>
      </p:pic>
      <p:sp>
        <p:nvSpPr>
          <p:cNvPr id="46" name="Freeform 45"/>
          <p:cNvSpPr/>
          <p:nvPr/>
        </p:nvSpPr>
        <p:spPr bwMode="auto">
          <a:xfrm>
            <a:off x="-17926" y="-17441"/>
            <a:ext cx="12221551" cy="6356927"/>
          </a:xfrm>
          <a:custGeom>
            <a:avLst/>
            <a:gdLst>
              <a:gd name="connsiteX0" fmla="*/ 0 w 7563173"/>
              <a:gd name="connsiteY0" fmla="*/ 0 h 6464173"/>
              <a:gd name="connsiteX1" fmla="*/ 2151781 w 7563173"/>
              <a:gd name="connsiteY1" fmla="*/ 0 h 6464173"/>
              <a:gd name="connsiteX2" fmla="*/ 5160936 w 7563173"/>
              <a:gd name="connsiteY2" fmla="*/ 0 h 6464173"/>
              <a:gd name="connsiteX3" fmla="*/ 7563173 w 7563173"/>
              <a:gd name="connsiteY3" fmla="*/ 0 h 6464173"/>
              <a:gd name="connsiteX4" fmla="*/ 5466308 w 7563173"/>
              <a:gd name="connsiteY4" fmla="*/ 6299201 h 6464173"/>
              <a:gd name="connsiteX5" fmla="*/ 5232400 w 7563173"/>
              <a:gd name="connsiteY5" fmla="*/ 6299201 h 6464173"/>
              <a:gd name="connsiteX6" fmla="*/ 5232400 w 7563173"/>
              <a:gd name="connsiteY6" fmla="*/ 6464173 h 6464173"/>
              <a:gd name="connsiteX7" fmla="*/ 5160936 w 7563173"/>
              <a:gd name="connsiteY7" fmla="*/ 6464173 h 6464173"/>
              <a:gd name="connsiteX8" fmla="*/ 0 w 7563173"/>
              <a:gd name="connsiteY8" fmla="*/ 6464173 h 6464173"/>
              <a:gd name="connsiteX0" fmla="*/ 0 w 7563173"/>
              <a:gd name="connsiteY0" fmla="*/ 0 h 6464173"/>
              <a:gd name="connsiteX1" fmla="*/ 2151781 w 7563173"/>
              <a:gd name="connsiteY1" fmla="*/ 0 h 6464173"/>
              <a:gd name="connsiteX2" fmla="*/ 5160936 w 7563173"/>
              <a:gd name="connsiteY2" fmla="*/ 0 h 6464173"/>
              <a:gd name="connsiteX3" fmla="*/ 7563173 w 7563173"/>
              <a:gd name="connsiteY3" fmla="*/ 0 h 6464173"/>
              <a:gd name="connsiteX4" fmla="*/ 7183383 w 7563173"/>
              <a:gd name="connsiteY4" fmla="*/ 1091505 h 6464173"/>
              <a:gd name="connsiteX5" fmla="*/ 5466308 w 7563173"/>
              <a:gd name="connsiteY5" fmla="*/ 6299201 h 6464173"/>
              <a:gd name="connsiteX6" fmla="*/ 5232400 w 7563173"/>
              <a:gd name="connsiteY6" fmla="*/ 6299201 h 6464173"/>
              <a:gd name="connsiteX7" fmla="*/ 5232400 w 7563173"/>
              <a:gd name="connsiteY7" fmla="*/ 6464173 h 6464173"/>
              <a:gd name="connsiteX8" fmla="*/ 5160936 w 7563173"/>
              <a:gd name="connsiteY8" fmla="*/ 6464173 h 6464173"/>
              <a:gd name="connsiteX9" fmla="*/ 0 w 7563173"/>
              <a:gd name="connsiteY9" fmla="*/ 6464173 h 6464173"/>
              <a:gd name="connsiteX10" fmla="*/ 0 w 7563173"/>
              <a:gd name="connsiteY10" fmla="*/ 0 h 6464173"/>
              <a:gd name="connsiteX0" fmla="*/ 0 w 7563173"/>
              <a:gd name="connsiteY0" fmla="*/ 0 h 6464173"/>
              <a:gd name="connsiteX1" fmla="*/ 2151781 w 7563173"/>
              <a:gd name="connsiteY1" fmla="*/ 0 h 6464173"/>
              <a:gd name="connsiteX2" fmla="*/ 5160936 w 7563173"/>
              <a:gd name="connsiteY2" fmla="*/ 0 h 6464173"/>
              <a:gd name="connsiteX3" fmla="*/ 7563173 w 7563173"/>
              <a:gd name="connsiteY3" fmla="*/ 0 h 6464173"/>
              <a:gd name="connsiteX4" fmla="*/ 7286372 w 7563173"/>
              <a:gd name="connsiteY4" fmla="*/ 826862 h 6464173"/>
              <a:gd name="connsiteX5" fmla="*/ 7183383 w 7563173"/>
              <a:gd name="connsiteY5" fmla="*/ 1091505 h 6464173"/>
              <a:gd name="connsiteX6" fmla="*/ 5466308 w 7563173"/>
              <a:gd name="connsiteY6" fmla="*/ 6299201 h 6464173"/>
              <a:gd name="connsiteX7" fmla="*/ 5232400 w 7563173"/>
              <a:gd name="connsiteY7" fmla="*/ 6299201 h 6464173"/>
              <a:gd name="connsiteX8" fmla="*/ 5232400 w 7563173"/>
              <a:gd name="connsiteY8" fmla="*/ 6464173 h 6464173"/>
              <a:gd name="connsiteX9" fmla="*/ 5160936 w 7563173"/>
              <a:gd name="connsiteY9" fmla="*/ 6464173 h 6464173"/>
              <a:gd name="connsiteX10" fmla="*/ 0 w 7563173"/>
              <a:gd name="connsiteY10" fmla="*/ 6464173 h 6464173"/>
              <a:gd name="connsiteX11" fmla="*/ 0 w 7563173"/>
              <a:gd name="connsiteY11" fmla="*/ 0 h 6464173"/>
              <a:gd name="connsiteX0" fmla="*/ 0 w 7563173"/>
              <a:gd name="connsiteY0" fmla="*/ 0 h 6464173"/>
              <a:gd name="connsiteX1" fmla="*/ 2151781 w 7563173"/>
              <a:gd name="connsiteY1" fmla="*/ 0 h 6464173"/>
              <a:gd name="connsiteX2" fmla="*/ 5160936 w 7563173"/>
              <a:gd name="connsiteY2" fmla="*/ 0 h 6464173"/>
              <a:gd name="connsiteX3" fmla="*/ 7563173 w 7563173"/>
              <a:gd name="connsiteY3" fmla="*/ 0 h 6464173"/>
              <a:gd name="connsiteX4" fmla="*/ 7286372 w 7563173"/>
              <a:gd name="connsiteY4" fmla="*/ 826862 h 6464173"/>
              <a:gd name="connsiteX5" fmla="*/ 7418788 w 7563173"/>
              <a:gd name="connsiteY5" fmla="*/ 474005 h 6464173"/>
              <a:gd name="connsiteX6" fmla="*/ 7183383 w 7563173"/>
              <a:gd name="connsiteY6" fmla="*/ 1091505 h 6464173"/>
              <a:gd name="connsiteX7" fmla="*/ 5466308 w 7563173"/>
              <a:gd name="connsiteY7" fmla="*/ 6299201 h 6464173"/>
              <a:gd name="connsiteX8" fmla="*/ 5232400 w 7563173"/>
              <a:gd name="connsiteY8" fmla="*/ 6299201 h 6464173"/>
              <a:gd name="connsiteX9" fmla="*/ 5232400 w 7563173"/>
              <a:gd name="connsiteY9" fmla="*/ 6464173 h 6464173"/>
              <a:gd name="connsiteX10" fmla="*/ 5160936 w 7563173"/>
              <a:gd name="connsiteY10" fmla="*/ 6464173 h 6464173"/>
              <a:gd name="connsiteX11" fmla="*/ 0 w 7563173"/>
              <a:gd name="connsiteY11" fmla="*/ 6464173 h 6464173"/>
              <a:gd name="connsiteX12" fmla="*/ 0 w 7563173"/>
              <a:gd name="connsiteY12" fmla="*/ 0 h 6464173"/>
              <a:gd name="connsiteX0" fmla="*/ 0 w 11638621"/>
              <a:gd name="connsiteY0" fmla="*/ 0 h 6464173"/>
              <a:gd name="connsiteX1" fmla="*/ 2151781 w 11638621"/>
              <a:gd name="connsiteY1" fmla="*/ 0 h 6464173"/>
              <a:gd name="connsiteX2" fmla="*/ 5160936 w 11638621"/>
              <a:gd name="connsiteY2" fmla="*/ 0 h 6464173"/>
              <a:gd name="connsiteX3" fmla="*/ 11638621 w 11638621"/>
              <a:gd name="connsiteY3" fmla="*/ 58809 h 6464173"/>
              <a:gd name="connsiteX4" fmla="*/ 7286372 w 11638621"/>
              <a:gd name="connsiteY4" fmla="*/ 826862 h 6464173"/>
              <a:gd name="connsiteX5" fmla="*/ 7418788 w 11638621"/>
              <a:gd name="connsiteY5" fmla="*/ 474005 h 6464173"/>
              <a:gd name="connsiteX6" fmla="*/ 7183383 w 11638621"/>
              <a:gd name="connsiteY6" fmla="*/ 1091505 h 6464173"/>
              <a:gd name="connsiteX7" fmla="*/ 5466308 w 11638621"/>
              <a:gd name="connsiteY7" fmla="*/ 6299201 h 6464173"/>
              <a:gd name="connsiteX8" fmla="*/ 5232400 w 11638621"/>
              <a:gd name="connsiteY8" fmla="*/ 6299201 h 6464173"/>
              <a:gd name="connsiteX9" fmla="*/ 5232400 w 11638621"/>
              <a:gd name="connsiteY9" fmla="*/ 6464173 h 6464173"/>
              <a:gd name="connsiteX10" fmla="*/ 5160936 w 11638621"/>
              <a:gd name="connsiteY10" fmla="*/ 6464173 h 6464173"/>
              <a:gd name="connsiteX11" fmla="*/ 0 w 11638621"/>
              <a:gd name="connsiteY11" fmla="*/ 6464173 h 6464173"/>
              <a:gd name="connsiteX12" fmla="*/ 0 w 11638621"/>
              <a:gd name="connsiteY12" fmla="*/ 0 h 6464173"/>
              <a:gd name="connsiteX0" fmla="*/ 0 w 11829888"/>
              <a:gd name="connsiteY0" fmla="*/ 0 h 6464173"/>
              <a:gd name="connsiteX1" fmla="*/ 2151781 w 11829888"/>
              <a:gd name="connsiteY1" fmla="*/ 0 h 6464173"/>
              <a:gd name="connsiteX2" fmla="*/ 5160936 w 11829888"/>
              <a:gd name="connsiteY2" fmla="*/ 0 h 6464173"/>
              <a:gd name="connsiteX3" fmla="*/ 11829888 w 11829888"/>
              <a:gd name="connsiteY3" fmla="*/ 14702 h 6464173"/>
              <a:gd name="connsiteX4" fmla="*/ 7286372 w 11829888"/>
              <a:gd name="connsiteY4" fmla="*/ 826862 h 6464173"/>
              <a:gd name="connsiteX5" fmla="*/ 7418788 w 11829888"/>
              <a:gd name="connsiteY5" fmla="*/ 474005 h 6464173"/>
              <a:gd name="connsiteX6" fmla="*/ 7183383 w 11829888"/>
              <a:gd name="connsiteY6" fmla="*/ 1091505 h 6464173"/>
              <a:gd name="connsiteX7" fmla="*/ 5466308 w 11829888"/>
              <a:gd name="connsiteY7" fmla="*/ 6299201 h 6464173"/>
              <a:gd name="connsiteX8" fmla="*/ 5232400 w 11829888"/>
              <a:gd name="connsiteY8" fmla="*/ 6299201 h 6464173"/>
              <a:gd name="connsiteX9" fmla="*/ 5232400 w 11829888"/>
              <a:gd name="connsiteY9" fmla="*/ 6464173 h 6464173"/>
              <a:gd name="connsiteX10" fmla="*/ 5160936 w 11829888"/>
              <a:gd name="connsiteY10" fmla="*/ 6464173 h 6464173"/>
              <a:gd name="connsiteX11" fmla="*/ 0 w 11829888"/>
              <a:gd name="connsiteY11" fmla="*/ 6464173 h 6464173"/>
              <a:gd name="connsiteX12" fmla="*/ 0 w 11829888"/>
              <a:gd name="connsiteY12" fmla="*/ 0 h 6464173"/>
              <a:gd name="connsiteX0" fmla="*/ 0 w 11829888"/>
              <a:gd name="connsiteY0" fmla="*/ 0 h 6464173"/>
              <a:gd name="connsiteX1" fmla="*/ 2151781 w 11829888"/>
              <a:gd name="connsiteY1" fmla="*/ 0 h 6464173"/>
              <a:gd name="connsiteX2" fmla="*/ 5160936 w 11829888"/>
              <a:gd name="connsiteY2" fmla="*/ 0 h 6464173"/>
              <a:gd name="connsiteX3" fmla="*/ 11829888 w 11829888"/>
              <a:gd name="connsiteY3" fmla="*/ 14702 h 6464173"/>
              <a:gd name="connsiteX4" fmla="*/ 7286372 w 11829888"/>
              <a:gd name="connsiteY4" fmla="*/ 826862 h 6464173"/>
              <a:gd name="connsiteX5" fmla="*/ 10214223 w 11829888"/>
              <a:gd name="connsiteY5" fmla="*/ 797457 h 6464173"/>
              <a:gd name="connsiteX6" fmla="*/ 7183383 w 11829888"/>
              <a:gd name="connsiteY6" fmla="*/ 1091505 h 6464173"/>
              <a:gd name="connsiteX7" fmla="*/ 5466308 w 11829888"/>
              <a:gd name="connsiteY7" fmla="*/ 6299201 h 6464173"/>
              <a:gd name="connsiteX8" fmla="*/ 5232400 w 11829888"/>
              <a:gd name="connsiteY8" fmla="*/ 6299201 h 6464173"/>
              <a:gd name="connsiteX9" fmla="*/ 5232400 w 11829888"/>
              <a:gd name="connsiteY9" fmla="*/ 6464173 h 6464173"/>
              <a:gd name="connsiteX10" fmla="*/ 5160936 w 11829888"/>
              <a:gd name="connsiteY10" fmla="*/ 6464173 h 6464173"/>
              <a:gd name="connsiteX11" fmla="*/ 0 w 11829888"/>
              <a:gd name="connsiteY11" fmla="*/ 6464173 h 6464173"/>
              <a:gd name="connsiteX12" fmla="*/ 0 w 11829888"/>
              <a:gd name="connsiteY12" fmla="*/ 0 h 6464173"/>
              <a:gd name="connsiteX0" fmla="*/ 0 w 11829888"/>
              <a:gd name="connsiteY0" fmla="*/ 0 h 6464173"/>
              <a:gd name="connsiteX1" fmla="*/ 2151781 w 11829888"/>
              <a:gd name="connsiteY1" fmla="*/ 0 h 6464173"/>
              <a:gd name="connsiteX2" fmla="*/ 5160936 w 11829888"/>
              <a:gd name="connsiteY2" fmla="*/ 0 h 6464173"/>
              <a:gd name="connsiteX3" fmla="*/ 11829888 w 11829888"/>
              <a:gd name="connsiteY3" fmla="*/ 14702 h 6464173"/>
              <a:gd name="connsiteX4" fmla="*/ 11773780 w 11829888"/>
              <a:gd name="connsiteY4" fmla="*/ 576921 h 6464173"/>
              <a:gd name="connsiteX5" fmla="*/ 10214223 w 11829888"/>
              <a:gd name="connsiteY5" fmla="*/ 797457 h 6464173"/>
              <a:gd name="connsiteX6" fmla="*/ 7183383 w 11829888"/>
              <a:gd name="connsiteY6" fmla="*/ 1091505 h 6464173"/>
              <a:gd name="connsiteX7" fmla="*/ 5466308 w 11829888"/>
              <a:gd name="connsiteY7" fmla="*/ 6299201 h 6464173"/>
              <a:gd name="connsiteX8" fmla="*/ 5232400 w 11829888"/>
              <a:gd name="connsiteY8" fmla="*/ 6299201 h 6464173"/>
              <a:gd name="connsiteX9" fmla="*/ 5232400 w 11829888"/>
              <a:gd name="connsiteY9" fmla="*/ 6464173 h 6464173"/>
              <a:gd name="connsiteX10" fmla="*/ 5160936 w 11829888"/>
              <a:gd name="connsiteY10" fmla="*/ 6464173 h 6464173"/>
              <a:gd name="connsiteX11" fmla="*/ 0 w 11829888"/>
              <a:gd name="connsiteY11" fmla="*/ 6464173 h 6464173"/>
              <a:gd name="connsiteX12" fmla="*/ 0 w 11829888"/>
              <a:gd name="connsiteY12" fmla="*/ 0 h 6464173"/>
              <a:gd name="connsiteX0" fmla="*/ 0 w 11874027"/>
              <a:gd name="connsiteY0" fmla="*/ 0 h 6464173"/>
              <a:gd name="connsiteX1" fmla="*/ 2151781 w 11874027"/>
              <a:gd name="connsiteY1" fmla="*/ 0 h 6464173"/>
              <a:gd name="connsiteX2" fmla="*/ 5160936 w 11874027"/>
              <a:gd name="connsiteY2" fmla="*/ 0 h 6464173"/>
              <a:gd name="connsiteX3" fmla="*/ 11874027 w 11874027"/>
              <a:gd name="connsiteY3" fmla="*/ 14702 h 6464173"/>
              <a:gd name="connsiteX4" fmla="*/ 11773780 w 11874027"/>
              <a:gd name="connsiteY4" fmla="*/ 576921 h 6464173"/>
              <a:gd name="connsiteX5" fmla="*/ 10214223 w 11874027"/>
              <a:gd name="connsiteY5" fmla="*/ 797457 h 6464173"/>
              <a:gd name="connsiteX6" fmla="*/ 7183383 w 11874027"/>
              <a:gd name="connsiteY6" fmla="*/ 1091505 h 6464173"/>
              <a:gd name="connsiteX7" fmla="*/ 5466308 w 11874027"/>
              <a:gd name="connsiteY7" fmla="*/ 6299201 h 6464173"/>
              <a:gd name="connsiteX8" fmla="*/ 5232400 w 11874027"/>
              <a:gd name="connsiteY8" fmla="*/ 6299201 h 6464173"/>
              <a:gd name="connsiteX9" fmla="*/ 5232400 w 11874027"/>
              <a:gd name="connsiteY9" fmla="*/ 6464173 h 6464173"/>
              <a:gd name="connsiteX10" fmla="*/ 5160936 w 11874027"/>
              <a:gd name="connsiteY10" fmla="*/ 6464173 h 6464173"/>
              <a:gd name="connsiteX11" fmla="*/ 0 w 11874027"/>
              <a:gd name="connsiteY11" fmla="*/ 6464173 h 6464173"/>
              <a:gd name="connsiteX12" fmla="*/ 0 w 11874027"/>
              <a:gd name="connsiteY12" fmla="*/ 0 h 6464173"/>
              <a:gd name="connsiteX0" fmla="*/ 0 w 11874027"/>
              <a:gd name="connsiteY0" fmla="*/ 0 h 6464173"/>
              <a:gd name="connsiteX1" fmla="*/ 2151781 w 11874027"/>
              <a:gd name="connsiteY1" fmla="*/ 0 h 6464173"/>
              <a:gd name="connsiteX2" fmla="*/ 5160936 w 11874027"/>
              <a:gd name="connsiteY2" fmla="*/ 0 h 6464173"/>
              <a:gd name="connsiteX3" fmla="*/ 11874027 w 11874027"/>
              <a:gd name="connsiteY3" fmla="*/ 14702 h 6464173"/>
              <a:gd name="connsiteX4" fmla="*/ 11773780 w 11874027"/>
              <a:gd name="connsiteY4" fmla="*/ 576921 h 6464173"/>
              <a:gd name="connsiteX5" fmla="*/ 7757185 w 11874027"/>
              <a:gd name="connsiteY5" fmla="*/ 723945 h 6464173"/>
              <a:gd name="connsiteX6" fmla="*/ 7183383 w 11874027"/>
              <a:gd name="connsiteY6" fmla="*/ 1091505 h 6464173"/>
              <a:gd name="connsiteX7" fmla="*/ 5466308 w 11874027"/>
              <a:gd name="connsiteY7" fmla="*/ 6299201 h 6464173"/>
              <a:gd name="connsiteX8" fmla="*/ 5232400 w 11874027"/>
              <a:gd name="connsiteY8" fmla="*/ 6299201 h 6464173"/>
              <a:gd name="connsiteX9" fmla="*/ 5232400 w 11874027"/>
              <a:gd name="connsiteY9" fmla="*/ 6464173 h 6464173"/>
              <a:gd name="connsiteX10" fmla="*/ 5160936 w 11874027"/>
              <a:gd name="connsiteY10" fmla="*/ 6464173 h 6464173"/>
              <a:gd name="connsiteX11" fmla="*/ 0 w 11874027"/>
              <a:gd name="connsiteY11" fmla="*/ 6464173 h 6464173"/>
              <a:gd name="connsiteX12" fmla="*/ 0 w 11874027"/>
              <a:gd name="connsiteY12" fmla="*/ 0 h 6464173"/>
              <a:gd name="connsiteX0" fmla="*/ 0 w 11874027"/>
              <a:gd name="connsiteY0" fmla="*/ 0 h 6464173"/>
              <a:gd name="connsiteX1" fmla="*/ 2151781 w 11874027"/>
              <a:gd name="connsiteY1" fmla="*/ 0 h 6464173"/>
              <a:gd name="connsiteX2" fmla="*/ 5160936 w 11874027"/>
              <a:gd name="connsiteY2" fmla="*/ 0 h 6464173"/>
              <a:gd name="connsiteX3" fmla="*/ 11874027 w 11874027"/>
              <a:gd name="connsiteY3" fmla="*/ 14702 h 6464173"/>
              <a:gd name="connsiteX4" fmla="*/ 11773780 w 11874027"/>
              <a:gd name="connsiteY4" fmla="*/ 576921 h 6464173"/>
              <a:gd name="connsiteX5" fmla="*/ 7757186 w 11874027"/>
              <a:gd name="connsiteY5" fmla="*/ 606326 h 6464173"/>
              <a:gd name="connsiteX6" fmla="*/ 7183383 w 11874027"/>
              <a:gd name="connsiteY6" fmla="*/ 1091505 h 6464173"/>
              <a:gd name="connsiteX7" fmla="*/ 5466308 w 11874027"/>
              <a:gd name="connsiteY7" fmla="*/ 6299201 h 6464173"/>
              <a:gd name="connsiteX8" fmla="*/ 5232400 w 11874027"/>
              <a:gd name="connsiteY8" fmla="*/ 6299201 h 6464173"/>
              <a:gd name="connsiteX9" fmla="*/ 5232400 w 11874027"/>
              <a:gd name="connsiteY9" fmla="*/ 6464173 h 6464173"/>
              <a:gd name="connsiteX10" fmla="*/ 5160936 w 11874027"/>
              <a:gd name="connsiteY10" fmla="*/ 6464173 h 6464173"/>
              <a:gd name="connsiteX11" fmla="*/ 0 w 11874027"/>
              <a:gd name="connsiteY11" fmla="*/ 6464173 h 6464173"/>
              <a:gd name="connsiteX12" fmla="*/ 0 w 11874027"/>
              <a:gd name="connsiteY12" fmla="*/ 0 h 6464173"/>
              <a:gd name="connsiteX0" fmla="*/ 0 w 12421344"/>
              <a:gd name="connsiteY0" fmla="*/ 0 h 6464173"/>
              <a:gd name="connsiteX1" fmla="*/ 2151781 w 12421344"/>
              <a:gd name="connsiteY1" fmla="*/ 0 h 6464173"/>
              <a:gd name="connsiteX2" fmla="*/ 5160936 w 12421344"/>
              <a:gd name="connsiteY2" fmla="*/ 0 h 6464173"/>
              <a:gd name="connsiteX3" fmla="*/ 12421344 w 12421344"/>
              <a:gd name="connsiteY3" fmla="*/ 14702 h 6464173"/>
              <a:gd name="connsiteX4" fmla="*/ 11773780 w 12421344"/>
              <a:gd name="connsiteY4" fmla="*/ 576921 h 6464173"/>
              <a:gd name="connsiteX5" fmla="*/ 7757186 w 12421344"/>
              <a:gd name="connsiteY5" fmla="*/ 606326 h 6464173"/>
              <a:gd name="connsiteX6" fmla="*/ 7183383 w 12421344"/>
              <a:gd name="connsiteY6" fmla="*/ 1091505 h 6464173"/>
              <a:gd name="connsiteX7" fmla="*/ 5466308 w 12421344"/>
              <a:gd name="connsiteY7" fmla="*/ 6299201 h 6464173"/>
              <a:gd name="connsiteX8" fmla="*/ 5232400 w 12421344"/>
              <a:gd name="connsiteY8" fmla="*/ 6299201 h 6464173"/>
              <a:gd name="connsiteX9" fmla="*/ 5232400 w 12421344"/>
              <a:gd name="connsiteY9" fmla="*/ 6464173 h 6464173"/>
              <a:gd name="connsiteX10" fmla="*/ 5160936 w 12421344"/>
              <a:gd name="connsiteY10" fmla="*/ 6464173 h 6464173"/>
              <a:gd name="connsiteX11" fmla="*/ 0 w 12421344"/>
              <a:gd name="connsiteY11" fmla="*/ 6464173 h 6464173"/>
              <a:gd name="connsiteX12" fmla="*/ 0 w 12421344"/>
              <a:gd name="connsiteY12" fmla="*/ 0 h 6464173"/>
              <a:gd name="connsiteX0" fmla="*/ 0 w 12435121"/>
              <a:gd name="connsiteY0" fmla="*/ 0 h 6464173"/>
              <a:gd name="connsiteX1" fmla="*/ 2151781 w 12435121"/>
              <a:gd name="connsiteY1" fmla="*/ 0 h 6464173"/>
              <a:gd name="connsiteX2" fmla="*/ 5160936 w 12435121"/>
              <a:gd name="connsiteY2" fmla="*/ 0 h 6464173"/>
              <a:gd name="connsiteX3" fmla="*/ 12421344 w 12435121"/>
              <a:gd name="connsiteY3" fmla="*/ 14702 h 6464173"/>
              <a:gd name="connsiteX4" fmla="*/ 12435121 w 12435121"/>
              <a:gd name="connsiteY4" fmla="*/ 569325 h 6464173"/>
              <a:gd name="connsiteX5" fmla="*/ 7757186 w 12435121"/>
              <a:gd name="connsiteY5" fmla="*/ 606326 h 6464173"/>
              <a:gd name="connsiteX6" fmla="*/ 7183383 w 12435121"/>
              <a:gd name="connsiteY6" fmla="*/ 1091505 h 6464173"/>
              <a:gd name="connsiteX7" fmla="*/ 5466308 w 12435121"/>
              <a:gd name="connsiteY7" fmla="*/ 6299201 h 6464173"/>
              <a:gd name="connsiteX8" fmla="*/ 5232400 w 12435121"/>
              <a:gd name="connsiteY8" fmla="*/ 6299201 h 6464173"/>
              <a:gd name="connsiteX9" fmla="*/ 5232400 w 12435121"/>
              <a:gd name="connsiteY9" fmla="*/ 6464173 h 6464173"/>
              <a:gd name="connsiteX10" fmla="*/ 5160936 w 12435121"/>
              <a:gd name="connsiteY10" fmla="*/ 6464173 h 6464173"/>
              <a:gd name="connsiteX11" fmla="*/ 0 w 12435121"/>
              <a:gd name="connsiteY11" fmla="*/ 6464173 h 6464173"/>
              <a:gd name="connsiteX12" fmla="*/ 0 w 12435121"/>
              <a:gd name="connsiteY12" fmla="*/ 0 h 6464173"/>
              <a:gd name="connsiteX0" fmla="*/ 0 w 12436548"/>
              <a:gd name="connsiteY0" fmla="*/ 0 h 6464173"/>
              <a:gd name="connsiteX1" fmla="*/ 2151781 w 12436548"/>
              <a:gd name="connsiteY1" fmla="*/ 0 h 6464173"/>
              <a:gd name="connsiteX2" fmla="*/ 5160936 w 12436548"/>
              <a:gd name="connsiteY2" fmla="*/ 0 h 6464173"/>
              <a:gd name="connsiteX3" fmla="*/ 12436548 w 12436548"/>
              <a:gd name="connsiteY3" fmla="*/ 14702 h 6464173"/>
              <a:gd name="connsiteX4" fmla="*/ 12435121 w 12436548"/>
              <a:gd name="connsiteY4" fmla="*/ 569325 h 6464173"/>
              <a:gd name="connsiteX5" fmla="*/ 7757186 w 12436548"/>
              <a:gd name="connsiteY5" fmla="*/ 606326 h 6464173"/>
              <a:gd name="connsiteX6" fmla="*/ 7183383 w 12436548"/>
              <a:gd name="connsiteY6" fmla="*/ 1091505 h 6464173"/>
              <a:gd name="connsiteX7" fmla="*/ 5466308 w 12436548"/>
              <a:gd name="connsiteY7" fmla="*/ 6299201 h 6464173"/>
              <a:gd name="connsiteX8" fmla="*/ 5232400 w 12436548"/>
              <a:gd name="connsiteY8" fmla="*/ 6299201 h 6464173"/>
              <a:gd name="connsiteX9" fmla="*/ 5232400 w 12436548"/>
              <a:gd name="connsiteY9" fmla="*/ 6464173 h 6464173"/>
              <a:gd name="connsiteX10" fmla="*/ 5160936 w 12436548"/>
              <a:gd name="connsiteY10" fmla="*/ 6464173 h 6464173"/>
              <a:gd name="connsiteX11" fmla="*/ 0 w 12436548"/>
              <a:gd name="connsiteY11" fmla="*/ 6464173 h 6464173"/>
              <a:gd name="connsiteX12" fmla="*/ 0 w 12436548"/>
              <a:gd name="connsiteY12" fmla="*/ 0 h 646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36548" h="6464173">
                <a:moveTo>
                  <a:pt x="0" y="0"/>
                </a:moveTo>
                <a:lnTo>
                  <a:pt x="2151781" y="0"/>
                </a:lnTo>
                <a:lnTo>
                  <a:pt x="5160936" y="0"/>
                </a:lnTo>
                <a:lnTo>
                  <a:pt x="12436548" y="14702"/>
                </a:lnTo>
                <a:cubicBezTo>
                  <a:pt x="12436072" y="199576"/>
                  <a:pt x="12435597" y="384451"/>
                  <a:pt x="12435121" y="569325"/>
                </a:cubicBezTo>
                <a:lnTo>
                  <a:pt x="7757186" y="606326"/>
                </a:lnTo>
                <a:lnTo>
                  <a:pt x="7183383" y="1091505"/>
                </a:lnTo>
                <a:lnTo>
                  <a:pt x="5466308" y="6299201"/>
                </a:lnTo>
                <a:lnTo>
                  <a:pt x="5232400" y="6299201"/>
                </a:lnTo>
                <a:lnTo>
                  <a:pt x="5232400" y="6464173"/>
                </a:lnTo>
                <a:lnTo>
                  <a:pt x="5160936" y="6464173"/>
                </a:lnTo>
                <a:lnTo>
                  <a:pt x="0" y="6464173"/>
                </a:lnTo>
                <a:lnTo>
                  <a:pt x="0" y="0"/>
                </a:lnTo>
                <a:close/>
              </a:path>
            </a:pathLst>
          </a:custGeom>
          <a:gradFill flip="none" rotWithShape="1">
            <a:gsLst>
              <a:gs pos="0">
                <a:srgbClr val="001F4E">
                  <a:alpha val="95000"/>
                </a:srgbClr>
              </a:gs>
              <a:gs pos="85000">
                <a:srgbClr val="001F4E">
                  <a:alpha val="95000"/>
                </a:srgbClr>
              </a:gs>
              <a:gs pos="100000">
                <a:srgbClr val="001F4E">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9" name="Object 8" hidden="1"/>
          <p:cNvGraphicFramePr>
            <a:graphicFrameLocks noChangeAspect="1"/>
          </p:cNvGraphicFramePr>
          <p:nvPr>
            <p:custDataLst>
              <p:tags r:id="rId2"/>
            </p:custDataLst>
            <p:ext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spid="_x0000_s4098" name="think-cell Slide" r:id="rId6" imgW="270" imgH="270" progId="TCLayout.ActiveDocument.1">
                  <p:embed/>
                </p:oleObj>
              </mc:Choice>
              <mc:Fallback>
                <p:oleObj name="think-cell Slide" r:id="rId6" imgW="270" imgH="270" progId="TCLayout.ActiveDocument.1">
                  <p:embed/>
                  <p:pic>
                    <p:nvPicPr>
                      <p:cNvPr id="9" name="Object 8" hidden="1"/>
                      <p:cNvPicPr/>
                      <p:nvPr/>
                    </p:nvPicPr>
                    <p:blipFill>
                      <a:blip r:embed="rId7"/>
                      <a:stretch>
                        <a:fillRect/>
                      </a:stretch>
                    </p:blipFill>
                    <p:spPr>
                      <a:xfrm>
                        <a:off x="1558" y="2044"/>
                        <a:ext cx="1556" cy="1556"/>
                      </a:xfrm>
                      <a:prstGeom prst="rect">
                        <a:avLst/>
                      </a:prstGeom>
                    </p:spPr>
                  </p:pic>
                </p:oleObj>
              </mc:Fallback>
            </mc:AlternateContent>
          </a:graphicData>
        </a:graphic>
      </p:graphicFrame>
      <p:sp>
        <p:nvSpPr>
          <p:cNvPr id="23" name="Freeform 22"/>
          <p:cNvSpPr/>
          <p:nvPr/>
        </p:nvSpPr>
        <p:spPr>
          <a:xfrm rot="5400000" flipV="1">
            <a:off x="4260341" y="6092895"/>
            <a:ext cx="524596" cy="1004642"/>
          </a:xfrm>
          <a:custGeom>
            <a:avLst/>
            <a:gdLst>
              <a:gd name="connsiteX0" fmla="*/ 269110 w 578543"/>
              <a:gd name="connsiteY0" fmla="*/ 701715 h 701715"/>
              <a:gd name="connsiteX1" fmla="*/ 0 w 578543"/>
              <a:gd name="connsiteY1" fmla="*/ 701715 h 701715"/>
              <a:gd name="connsiteX2" fmla="*/ 0 w 578543"/>
              <a:gd name="connsiteY2" fmla="*/ 0 h 701715"/>
              <a:gd name="connsiteX3" fmla="*/ 577838 w 578543"/>
              <a:gd name="connsiteY3" fmla="*/ 0 h 701715"/>
              <a:gd name="connsiteX4" fmla="*/ 578543 w 578543"/>
              <a:gd name="connsiteY4" fmla="*/ 370154 h 701715"/>
              <a:gd name="connsiteX5" fmla="*/ 428523 w 578543"/>
              <a:gd name="connsiteY5" fmla="*/ 605898 h 701715"/>
              <a:gd name="connsiteX0" fmla="*/ 271233 w 580666"/>
              <a:gd name="connsiteY0" fmla="*/ 701715 h 795745"/>
              <a:gd name="connsiteX1" fmla="*/ 0 w 580666"/>
              <a:gd name="connsiteY1" fmla="*/ 795745 h 795745"/>
              <a:gd name="connsiteX2" fmla="*/ 2123 w 580666"/>
              <a:gd name="connsiteY2" fmla="*/ 0 h 795745"/>
              <a:gd name="connsiteX3" fmla="*/ 579961 w 580666"/>
              <a:gd name="connsiteY3" fmla="*/ 0 h 795745"/>
              <a:gd name="connsiteX4" fmla="*/ 580666 w 580666"/>
              <a:gd name="connsiteY4" fmla="*/ 370154 h 795745"/>
              <a:gd name="connsiteX5" fmla="*/ 430646 w 580666"/>
              <a:gd name="connsiteY5" fmla="*/ 605898 h 795745"/>
              <a:gd name="connsiteX6" fmla="*/ 271233 w 580666"/>
              <a:gd name="connsiteY6" fmla="*/ 701715 h 795745"/>
              <a:gd name="connsiteX0" fmla="*/ 271233 w 580666"/>
              <a:gd name="connsiteY0" fmla="*/ 701715 h 795745"/>
              <a:gd name="connsiteX1" fmla="*/ 0 w 580666"/>
              <a:gd name="connsiteY1" fmla="*/ 795745 h 795745"/>
              <a:gd name="connsiteX2" fmla="*/ 2123 w 580666"/>
              <a:gd name="connsiteY2" fmla="*/ 0 h 795745"/>
              <a:gd name="connsiteX3" fmla="*/ 579961 w 580666"/>
              <a:gd name="connsiteY3" fmla="*/ 0 h 795745"/>
              <a:gd name="connsiteX4" fmla="*/ 580666 w 580666"/>
              <a:gd name="connsiteY4" fmla="*/ 370154 h 795745"/>
              <a:gd name="connsiteX5" fmla="*/ 430646 w 580666"/>
              <a:gd name="connsiteY5" fmla="*/ 605898 h 795745"/>
              <a:gd name="connsiteX6" fmla="*/ 271233 w 580666"/>
              <a:gd name="connsiteY6" fmla="*/ 701715 h 795745"/>
              <a:gd name="connsiteX0" fmla="*/ 271233 w 580666"/>
              <a:gd name="connsiteY0" fmla="*/ 701715 h 795745"/>
              <a:gd name="connsiteX1" fmla="*/ 0 w 580666"/>
              <a:gd name="connsiteY1" fmla="*/ 795745 h 795745"/>
              <a:gd name="connsiteX2" fmla="*/ 2123 w 580666"/>
              <a:gd name="connsiteY2" fmla="*/ 0 h 795745"/>
              <a:gd name="connsiteX3" fmla="*/ 579961 w 580666"/>
              <a:gd name="connsiteY3" fmla="*/ 0 h 795745"/>
              <a:gd name="connsiteX4" fmla="*/ 580666 w 580666"/>
              <a:gd name="connsiteY4" fmla="*/ 370154 h 795745"/>
              <a:gd name="connsiteX5" fmla="*/ 430646 w 580666"/>
              <a:gd name="connsiteY5" fmla="*/ 605898 h 795745"/>
              <a:gd name="connsiteX6" fmla="*/ 271233 w 580666"/>
              <a:gd name="connsiteY6" fmla="*/ 701715 h 795745"/>
              <a:gd name="connsiteX0" fmla="*/ 276448 w 585881"/>
              <a:gd name="connsiteY0" fmla="*/ 701715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35861 w 585881"/>
              <a:gd name="connsiteY5" fmla="*/ 605898 h 919694"/>
              <a:gd name="connsiteX6" fmla="*/ 276448 w 585881"/>
              <a:gd name="connsiteY6" fmla="*/ 701715 h 919694"/>
              <a:gd name="connsiteX0" fmla="*/ 151304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35861 w 585881"/>
              <a:gd name="connsiteY5" fmla="*/ 605898 h 919694"/>
              <a:gd name="connsiteX6" fmla="*/ 151304 w 585881"/>
              <a:gd name="connsiteY6" fmla="*/ 885502 h 919694"/>
              <a:gd name="connsiteX0" fmla="*/ 151304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35861 w 585881"/>
              <a:gd name="connsiteY5" fmla="*/ 605898 h 919694"/>
              <a:gd name="connsiteX6" fmla="*/ 151304 w 585881"/>
              <a:gd name="connsiteY6" fmla="*/ 885502 h 919694"/>
              <a:gd name="connsiteX0" fmla="*/ 151304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41076 w 585881"/>
              <a:gd name="connsiteY5" fmla="*/ 620858 h 919694"/>
              <a:gd name="connsiteX6" fmla="*/ 151304 w 585881"/>
              <a:gd name="connsiteY6" fmla="*/ 885502 h 919694"/>
              <a:gd name="connsiteX0" fmla="*/ 151304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41076 w 585881"/>
              <a:gd name="connsiteY5" fmla="*/ 620858 h 919694"/>
              <a:gd name="connsiteX6" fmla="*/ 151304 w 585881"/>
              <a:gd name="connsiteY6" fmla="*/ 885502 h 919694"/>
              <a:gd name="connsiteX0" fmla="*/ 166947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41076 w 585881"/>
              <a:gd name="connsiteY5" fmla="*/ 620858 h 919694"/>
              <a:gd name="connsiteX6" fmla="*/ 166947 w 585881"/>
              <a:gd name="connsiteY6" fmla="*/ 885502 h 919694"/>
              <a:gd name="connsiteX0" fmla="*/ 166947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41076 w 585881"/>
              <a:gd name="connsiteY5" fmla="*/ 620858 h 919694"/>
              <a:gd name="connsiteX6" fmla="*/ 166947 w 585881"/>
              <a:gd name="connsiteY6" fmla="*/ 885502 h 919694"/>
              <a:gd name="connsiteX0" fmla="*/ 166947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41076 w 585881"/>
              <a:gd name="connsiteY5" fmla="*/ 620858 h 919694"/>
              <a:gd name="connsiteX6" fmla="*/ 166947 w 585881"/>
              <a:gd name="connsiteY6" fmla="*/ 885502 h 919694"/>
              <a:gd name="connsiteX0" fmla="*/ 166947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41076 w 585881"/>
              <a:gd name="connsiteY5" fmla="*/ 620858 h 919694"/>
              <a:gd name="connsiteX6" fmla="*/ 166947 w 585881"/>
              <a:gd name="connsiteY6" fmla="*/ 885502 h 919694"/>
              <a:gd name="connsiteX0" fmla="*/ 166947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41076 w 585881"/>
              <a:gd name="connsiteY5" fmla="*/ 620858 h 919694"/>
              <a:gd name="connsiteX6" fmla="*/ 166947 w 585881"/>
              <a:gd name="connsiteY6" fmla="*/ 885502 h 919694"/>
              <a:gd name="connsiteX0" fmla="*/ 166947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41076 w 585881"/>
              <a:gd name="connsiteY5" fmla="*/ 620858 h 919694"/>
              <a:gd name="connsiteX6" fmla="*/ 166947 w 585881"/>
              <a:gd name="connsiteY6" fmla="*/ 885502 h 91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881" h="919694">
                <a:moveTo>
                  <a:pt x="166947" y="885502"/>
                </a:moveTo>
                <a:lnTo>
                  <a:pt x="0" y="919694"/>
                </a:lnTo>
                <a:cubicBezTo>
                  <a:pt x="708" y="654446"/>
                  <a:pt x="6630" y="265248"/>
                  <a:pt x="7338" y="0"/>
                </a:cubicBezTo>
                <a:lnTo>
                  <a:pt x="585176" y="0"/>
                </a:lnTo>
                <a:lnTo>
                  <a:pt x="585881" y="370154"/>
                </a:lnTo>
                <a:cubicBezTo>
                  <a:pt x="582707" y="464211"/>
                  <a:pt x="519760" y="543004"/>
                  <a:pt x="441076" y="620858"/>
                </a:cubicBezTo>
                <a:cubicBezTo>
                  <a:pt x="347790" y="713160"/>
                  <a:pt x="242955" y="834330"/>
                  <a:pt x="166947" y="885502"/>
                </a:cubicBezTo>
                <a:close/>
              </a:path>
            </a:pathLst>
          </a:custGeom>
          <a:gradFill flip="none" rotWithShape="1">
            <a:gsLst>
              <a:gs pos="35000">
                <a:srgbClr val="FFB900"/>
              </a:gs>
              <a:gs pos="78000">
                <a:srgbClr val="C28B02"/>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4" name="Rectangle 23"/>
          <p:cNvSpPr/>
          <p:nvPr/>
        </p:nvSpPr>
        <p:spPr>
          <a:xfrm rot="5400000" flipV="1">
            <a:off x="1811118" y="4512916"/>
            <a:ext cx="518026" cy="4171167"/>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6" name="Freeform 25"/>
          <p:cNvSpPr/>
          <p:nvPr/>
        </p:nvSpPr>
        <p:spPr>
          <a:xfrm rot="1099369" flipV="1">
            <a:off x="5201632" y="5053137"/>
            <a:ext cx="522538" cy="1572119"/>
          </a:xfrm>
          <a:custGeom>
            <a:avLst/>
            <a:gdLst>
              <a:gd name="connsiteX0" fmla="*/ 465503 w 465503"/>
              <a:gd name="connsiteY0" fmla="*/ 761395 h 1452199"/>
              <a:gd name="connsiteX1" fmla="*/ 465503 w 465503"/>
              <a:gd name="connsiteY1" fmla="*/ 1452199 h 1452199"/>
              <a:gd name="connsiteX2" fmla="*/ 0 w 465503"/>
              <a:gd name="connsiteY2" fmla="*/ 1452199 h 1452199"/>
              <a:gd name="connsiteX3" fmla="*/ 0 w 465503"/>
              <a:gd name="connsiteY3" fmla="*/ 0 h 1452199"/>
            </a:gdLst>
            <a:ahLst/>
            <a:cxnLst>
              <a:cxn ang="0">
                <a:pos x="connsiteX0" y="connsiteY0"/>
              </a:cxn>
              <a:cxn ang="0">
                <a:pos x="connsiteX1" y="connsiteY1"/>
              </a:cxn>
              <a:cxn ang="0">
                <a:pos x="connsiteX2" y="connsiteY2"/>
              </a:cxn>
              <a:cxn ang="0">
                <a:pos x="connsiteX3" y="connsiteY3"/>
              </a:cxn>
            </a:cxnLst>
            <a:rect l="l" t="t" r="r" b="b"/>
            <a:pathLst>
              <a:path w="465503" h="1452199">
                <a:moveTo>
                  <a:pt x="465503" y="761395"/>
                </a:moveTo>
                <a:lnTo>
                  <a:pt x="465503" y="1452199"/>
                </a:lnTo>
                <a:lnTo>
                  <a:pt x="0" y="1452199"/>
                </a:lnTo>
                <a:lnTo>
                  <a:pt x="0" y="0"/>
                </a:lnTo>
                <a:close/>
              </a:path>
            </a:pathLst>
          </a:cu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56" name="Freeform 55"/>
          <p:cNvSpPr/>
          <p:nvPr/>
        </p:nvSpPr>
        <p:spPr>
          <a:xfrm rot="16200000" flipV="1">
            <a:off x="7652367" y="53988"/>
            <a:ext cx="524596" cy="1004642"/>
          </a:xfrm>
          <a:custGeom>
            <a:avLst/>
            <a:gdLst>
              <a:gd name="connsiteX0" fmla="*/ 269110 w 578543"/>
              <a:gd name="connsiteY0" fmla="*/ 701715 h 701715"/>
              <a:gd name="connsiteX1" fmla="*/ 0 w 578543"/>
              <a:gd name="connsiteY1" fmla="*/ 701715 h 701715"/>
              <a:gd name="connsiteX2" fmla="*/ 0 w 578543"/>
              <a:gd name="connsiteY2" fmla="*/ 0 h 701715"/>
              <a:gd name="connsiteX3" fmla="*/ 577838 w 578543"/>
              <a:gd name="connsiteY3" fmla="*/ 0 h 701715"/>
              <a:gd name="connsiteX4" fmla="*/ 578543 w 578543"/>
              <a:gd name="connsiteY4" fmla="*/ 370154 h 701715"/>
              <a:gd name="connsiteX5" fmla="*/ 428523 w 578543"/>
              <a:gd name="connsiteY5" fmla="*/ 605898 h 701715"/>
              <a:gd name="connsiteX0" fmla="*/ 271233 w 580666"/>
              <a:gd name="connsiteY0" fmla="*/ 701715 h 795745"/>
              <a:gd name="connsiteX1" fmla="*/ 0 w 580666"/>
              <a:gd name="connsiteY1" fmla="*/ 795745 h 795745"/>
              <a:gd name="connsiteX2" fmla="*/ 2123 w 580666"/>
              <a:gd name="connsiteY2" fmla="*/ 0 h 795745"/>
              <a:gd name="connsiteX3" fmla="*/ 579961 w 580666"/>
              <a:gd name="connsiteY3" fmla="*/ 0 h 795745"/>
              <a:gd name="connsiteX4" fmla="*/ 580666 w 580666"/>
              <a:gd name="connsiteY4" fmla="*/ 370154 h 795745"/>
              <a:gd name="connsiteX5" fmla="*/ 430646 w 580666"/>
              <a:gd name="connsiteY5" fmla="*/ 605898 h 795745"/>
              <a:gd name="connsiteX6" fmla="*/ 271233 w 580666"/>
              <a:gd name="connsiteY6" fmla="*/ 701715 h 795745"/>
              <a:gd name="connsiteX0" fmla="*/ 271233 w 580666"/>
              <a:gd name="connsiteY0" fmla="*/ 701715 h 795745"/>
              <a:gd name="connsiteX1" fmla="*/ 0 w 580666"/>
              <a:gd name="connsiteY1" fmla="*/ 795745 h 795745"/>
              <a:gd name="connsiteX2" fmla="*/ 2123 w 580666"/>
              <a:gd name="connsiteY2" fmla="*/ 0 h 795745"/>
              <a:gd name="connsiteX3" fmla="*/ 579961 w 580666"/>
              <a:gd name="connsiteY3" fmla="*/ 0 h 795745"/>
              <a:gd name="connsiteX4" fmla="*/ 580666 w 580666"/>
              <a:gd name="connsiteY4" fmla="*/ 370154 h 795745"/>
              <a:gd name="connsiteX5" fmla="*/ 430646 w 580666"/>
              <a:gd name="connsiteY5" fmla="*/ 605898 h 795745"/>
              <a:gd name="connsiteX6" fmla="*/ 271233 w 580666"/>
              <a:gd name="connsiteY6" fmla="*/ 701715 h 795745"/>
              <a:gd name="connsiteX0" fmla="*/ 271233 w 580666"/>
              <a:gd name="connsiteY0" fmla="*/ 701715 h 795745"/>
              <a:gd name="connsiteX1" fmla="*/ 0 w 580666"/>
              <a:gd name="connsiteY1" fmla="*/ 795745 h 795745"/>
              <a:gd name="connsiteX2" fmla="*/ 2123 w 580666"/>
              <a:gd name="connsiteY2" fmla="*/ 0 h 795745"/>
              <a:gd name="connsiteX3" fmla="*/ 579961 w 580666"/>
              <a:gd name="connsiteY3" fmla="*/ 0 h 795745"/>
              <a:gd name="connsiteX4" fmla="*/ 580666 w 580666"/>
              <a:gd name="connsiteY4" fmla="*/ 370154 h 795745"/>
              <a:gd name="connsiteX5" fmla="*/ 430646 w 580666"/>
              <a:gd name="connsiteY5" fmla="*/ 605898 h 795745"/>
              <a:gd name="connsiteX6" fmla="*/ 271233 w 580666"/>
              <a:gd name="connsiteY6" fmla="*/ 701715 h 795745"/>
              <a:gd name="connsiteX0" fmla="*/ 276448 w 585881"/>
              <a:gd name="connsiteY0" fmla="*/ 701715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35861 w 585881"/>
              <a:gd name="connsiteY5" fmla="*/ 605898 h 919694"/>
              <a:gd name="connsiteX6" fmla="*/ 276448 w 585881"/>
              <a:gd name="connsiteY6" fmla="*/ 701715 h 919694"/>
              <a:gd name="connsiteX0" fmla="*/ 151304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35861 w 585881"/>
              <a:gd name="connsiteY5" fmla="*/ 605898 h 919694"/>
              <a:gd name="connsiteX6" fmla="*/ 151304 w 585881"/>
              <a:gd name="connsiteY6" fmla="*/ 885502 h 919694"/>
              <a:gd name="connsiteX0" fmla="*/ 151304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35861 w 585881"/>
              <a:gd name="connsiteY5" fmla="*/ 605898 h 919694"/>
              <a:gd name="connsiteX6" fmla="*/ 151304 w 585881"/>
              <a:gd name="connsiteY6" fmla="*/ 885502 h 919694"/>
              <a:gd name="connsiteX0" fmla="*/ 151304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41076 w 585881"/>
              <a:gd name="connsiteY5" fmla="*/ 620858 h 919694"/>
              <a:gd name="connsiteX6" fmla="*/ 151304 w 585881"/>
              <a:gd name="connsiteY6" fmla="*/ 885502 h 919694"/>
              <a:gd name="connsiteX0" fmla="*/ 151304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41076 w 585881"/>
              <a:gd name="connsiteY5" fmla="*/ 620858 h 919694"/>
              <a:gd name="connsiteX6" fmla="*/ 151304 w 585881"/>
              <a:gd name="connsiteY6" fmla="*/ 885502 h 919694"/>
              <a:gd name="connsiteX0" fmla="*/ 166947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41076 w 585881"/>
              <a:gd name="connsiteY5" fmla="*/ 620858 h 919694"/>
              <a:gd name="connsiteX6" fmla="*/ 166947 w 585881"/>
              <a:gd name="connsiteY6" fmla="*/ 885502 h 919694"/>
              <a:gd name="connsiteX0" fmla="*/ 166947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41076 w 585881"/>
              <a:gd name="connsiteY5" fmla="*/ 620858 h 919694"/>
              <a:gd name="connsiteX6" fmla="*/ 166947 w 585881"/>
              <a:gd name="connsiteY6" fmla="*/ 885502 h 919694"/>
              <a:gd name="connsiteX0" fmla="*/ 166947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41076 w 585881"/>
              <a:gd name="connsiteY5" fmla="*/ 620858 h 919694"/>
              <a:gd name="connsiteX6" fmla="*/ 166947 w 585881"/>
              <a:gd name="connsiteY6" fmla="*/ 885502 h 919694"/>
              <a:gd name="connsiteX0" fmla="*/ 166947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41076 w 585881"/>
              <a:gd name="connsiteY5" fmla="*/ 620858 h 919694"/>
              <a:gd name="connsiteX6" fmla="*/ 166947 w 585881"/>
              <a:gd name="connsiteY6" fmla="*/ 885502 h 919694"/>
              <a:gd name="connsiteX0" fmla="*/ 166947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41076 w 585881"/>
              <a:gd name="connsiteY5" fmla="*/ 620858 h 919694"/>
              <a:gd name="connsiteX6" fmla="*/ 166947 w 585881"/>
              <a:gd name="connsiteY6" fmla="*/ 885502 h 919694"/>
              <a:gd name="connsiteX0" fmla="*/ 166947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41076 w 585881"/>
              <a:gd name="connsiteY5" fmla="*/ 620858 h 919694"/>
              <a:gd name="connsiteX6" fmla="*/ 166947 w 585881"/>
              <a:gd name="connsiteY6" fmla="*/ 885502 h 91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881" h="919694">
                <a:moveTo>
                  <a:pt x="166947" y="885502"/>
                </a:moveTo>
                <a:lnTo>
                  <a:pt x="0" y="919694"/>
                </a:lnTo>
                <a:cubicBezTo>
                  <a:pt x="708" y="654446"/>
                  <a:pt x="6630" y="265248"/>
                  <a:pt x="7338" y="0"/>
                </a:cubicBezTo>
                <a:lnTo>
                  <a:pt x="585176" y="0"/>
                </a:lnTo>
                <a:lnTo>
                  <a:pt x="585881" y="370154"/>
                </a:lnTo>
                <a:cubicBezTo>
                  <a:pt x="582707" y="464211"/>
                  <a:pt x="519760" y="543004"/>
                  <a:pt x="441076" y="620858"/>
                </a:cubicBezTo>
                <a:cubicBezTo>
                  <a:pt x="347790" y="713160"/>
                  <a:pt x="242955" y="834330"/>
                  <a:pt x="166947" y="885502"/>
                </a:cubicBezTo>
                <a:close/>
              </a:path>
            </a:pathLst>
          </a:custGeom>
          <a:gradFill flip="none" rotWithShape="1">
            <a:gsLst>
              <a:gs pos="35000">
                <a:srgbClr val="FFB900"/>
              </a:gs>
              <a:gs pos="78000">
                <a:srgbClr val="C28B02"/>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55" name="Freeform 54"/>
          <p:cNvSpPr/>
          <p:nvPr/>
        </p:nvSpPr>
        <p:spPr>
          <a:xfrm rot="11899369" flipV="1">
            <a:off x="6713133" y="526269"/>
            <a:ext cx="522538" cy="1572119"/>
          </a:xfrm>
          <a:custGeom>
            <a:avLst/>
            <a:gdLst>
              <a:gd name="connsiteX0" fmla="*/ 465503 w 465503"/>
              <a:gd name="connsiteY0" fmla="*/ 761395 h 1452199"/>
              <a:gd name="connsiteX1" fmla="*/ 465503 w 465503"/>
              <a:gd name="connsiteY1" fmla="*/ 1452199 h 1452199"/>
              <a:gd name="connsiteX2" fmla="*/ 0 w 465503"/>
              <a:gd name="connsiteY2" fmla="*/ 1452199 h 1452199"/>
              <a:gd name="connsiteX3" fmla="*/ 0 w 465503"/>
              <a:gd name="connsiteY3" fmla="*/ 0 h 1452199"/>
            </a:gdLst>
            <a:ahLst/>
            <a:cxnLst>
              <a:cxn ang="0">
                <a:pos x="connsiteX0" y="connsiteY0"/>
              </a:cxn>
              <a:cxn ang="0">
                <a:pos x="connsiteX1" y="connsiteY1"/>
              </a:cxn>
              <a:cxn ang="0">
                <a:pos x="connsiteX2" y="connsiteY2"/>
              </a:cxn>
              <a:cxn ang="0">
                <a:pos x="connsiteX3" y="connsiteY3"/>
              </a:cxn>
            </a:cxnLst>
            <a:rect l="l" t="t" r="r" b="b"/>
            <a:pathLst>
              <a:path w="465503" h="1452199">
                <a:moveTo>
                  <a:pt x="465503" y="761395"/>
                </a:moveTo>
                <a:lnTo>
                  <a:pt x="465503" y="1452199"/>
                </a:lnTo>
                <a:lnTo>
                  <a:pt x="0" y="1452199"/>
                </a:lnTo>
                <a:lnTo>
                  <a:pt x="0" y="0"/>
                </a:lnTo>
                <a:close/>
              </a:path>
            </a:pathLst>
          </a:cu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58" name="Down Arrow 57"/>
          <p:cNvSpPr/>
          <p:nvPr/>
        </p:nvSpPr>
        <p:spPr>
          <a:xfrm rot="5400000" flipV="1">
            <a:off x="9783017" y="-1334239"/>
            <a:ext cx="836665" cy="3775046"/>
          </a:xfrm>
          <a:prstGeom prst="downArrow">
            <a:avLst>
              <a:gd name="adj1" fmla="val 61858"/>
              <a:gd name="adj2" fmla="val 58361"/>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61" name="Rectangle 60"/>
          <p:cNvSpPr/>
          <p:nvPr/>
        </p:nvSpPr>
        <p:spPr>
          <a:xfrm rot="11908999" flipV="1">
            <a:off x="5935304" y="1936512"/>
            <a:ext cx="518026" cy="3423531"/>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5" name="Title 4"/>
          <p:cNvSpPr>
            <a:spLocks noGrp="1"/>
          </p:cNvSpPr>
          <p:nvPr>
            <p:ph type="ctrTitle"/>
          </p:nvPr>
        </p:nvSpPr>
        <p:spPr>
          <a:xfrm>
            <a:off x="312959" y="522978"/>
            <a:ext cx="6067744" cy="3151667"/>
          </a:xfrm>
        </p:spPr>
        <p:txBody>
          <a:bodyPr vert="horz" wrap="square" lIns="89642" tIns="91440" rIns="146304" bIns="91440" rtlCol="0" anchor="t">
            <a:noAutofit/>
          </a:bodyPr>
          <a:lstStyle/>
          <a:p>
            <a:r>
              <a:rPr lang="fr-FR" sz="3600" b="1" dirty="0">
                <a:solidFill>
                  <a:schemeClr val="bg1"/>
                </a:solidFill>
              </a:rPr>
              <a:t>Big Data </a:t>
            </a:r>
            <a:r>
              <a:rPr lang="fr-FR" sz="3600" b="1" dirty="0" err="1">
                <a:solidFill>
                  <a:schemeClr val="bg1"/>
                </a:solidFill>
              </a:rPr>
              <a:t>with</a:t>
            </a:r>
            <a:r>
              <a:rPr lang="fr-FR" sz="3600" b="1" dirty="0">
                <a:solidFill>
                  <a:schemeClr val="bg1"/>
                </a:solidFill>
              </a:rPr>
              <a:t> Azure</a:t>
            </a:r>
            <a:br>
              <a:rPr lang="fr-FR" sz="3600" b="1" dirty="0">
                <a:solidFill>
                  <a:schemeClr val="bg1"/>
                </a:solidFill>
              </a:rPr>
            </a:br>
            <a:r>
              <a:rPr lang="fr-FR" sz="2400" b="1" dirty="0" err="1">
                <a:solidFill>
                  <a:schemeClr val="bg1"/>
                </a:solidFill>
              </a:rPr>
              <a:t>What’s</a:t>
            </a:r>
            <a:r>
              <a:rPr lang="fr-FR" sz="2400" b="1" dirty="0">
                <a:solidFill>
                  <a:schemeClr val="bg1"/>
                </a:solidFill>
              </a:rPr>
              <a:t> New and </a:t>
            </a:r>
            <a:r>
              <a:rPr lang="fr-FR" sz="2400" b="1" dirty="0" err="1">
                <a:solidFill>
                  <a:schemeClr val="bg1"/>
                </a:solidFill>
              </a:rPr>
              <a:t>What’s</a:t>
            </a:r>
            <a:r>
              <a:rPr lang="fr-FR" sz="2400" b="1" dirty="0">
                <a:solidFill>
                  <a:schemeClr val="bg1"/>
                </a:solidFill>
              </a:rPr>
              <a:t> on the Roadmap</a:t>
            </a:r>
            <a:endParaRPr lang="en-US" sz="2400" dirty="0">
              <a:solidFill>
                <a:schemeClr val="bg1"/>
              </a:solidFill>
            </a:endParaRPr>
          </a:p>
        </p:txBody>
      </p:sp>
      <p:sp>
        <p:nvSpPr>
          <p:cNvPr id="6" name="Subtitle 5"/>
          <p:cNvSpPr>
            <a:spLocks noGrp="1"/>
          </p:cNvSpPr>
          <p:nvPr>
            <p:ph type="subTitle" idx="1"/>
          </p:nvPr>
        </p:nvSpPr>
        <p:spPr>
          <a:xfrm>
            <a:off x="326421" y="4215064"/>
            <a:ext cx="5151935" cy="606981"/>
          </a:xfrm>
        </p:spPr>
        <p:txBody>
          <a:bodyPr vert="horz" wrap="square" lIns="89642" tIns="146304" rIns="182880" bIns="146304" rtlCol="0" anchor="t">
            <a:noAutofit/>
          </a:bodyPr>
          <a:lstStyle/>
          <a:p>
            <a:pPr lvl="0"/>
            <a:r>
              <a:rPr lang="en-US" sz="3137" dirty="0">
                <a:solidFill>
                  <a:schemeClr val="bg1"/>
                </a:solidFill>
              </a:rPr>
              <a:t>James Serra</a:t>
            </a:r>
          </a:p>
          <a:p>
            <a:pPr lvl="0"/>
            <a:r>
              <a:rPr lang="en-GB" sz="1961" dirty="0">
                <a:solidFill>
                  <a:schemeClr val="bg1"/>
                </a:solidFill>
              </a:rPr>
              <a:t>Big Data Evangelist</a:t>
            </a:r>
          </a:p>
          <a:p>
            <a:pPr lvl="0"/>
            <a:r>
              <a:rPr lang="en-GB" sz="1961" dirty="0">
                <a:solidFill>
                  <a:schemeClr val="bg1"/>
                </a:solidFill>
              </a:rPr>
              <a:t>Microsoft</a:t>
            </a:r>
          </a:p>
          <a:p>
            <a:pPr lvl="0"/>
            <a:r>
              <a:rPr lang="en-US" sz="1961" dirty="0">
                <a:solidFill>
                  <a:schemeClr val="bg1"/>
                </a:solidFill>
              </a:rPr>
              <a:t>JamesSerra3@gmail.com</a:t>
            </a:r>
            <a:endParaRPr lang="en-GB" sz="1961" dirty="0">
              <a:solidFill>
                <a:schemeClr val="bg1"/>
              </a:solidFill>
            </a:endParaRPr>
          </a:p>
        </p:txBody>
      </p:sp>
      <p:sp>
        <p:nvSpPr>
          <p:cNvPr id="2" name="TextBox 1"/>
          <p:cNvSpPr txBox="1"/>
          <p:nvPr/>
        </p:nvSpPr>
        <p:spPr>
          <a:xfrm>
            <a:off x="326421" y="1942697"/>
            <a:ext cx="3980108"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000" b="0" i="1" u="none" strike="noStrike" kern="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42763974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Oval 165"/>
          <p:cNvSpPr/>
          <p:nvPr/>
        </p:nvSpPr>
        <p:spPr bwMode="auto">
          <a:xfrm>
            <a:off x="3482099" y="4310258"/>
            <a:ext cx="888706" cy="888706"/>
          </a:xfrm>
          <a:prstGeom prst="ellipse">
            <a:avLst/>
          </a:prstGeom>
          <a:solidFill>
            <a:srgbClr val="F8F8F8"/>
          </a:solidFill>
          <a:ln w="444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dirty="0" err="1">
              <a:gradFill>
                <a:gsLst>
                  <a:gs pos="5439">
                    <a:srgbClr val="F8F8F8"/>
                  </a:gs>
                  <a:gs pos="10000">
                    <a:srgbClr val="F8F8F8"/>
                  </a:gs>
                </a:gsLst>
                <a:lin ang="5400000" scaled="0"/>
              </a:gradFill>
              <a:latin typeface="Segoe UI"/>
            </a:endParaRPr>
          </a:p>
        </p:txBody>
      </p:sp>
      <p:sp>
        <p:nvSpPr>
          <p:cNvPr id="167" name="Oval 166"/>
          <p:cNvSpPr/>
          <p:nvPr/>
        </p:nvSpPr>
        <p:spPr bwMode="auto">
          <a:xfrm>
            <a:off x="3478364" y="5316811"/>
            <a:ext cx="888706" cy="888706"/>
          </a:xfrm>
          <a:prstGeom prst="ellipse">
            <a:avLst/>
          </a:prstGeom>
          <a:solidFill>
            <a:srgbClr val="F8F8F8"/>
          </a:solidFill>
          <a:ln w="444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dirty="0" err="1">
              <a:gradFill>
                <a:gsLst>
                  <a:gs pos="5439">
                    <a:srgbClr val="F8F8F8"/>
                  </a:gs>
                  <a:gs pos="10000">
                    <a:srgbClr val="F8F8F8"/>
                  </a:gs>
                </a:gsLst>
                <a:lin ang="5400000" scaled="0"/>
              </a:gradFill>
              <a:latin typeface="Segoe UI"/>
            </a:endParaRPr>
          </a:p>
        </p:txBody>
      </p:sp>
      <p:sp>
        <p:nvSpPr>
          <p:cNvPr id="165" name="Oval 164"/>
          <p:cNvSpPr/>
          <p:nvPr/>
        </p:nvSpPr>
        <p:spPr bwMode="auto">
          <a:xfrm>
            <a:off x="3485987" y="3303704"/>
            <a:ext cx="888706" cy="888706"/>
          </a:xfrm>
          <a:prstGeom prst="ellipse">
            <a:avLst/>
          </a:prstGeom>
          <a:solidFill>
            <a:srgbClr val="F8F8F8"/>
          </a:solidFill>
          <a:ln w="444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dirty="0" err="1">
              <a:gradFill>
                <a:gsLst>
                  <a:gs pos="5439">
                    <a:srgbClr val="F8F8F8"/>
                  </a:gs>
                  <a:gs pos="10000">
                    <a:srgbClr val="F8F8F8"/>
                  </a:gs>
                </a:gsLst>
                <a:lin ang="5400000" scaled="0"/>
              </a:gradFill>
              <a:latin typeface="Segoe UI"/>
            </a:endParaRPr>
          </a:p>
        </p:txBody>
      </p:sp>
      <p:sp>
        <p:nvSpPr>
          <p:cNvPr id="164" name="Oval 163"/>
          <p:cNvSpPr/>
          <p:nvPr/>
        </p:nvSpPr>
        <p:spPr bwMode="auto">
          <a:xfrm>
            <a:off x="3481266" y="2303828"/>
            <a:ext cx="888706" cy="888706"/>
          </a:xfrm>
          <a:prstGeom prst="ellipse">
            <a:avLst/>
          </a:prstGeom>
          <a:solidFill>
            <a:srgbClr val="F8F8F8"/>
          </a:solidFill>
          <a:ln w="444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dirty="0" err="1">
              <a:gradFill>
                <a:gsLst>
                  <a:gs pos="5439">
                    <a:srgbClr val="F8F8F8"/>
                  </a:gs>
                  <a:gs pos="10000">
                    <a:srgbClr val="F8F8F8"/>
                  </a:gs>
                </a:gsLst>
                <a:lin ang="5400000" scaled="0"/>
              </a:gradFill>
              <a:latin typeface="Segoe UI"/>
            </a:endParaRPr>
          </a:p>
        </p:txBody>
      </p:sp>
      <p:sp>
        <p:nvSpPr>
          <p:cNvPr id="2" name="Title 1"/>
          <p:cNvSpPr>
            <a:spLocks noGrp="1"/>
          </p:cNvSpPr>
          <p:nvPr>
            <p:ph type="title"/>
          </p:nvPr>
        </p:nvSpPr>
        <p:spPr/>
        <p:txBody>
          <a:bodyPr/>
          <a:lstStyle/>
          <a:p>
            <a:r>
              <a:rPr lang="en-US" dirty="0"/>
              <a:t>Proven analytics engine</a:t>
            </a:r>
            <a:br>
              <a:rPr lang="en-US" dirty="0"/>
            </a:br>
            <a:r>
              <a:rPr lang="en-US" sz="3137" dirty="0">
                <a:gradFill>
                  <a:gsLst>
                    <a:gs pos="1250">
                      <a:schemeClr val="tx2"/>
                    </a:gs>
                    <a:gs pos="100000">
                      <a:schemeClr val="tx2"/>
                    </a:gs>
                  </a:gsLst>
                  <a:lin ang="5400000" scaled="0"/>
                </a:gradFill>
              </a:rPr>
              <a:t>Azure Analysis Services is based on SQL Server technology</a:t>
            </a:r>
            <a:endParaRPr lang="en-US" dirty="0">
              <a:gradFill>
                <a:gsLst>
                  <a:gs pos="1250">
                    <a:schemeClr val="tx2"/>
                  </a:gs>
                  <a:gs pos="100000">
                    <a:schemeClr val="tx2"/>
                  </a:gs>
                </a:gsLst>
                <a:lin ang="5400000" scaled="0"/>
              </a:gradFill>
            </a:endParaRPr>
          </a:p>
        </p:txBody>
      </p:sp>
      <p:grpSp>
        <p:nvGrpSpPr>
          <p:cNvPr id="49" name="Group 48"/>
          <p:cNvGrpSpPr/>
          <p:nvPr/>
        </p:nvGrpSpPr>
        <p:grpSpPr>
          <a:xfrm>
            <a:off x="4673717" y="2308469"/>
            <a:ext cx="3989090" cy="3899448"/>
            <a:chOff x="4767434" y="2354262"/>
            <a:chExt cx="4069080" cy="3977640"/>
          </a:xfrm>
        </p:grpSpPr>
        <p:sp>
          <p:nvSpPr>
            <p:cNvPr id="43" name="TextBox 42"/>
            <p:cNvSpPr txBox="1"/>
            <p:nvPr/>
          </p:nvSpPr>
          <p:spPr>
            <a:xfrm>
              <a:off x="4767434" y="4365942"/>
              <a:ext cx="4069080" cy="960120"/>
            </a:xfrm>
            <a:prstGeom prst="rect">
              <a:avLst/>
            </a:prstGeom>
            <a:solidFill>
              <a:srgbClr val="7F7F7F"/>
            </a:solidFill>
          </p:spPr>
          <p:txBody>
            <a:bodyPr wrap="square" lIns="182854" tIns="146284" rIns="182854" bIns="146284" rtlCol="0" anchor="ctr">
              <a:noAutofit/>
            </a:bodyPr>
            <a:lstStyle/>
            <a:p>
              <a:pPr algn="ctr" defTabSz="914225">
                <a:lnSpc>
                  <a:spcPct val="90000"/>
                </a:lnSpc>
                <a:spcAft>
                  <a:spcPts val="600"/>
                </a:spcAft>
                <a:defRPr/>
              </a:pPr>
              <a:r>
                <a:rPr lang="en-US" sz="1961" kern="0" dirty="0">
                  <a:solidFill>
                    <a:srgbClr val="FFFFFF"/>
                  </a:solidFill>
                  <a:latin typeface="Segoe UI Semilight"/>
                </a:rPr>
                <a:t>DAX calculations</a:t>
              </a:r>
            </a:p>
          </p:txBody>
        </p:sp>
        <p:sp>
          <p:nvSpPr>
            <p:cNvPr id="42" name="TextBox 41"/>
            <p:cNvSpPr txBox="1"/>
            <p:nvPr/>
          </p:nvSpPr>
          <p:spPr>
            <a:xfrm>
              <a:off x="4767434" y="3360102"/>
              <a:ext cx="4069080" cy="960120"/>
            </a:xfrm>
            <a:prstGeom prst="rect">
              <a:avLst/>
            </a:prstGeom>
            <a:solidFill>
              <a:srgbClr val="7F7F7F"/>
            </a:solidFill>
          </p:spPr>
          <p:txBody>
            <a:bodyPr wrap="square" lIns="182854" tIns="146284" rIns="182854" bIns="146284" rtlCol="0" anchor="ctr">
              <a:noAutofit/>
            </a:bodyPr>
            <a:lstStyle/>
            <a:p>
              <a:pPr algn="ctr" defTabSz="914225">
                <a:lnSpc>
                  <a:spcPct val="90000"/>
                </a:lnSpc>
                <a:spcAft>
                  <a:spcPts val="600"/>
                </a:spcAft>
                <a:defRPr/>
              </a:pPr>
              <a:r>
                <a:rPr lang="en-US" sz="1961" kern="0" dirty="0">
                  <a:solidFill>
                    <a:srgbClr val="FFFFFF"/>
                  </a:solidFill>
                  <a:latin typeface="Segoe UI Semilight"/>
                </a:rPr>
                <a:t>Tabular model</a:t>
              </a:r>
            </a:p>
          </p:txBody>
        </p:sp>
        <p:grpSp>
          <p:nvGrpSpPr>
            <p:cNvPr id="46" name="Group 45"/>
            <p:cNvGrpSpPr/>
            <p:nvPr/>
          </p:nvGrpSpPr>
          <p:grpSpPr>
            <a:xfrm>
              <a:off x="4767434" y="5371782"/>
              <a:ext cx="4069080" cy="960120"/>
              <a:chOff x="4767434" y="5371782"/>
              <a:chExt cx="4069080" cy="960120"/>
            </a:xfrm>
          </p:grpSpPr>
          <p:sp>
            <p:nvSpPr>
              <p:cNvPr id="44" name="TextBox 43"/>
              <p:cNvSpPr txBox="1"/>
              <p:nvPr/>
            </p:nvSpPr>
            <p:spPr>
              <a:xfrm>
                <a:off x="4767434" y="5371782"/>
                <a:ext cx="2007775" cy="960120"/>
              </a:xfrm>
              <a:prstGeom prst="rect">
                <a:avLst/>
              </a:prstGeom>
              <a:solidFill>
                <a:srgbClr val="7F7F7F"/>
              </a:solidFill>
            </p:spPr>
            <p:txBody>
              <a:bodyPr wrap="square" lIns="182854" tIns="146284" rIns="182854" bIns="146284" rtlCol="0" anchor="ctr">
                <a:noAutofit/>
              </a:bodyPr>
              <a:lstStyle/>
              <a:p>
                <a:pPr algn="ctr" defTabSz="914225">
                  <a:lnSpc>
                    <a:spcPct val="90000"/>
                  </a:lnSpc>
                  <a:spcAft>
                    <a:spcPts val="600"/>
                  </a:spcAft>
                  <a:defRPr/>
                </a:pPr>
                <a:r>
                  <a:rPr lang="en-US" sz="1961" kern="0" dirty="0">
                    <a:solidFill>
                      <a:srgbClr val="FFFFFF"/>
                    </a:solidFill>
                    <a:latin typeface="Segoe UI Semilight"/>
                  </a:rPr>
                  <a:t>In-memory</a:t>
                </a:r>
              </a:p>
            </p:txBody>
          </p:sp>
          <p:sp>
            <p:nvSpPr>
              <p:cNvPr id="45" name="TextBox 44"/>
              <p:cNvSpPr txBox="1"/>
              <p:nvPr/>
            </p:nvSpPr>
            <p:spPr>
              <a:xfrm>
                <a:off x="6828739" y="5371782"/>
                <a:ext cx="2007775" cy="960120"/>
              </a:xfrm>
              <a:prstGeom prst="rect">
                <a:avLst/>
              </a:prstGeom>
              <a:solidFill>
                <a:srgbClr val="7F7F7F"/>
              </a:solidFill>
            </p:spPr>
            <p:txBody>
              <a:bodyPr wrap="square" lIns="182854" tIns="146284" rIns="182854" bIns="146284" rtlCol="0" anchor="ctr">
                <a:noAutofit/>
              </a:bodyPr>
              <a:lstStyle/>
              <a:p>
                <a:pPr algn="ctr" defTabSz="914225">
                  <a:lnSpc>
                    <a:spcPct val="90000"/>
                  </a:lnSpc>
                  <a:spcAft>
                    <a:spcPts val="600"/>
                  </a:spcAft>
                  <a:defRPr/>
                </a:pPr>
                <a:r>
                  <a:rPr lang="en-US" sz="1961" kern="0" dirty="0">
                    <a:solidFill>
                      <a:srgbClr val="FFFFFF"/>
                    </a:solidFill>
                    <a:latin typeface="Segoe UI Semilight"/>
                  </a:rPr>
                  <a:t>DirectQuery</a:t>
                </a:r>
              </a:p>
            </p:txBody>
          </p:sp>
        </p:grpSp>
        <p:grpSp>
          <p:nvGrpSpPr>
            <p:cNvPr id="36" name="Group 35"/>
            <p:cNvGrpSpPr/>
            <p:nvPr/>
          </p:nvGrpSpPr>
          <p:grpSpPr>
            <a:xfrm>
              <a:off x="4767434" y="2354262"/>
              <a:ext cx="4069080" cy="960120"/>
              <a:chOff x="4767434" y="2354262"/>
              <a:chExt cx="4069080" cy="960120"/>
            </a:xfrm>
          </p:grpSpPr>
          <p:sp>
            <p:nvSpPr>
              <p:cNvPr id="41" name="TextBox 40"/>
              <p:cNvSpPr txBox="1"/>
              <p:nvPr/>
            </p:nvSpPr>
            <p:spPr>
              <a:xfrm>
                <a:off x="4767434" y="2354262"/>
                <a:ext cx="2011680" cy="960120"/>
              </a:xfrm>
              <a:prstGeom prst="rect">
                <a:avLst/>
              </a:prstGeom>
              <a:solidFill>
                <a:srgbClr val="7F7F7F"/>
              </a:solidFill>
            </p:spPr>
            <p:txBody>
              <a:bodyPr wrap="square" lIns="182854" tIns="146284" rIns="182854" bIns="146284" rtlCol="0" anchor="ctr">
                <a:noAutofit/>
              </a:bodyPr>
              <a:lstStyle/>
              <a:p>
                <a:pPr algn="ctr" defTabSz="914225">
                  <a:lnSpc>
                    <a:spcPct val="90000"/>
                  </a:lnSpc>
                  <a:spcAft>
                    <a:spcPts val="600"/>
                  </a:spcAft>
                  <a:defRPr/>
                </a:pPr>
                <a:r>
                  <a:rPr lang="en-US" sz="1961" kern="0" dirty="0">
                    <a:solidFill>
                      <a:srgbClr val="FFFFFF"/>
                    </a:solidFill>
                    <a:latin typeface="Segoe UI Semilight"/>
                  </a:rPr>
                  <a:t>MDX</a:t>
                </a:r>
              </a:p>
            </p:txBody>
          </p:sp>
          <p:sp>
            <p:nvSpPr>
              <p:cNvPr id="48" name="TextBox 47"/>
              <p:cNvSpPr txBox="1"/>
              <p:nvPr/>
            </p:nvSpPr>
            <p:spPr>
              <a:xfrm>
                <a:off x="6824834" y="2354262"/>
                <a:ext cx="2011680" cy="960120"/>
              </a:xfrm>
              <a:prstGeom prst="rect">
                <a:avLst/>
              </a:prstGeom>
              <a:solidFill>
                <a:srgbClr val="7F7F7F"/>
              </a:solidFill>
            </p:spPr>
            <p:txBody>
              <a:bodyPr wrap="square" lIns="182854" tIns="146284" rIns="182854" bIns="146284" rtlCol="0" anchor="ctr">
                <a:noAutofit/>
              </a:bodyPr>
              <a:lstStyle/>
              <a:p>
                <a:pPr algn="ctr" defTabSz="914225">
                  <a:lnSpc>
                    <a:spcPct val="90000"/>
                  </a:lnSpc>
                  <a:spcAft>
                    <a:spcPts val="600"/>
                  </a:spcAft>
                  <a:defRPr/>
                </a:pPr>
                <a:r>
                  <a:rPr lang="en-US" sz="1961" kern="0" dirty="0">
                    <a:solidFill>
                      <a:srgbClr val="FFFFFF"/>
                    </a:solidFill>
                    <a:latin typeface="Segoe UI Semilight"/>
                  </a:rPr>
                  <a:t>DAX</a:t>
                </a:r>
              </a:p>
            </p:txBody>
          </p:sp>
        </p:grpSp>
      </p:grpSp>
      <p:sp>
        <p:nvSpPr>
          <p:cNvPr id="55" name="Rectangle 54"/>
          <p:cNvSpPr/>
          <p:nvPr/>
        </p:nvSpPr>
        <p:spPr>
          <a:xfrm>
            <a:off x="3228911" y="1860257"/>
            <a:ext cx="1380084" cy="256467"/>
          </a:xfrm>
          <a:prstGeom prst="rect">
            <a:avLst/>
          </a:prstGeom>
          <a:noFill/>
        </p:spPr>
        <p:txBody>
          <a:bodyPr wrap="square" rtlCol="0">
            <a:spAutoFit/>
          </a:bodyPr>
          <a:lstStyle/>
          <a:p>
            <a:pPr defTabSz="913523"/>
            <a:r>
              <a:rPr lang="en-US" sz="1078" b="1" kern="0" dirty="0">
                <a:gradFill>
                  <a:gsLst>
                    <a:gs pos="11504">
                      <a:srgbClr val="353535"/>
                    </a:gs>
                    <a:gs pos="37168">
                      <a:srgbClr val="353535"/>
                    </a:gs>
                  </a:gsLst>
                  <a:lin ang="5400000" scaled="0"/>
                </a:gradFill>
                <a:latin typeface="Segoe UI"/>
              </a:rPr>
              <a:t>BI semantic model</a:t>
            </a:r>
          </a:p>
        </p:txBody>
      </p:sp>
      <p:sp>
        <p:nvSpPr>
          <p:cNvPr id="38" name="TextBox 37"/>
          <p:cNvSpPr txBox="1"/>
          <p:nvPr/>
        </p:nvSpPr>
        <p:spPr>
          <a:xfrm>
            <a:off x="3482127" y="3791546"/>
            <a:ext cx="896425" cy="256467"/>
          </a:xfrm>
          <a:prstGeom prst="rect">
            <a:avLst/>
          </a:prstGeom>
          <a:noFill/>
        </p:spPr>
        <p:txBody>
          <a:bodyPr wrap="none" rtlCol="0">
            <a:noAutofit/>
          </a:bodyPr>
          <a:lstStyle>
            <a:defPPr>
              <a:defRPr lang="en-US"/>
            </a:defPPr>
            <a:lvl1pPr marR="0" lvl="0" indent="0" algn="ctr" defTabSz="931881" fontAlgn="auto">
              <a:lnSpc>
                <a:spcPct val="100000"/>
              </a:lnSpc>
              <a:spcBef>
                <a:spcPts val="0"/>
              </a:spcBef>
              <a:spcAft>
                <a:spcPts val="0"/>
              </a:spcAft>
              <a:buClrTx/>
              <a:buSzTx/>
              <a:buFontTx/>
              <a:buNone/>
              <a:tabLst/>
              <a:defRPr kumimoji="0" sz="1100" b="0" i="0" u="none" strike="noStrike" kern="0" cap="none" spc="0" normalizeH="0" baseline="0">
                <a:ln>
                  <a:noFill/>
                </a:ln>
                <a:gradFill>
                  <a:gsLst>
                    <a:gs pos="11504">
                      <a:schemeClr val="tx1"/>
                    </a:gs>
                    <a:gs pos="37168">
                      <a:schemeClr val="tx1"/>
                    </a:gs>
                  </a:gsLst>
                  <a:lin ang="5400000" scaled="0"/>
                </a:gradFill>
                <a:effectLst/>
                <a:uLnTx/>
                <a:uFillTx/>
                <a:latin typeface="Segoe UI"/>
              </a:defRPr>
            </a:lvl1pPr>
          </a:lstStyle>
          <a:p>
            <a:pPr defTabSz="913523"/>
            <a:r>
              <a:rPr lang="en-US" sz="882" b="1" dirty="0">
                <a:gradFill>
                  <a:gsLst>
                    <a:gs pos="11504">
                      <a:srgbClr val="FFFFFF">
                        <a:lumMod val="50000"/>
                      </a:srgbClr>
                    </a:gs>
                    <a:gs pos="37168">
                      <a:srgbClr val="FFFFFF">
                        <a:lumMod val="50000"/>
                      </a:srgbClr>
                    </a:gs>
                  </a:gsLst>
                  <a:lin ang="5400000" scaled="0"/>
                </a:gradFill>
              </a:rPr>
              <a:t>Data </a:t>
            </a:r>
            <a:br>
              <a:rPr lang="en-US" sz="882" b="1" dirty="0">
                <a:gradFill>
                  <a:gsLst>
                    <a:gs pos="11504">
                      <a:srgbClr val="FFFFFF">
                        <a:lumMod val="50000"/>
                      </a:srgbClr>
                    </a:gs>
                    <a:gs pos="37168">
                      <a:srgbClr val="FFFFFF">
                        <a:lumMod val="50000"/>
                      </a:srgbClr>
                    </a:gs>
                  </a:gsLst>
                  <a:lin ang="5400000" scaled="0"/>
                </a:gradFill>
              </a:rPr>
            </a:br>
            <a:r>
              <a:rPr lang="en-US" sz="882" b="1" dirty="0">
                <a:gradFill>
                  <a:gsLst>
                    <a:gs pos="11504">
                      <a:srgbClr val="FFFFFF">
                        <a:lumMod val="50000"/>
                      </a:srgbClr>
                    </a:gs>
                    <a:gs pos="37168">
                      <a:srgbClr val="FFFFFF">
                        <a:lumMod val="50000"/>
                      </a:srgbClr>
                    </a:gs>
                  </a:gsLst>
                  <a:lin ang="5400000" scaled="0"/>
                </a:gradFill>
              </a:rPr>
              <a:t>model</a:t>
            </a:r>
          </a:p>
        </p:txBody>
      </p:sp>
      <p:sp>
        <p:nvSpPr>
          <p:cNvPr id="158" name="Freeform 19"/>
          <p:cNvSpPr>
            <a:spLocks noEditPoints="1"/>
          </p:cNvSpPr>
          <p:nvPr/>
        </p:nvSpPr>
        <p:spPr bwMode="auto">
          <a:xfrm>
            <a:off x="3776720" y="3470514"/>
            <a:ext cx="307242" cy="285943"/>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bg1">
              <a:lumMod val="50000"/>
            </a:schemeClr>
          </a:solidFill>
          <a:ln>
            <a:noFill/>
          </a:ln>
        </p:spPr>
        <p:txBody>
          <a:bodyPr vert="horz" wrap="square" lIns="89630" tIns="44814" rIns="89630" bIns="44814" numCol="1" anchor="t" anchorCtr="0" compatLnSpc="1">
            <a:prstTxWarp prst="textNoShape">
              <a:avLst/>
            </a:prstTxWarp>
          </a:bodyPr>
          <a:lstStyle/>
          <a:p>
            <a:pPr defTabSz="914225">
              <a:defRPr/>
            </a:pPr>
            <a:endParaRPr lang="en-US" sz="1765" kern="0" dirty="0">
              <a:solidFill>
                <a:sysClr val="windowText" lastClr="000000"/>
              </a:solidFill>
              <a:latin typeface="Segoe UI Semilight"/>
            </a:endParaRPr>
          </a:p>
        </p:txBody>
      </p:sp>
      <p:sp>
        <p:nvSpPr>
          <p:cNvPr id="40" name="TextBox 39"/>
          <p:cNvSpPr txBox="1"/>
          <p:nvPr/>
        </p:nvSpPr>
        <p:spPr>
          <a:xfrm>
            <a:off x="3474504" y="5795955"/>
            <a:ext cx="896425" cy="259799"/>
          </a:xfrm>
          <a:prstGeom prst="rect">
            <a:avLst/>
          </a:prstGeom>
        </p:spPr>
        <p:txBody>
          <a:bodyPr wrap="none" rtlCol="0">
            <a:noAutofit/>
          </a:bodyPr>
          <a:lstStyle>
            <a:defPPr>
              <a:defRPr lang="en-US"/>
            </a:defPPr>
            <a:lvl1pPr marR="0" lvl="0" indent="0" algn="ctr" defTabSz="931881" fontAlgn="auto">
              <a:lnSpc>
                <a:spcPct val="100000"/>
              </a:lnSpc>
              <a:spcBef>
                <a:spcPts val="0"/>
              </a:spcBef>
              <a:spcAft>
                <a:spcPts val="0"/>
              </a:spcAft>
              <a:buClrTx/>
              <a:buSzTx/>
              <a:buFontTx/>
              <a:buNone/>
              <a:tabLst/>
              <a:defRPr kumimoji="0" sz="1100" b="0" i="0" u="none" strike="noStrike" kern="0" cap="none" spc="0" normalizeH="0" baseline="0">
                <a:ln>
                  <a:noFill/>
                </a:ln>
                <a:gradFill>
                  <a:gsLst>
                    <a:gs pos="11504">
                      <a:schemeClr val="tx1"/>
                    </a:gs>
                    <a:gs pos="37168">
                      <a:schemeClr val="tx1"/>
                    </a:gs>
                  </a:gsLst>
                  <a:lin ang="5400000" scaled="0"/>
                </a:gradFill>
                <a:effectLst/>
                <a:uLnTx/>
                <a:uFillTx/>
                <a:latin typeface="Segoe UI"/>
              </a:defRPr>
            </a:lvl1pPr>
          </a:lstStyle>
          <a:p>
            <a:pPr defTabSz="913523"/>
            <a:r>
              <a:rPr lang="en-US" sz="882" b="1" dirty="0">
                <a:gradFill>
                  <a:gsLst>
                    <a:gs pos="11504">
                      <a:srgbClr val="FFFFFF">
                        <a:lumMod val="50000"/>
                      </a:srgbClr>
                    </a:gs>
                    <a:gs pos="37168">
                      <a:srgbClr val="FFFFFF">
                        <a:lumMod val="50000"/>
                      </a:srgbClr>
                    </a:gs>
                  </a:gsLst>
                  <a:lin ang="5400000" scaled="0"/>
                </a:gradFill>
              </a:rPr>
              <a:t>Data</a:t>
            </a:r>
            <a:br>
              <a:rPr lang="en-US" sz="882" b="1" dirty="0">
                <a:gradFill>
                  <a:gsLst>
                    <a:gs pos="11504">
                      <a:srgbClr val="FFFFFF">
                        <a:lumMod val="50000"/>
                      </a:srgbClr>
                    </a:gs>
                    <a:gs pos="37168">
                      <a:srgbClr val="FFFFFF">
                        <a:lumMod val="50000"/>
                      </a:srgbClr>
                    </a:gs>
                  </a:gsLst>
                  <a:lin ang="5400000" scaled="0"/>
                </a:gradFill>
              </a:rPr>
            </a:br>
            <a:r>
              <a:rPr lang="en-US" sz="882" b="1" dirty="0">
                <a:gradFill>
                  <a:gsLst>
                    <a:gs pos="11504">
                      <a:srgbClr val="FFFFFF">
                        <a:lumMod val="50000"/>
                      </a:srgbClr>
                    </a:gs>
                    <a:gs pos="37168">
                      <a:srgbClr val="FFFFFF">
                        <a:lumMod val="50000"/>
                      </a:srgbClr>
                    </a:gs>
                  </a:gsLst>
                  <a:lin ang="5400000" scaled="0"/>
                </a:gradFill>
              </a:rPr>
              <a:t>access</a:t>
            </a:r>
          </a:p>
        </p:txBody>
      </p:sp>
      <p:sp>
        <p:nvSpPr>
          <p:cNvPr id="159" name="Freeform 30"/>
          <p:cNvSpPr>
            <a:spLocks noEditPoints="1"/>
          </p:cNvSpPr>
          <p:nvPr/>
        </p:nvSpPr>
        <p:spPr bwMode="auto">
          <a:xfrm>
            <a:off x="3786604" y="5470110"/>
            <a:ext cx="272225" cy="300453"/>
          </a:xfrm>
          <a:custGeom>
            <a:avLst/>
            <a:gdLst>
              <a:gd name="T0" fmla="*/ 51 w 102"/>
              <a:gd name="T1" fmla="*/ 8 h 112"/>
              <a:gd name="T2" fmla="*/ 6 w 102"/>
              <a:gd name="T3" fmla="*/ 27 h 112"/>
              <a:gd name="T4" fmla="*/ 0 w 102"/>
              <a:gd name="T5" fmla="*/ 21 h 112"/>
              <a:gd name="T6" fmla="*/ 51 w 102"/>
              <a:gd name="T7" fmla="*/ 0 h 112"/>
              <a:gd name="T8" fmla="*/ 102 w 102"/>
              <a:gd name="T9" fmla="*/ 21 h 112"/>
              <a:gd name="T10" fmla="*/ 96 w 102"/>
              <a:gd name="T11" fmla="*/ 27 h 112"/>
              <a:gd name="T12" fmla="*/ 51 w 102"/>
              <a:gd name="T13" fmla="*/ 8 h 112"/>
              <a:gd name="T14" fmla="*/ 51 w 102"/>
              <a:gd name="T15" fmla="*/ 28 h 112"/>
              <a:gd name="T16" fmla="*/ 82 w 102"/>
              <a:gd name="T17" fmla="*/ 41 h 112"/>
              <a:gd name="T18" fmla="*/ 88 w 102"/>
              <a:gd name="T19" fmla="*/ 35 h 112"/>
              <a:gd name="T20" fmla="*/ 51 w 102"/>
              <a:gd name="T21" fmla="*/ 20 h 112"/>
              <a:gd name="T22" fmla="*/ 14 w 102"/>
              <a:gd name="T23" fmla="*/ 35 h 112"/>
              <a:gd name="T24" fmla="*/ 20 w 102"/>
              <a:gd name="T25" fmla="*/ 41 h 112"/>
              <a:gd name="T26" fmla="*/ 51 w 102"/>
              <a:gd name="T27" fmla="*/ 28 h 112"/>
              <a:gd name="T28" fmla="*/ 73 w 102"/>
              <a:gd name="T29" fmla="*/ 49 h 112"/>
              <a:gd name="T30" fmla="*/ 51 w 102"/>
              <a:gd name="T31" fmla="*/ 40 h 112"/>
              <a:gd name="T32" fmla="*/ 29 w 102"/>
              <a:gd name="T33" fmla="*/ 49 h 112"/>
              <a:gd name="T34" fmla="*/ 34 w 102"/>
              <a:gd name="T35" fmla="*/ 55 h 112"/>
              <a:gd name="T36" fmla="*/ 51 w 102"/>
              <a:gd name="T37" fmla="*/ 48 h 112"/>
              <a:gd name="T38" fmla="*/ 68 w 102"/>
              <a:gd name="T39" fmla="*/ 55 h 112"/>
              <a:gd name="T40" fmla="*/ 73 w 102"/>
              <a:gd name="T41" fmla="*/ 49 h 112"/>
              <a:gd name="T42" fmla="*/ 67 w 102"/>
              <a:gd name="T43" fmla="*/ 76 h 112"/>
              <a:gd name="T44" fmla="*/ 55 w 102"/>
              <a:gd name="T45" fmla="*/ 91 h 112"/>
              <a:gd name="T46" fmla="*/ 55 w 102"/>
              <a:gd name="T47" fmla="*/ 112 h 112"/>
              <a:gd name="T48" fmla="*/ 47 w 102"/>
              <a:gd name="T49" fmla="*/ 112 h 112"/>
              <a:gd name="T50" fmla="*/ 47 w 102"/>
              <a:gd name="T51" fmla="*/ 91 h 112"/>
              <a:gd name="T52" fmla="*/ 35 w 102"/>
              <a:gd name="T53" fmla="*/ 76 h 112"/>
              <a:gd name="T54" fmla="*/ 51 w 102"/>
              <a:gd name="T55" fmla="*/ 60 h 112"/>
              <a:gd name="T56" fmla="*/ 67 w 102"/>
              <a:gd name="T57" fmla="*/ 76 h 112"/>
              <a:gd name="T58" fmla="*/ 59 w 102"/>
              <a:gd name="T59" fmla="*/ 76 h 112"/>
              <a:gd name="T60" fmla="*/ 51 w 102"/>
              <a:gd name="T61" fmla="*/ 68 h 112"/>
              <a:gd name="T62" fmla="*/ 43 w 102"/>
              <a:gd name="T63" fmla="*/ 76 h 112"/>
              <a:gd name="T64" fmla="*/ 51 w 102"/>
              <a:gd name="T65" fmla="*/ 84 h 112"/>
              <a:gd name="T66" fmla="*/ 59 w 102"/>
              <a:gd name="T67" fmla="*/ 7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 h="112">
                <a:moveTo>
                  <a:pt x="51" y="8"/>
                </a:moveTo>
                <a:cubicBezTo>
                  <a:pt x="34" y="8"/>
                  <a:pt x="18" y="15"/>
                  <a:pt x="6" y="27"/>
                </a:cubicBezTo>
                <a:cubicBezTo>
                  <a:pt x="0" y="21"/>
                  <a:pt x="0" y="21"/>
                  <a:pt x="0" y="21"/>
                </a:cubicBezTo>
                <a:cubicBezTo>
                  <a:pt x="14" y="8"/>
                  <a:pt x="32" y="0"/>
                  <a:pt x="51" y="0"/>
                </a:cubicBezTo>
                <a:cubicBezTo>
                  <a:pt x="70" y="0"/>
                  <a:pt x="88" y="8"/>
                  <a:pt x="102" y="21"/>
                </a:cubicBezTo>
                <a:cubicBezTo>
                  <a:pt x="96" y="27"/>
                  <a:pt x="96" y="27"/>
                  <a:pt x="96" y="27"/>
                </a:cubicBezTo>
                <a:cubicBezTo>
                  <a:pt x="84" y="15"/>
                  <a:pt x="68" y="8"/>
                  <a:pt x="51" y="8"/>
                </a:cubicBezTo>
                <a:close/>
                <a:moveTo>
                  <a:pt x="51" y="28"/>
                </a:moveTo>
                <a:cubicBezTo>
                  <a:pt x="63" y="28"/>
                  <a:pt x="74" y="33"/>
                  <a:pt x="82" y="41"/>
                </a:cubicBezTo>
                <a:cubicBezTo>
                  <a:pt x="88" y="35"/>
                  <a:pt x="88" y="35"/>
                  <a:pt x="88" y="35"/>
                </a:cubicBezTo>
                <a:cubicBezTo>
                  <a:pt x="78" y="25"/>
                  <a:pt x="65" y="20"/>
                  <a:pt x="51" y="20"/>
                </a:cubicBezTo>
                <a:cubicBezTo>
                  <a:pt x="37" y="20"/>
                  <a:pt x="24" y="25"/>
                  <a:pt x="14" y="35"/>
                </a:cubicBezTo>
                <a:cubicBezTo>
                  <a:pt x="20" y="41"/>
                  <a:pt x="20" y="41"/>
                  <a:pt x="20" y="41"/>
                </a:cubicBezTo>
                <a:cubicBezTo>
                  <a:pt x="28" y="33"/>
                  <a:pt x="39" y="28"/>
                  <a:pt x="51" y="28"/>
                </a:cubicBezTo>
                <a:close/>
                <a:moveTo>
                  <a:pt x="73" y="49"/>
                </a:moveTo>
                <a:cubicBezTo>
                  <a:pt x="67" y="43"/>
                  <a:pt x="59" y="40"/>
                  <a:pt x="51" y="40"/>
                </a:cubicBezTo>
                <a:cubicBezTo>
                  <a:pt x="43" y="40"/>
                  <a:pt x="35" y="43"/>
                  <a:pt x="29" y="49"/>
                </a:cubicBezTo>
                <a:cubicBezTo>
                  <a:pt x="34" y="55"/>
                  <a:pt x="34" y="55"/>
                  <a:pt x="34" y="55"/>
                </a:cubicBezTo>
                <a:cubicBezTo>
                  <a:pt x="39" y="50"/>
                  <a:pt x="45" y="48"/>
                  <a:pt x="51" y="48"/>
                </a:cubicBezTo>
                <a:cubicBezTo>
                  <a:pt x="57" y="48"/>
                  <a:pt x="63" y="50"/>
                  <a:pt x="68" y="55"/>
                </a:cubicBezTo>
                <a:lnTo>
                  <a:pt x="73" y="49"/>
                </a:lnTo>
                <a:close/>
                <a:moveTo>
                  <a:pt x="67" y="76"/>
                </a:moveTo>
                <a:cubicBezTo>
                  <a:pt x="67" y="83"/>
                  <a:pt x="62" y="90"/>
                  <a:pt x="55" y="91"/>
                </a:cubicBezTo>
                <a:cubicBezTo>
                  <a:pt x="55" y="112"/>
                  <a:pt x="55" y="112"/>
                  <a:pt x="55" y="112"/>
                </a:cubicBezTo>
                <a:cubicBezTo>
                  <a:pt x="47" y="112"/>
                  <a:pt x="47" y="112"/>
                  <a:pt x="47" y="112"/>
                </a:cubicBezTo>
                <a:cubicBezTo>
                  <a:pt x="47" y="91"/>
                  <a:pt x="47" y="91"/>
                  <a:pt x="47" y="91"/>
                </a:cubicBezTo>
                <a:cubicBezTo>
                  <a:pt x="40" y="90"/>
                  <a:pt x="35" y="83"/>
                  <a:pt x="35" y="76"/>
                </a:cubicBezTo>
                <a:cubicBezTo>
                  <a:pt x="35" y="67"/>
                  <a:pt x="42" y="60"/>
                  <a:pt x="51" y="60"/>
                </a:cubicBezTo>
                <a:cubicBezTo>
                  <a:pt x="60" y="60"/>
                  <a:pt x="67" y="67"/>
                  <a:pt x="67" y="76"/>
                </a:cubicBezTo>
                <a:close/>
                <a:moveTo>
                  <a:pt x="59" y="76"/>
                </a:moveTo>
                <a:cubicBezTo>
                  <a:pt x="59" y="72"/>
                  <a:pt x="55" y="68"/>
                  <a:pt x="51" y="68"/>
                </a:cubicBezTo>
                <a:cubicBezTo>
                  <a:pt x="47" y="68"/>
                  <a:pt x="43" y="72"/>
                  <a:pt x="43" y="76"/>
                </a:cubicBezTo>
                <a:cubicBezTo>
                  <a:pt x="43" y="80"/>
                  <a:pt x="47" y="84"/>
                  <a:pt x="51" y="84"/>
                </a:cubicBezTo>
                <a:cubicBezTo>
                  <a:pt x="55" y="84"/>
                  <a:pt x="59" y="80"/>
                  <a:pt x="59" y="76"/>
                </a:cubicBezTo>
                <a:close/>
              </a:path>
            </a:pathLst>
          </a:custGeom>
          <a:solidFill>
            <a:schemeClr val="bg1">
              <a:lumMod val="50000"/>
            </a:schemeClr>
          </a:solidFill>
          <a:ln>
            <a:noFill/>
          </a:ln>
        </p:spPr>
        <p:txBody>
          <a:bodyPr vert="horz" wrap="square" lIns="89630" tIns="44814" rIns="89630" bIns="44814" numCol="1" anchor="t" anchorCtr="0" compatLnSpc="1">
            <a:prstTxWarp prst="textNoShape">
              <a:avLst/>
            </a:prstTxWarp>
          </a:bodyPr>
          <a:lstStyle/>
          <a:p>
            <a:pPr defTabSz="914225">
              <a:defRPr/>
            </a:pPr>
            <a:endParaRPr lang="en-US" sz="1765" kern="0">
              <a:solidFill>
                <a:sysClr val="windowText" lastClr="000000"/>
              </a:solidFill>
              <a:latin typeface="Segoe UI Semilight"/>
            </a:endParaRPr>
          </a:p>
        </p:txBody>
      </p:sp>
      <p:sp>
        <p:nvSpPr>
          <p:cNvPr id="39" name="TextBox 38"/>
          <p:cNvSpPr txBox="1"/>
          <p:nvPr/>
        </p:nvSpPr>
        <p:spPr>
          <a:xfrm>
            <a:off x="3478239" y="4783653"/>
            <a:ext cx="896425" cy="259799"/>
          </a:xfrm>
          <a:prstGeom prst="rect">
            <a:avLst/>
          </a:prstGeom>
          <a:noFill/>
        </p:spPr>
        <p:txBody>
          <a:bodyPr wrap="none" rtlCol="0">
            <a:noAutofit/>
          </a:bodyPr>
          <a:lstStyle>
            <a:defPPr>
              <a:defRPr lang="en-US"/>
            </a:defPPr>
            <a:lvl1pPr marR="0" lvl="0" indent="0" algn="ctr" defTabSz="931881" fontAlgn="auto">
              <a:lnSpc>
                <a:spcPct val="100000"/>
              </a:lnSpc>
              <a:spcBef>
                <a:spcPts val="0"/>
              </a:spcBef>
              <a:spcAft>
                <a:spcPts val="0"/>
              </a:spcAft>
              <a:buClrTx/>
              <a:buSzTx/>
              <a:buFontTx/>
              <a:buNone/>
              <a:tabLst/>
              <a:defRPr kumimoji="0" sz="1100" b="0" i="0" u="none" strike="noStrike" kern="0" cap="none" spc="0" normalizeH="0" baseline="0">
                <a:ln>
                  <a:noFill/>
                </a:ln>
                <a:gradFill>
                  <a:gsLst>
                    <a:gs pos="11504">
                      <a:schemeClr val="tx1"/>
                    </a:gs>
                    <a:gs pos="37168">
                      <a:schemeClr val="tx1"/>
                    </a:gs>
                  </a:gsLst>
                  <a:lin ang="5400000" scaled="0"/>
                </a:gradFill>
                <a:effectLst/>
                <a:uLnTx/>
                <a:uFillTx/>
                <a:latin typeface="Segoe UI"/>
              </a:defRPr>
            </a:lvl1pPr>
          </a:lstStyle>
          <a:p>
            <a:pPr defTabSz="913523"/>
            <a:r>
              <a:rPr lang="en-US" sz="882" b="1" dirty="0">
                <a:gradFill>
                  <a:gsLst>
                    <a:gs pos="11504">
                      <a:srgbClr val="FFFFFF">
                        <a:lumMod val="50000"/>
                      </a:srgbClr>
                    </a:gs>
                    <a:gs pos="37168">
                      <a:srgbClr val="FFFFFF">
                        <a:lumMod val="50000"/>
                      </a:srgbClr>
                    </a:gs>
                  </a:gsLst>
                  <a:lin ang="5400000" scaled="0"/>
                </a:gradFill>
              </a:rPr>
              <a:t>Business</a:t>
            </a:r>
            <a:br>
              <a:rPr lang="en-US" sz="882" b="1" dirty="0">
                <a:gradFill>
                  <a:gsLst>
                    <a:gs pos="11504">
                      <a:srgbClr val="FFFFFF">
                        <a:lumMod val="50000"/>
                      </a:srgbClr>
                    </a:gs>
                    <a:gs pos="37168">
                      <a:srgbClr val="FFFFFF">
                        <a:lumMod val="50000"/>
                      </a:srgbClr>
                    </a:gs>
                  </a:gsLst>
                  <a:lin ang="5400000" scaled="0"/>
                </a:gradFill>
              </a:rPr>
            </a:br>
            <a:r>
              <a:rPr lang="en-US" sz="882" b="1" dirty="0">
                <a:gradFill>
                  <a:gsLst>
                    <a:gs pos="11504">
                      <a:srgbClr val="FFFFFF">
                        <a:lumMod val="50000"/>
                      </a:srgbClr>
                    </a:gs>
                    <a:gs pos="37168">
                      <a:srgbClr val="FFFFFF">
                        <a:lumMod val="50000"/>
                      </a:srgbClr>
                    </a:gs>
                  </a:gsLst>
                  <a:lin ang="5400000" scaled="0"/>
                </a:gradFill>
              </a:rPr>
              <a:t>logic</a:t>
            </a:r>
          </a:p>
        </p:txBody>
      </p:sp>
      <p:sp>
        <p:nvSpPr>
          <p:cNvPr id="160" name="Freeform 67"/>
          <p:cNvSpPr>
            <a:spLocks noEditPoints="1"/>
          </p:cNvSpPr>
          <p:nvPr/>
        </p:nvSpPr>
        <p:spPr bwMode="auto">
          <a:xfrm>
            <a:off x="3792671" y="4461619"/>
            <a:ext cx="267561" cy="266245"/>
          </a:xfrm>
          <a:custGeom>
            <a:avLst/>
            <a:gdLst>
              <a:gd name="T0" fmla="*/ 910 w 1856"/>
              <a:gd name="T1" fmla="*/ 1264 h 1836"/>
              <a:gd name="T2" fmla="*/ 819 w 1856"/>
              <a:gd name="T3" fmla="*/ 1493 h 1836"/>
              <a:gd name="T4" fmla="*/ 723 w 1856"/>
              <a:gd name="T5" fmla="*/ 1721 h 1836"/>
              <a:gd name="T6" fmla="*/ 295 w 1856"/>
              <a:gd name="T7" fmla="*/ 1782 h 1836"/>
              <a:gd name="T8" fmla="*/ 295 w 1856"/>
              <a:gd name="T9" fmla="*/ 1739 h 1836"/>
              <a:gd name="T10" fmla="*/ 536 w 1856"/>
              <a:gd name="T11" fmla="*/ 1595 h 1836"/>
              <a:gd name="T12" fmla="*/ 482 w 1856"/>
              <a:gd name="T13" fmla="*/ 1390 h 1836"/>
              <a:gd name="T14" fmla="*/ 392 w 1856"/>
              <a:gd name="T15" fmla="*/ 1360 h 1836"/>
              <a:gd name="T16" fmla="*/ 126 w 1856"/>
              <a:gd name="T17" fmla="*/ 1499 h 1836"/>
              <a:gd name="T18" fmla="*/ 235 w 1856"/>
              <a:gd name="T19" fmla="*/ 1216 h 1836"/>
              <a:gd name="T20" fmla="*/ 452 w 1856"/>
              <a:gd name="T21" fmla="*/ 1119 h 1836"/>
              <a:gd name="T22" fmla="*/ 464 w 1856"/>
              <a:gd name="T23" fmla="*/ 1119 h 1836"/>
              <a:gd name="T24" fmla="*/ 639 w 1856"/>
              <a:gd name="T25" fmla="*/ 1071 h 1836"/>
              <a:gd name="T26" fmla="*/ 681 w 1856"/>
              <a:gd name="T27" fmla="*/ 1035 h 1836"/>
              <a:gd name="T28" fmla="*/ 976 w 1856"/>
              <a:gd name="T29" fmla="*/ 734 h 1836"/>
              <a:gd name="T30" fmla="*/ 795 w 1856"/>
              <a:gd name="T31" fmla="*/ 566 h 1836"/>
              <a:gd name="T32" fmla="*/ 572 w 1856"/>
              <a:gd name="T33" fmla="*/ 776 h 1836"/>
              <a:gd name="T34" fmla="*/ 741 w 1856"/>
              <a:gd name="T35" fmla="*/ 975 h 1836"/>
              <a:gd name="T36" fmla="*/ 1579 w 1856"/>
              <a:gd name="T37" fmla="*/ 1818 h 1836"/>
              <a:gd name="T38" fmla="*/ 1820 w 1856"/>
              <a:gd name="T39" fmla="*/ 1613 h 1836"/>
              <a:gd name="T40" fmla="*/ 1820 w 1856"/>
              <a:gd name="T41" fmla="*/ 1577 h 1836"/>
              <a:gd name="T42" fmla="*/ 1211 w 1856"/>
              <a:gd name="T43" fmla="*/ 969 h 1836"/>
              <a:gd name="T44" fmla="*/ 1814 w 1856"/>
              <a:gd name="T45" fmla="*/ 421 h 1836"/>
              <a:gd name="T46" fmla="*/ 1573 w 1856"/>
              <a:gd name="T47" fmla="*/ 560 h 1836"/>
              <a:gd name="T48" fmla="*/ 1446 w 1856"/>
              <a:gd name="T49" fmla="*/ 475 h 1836"/>
              <a:gd name="T50" fmla="*/ 1440 w 1856"/>
              <a:gd name="T51" fmla="*/ 319 h 1836"/>
              <a:gd name="T52" fmla="*/ 1687 w 1856"/>
              <a:gd name="T53" fmla="*/ 156 h 1836"/>
              <a:gd name="T54" fmla="*/ 1308 w 1856"/>
              <a:gd name="T55" fmla="*/ 150 h 1836"/>
              <a:gd name="T56" fmla="*/ 1151 w 1856"/>
              <a:gd name="T57" fmla="*/ 427 h 1836"/>
              <a:gd name="T58" fmla="*/ 1097 w 1856"/>
              <a:gd name="T59" fmla="*/ 614 h 1836"/>
              <a:gd name="T60" fmla="*/ 1266 w 1856"/>
              <a:gd name="T61" fmla="*/ 909 h 1836"/>
              <a:gd name="T62" fmla="*/ 1501 w 1856"/>
              <a:gd name="T63" fmla="*/ 800 h 1836"/>
              <a:gd name="T64" fmla="*/ 1519 w 1856"/>
              <a:gd name="T65" fmla="*/ 800 h 1836"/>
              <a:gd name="T66" fmla="*/ 1663 w 1856"/>
              <a:gd name="T67" fmla="*/ 758 h 1836"/>
              <a:gd name="T68" fmla="*/ 1856 w 1856"/>
              <a:gd name="T69" fmla="*/ 451 h 1836"/>
              <a:gd name="T70" fmla="*/ 313 w 1856"/>
              <a:gd name="T71" fmla="*/ 879 h 1836"/>
              <a:gd name="T72" fmla="*/ 862 w 1856"/>
              <a:gd name="T73" fmla="*/ 349 h 1836"/>
              <a:gd name="T74" fmla="*/ 862 w 1856"/>
              <a:gd name="T75" fmla="*/ 271 h 1836"/>
              <a:gd name="T76" fmla="*/ 566 w 1856"/>
              <a:gd name="T77" fmla="*/ 0 h 1836"/>
              <a:gd name="T78" fmla="*/ 12 w 1856"/>
              <a:gd name="T79" fmla="*/ 524 h 1836"/>
              <a:gd name="T80" fmla="*/ 12 w 1856"/>
              <a:gd name="T81" fmla="*/ 602 h 1836"/>
              <a:gd name="T82" fmla="*/ 313 w 1856"/>
              <a:gd name="T83" fmla="*/ 879 h 1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6" h="1836">
                <a:moveTo>
                  <a:pt x="681" y="1035"/>
                </a:moveTo>
                <a:cubicBezTo>
                  <a:pt x="910" y="1264"/>
                  <a:pt x="910" y="1264"/>
                  <a:pt x="910" y="1264"/>
                </a:cubicBezTo>
                <a:cubicBezTo>
                  <a:pt x="868" y="1306"/>
                  <a:pt x="868" y="1306"/>
                  <a:pt x="868" y="1306"/>
                </a:cubicBezTo>
                <a:cubicBezTo>
                  <a:pt x="825" y="1348"/>
                  <a:pt x="819" y="1420"/>
                  <a:pt x="819" y="1493"/>
                </a:cubicBezTo>
                <a:cubicBezTo>
                  <a:pt x="819" y="1493"/>
                  <a:pt x="819" y="1493"/>
                  <a:pt x="819" y="1493"/>
                </a:cubicBezTo>
                <a:cubicBezTo>
                  <a:pt x="819" y="1577"/>
                  <a:pt x="783" y="1661"/>
                  <a:pt x="723" y="1721"/>
                </a:cubicBezTo>
                <a:cubicBezTo>
                  <a:pt x="705" y="1739"/>
                  <a:pt x="687" y="1758"/>
                  <a:pt x="657" y="1776"/>
                </a:cubicBezTo>
                <a:cubicBezTo>
                  <a:pt x="554" y="1836"/>
                  <a:pt x="410" y="1836"/>
                  <a:pt x="295" y="1782"/>
                </a:cubicBezTo>
                <a:cubicBezTo>
                  <a:pt x="289" y="1782"/>
                  <a:pt x="283" y="1770"/>
                  <a:pt x="283" y="1764"/>
                </a:cubicBezTo>
                <a:cubicBezTo>
                  <a:pt x="277" y="1751"/>
                  <a:pt x="283" y="1739"/>
                  <a:pt x="295" y="1739"/>
                </a:cubicBezTo>
                <a:cubicBezTo>
                  <a:pt x="530" y="1601"/>
                  <a:pt x="530" y="1601"/>
                  <a:pt x="530" y="1601"/>
                </a:cubicBezTo>
                <a:cubicBezTo>
                  <a:pt x="530" y="1601"/>
                  <a:pt x="536" y="1601"/>
                  <a:pt x="536" y="1595"/>
                </a:cubicBezTo>
                <a:cubicBezTo>
                  <a:pt x="554" y="1577"/>
                  <a:pt x="578" y="1547"/>
                  <a:pt x="524" y="1445"/>
                </a:cubicBezTo>
                <a:cubicBezTo>
                  <a:pt x="512" y="1420"/>
                  <a:pt x="494" y="1402"/>
                  <a:pt x="482" y="1390"/>
                </a:cubicBezTo>
                <a:cubicBezTo>
                  <a:pt x="440" y="1348"/>
                  <a:pt x="410" y="1354"/>
                  <a:pt x="398" y="1360"/>
                </a:cubicBezTo>
                <a:cubicBezTo>
                  <a:pt x="392" y="1360"/>
                  <a:pt x="392" y="1360"/>
                  <a:pt x="392" y="1360"/>
                </a:cubicBezTo>
                <a:cubicBezTo>
                  <a:pt x="156" y="1499"/>
                  <a:pt x="156" y="1499"/>
                  <a:pt x="156" y="1499"/>
                </a:cubicBezTo>
                <a:cubicBezTo>
                  <a:pt x="144" y="1499"/>
                  <a:pt x="132" y="1499"/>
                  <a:pt x="126" y="1499"/>
                </a:cubicBezTo>
                <a:cubicBezTo>
                  <a:pt x="120" y="1493"/>
                  <a:pt x="114" y="1481"/>
                  <a:pt x="114" y="1469"/>
                </a:cubicBezTo>
                <a:cubicBezTo>
                  <a:pt x="120" y="1378"/>
                  <a:pt x="168" y="1288"/>
                  <a:pt x="235" y="1216"/>
                </a:cubicBezTo>
                <a:cubicBezTo>
                  <a:pt x="253" y="1198"/>
                  <a:pt x="283" y="1180"/>
                  <a:pt x="307" y="1162"/>
                </a:cubicBezTo>
                <a:cubicBezTo>
                  <a:pt x="349" y="1137"/>
                  <a:pt x="398" y="1125"/>
                  <a:pt x="452" y="1119"/>
                </a:cubicBezTo>
                <a:cubicBezTo>
                  <a:pt x="446" y="1119"/>
                  <a:pt x="446" y="1119"/>
                  <a:pt x="446" y="1119"/>
                </a:cubicBezTo>
                <a:cubicBezTo>
                  <a:pt x="452" y="1119"/>
                  <a:pt x="458" y="1119"/>
                  <a:pt x="464" y="1119"/>
                </a:cubicBezTo>
                <a:cubicBezTo>
                  <a:pt x="464" y="1119"/>
                  <a:pt x="464" y="1119"/>
                  <a:pt x="470" y="1119"/>
                </a:cubicBezTo>
                <a:cubicBezTo>
                  <a:pt x="536" y="1119"/>
                  <a:pt x="602" y="1113"/>
                  <a:pt x="639" y="1071"/>
                </a:cubicBezTo>
                <a:cubicBezTo>
                  <a:pt x="681" y="1035"/>
                  <a:pt x="681" y="1035"/>
                  <a:pt x="681" y="1035"/>
                </a:cubicBezTo>
                <a:cubicBezTo>
                  <a:pt x="681" y="1035"/>
                  <a:pt x="681" y="1035"/>
                  <a:pt x="681" y="1035"/>
                </a:cubicBezTo>
                <a:close/>
                <a:moveTo>
                  <a:pt x="1211" y="969"/>
                </a:moveTo>
                <a:cubicBezTo>
                  <a:pt x="976" y="734"/>
                  <a:pt x="976" y="734"/>
                  <a:pt x="976" y="734"/>
                </a:cubicBezTo>
                <a:cubicBezTo>
                  <a:pt x="813" y="572"/>
                  <a:pt x="813" y="572"/>
                  <a:pt x="813" y="572"/>
                </a:cubicBezTo>
                <a:cubicBezTo>
                  <a:pt x="807" y="566"/>
                  <a:pt x="801" y="566"/>
                  <a:pt x="795" y="566"/>
                </a:cubicBezTo>
                <a:cubicBezTo>
                  <a:pt x="789" y="566"/>
                  <a:pt x="783" y="566"/>
                  <a:pt x="777" y="572"/>
                </a:cubicBezTo>
                <a:cubicBezTo>
                  <a:pt x="572" y="776"/>
                  <a:pt x="572" y="776"/>
                  <a:pt x="572" y="776"/>
                </a:cubicBezTo>
                <a:cubicBezTo>
                  <a:pt x="566" y="782"/>
                  <a:pt x="566" y="800"/>
                  <a:pt x="572" y="812"/>
                </a:cubicBezTo>
                <a:cubicBezTo>
                  <a:pt x="741" y="975"/>
                  <a:pt x="741" y="975"/>
                  <a:pt x="741" y="975"/>
                </a:cubicBezTo>
                <a:cubicBezTo>
                  <a:pt x="970" y="1204"/>
                  <a:pt x="970" y="1204"/>
                  <a:pt x="970" y="1204"/>
                </a:cubicBezTo>
                <a:cubicBezTo>
                  <a:pt x="1579" y="1818"/>
                  <a:pt x="1579" y="1818"/>
                  <a:pt x="1579" y="1818"/>
                </a:cubicBezTo>
                <a:cubicBezTo>
                  <a:pt x="1591" y="1824"/>
                  <a:pt x="1603" y="1824"/>
                  <a:pt x="1615" y="1818"/>
                </a:cubicBezTo>
                <a:cubicBezTo>
                  <a:pt x="1820" y="1613"/>
                  <a:pt x="1820" y="1613"/>
                  <a:pt x="1820" y="1613"/>
                </a:cubicBezTo>
                <a:cubicBezTo>
                  <a:pt x="1826" y="1607"/>
                  <a:pt x="1826" y="1601"/>
                  <a:pt x="1826" y="1595"/>
                </a:cubicBezTo>
                <a:cubicBezTo>
                  <a:pt x="1826" y="1589"/>
                  <a:pt x="1826" y="1583"/>
                  <a:pt x="1820" y="1577"/>
                </a:cubicBezTo>
                <a:cubicBezTo>
                  <a:pt x="1211" y="969"/>
                  <a:pt x="1211" y="969"/>
                  <a:pt x="1211" y="969"/>
                </a:cubicBezTo>
                <a:cubicBezTo>
                  <a:pt x="1211" y="969"/>
                  <a:pt x="1211" y="969"/>
                  <a:pt x="1211" y="969"/>
                </a:cubicBezTo>
                <a:close/>
                <a:moveTo>
                  <a:pt x="1844" y="421"/>
                </a:moveTo>
                <a:cubicBezTo>
                  <a:pt x="1832" y="421"/>
                  <a:pt x="1826" y="421"/>
                  <a:pt x="1814" y="421"/>
                </a:cubicBezTo>
                <a:cubicBezTo>
                  <a:pt x="1579" y="560"/>
                  <a:pt x="1579" y="560"/>
                  <a:pt x="1579" y="560"/>
                </a:cubicBezTo>
                <a:cubicBezTo>
                  <a:pt x="1579" y="560"/>
                  <a:pt x="1579" y="560"/>
                  <a:pt x="1573" y="560"/>
                </a:cubicBezTo>
                <a:cubicBezTo>
                  <a:pt x="1561" y="566"/>
                  <a:pt x="1531" y="572"/>
                  <a:pt x="1488" y="530"/>
                </a:cubicBezTo>
                <a:cubicBezTo>
                  <a:pt x="1470" y="517"/>
                  <a:pt x="1458" y="499"/>
                  <a:pt x="1446" y="475"/>
                </a:cubicBezTo>
                <a:cubicBezTo>
                  <a:pt x="1386" y="373"/>
                  <a:pt x="1416" y="343"/>
                  <a:pt x="1428" y="325"/>
                </a:cubicBezTo>
                <a:cubicBezTo>
                  <a:pt x="1434" y="319"/>
                  <a:pt x="1440" y="319"/>
                  <a:pt x="1440" y="319"/>
                </a:cubicBezTo>
                <a:cubicBezTo>
                  <a:pt x="1675" y="180"/>
                  <a:pt x="1675" y="180"/>
                  <a:pt x="1675" y="180"/>
                </a:cubicBezTo>
                <a:cubicBezTo>
                  <a:pt x="1687" y="180"/>
                  <a:pt x="1687" y="168"/>
                  <a:pt x="1687" y="156"/>
                </a:cubicBezTo>
                <a:cubicBezTo>
                  <a:pt x="1687" y="150"/>
                  <a:pt x="1681" y="138"/>
                  <a:pt x="1675" y="138"/>
                </a:cubicBezTo>
                <a:cubicBezTo>
                  <a:pt x="1561" y="84"/>
                  <a:pt x="1416" y="84"/>
                  <a:pt x="1308" y="150"/>
                </a:cubicBezTo>
                <a:cubicBezTo>
                  <a:pt x="1284" y="162"/>
                  <a:pt x="1266" y="180"/>
                  <a:pt x="1241" y="198"/>
                </a:cubicBezTo>
                <a:cubicBezTo>
                  <a:pt x="1181" y="259"/>
                  <a:pt x="1151" y="343"/>
                  <a:pt x="1151" y="427"/>
                </a:cubicBezTo>
                <a:cubicBezTo>
                  <a:pt x="1145" y="427"/>
                  <a:pt x="1145" y="427"/>
                  <a:pt x="1145" y="427"/>
                </a:cubicBezTo>
                <a:cubicBezTo>
                  <a:pt x="1151" y="499"/>
                  <a:pt x="1145" y="572"/>
                  <a:pt x="1097" y="614"/>
                </a:cubicBezTo>
                <a:cubicBezTo>
                  <a:pt x="1036" y="680"/>
                  <a:pt x="1036" y="680"/>
                  <a:pt x="1036" y="680"/>
                </a:cubicBezTo>
                <a:cubicBezTo>
                  <a:pt x="1266" y="909"/>
                  <a:pt x="1266" y="909"/>
                  <a:pt x="1266" y="909"/>
                </a:cubicBezTo>
                <a:cubicBezTo>
                  <a:pt x="1332" y="849"/>
                  <a:pt x="1332" y="849"/>
                  <a:pt x="1332" y="849"/>
                </a:cubicBezTo>
                <a:cubicBezTo>
                  <a:pt x="1368" y="806"/>
                  <a:pt x="1434" y="800"/>
                  <a:pt x="1501" y="800"/>
                </a:cubicBezTo>
                <a:cubicBezTo>
                  <a:pt x="1507" y="800"/>
                  <a:pt x="1507" y="800"/>
                  <a:pt x="1507" y="800"/>
                </a:cubicBezTo>
                <a:cubicBezTo>
                  <a:pt x="1513" y="800"/>
                  <a:pt x="1519" y="800"/>
                  <a:pt x="1519" y="800"/>
                </a:cubicBezTo>
                <a:cubicBezTo>
                  <a:pt x="1519" y="800"/>
                  <a:pt x="1519" y="800"/>
                  <a:pt x="1519" y="800"/>
                </a:cubicBezTo>
                <a:cubicBezTo>
                  <a:pt x="1567" y="794"/>
                  <a:pt x="1615" y="782"/>
                  <a:pt x="1663" y="758"/>
                </a:cubicBezTo>
                <a:cubicBezTo>
                  <a:pt x="1687" y="740"/>
                  <a:pt x="1712" y="722"/>
                  <a:pt x="1736" y="704"/>
                </a:cubicBezTo>
                <a:cubicBezTo>
                  <a:pt x="1802" y="638"/>
                  <a:pt x="1844" y="542"/>
                  <a:pt x="1856" y="451"/>
                </a:cubicBezTo>
                <a:cubicBezTo>
                  <a:pt x="1856" y="439"/>
                  <a:pt x="1850" y="427"/>
                  <a:pt x="1844" y="421"/>
                </a:cubicBezTo>
                <a:close/>
                <a:moveTo>
                  <a:pt x="313" y="879"/>
                </a:moveTo>
                <a:cubicBezTo>
                  <a:pt x="325" y="879"/>
                  <a:pt x="343" y="873"/>
                  <a:pt x="349" y="861"/>
                </a:cubicBezTo>
                <a:cubicBezTo>
                  <a:pt x="862" y="349"/>
                  <a:pt x="862" y="349"/>
                  <a:pt x="862" y="349"/>
                </a:cubicBezTo>
                <a:cubicBezTo>
                  <a:pt x="874" y="343"/>
                  <a:pt x="880" y="325"/>
                  <a:pt x="880" y="313"/>
                </a:cubicBezTo>
                <a:cubicBezTo>
                  <a:pt x="880" y="295"/>
                  <a:pt x="874" y="283"/>
                  <a:pt x="862" y="271"/>
                </a:cubicBezTo>
                <a:cubicBezTo>
                  <a:pt x="602" y="12"/>
                  <a:pt x="602" y="12"/>
                  <a:pt x="602" y="12"/>
                </a:cubicBezTo>
                <a:cubicBezTo>
                  <a:pt x="590" y="6"/>
                  <a:pt x="578" y="0"/>
                  <a:pt x="566" y="0"/>
                </a:cubicBezTo>
                <a:cubicBezTo>
                  <a:pt x="548" y="0"/>
                  <a:pt x="536" y="6"/>
                  <a:pt x="524" y="12"/>
                </a:cubicBezTo>
                <a:cubicBezTo>
                  <a:pt x="12" y="524"/>
                  <a:pt x="12" y="524"/>
                  <a:pt x="12" y="524"/>
                </a:cubicBezTo>
                <a:cubicBezTo>
                  <a:pt x="6" y="535"/>
                  <a:pt x="0" y="548"/>
                  <a:pt x="0" y="560"/>
                </a:cubicBezTo>
                <a:cubicBezTo>
                  <a:pt x="0" y="578"/>
                  <a:pt x="6" y="590"/>
                  <a:pt x="12" y="602"/>
                </a:cubicBezTo>
                <a:cubicBezTo>
                  <a:pt x="277" y="861"/>
                  <a:pt x="277" y="861"/>
                  <a:pt x="277" y="861"/>
                </a:cubicBezTo>
                <a:cubicBezTo>
                  <a:pt x="283" y="873"/>
                  <a:pt x="301" y="879"/>
                  <a:pt x="313" y="879"/>
                </a:cubicBezTo>
                <a:close/>
              </a:path>
            </a:pathLst>
          </a:custGeom>
          <a:solidFill>
            <a:schemeClr val="bg1">
              <a:lumMod val="50000"/>
            </a:schemeClr>
          </a:solidFill>
          <a:ln>
            <a:noFill/>
          </a:ln>
        </p:spPr>
        <p:txBody>
          <a:bodyPr vert="horz" wrap="square" lIns="89630" tIns="44814" rIns="89630" bIns="44814" numCol="1" anchor="t" anchorCtr="0" compatLnSpc="1">
            <a:prstTxWarp prst="textNoShape">
              <a:avLst/>
            </a:prstTxWarp>
          </a:bodyPr>
          <a:lstStyle/>
          <a:p>
            <a:pPr defTabSz="914225">
              <a:defRPr/>
            </a:pPr>
            <a:endParaRPr lang="en-US" sz="1765" kern="0">
              <a:solidFill>
                <a:sysClr val="windowText" lastClr="000000"/>
              </a:solidFill>
              <a:latin typeface="Segoe UI Semilight"/>
            </a:endParaRPr>
          </a:p>
        </p:txBody>
      </p:sp>
      <p:sp>
        <p:nvSpPr>
          <p:cNvPr id="37" name="TextBox 36"/>
          <p:cNvSpPr txBox="1"/>
          <p:nvPr/>
        </p:nvSpPr>
        <p:spPr>
          <a:xfrm>
            <a:off x="3470741" y="2826973"/>
            <a:ext cx="896425" cy="256467"/>
          </a:xfrm>
          <a:prstGeom prst="rect">
            <a:avLst/>
          </a:prstGeom>
          <a:noFill/>
        </p:spPr>
        <p:txBody>
          <a:bodyPr wrap="none" rtlCol="0">
            <a:noAutofit/>
          </a:bodyPr>
          <a:lstStyle>
            <a:defPPr>
              <a:defRPr lang="en-US"/>
            </a:defPPr>
            <a:lvl1pPr marR="0" lvl="0" indent="0" defTabSz="931881" fontAlgn="auto">
              <a:lnSpc>
                <a:spcPct val="100000"/>
              </a:lnSpc>
              <a:spcBef>
                <a:spcPts val="0"/>
              </a:spcBef>
              <a:spcAft>
                <a:spcPts val="0"/>
              </a:spcAft>
              <a:buClrTx/>
              <a:buSzTx/>
              <a:buFontTx/>
              <a:buNone/>
              <a:tabLst/>
              <a:defRPr kumimoji="0" sz="1100" b="1" i="0" u="none" strike="noStrike" kern="0" cap="none" spc="0" normalizeH="0" baseline="0">
                <a:ln>
                  <a:noFill/>
                </a:ln>
                <a:gradFill>
                  <a:gsLst>
                    <a:gs pos="11504">
                      <a:schemeClr val="tx1"/>
                    </a:gs>
                    <a:gs pos="37168">
                      <a:schemeClr val="tx1"/>
                    </a:gs>
                  </a:gsLst>
                  <a:lin ang="5400000" scaled="0"/>
                </a:gradFill>
                <a:effectLst/>
                <a:uLnTx/>
                <a:uFillTx/>
                <a:latin typeface="Segoe UI"/>
              </a:defRPr>
            </a:lvl1pPr>
          </a:lstStyle>
          <a:p>
            <a:pPr algn="ctr" defTabSz="913523"/>
            <a:r>
              <a:rPr lang="en-US" sz="882" dirty="0">
                <a:gradFill>
                  <a:gsLst>
                    <a:gs pos="11504">
                      <a:srgbClr val="FFFFFF">
                        <a:lumMod val="50000"/>
                      </a:srgbClr>
                    </a:gs>
                    <a:gs pos="37168">
                      <a:srgbClr val="FFFFFF">
                        <a:lumMod val="50000"/>
                      </a:srgbClr>
                    </a:gs>
                  </a:gsLst>
                  <a:lin ang="5400000" scaled="0"/>
                </a:gradFill>
              </a:rPr>
              <a:t>Queries</a:t>
            </a:r>
          </a:p>
        </p:txBody>
      </p:sp>
      <p:sp>
        <p:nvSpPr>
          <p:cNvPr id="161" name="Freeform 67"/>
          <p:cNvSpPr>
            <a:spLocks noEditPoints="1"/>
          </p:cNvSpPr>
          <p:nvPr/>
        </p:nvSpPr>
        <p:spPr bwMode="auto">
          <a:xfrm>
            <a:off x="3772870" y="2510408"/>
            <a:ext cx="292169" cy="290734"/>
          </a:xfrm>
          <a:custGeom>
            <a:avLst/>
            <a:gdLst>
              <a:gd name="T0" fmla="*/ 910 w 1856"/>
              <a:gd name="T1" fmla="*/ 1264 h 1836"/>
              <a:gd name="T2" fmla="*/ 819 w 1856"/>
              <a:gd name="T3" fmla="*/ 1493 h 1836"/>
              <a:gd name="T4" fmla="*/ 723 w 1856"/>
              <a:gd name="T5" fmla="*/ 1721 h 1836"/>
              <a:gd name="T6" fmla="*/ 295 w 1856"/>
              <a:gd name="T7" fmla="*/ 1782 h 1836"/>
              <a:gd name="T8" fmla="*/ 295 w 1856"/>
              <a:gd name="T9" fmla="*/ 1739 h 1836"/>
              <a:gd name="T10" fmla="*/ 536 w 1856"/>
              <a:gd name="T11" fmla="*/ 1595 h 1836"/>
              <a:gd name="T12" fmla="*/ 482 w 1856"/>
              <a:gd name="T13" fmla="*/ 1390 h 1836"/>
              <a:gd name="T14" fmla="*/ 392 w 1856"/>
              <a:gd name="T15" fmla="*/ 1360 h 1836"/>
              <a:gd name="T16" fmla="*/ 126 w 1856"/>
              <a:gd name="T17" fmla="*/ 1499 h 1836"/>
              <a:gd name="T18" fmla="*/ 235 w 1856"/>
              <a:gd name="T19" fmla="*/ 1216 h 1836"/>
              <a:gd name="T20" fmla="*/ 452 w 1856"/>
              <a:gd name="T21" fmla="*/ 1119 h 1836"/>
              <a:gd name="T22" fmla="*/ 464 w 1856"/>
              <a:gd name="T23" fmla="*/ 1119 h 1836"/>
              <a:gd name="T24" fmla="*/ 639 w 1856"/>
              <a:gd name="T25" fmla="*/ 1071 h 1836"/>
              <a:gd name="T26" fmla="*/ 681 w 1856"/>
              <a:gd name="T27" fmla="*/ 1035 h 1836"/>
              <a:gd name="T28" fmla="*/ 976 w 1856"/>
              <a:gd name="T29" fmla="*/ 734 h 1836"/>
              <a:gd name="T30" fmla="*/ 795 w 1856"/>
              <a:gd name="T31" fmla="*/ 566 h 1836"/>
              <a:gd name="T32" fmla="*/ 572 w 1856"/>
              <a:gd name="T33" fmla="*/ 776 h 1836"/>
              <a:gd name="T34" fmla="*/ 741 w 1856"/>
              <a:gd name="T35" fmla="*/ 975 h 1836"/>
              <a:gd name="T36" fmla="*/ 1579 w 1856"/>
              <a:gd name="T37" fmla="*/ 1818 h 1836"/>
              <a:gd name="T38" fmla="*/ 1820 w 1856"/>
              <a:gd name="T39" fmla="*/ 1613 h 1836"/>
              <a:gd name="T40" fmla="*/ 1820 w 1856"/>
              <a:gd name="T41" fmla="*/ 1577 h 1836"/>
              <a:gd name="T42" fmla="*/ 1211 w 1856"/>
              <a:gd name="T43" fmla="*/ 969 h 1836"/>
              <a:gd name="T44" fmla="*/ 1814 w 1856"/>
              <a:gd name="T45" fmla="*/ 421 h 1836"/>
              <a:gd name="T46" fmla="*/ 1573 w 1856"/>
              <a:gd name="T47" fmla="*/ 560 h 1836"/>
              <a:gd name="T48" fmla="*/ 1446 w 1856"/>
              <a:gd name="T49" fmla="*/ 475 h 1836"/>
              <a:gd name="T50" fmla="*/ 1440 w 1856"/>
              <a:gd name="T51" fmla="*/ 319 h 1836"/>
              <a:gd name="T52" fmla="*/ 1687 w 1856"/>
              <a:gd name="T53" fmla="*/ 156 h 1836"/>
              <a:gd name="T54" fmla="*/ 1308 w 1856"/>
              <a:gd name="T55" fmla="*/ 150 h 1836"/>
              <a:gd name="T56" fmla="*/ 1151 w 1856"/>
              <a:gd name="T57" fmla="*/ 427 h 1836"/>
              <a:gd name="T58" fmla="*/ 1097 w 1856"/>
              <a:gd name="T59" fmla="*/ 614 h 1836"/>
              <a:gd name="T60" fmla="*/ 1266 w 1856"/>
              <a:gd name="T61" fmla="*/ 909 h 1836"/>
              <a:gd name="T62" fmla="*/ 1501 w 1856"/>
              <a:gd name="T63" fmla="*/ 800 h 1836"/>
              <a:gd name="T64" fmla="*/ 1519 w 1856"/>
              <a:gd name="T65" fmla="*/ 800 h 1836"/>
              <a:gd name="T66" fmla="*/ 1663 w 1856"/>
              <a:gd name="T67" fmla="*/ 758 h 1836"/>
              <a:gd name="T68" fmla="*/ 1856 w 1856"/>
              <a:gd name="T69" fmla="*/ 451 h 1836"/>
              <a:gd name="T70" fmla="*/ 313 w 1856"/>
              <a:gd name="T71" fmla="*/ 879 h 1836"/>
              <a:gd name="T72" fmla="*/ 862 w 1856"/>
              <a:gd name="T73" fmla="*/ 349 h 1836"/>
              <a:gd name="T74" fmla="*/ 862 w 1856"/>
              <a:gd name="T75" fmla="*/ 271 h 1836"/>
              <a:gd name="T76" fmla="*/ 566 w 1856"/>
              <a:gd name="T77" fmla="*/ 0 h 1836"/>
              <a:gd name="T78" fmla="*/ 12 w 1856"/>
              <a:gd name="T79" fmla="*/ 524 h 1836"/>
              <a:gd name="T80" fmla="*/ 12 w 1856"/>
              <a:gd name="T81" fmla="*/ 602 h 1836"/>
              <a:gd name="T82" fmla="*/ 313 w 1856"/>
              <a:gd name="T83" fmla="*/ 879 h 1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6" h="1836">
                <a:moveTo>
                  <a:pt x="681" y="1035"/>
                </a:moveTo>
                <a:cubicBezTo>
                  <a:pt x="910" y="1264"/>
                  <a:pt x="910" y="1264"/>
                  <a:pt x="910" y="1264"/>
                </a:cubicBezTo>
                <a:cubicBezTo>
                  <a:pt x="868" y="1306"/>
                  <a:pt x="868" y="1306"/>
                  <a:pt x="868" y="1306"/>
                </a:cubicBezTo>
                <a:cubicBezTo>
                  <a:pt x="825" y="1348"/>
                  <a:pt x="819" y="1420"/>
                  <a:pt x="819" y="1493"/>
                </a:cubicBezTo>
                <a:cubicBezTo>
                  <a:pt x="819" y="1493"/>
                  <a:pt x="819" y="1493"/>
                  <a:pt x="819" y="1493"/>
                </a:cubicBezTo>
                <a:cubicBezTo>
                  <a:pt x="819" y="1577"/>
                  <a:pt x="783" y="1661"/>
                  <a:pt x="723" y="1721"/>
                </a:cubicBezTo>
                <a:cubicBezTo>
                  <a:pt x="705" y="1739"/>
                  <a:pt x="687" y="1758"/>
                  <a:pt x="657" y="1776"/>
                </a:cubicBezTo>
                <a:cubicBezTo>
                  <a:pt x="554" y="1836"/>
                  <a:pt x="410" y="1836"/>
                  <a:pt x="295" y="1782"/>
                </a:cubicBezTo>
                <a:cubicBezTo>
                  <a:pt x="289" y="1782"/>
                  <a:pt x="283" y="1770"/>
                  <a:pt x="283" y="1764"/>
                </a:cubicBezTo>
                <a:cubicBezTo>
                  <a:pt x="277" y="1751"/>
                  <a:pt x="283" y="1739"/>
                  <a:pt x="295" y="1739"/>
                </a:cubicBezTo>
                <a:cubicBezTo>
                  <a:pt x="530" y="1601"/>
                  <a:pt x="530" y="1601"/>
                  <a:pt x="530" y="1601"/>
                </a:cubicBezTo>
                <a:cubicBezTo>
                  <a:pt x="530" y="1601"/>
                  <a:pt x="536" y="1601"/>
                  <a:pt x="536" y="1595"/>
                </a:cubicBezTo>
                <a:cubicBezTo>
                  <a:pt x="554" y="1577"/>
                  <a:pt x="578" y="1547"/>
                  <a:pt x="524" y="1445"/>
                </a:cubicBezTo>
                <a:cubicBezTo>
                  <a:pt x="512" y="1420"/>
                  <a:pt x="494" y="1402"/>
                  <a:pt x="482" y="1390"/>
                </a:cubicBezTo>
                <a:cubicBezTo>
                  <a:pt x="440" y="1348"/>
                  <a:pt x="410" y="1354"/>
                  <a:pt x="398" y="1360"/>
                </a:cubicBezTo>
                <a:cubicBezTo>
                  <a:pt x="392" y="1360"/>
                  <a:pt x="392" y="1360"/>
                  <a:pt x="392" y="1360"/>
                </a:cubicBezTo>
                <a:cubicBezTo>
                  <a:pt x="156" y="1499"/>
                  <a:pt x="156" y="1499"/>
                  <a:pt x="156" y="1499"/>
                </a:cubicBezTo>
                <a:cubicBezTo>
                  <a:pt x="144" y="1499"/>
                  <a:pt x="132" y="1499"/>
                  <a:pt x="126" y="1499"/>
                </a:cubicBezTo>
                <a:cubicBezTo>
                  <a:pt x="120" y="1493"/>
                  <a:pt x="114" y="1481"/>
                  <a:pt x="114" y="1469"/>
                </a:cubicBezTo>
                <a:cubicBezTo>
                  <a:pt x="120" y="1378"/>
                  <a:pt x="168" y="1288"/>
                  <a:pt x="235" y="1216"/>
                </a:cubicBezTo>
                <a:cubicBezTo>
                  <a:pt x="253" y="1198"/>
                  <a:pt x="283" y="1180"/>
                  <a:pt x="307" y="1162"/>
                </a:cubicBezTo>
                <a:cubicBezTo>
                  <a:pt x="349" y="1137"/>
                  <a:pt x="398" y="1125"/>
                  <a:pt x="452" y="1119"/>
                </a:cubicBezTo>
                <a:cubicBezTo>
                  <a:pt x="446" y="1119"/>
                  <a:pt x="446" y="1119"/>
                  <a:pt x="446" y="1119"/>
                </a:cubicBezTo>
                <a:cubicBezTo>
                  <a:pt x="452" y="1119"/>
                  <a:pt x="458" y="1119"/>
                  <a:pt x="464" y="1119"/>
                </a:cubicBezTo>
                <a:cubicBezTo>
                  <a:pt x="464" y="1119"/>
                  <a:pt x="464" y="1119"/>
                  <a:pt x="470" y="1119"/>
                </a:cubicBezTo>
                <a:cubicBezTo>
                  <a:pt x="536" y="1119"/>
                  <a:pt x="602" y="1113"/>
                  <a:pt x="639" y="1071"/>
                </a:cubicBezTo>
                <a:cubicBezTo>
                  <a:pt x="681" y="1035"/>
                  <a:pt x="681" y="1035"/>
                  <a:pt x="681" y="1035"/>
                </a:cubicBezTo>
                <a:cubicBezTo>
                  <a:pt x="681" y="1035"/>
                  <a:pt x="681" y="1035"/>
                  <a:pt x="681" y="1035"/>
                </a:cubicBezTo>
                <a:close/>
                <a:moveTo>
                  <a:pt x="1211" y="969"/>
                </a:moveTo>
                <a:cubicBezTo>
                  <a:pt x="976" y="734"/>
                  <a:pt x="976" y="734"/>
                  <a:pt x="976" y="734"/>
                </a:cubicBezTo>
                <a:cubicBezTo>
                  <a:pt x="813" y="572"/>
                  <a:pt x="813" y="572"/>
                  <a:pt x="813" y="572"/>
                </a:cubicBezTo>
                <a:cubicBezTo>
                  <a:pt x="807" y="566"/>
                  <a:pt x="801" y="566"/>
                  <a:pt x="795" y="566"/>
                </a:cubicBezTo>
                <a:cubicBezTo>
                  <a:pt x="789" y="566"/>
                  <a:pt x="783" y="566"/>
                  <a:pt x="777" y="572"/>
                </a:cubicBezTo>
                <a:cubicBezTo>
                  <a:pt x="572" y="776"/>
                  <a:pt x="572" y="776"/>
                  <a:pt x="572" y="776"/>
                </a:cubicBezTo>
                <a:cubicBezTo>
                  <a:pt x="566" y="782"/>
                  <a:pt x="566" y="800"/>
                  <a:pt x="572" y="812"/>
                </a:cubicBezTo>
                <a:cubicBezTo>
                  <a:pt x="741" y="975"/>
                  <a:pt x="741" y="975"/>
                  <a:pt x="741" y="975"/>
                </a:cubicBezTo>
                <a:cubicBezTo>
                  <a:pt x="970" y="1204"/>
                  <a:pt x="970" y="1204"/>
                  <a:pt x="970" y="1204"/>
                </a:cubicBezTo>
                <a:cubicBezTo>
                  <a:pt x="1579" y="1818"/>
                  <a:pt x="1579" y="1818"/>
                  <a:pt x="1579" y="1818"/>
                </a:cubicBezTo>
                <a:cubicBezTo>
                  <a:pt x="1591" y="1824"/>
                  <a:pt x="1603" y="1824"/>
                  <a:pt x="1615" y="1818"/>
                </a:cubicBezTo>
                <a:cubicBezTo>
                  <a:pt x="1820" y="1613"/>
                  <a:pt x="1820" y="1613"/>
                  <a:pt x="1820" y="1613"/>
                </a:cubicBezTo>
                <a:cubicBezTo>
                  <a:pt x="1826" y="1607"/>
                  <a:pt x="1826" y="1601"/>
                  <a:pt x="1826" y="1595"/>
                </a:cubicBezTo>
                <a:cubicBezTo>
                  <a:pt x="1826" y="1589"/>
                  <a:pt x="1826" y="1583"/>
                  <a:pt x="1820" y="1577"/>
                </a:cubicBezTo>
                <a:cubicBezTo>
                  <a:pt x="1211" y="969"/>
                  <a:pt x="1211" y="969"/>
                  <a:pt x="1211" y="969"/>
                </a:cubicBezTo>
                <a:cubicBezTo>
                  <a:pt x="1211" y="969"/>
                  <a:pt x="1211" y="969"/>
                  <a:pt x="1211" y="969"/>
                </a:cubicBezTo>
                <a:close/>
                <a:moveTo>
                  <a:pt x="1844" y="421"/>
                </a:moveTo>
                <a:cubicBezTo>
                  <a:pt x="1832" y="421"/>
                  <a:pt x="1826" y="421"/>
                  <a:pt x="1814" y="421"/>
                </a:cubicBezTo>
                <a:cubicBezTo>
                  <a:pt x="1579" y="560"/>
                  <a:pt x="1579" y="560"/>
                  <a:pt x="1579" y="560"/>
                </a:cubicBezTo>
                <a:cubicBezTo>
                  <a:pt x="1579" y="560"/>
                  <a:pt x="1579" y="560"/>
                  <a:pt x="1573" y="560"/>
                </a:cubicBezTo>
                <a:cubicBezTo>
                  <a:pt x="1561" y="566"/>
                  <a:pt x="1531" y="572"/>
                  <a:pt x="1488" y="530"/>
                </a:cubicBezTo>
                <a:cubicBezTo>
                  <a:pt x="1470" y="517"/>
                  <a:pt x="1458" y="499"/>
                  <a:pt x="1446" y="475"/>
                </a:cubicBezTo>
                <a:cubicBezTo>
                  <a:pt x="1386" y="373"/>
                  <a:pt x="1416" y="343"/>
                  <a:pt x="1428" y="325"/>
                </a:cubicBezTo>
                <a:cubicBezTo>
                  <a:pt x="1434" y="319"/>
                  <a:pt x="1440" y="319"/>
                  <a:pt x="1440" y="319"/>
                </a:cubicBezTo>
                <a:cubicBezTo>
                  <a:pt x="1675" y="180"/>
                  <a:pt x="1675" y="180"/>
                  <a:pt x="1675" y="180"/>
                </a:cubicBezTo>
                <a:cubicBezTo>
                  <a:pt x="1687" y="180"/>
                  <a:pt x="1687" y="168"/>
                  <a:pt x="1687" y="156"/>
                </a:cubicBezTo>
                <a:cubicBezTo>
                  <a:pt x="1687" y="150"/>
                  <a:pt x="1681" y="138"/>
                  <a:pt x="1675" y="138"/>
                </a:cubicBezTo>
                <a:cubicBezTo>
                  <a:pt x="1561" y="84"/>
                  <a:pt x="1416" y="84"/>
                  <a:pt x="1308" y="150"/>
                </a:cubicBezTo>
                <a:cubicBezTo>
                  <a:pt x="1284" y="162"/>
                  <a:pt x="1266" y="180"/>
                  <a:pt x="1241" y="198"/>
                </a:cubicBezTo>
                <a:cubicBezTo>
                  <a:pt x="1181" y="259"/>
                  <a:pt x="1151" y="343"/>
                  <a:pt x="1151" y="427"/>
                </a:cubicBezTo>
                <a:cubicBezTo>
                  <a:pt x="1145" y="427"/>
                  <a:pt x="1145" y="427"/>
                  <a:pt x="1145" y="427"/>
                </a:cubicBezTo>
                <a:cubicBezTo>
                  <a:pt x="1151" y="499"/>
                  <a:pt x="1145" y="572"/>
                  <a:pt x="1097" y="614"/>
                </a:cubicBezTo>
                <a:cubicBezTo>
                  <a:pt x="1036" y="680"/>
                  <a:pt x="1036" y="680"/>
                  <a:pt x="1036" y="680"/>
                </a:cubicBezTo>
                <a:cubicBezTo>
                  <a:pt x="1266" y="909"/>
                  <a:pt x="1266" y="909"/>
                  <a:pt x="1266" y="909"/>
                </a:cubicBezTo>
                <a:cubicBezTo>
                  <a:pt x="1332" y="849"/>
                  <a:pt x="1332" y="849"/>
                  <a:pt x="1332" y="849"/>
                </a:cubicBezTo>
                <a:cubicBezTo>
                  <a:pt x="1368" y="806"/>
                  <a:pt x="1434" y="800"/>
                  <a:pt x="1501" y="800"/>
                </a:cubicBezTo>
                <a:cubicBezTo>
                  <a:pt x="1507" y="800"/>
                  <a:pt x="1507" y="800"/>
                  <a:pt x="1507" y="800"/>
                </a:cubicBezTo>
                <a:cubicBezTo>
                  <a:pt x="1513" y="800"/>
                  <a:pt x="1519" y="800"/>
                  <a:pt x="1519" y="800"/>
                </a:cubicBezTo>
                <a:cubicBezTo>
                  <a:pt x="1519" y="800"/>
                  <a:pt x="1519" y="800"/>
                  <a:pt x="1519" y="800"/>
                </a:cubicBezTo>
                <a:cubicBezTo>
                  <a:pt x="1567" y="794"/>
                  <a:pt x="1615" y="782"/>
                  <a:pt x="1663" y="758"/>
                </a:cubicBezTo>
                <a:cubicBezTo>
                  <a:pt x="1687" y="740"/>
                  <a:pt x="1712" y="722"/>
                  <a:pt x="1736" y="704"/>
                </a:cubicBezTo>
                <a:cubicBezTo>
                  <a:pt x="1802" y="638"/>
                  <a:pt x="1844" y="542"/>
                  <a:pt x="1856" y="451"/>
                </a:cubicBezTo>
                <a:cubicBezTo>
                  <a:pt x="1856" y="439"/>
                  <a:pt x="1850" y="427"/>
                  <a:pt x="1844" y="421"/>
                </a:cubicBezTo>
                <a:close/>
                <a:moveTo>
                  <a:pt x="313" y="879"/>
                </a:moveTo>
                <a:cubicBezTo>
                  <a:pt x="325" y="879"/>
                  <a:pt x="343" y="873"/>
                  <a:pt x="349" y="861"/>
                </a:cubicBezTo>
                <a:cubicBezTo>
                  <a:pt x="862" y="349"/>
                  <a:pt x="862" y="349"/>
                  <a:pt x="862" y="349"/>
                </a:cubicBezTo>
                <a:cubicBezTo>
                  <a:pt x="874" y="343"/>
                  <a:pt x="880" y="325"/>
                  <a:pt x="880" y="313"/>
                </a:cubicBezTo>
                <a:cubicBezTo>
                  <a:pt x="880" y="295"/>
                  <a:pt x="874" y="283"/>
                  <a:pt x="862" y="271"/>
                </a:cubicBezTo>
                <a:cubicBezTo>
                  <a:pt x="602" y="12"/>
                  <a:pt x="602" y="12"/>
                  <a:pt x="602" y="12"/>
                </a:cubicBezTo>
                <a:cubicBezTo>
                  <a:pt x="590" y="6"/>
                  <a:pt x="578" y="0"/>
                  <a:pt x="566" y="0"/>
                </a:cubicBezTo>
                <a:cubicBezTo>
                  <a:pt x="548" y="0"/>
                  <a:pt x="536" y="6"/>
                  <a:pt x="524" y="12"/>
                </a:cubicBezTo>
                <a:cubicBezTo>
                  <a:pt x="12" y="524"/>
                  <a:pt x="12" y="524"/>
                  <a:pt x="12" y="524"/>
                </a:cubicBezTo>
                <a:cubicBezTo>
                  <a:pt x="6" y="535"/>
                  <a:pt x="0" y="548"/>
                  <a:pt x="0" y="560"/>
                </a:cubicBezTo>
                <a:cubicBezTo>
                  <a:pt x="0" y="578"/>
                  <a:pt x="6" y="590"/>
                  <a:pt x="12" y="602"/>
                </a:cubicBezTo>
                <a:cubicBezTo>
                  <a:pt x="277" y="861"/>
                  <a:pt x="277" y="861"/>
                  <a:pt x="277" y="861"/>
                </a:cubicBezTo>
                <a:cubicBezTo>
                  <a:pt x="283" y="873"/>
                  <a:pt x="301" y="879"/>
                  <a:pt x="313" y="879"/>
                </a:cubicBezTo>
                <a:close/>
              </a:path>
            </a:pathLst>
          </a:custGeom>
          <a:solidFill>
            <a:schemeClr val="bg1">
              <a:lumMod val="50000"/>
            </a:schemeClr>
          </a:solidFill>
          <a:ln>
            <a:noFill/>
          </a:ln>
        </p:spPr>
        <p:txBody>
          <a:bodyPr vert="horz" wrap="square" lIns="89630" tIns="44814" rIns="89630" bIns="44814" numCol="1" anchor="t" anchorCtr="0" compatLnSpc="1">
            <a:prstTxWarp prst="textNoShape">
              <a:avLst/>
            </a:prstTxWarp>
          </a:bodyPr>
          <a:lstStyle/>
          <a:p>
            <a:pPr defTabSz="914225">
              <a:defRPr/>
            </a:pPr>
            <a:endParaRPr lang="en-US" sz="1765" kern="0">
              <a:solidFill>
                <a:sysClr val="windowText" lastClr="000000"/>
              </a:solidFill>
              <a:latin typeface="Segoe UI Semilight"/>
            </a:endParaRPr>
          </a:p>
        </p:txBody>
      </p:sp>
      <p:grpSp>
        <p:nvGrpSpPr>
          <p:cNvPr id="35" name="Group 34"/>
          <p:cNvGrpSpPr/>
          <p:nvPr/>
        </p:nvGrpSpPr>
        <p:grpSpPr>
          <a:xfrm>
            <a:off x="1122313" y="1860257"/>
            <a:ext cx="2292781" cy="4357600"/>
            <a:chOff x="1144817" y="1897062"/>
            <a:chExt cx="2338756" cy="4444979"/>
          </a:xfrm>
        </p:grpSpPr>
        <p:grpSp>
          <p:nvGrpSpPr>
            <p:cNvPr id="47" name="Group 46"/>
            <p:cNvGrpSpPr>
              <a:grpSpLocks/>
            </p:cNvGrpSpPr>
            <p:nvPr/>
          </p:nvGrpSpPr>
          <p:grpSpPr>
            <a:xfrm>
              <a:off x="2882177" y="3243607"/>
              <a:ext cx="601396" cy="2213574"/>
              <a:chOff x="2814452" y="3508016"/>
              <a:chExt cx="1130321" cy="1626177"/>
            </a:xfrm>
          </p:grpSpPr>
          <p:cxnSp>
            <p:nvCxnSpPr>
              <p:cNvPr id="15" name="Straight Connector 14"/>
              <p:cNvCxnSpPr/>
              <p:nvPr/>
            </p:nvCxnSpPr>
            <p:spPr>
              <a:xfrm flipH="1">
                <a:off x="3371480" y="3508016"/>
                <a:ext cx="0" cy="1626177"/>
              </a:xfrm>
              <a:prstGeom prst="line">
                <a:avLst/>
              </a:prstGeom>
              <a:ln w="38100">
                <a:solidFill>
                  <a:srgbClr val="0017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2814452" y="3522158"/>
                <a:ext cx="546266" cy="0"/>
              </a:xfrm>
              <a:prstGeom prst="straightConnector1">
                <a:avLst/>
              </a:prstGeom>
              <a:ln w="38100">
                <a:solidFill>
                  <a:srgbClr val="0017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2814454" y="5119480"/>
                <a:ext cx="546266" cy="0"/>
              </a:xfrm>
              <a:prstGeom prst="straightConnector1">
                <a:avLst/>
              </a:prstGeom>
              <a:ln w="38100">
                <a:solidFill>
                  <a:srgbClr val="0017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10800000" flipH="1">
                <a:off x="3398509" y="4321105"/>
                <a:ext cx="546264" cy="0"/>
              </a:xfrm>
              <a:prstGeom prst="straightConnector1">
                <a:avLst/>
              </a:prstGeom>
              <a:ln w="38100">
                <a:solidFill>
                  <a:srgbClr val="001750"/>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5" name="Rectangle 4"/>
            <p:cNvSpPr/>
            <p:nvPr/>
          </p:nvSpPr>
          <p:spPr>
            <a:xfrm>
              <a:off x="1210974" y="1897062"/>
              <a:ext cx="1029449" cy="261610"/>
            </a:xfrm>
            <a:prstGeom prst="rect">
              <a:avLst/>
            </a:prstGeom>
            <a:noFill/>
          </p:spPr>
          <p:txBody>
            <a:bodyPr wrap="square" rtlCol="0">
              <a:spAutoFit/>
            </a:bodyPr>
            <a:lstStyle/>
            <a:p>
              <a:pPr defTabSz="913523"/>
              <a:r>
                <a:rPr lang="en-US" sz="1078" b="1" kern="0" dirty="0">
                  <a:gradFill>
                    <a:gsLst>
                      <a:gs pos="11504">
                        <a:srgbClr val="353535"/>
                      </a:gs>
                      <a:gs pos="37168">
                        <a:srgbClr val="353535"/>
                      </a:gs>
                    </a:gsLst>
                    <a:lin ang="5400000" scaled="0"/>
                  </a:gradFill>
                  <a:latin typeface="Segoe UI"/>
                </a:rPr>
                <a:t>Data sources</a:t>
              </a:r>
            </a:p>
          </p:txBody>
        </p:sp>
        <p:grpSp>
          <p:nvGrpSpPr>
            <p:cNvPr id="75" name="Group 74"/>
            <p:cNvGrpSpPr/>
            <p:nvPr/>
          </p:nvGrpSpPr>
          <p:grpSpPr>
            <a:xfrm>
              <a:off x="1145603" y="2337595"/>
              <a:ext cx="1762631" cy="1482898"/>
              <a:chOff x="-2528604" y="2530410"/>
              <a:chExt cx="1762631" cy="1482898"/>
            </a:xfrm>
          </p:grpSpPr>
          <p:sp>
            <p:nvSpPr>
              <p:cNvPr id="76" name="Rectangle 75"/>
              <p:cNvSpPr/>
              <p:nvPr/>
            </p:nvSpPr>
            <p:spPr>
              <a:xfrm>
                <a:off x="-2468977" y="2577506"/>
                <a:ext cx="1641701" cy="1359257"/>
              </a:xfrm>
              <a:prstGeom prst="rect">
                <a:avLst/>
              </a:prstGeom>
              <a:solidFill>
                <a:srgbClr val="0072C6"/>
              </a:solidFill>
              <a:ln w="1143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698">
                  <a:defRPr/>
                </a:pPr>
                <a:endParaRPr lang="en-US" sz="1765" b="1" kern="0" dirty="0">
                  <a:gradFill>
                    <a:gsLst>
                      <a:gs pos="100000">
                        <a:srgbClr val="FFFFFF"/>
                      </a:gs>
                      <a:gs pos="31000">
                        <a:srgbClr val="FFFFFF"/>
                      </a:gs>
                    </a:gsLst>
                    <a:lin ang="5400000" scaled="0"/>
                  </a:gradFill>
                  <a:latin typeface="Segoe UI"/>
                </a:endParaRPr>
              </a:p>
            </p:txBody>
          </p:sp>
          <p:grpSp>
            <p:nvGrpSpPr>
              <p:cNvPr id="77" name="Group 76"/>
              <p:cNvGrpSpPr/>
              <p:nvPr/>
            </p:nvGrpSpPr>
            <p:grpSpPr>
              <a:xfrm>
                <a:off x="-2417028" y="2623672"/>
                <a:ext cx="1526214" cy="1343469"/>
                <a:chOff x="757437" y="2519885"/>
                <a:chExt cx="1987953" cy="1749921"/>
              </a:xfrm>
              <a:solidFill>
                <a:schemeClr val="bg1">
                  <a:alpha val="15000"/>
                </a:schemeClr>
              </a:solidFill>
            </p:grpSpPr>
            <p:sp>
              <p:nvSpPr>
                <p:cNvPr id="79" name="Freeform 73"/>
                <p:cNvSpPr>
                  <a:spLocks noChangeAspect="1" noEditPoints="1"/>
                </p:cNvSpPr>
                <p:nvPr/>
              </p:nvSpPr>
              <p:spPr bwMode="black">
                <a:xfrm>
                  <a:off x="2163993" y="3714524"/>
                  <a:ext cx="546475" cy="546473"/>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dirty="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80" name="Oval 79"/>
                <p:cNvSpPr/>
                <p:nvPr/>
              </p:nvSpPr>
              <p:spPr>
                <a:xfrm>
                  <a:off x="1769946" y="3970228"/>
                  <a:ext cx="254741" cy="25474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81" name="Oval 80"/>
                <p:cNvSpPr/>
                <p:nvPr/>
              </p:nvSpPr>
              <p:spPr>
                <a:xfrm>
                  <a:off x="1942884" y="3613005"/>
                  <a:ext cx="185689" cy="18568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82" name="Oval 81"/>
                <p:cNvSpPr/>
                <p:nvPr/>
              </p:nvSpPr>
              <p:spPr>
                <a:xfrm>
                  <a:off x="1588638" y="2622021"/>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83" name="Oval 82"/>
                <p:cNvSpPr/>
                <p:nvPr/>
              </p:nvSpPr>
              <p:spPr>
                <a:xfrm>
                  <a:off x="2511665" y="2941844"/>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84" name="Oval 83"/>
                <p:cNvSpPr/>
                <p:nvPr/>
              </p:nvSpPr>
              <p:spPr>
                <a:xfrm>
                  <a:off x="2479435" y="2519885"/>
                  <a:ext cx="265955" cy="2659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85" name="Freeform 21"/>
                <p:cNvSpPr>
                  <a:spLocks noChangeAspect="1" noEditPoints="1"/>
                </p:cNvSpPr>
                <p:nvPr/>
              </p:nvSpPr>
              <p:spPr bwMode="black">
                <a:xfrm>
                  <a:off x="791852" y="2527050"/>
                  <a:ext cx="659174" cy="410546"/>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grpFill/>
                <a:ln>
                  <a:noFill/>
                </a:ln>
              </p:spPr>
              <p:txBody>
                <a:bodyPr vert="horz" wrap="square" lIns="91388" tIns="45694" rIns="91388" bIns="45694" numCol="1" anchor="t" anchorCtr="0" compatLnSpc="1">
                  <a:prstTxWarp prst="textNoShape">
                    <a:avLst/>
                  </a:prstTxWarp>
                </a:bodyPr>
                <a:lstStyle/>
                <a:p>
                  <a:pPr defTabSz="913698">
                    <a:defRPr/>
                  </a:pPr>
                  <a:endParaRPr lang="en-US" sz="1765" kern="0" dirty="0">
                    <a:gradFill>
                      <a:gsLst>
                        <a:gs pos="100000">
                          <a:srgbClr val="FFFFFF"/>
                        </a:gs>
                        <a:gs pos="31000">
                          <a:srgbClr val="FFFFFF"/>
                        </a:gs>
                      </a:gsLst>
                      <a:lin ang="5400000" scaled="0"/>
                    </a:gradFill>
                    <a:latin typeface="Segoe UI"/>
                  </a:endParaRPr>
                </a:p>
              </p:txBody>
            </p:sp>
            <p:sp>
              <p:nvSpPr>
                <p:cNvPr id="86" name="Oval 85"/>
                <p:cNvSpPr/>
                <p:nvPr/>
              </p:nvSpPr>
              <p:spPr>
                <a:xfrm>
                  <a:off x="1327496" y="3029019"/>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87" name="Freeform 219"/>
                <p:cNvSpPr>
                  <a:spLocks noChangeAspect="1"/>
                </p:cNvSpPr>
                <p:nvPr/>
              </p:nvSpPr>
              <p:spPr bwMode="black">
                <a:xfrm>
                  <a:off x="757437" y="3012269"/>
                  <a:ext cx="457200" cy="457137"/>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dirty="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88" name="Freeform 88"/>
                <p:cNvSpPr>
                  <a:spLocks noEditPoints="1"/>
                </p:cNvSpPr>
                <p:nvPr/>
              </p:nvSpPr>
              <p:spPr bwMode="black">
                <a:xfrm>
                  <a:off x="2166732" y="3099365"/>
                  <a:ext cx="516790" cy="5562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sz="1765" kern="0">
                    <a:gradFill>
                      <a:gsLst>
                        <a:gs pos="100000">
                          <a:srgbClr val="FFFFFF"/>
                        </a:gs>
                        <a:gs pos="31000">
                          <a:srgbClr val="FFFFFF"/>
                        </a:gs>
                      </a:gsLst>
                      <a:lin ang="5400000" scaled="0"/>
                    </a:gradFill>
                    <a:latin typeface="Segoe UI"/>
                  </a:endParaRPr>
                </a:p>
              </p:txBody>
            </p:sp>
            <p:sp>
              <p:nvSpPr>
                <p:cNvPr id="89" name="Freeform 26"/>
                <p:cNvSpPr>
                  <a:spLocks noEditPoints="1"/>
                </p:cNvSpPr>
                <p:nvPr/>
              </p:nvSpPr>
              <p:spPr bwMode="auto">
                <a:xfrm>
                  <a:off x="2095047" y="2595034"/>
                  <a:ext cx="235693" cy="349106"/>
                </a:xfrm>
                <a:custGeom>
                  <a:avLst/>
                  <a:gdLst>
                    <a:gd name="T0" fmla="*/ 540 w 540"/>
                    <a:gd name="T1" fmla="*/ 520 h 800"/>
                    <a:gd name="T2" fmla="*/ 540 w 540"/>
                    <a:gd name="T3" fmla="*/ 331 h 800"/>
                    <a:gd name="T4" fmla="*/ 482 w 540"/>
                    <a:gd name="T5" fmla="*/ 328 h 800"/>
                    <a:gd name="T6" fmla="*/ 482 w 540"/>
                    <a:gd name="T7" fmla="*/ 212 h 800"/>
                    <a:gd name="T8" fmla="*/ 482 w 540"/>
                    <a:gd name="T9" fmla="*/ 212 h 800"/>
                    <a:gd name="T10" fmla="*/ 270 w 540"/>
                    <a:gd name="T11" fmla="*/ 0 h 800"/>
                    <a:gd name="T12" fmla="*/ 58 w 540"/>
                    <a:gd name="T13" fmla="*/ 212 h 800"/>
                    <a:gd name="T14" fmla="*/ 58 w 540"/>
                    <a:gd name="T15" fmla="*/ 212 h 800"/>
                    <a:gd name="T16" fmla="*/ 58 w 540"/>
                    <a:gd name="T17" fmla="*/ 328 h 800"/>
                    <a:gd name="T18" fmla="*/ 0 w 540"/>
                    <a:gd name="T19" fmla="*/ 331 h 800"/>
                    <a:gd name="T20" fmla="*/ 0 w 540"/>
                    <a:gd name="T21" fmla="*/ 520 h 800"/>
                    <a:gd name="T22" fmla="*/ 0 w 540"/>
                    <a:gd name="T23" fmla="*/ 520 h 800"/>
                    <a:gd name="T24" fmla="*/ 0 w 540"/>
                    <a:gd name="T25" fmla="*/ 594 h 800"/>
                    <a:gd name="T26" fmla="*/ 0 w 540"/>
                    <a:gd name="T27" fmla="*/ 594 h 800"/>
                    <a:gd name="T28" fmla="*/ 0 w 540"/>
                    <a:gd name="T29" fmla="*/ 783 h 800"/>
                    <a:gd name="T30" fmla="*/ 270 w 540"/>
                    <a:gd name="T31" fmla="*/ 800 h 800"/>
                    <a:gd name="T32" fmla="*/ 270 w 540"/>
                    <a:gd name="T33" fmla="*/ 800 h 800"/>
                    <a:gd name="T34" fmla="*/ 270 w 540"/>
                    <a:gd name="T35" fmla="*/ 800 h 800"/>
                    <a:gd name="T36" fmla="*/ 540 w 540"/>
                    <a:gd name="T37" fmla="*/ 783 h 800"/>
                    <a:gd name="T38" fmla="*/ 540 w 540"/>
                    <a:gd name="T39" fmla="*/ 594 h 800"/>
                    <a:gd name="T40" fmla="*/ 540 w 540"/>
                    <a:gd name="T41" fmla="*/ 594 h 800"/>
                    <a:gd name="T42" fmla="*/ 540 w 540"/>
                    <a:gd name="T43" fmla="*/ 520 h 800"/>
                    <a:gd name="T44" fmla="*/ 270 w 540"/>
                    <a:gd name="T45" fmla="*/ 314 h 800"/>
                    <a:gd name="T46" fmla="*/ 270 w 540"/>
                    <a:gd name="T47" fmla="*/ 314 h 800"/>
                    <a:gd name="T48" fmla="*/ 122 w 540"/>
                    <a:gd name="T49" fmla="*/ 324 h 800"/>
                    <a:gd name="T50" fmla="*/ 122 w 540"/>
                    <a:gd name="T51" fmla="*/ 212 h 800"/>
                    <a:gd name="T52" fmla="*/ 122 w 540"/>
                    <a:gd name="T53" fmla="*/ 212 h 800"/>
                    <a:gd name="T54" fmla="*/ 270 w 540"/>
                    <a:gd name="T55" fmla="*/ 64 h 800"/>
                    <a:gd name="T56" fmla="*/ 418 w 540"/>
                    <a:gd name="T57" fmla="*/ 212 h 800"/>
                    <a:gd name="T58" fmla="*/ 418 w 540"/>
                    <a:gd name="T59" fmla="*/ 212 h 800"/>
                    <a:gd name="T60" fmla="*/ 418 w 540"/>
                    <a:gd name="T61" fmla="*/ 324 h 800"/>
                    <a:gd name="T62" fmla="*/ 270 w 540"/>
                    <a:gd name="T63" fmla="*/ 314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0" h="800">
                      <a:moveTo>
                        <a:pt x="540" y="520"/>
                      </a:moveTo>
                      <a:cubicBezTo>
                        <a:pt x="540" y="331"/>
                        <a:pt x="540" y="331"/>
                        <a:pt x="540" y="331"/>
                      </a:cubicBezTo>
                      <a:cubicBezTo>
                        <a:pt x="482" y="328"/>
                        <a:pt x="482" y="328"/>
                        <a:pt x="482" y="328"/>
                      </a:cubicBezTo>
                      <a:cubicBezTo>
                        <a:pt x="482" y="212"/>
                        <a:pt x="482" y="212"/>
                        <a:pt x="482" y="212"/>
                      </a:cubicBezTo>
                      <a:cubicBezTo>
                        <a:pt x="482" y="212"/>
                        <a:pt x="482" y="212"/>
                        <a:pt x="482" y="212"/>
                      </a:cubicBezTo>
                      <a:cubicBezTo>
                        <a:pt x="482" y="95"/>
                        <a:pt x="387" y="0"/>
                        <a:pt x="270" y="0"/>
                      </a:cubicBezTo>
                      <a:cubicBezTo>
                        <a:pt x="153" y="0"/>
                        <a:pt x="58" y="95"/>
                        <a:pt x="58" y="212"/>
                      </a:cubicBezTo>
                      <a:cubicBezTo>
                        <a:pt x="58" y="212"/>
                        <a:pt x="58" y="212"/>
                        <a:pt x="58" y="212"/>
                      </a:cubicBezTo>
                      <a:cubicBezTo>
                        <a:pt x="58" y="328"/>
                        <a:pt x="58" y="328"/>
                        <a:pt x="58" y="328"/>
                      </a:cubicBezTo>
                      <a:cubicBezTo>
                        <a:pt x="0" y="331"/>
                        <a:pt x="0" y="331"/>
                        <a:pt x="0" y="331"/>
                      </a:cubicBezTo>
                      <a:cubicBezTo>
                        <a:pt x="0" y="520"/>
                        <a:pt x="0" y="520"/>
                        <a:pt x="0" y="520"/>
                      </a:cubicBezTo>
                      <a:cubicBezTo>
                        <a:pt x="0" y="520"/>
                        <a:pt x="0" y="520"/>
                        <a:pt x="0" y="520"/>
                      </a:cubicBezTo>
                      <a:cubicBezTo>
                        <a:pt x="0" y="594"/>
                        <a:pt x="0" y="594"/>
                        <a:pt x="0" y="594"/>
                      </a:cubicBezTo>
                      <a:cubicBezTo>
                        <a:pt x="0" y="594"/>
                        <a:pt x="0" y="594"/>
                        <a:pt x="0" y="594"/>
                      </a:cubicBezTo>
                      <a:cubicBezTo>
                        <a:pt x="0" y="783"/>
                        <a:pt x="0" y="783"/>
                        <a:pt x="0" y="783"/>
                      </a:cubicBezTo>
                      <a:cubicBezTo>
                        <a:pt x="270" y="800"/>
                        <a:pt x="270" y="800"/>
                        <a:pt x="270" y="800"/>
                      </a:cubicBezTo>
                      <a:cubicBezTo>
                        <a:pt x="270" y="800"/>
                        <a:pt x="270" y="800"/>
                        <a:pt x="270" y="800"/>
                      </a:cubicBezTo>
                      <a:cubicBezTo>
                        <a:pt x="270" y="800"/>
                        <a:pt x="270" y="800"/>
                        <a:pt x="270" y="800"/>
                      </a:cubicBezTo>
                      <a:cubicBezTo>
                        <a:pt x="540" y="783"/>
                        <a:pt x="540" y="783"/>
                        <a:pt x="540" y="783"/>
                      </a:cubicBezTo>
                      <a:cubicBezTo>
                        <a:pt x="540" y="594"/>
                        <a:pt x="540" y="594"/>
                        <a:pt x="540" y="594"/>
                      </a:cubicBezTo>
                      <a:cubicBezTo>
                        <a:pt x="540" y="594"/>
                        <a:pt x="540" y="594"/>
                        <a:pt x="540" y="594"/>
                      </a:cubicBezTo>
                      <a:cubicBezTo>
                        <a:pt x="540" y="520"/>
                        <a:pt x="540" y="520"/>
                        <a:pt x="540" y="520"/>
                      </a:cubicBezTo>
                      <a:close/>
                      <a:moveTo>
                        <a:pt x="270" y="314"/>
                      </a:moveTo>
                      <a:cubicBezTo>
                        <a:pt x="270" y="314"/>
                        <a:pt x="270" y="314"/>
                        <a:pt x="270" y="314"/>
                      </a:cubicBezTo>
                      <a:cubicBezTo>
                        <a:pt x="122" y="324"/>
                        <a:pt x="122" y="324"/>
                        <a:pt x="122" y="324"/>
                      </a:cubicBezTo>
                      <a:cubicBezTo>
                        <a:pt x="122" y="212"/>
                        <a:pt x="122" y="212"/>
                        <a:pt x="122" y="212"/>
                      </a:cubicBezTo>
                      <a:cubicBezTo>
                        <a:pt x="122" y="212"/>
                        <a:pt x="122" y="212"/>
                        <a:pt x="122" y="212"/>
                      </a:cubicBezTo>
                      <a:cubicBezTo>
                        <a:pt x="122" y="130"/>
                        <a:pt x="189" y="64"/>
                        <a:pt x="270" y="64"/>
                      </a:cubicBezTo>
                      <a:cubicBezTo>
                        <a:pt x="351" y="64"/>
                        <a:pt x="418" y="130"/>
                        <a:pt x="418" y="212"/>
                      </a:cubicBezTo>
                      <a:cubicBezTo>
                        <a:pt x="418" y="212"/>
                        <a:pt x="418" y="212"/>
                        <a:pt x="418" y="212"/>
                      </a:cubicBezTo>
                      <a:cubicBezTo>
                        <a:pt x="418" y="324"/>
                        <a:pt x="418" y="324"/>
                        <a:pt x="418" y="324"/>
                      </a:cubicBezTo>
                      <a:cubicBezTo>
                        <a:pt x="270" y="314"/>
                        <a:pt x="270" y="314"/>
                        <a:pt x="270" y="314"/>
                      </a:cubicBezTo>
                      <a:close/>
                    </a:path>
                  </a:pathLst>
                </a:custGeom>
                <a:grpFill/>
                <a:ln>
                  <a:noFill/>
                </a:ln>
              </p:spPr>
              <p:txBody>
                <a:bodyPr vert="horz" wrap="square" lIns="91388" tIns="45694" rIns="91388" bIns="45694" numCol="1" anchor="t" anchorCtr="0" compatLnSpc="1">
                  <a:prstTxWarp prst="textNoShape">
                    <a:avLst/>
                  </a:prstTxWarp>
                </a:bodyPr>
                <a:lstStyle/>
                <a:p>
                  <a:pPr defTabSz="913698">
                    <a:defRPr/>
                  </a:pPr>
                  <a:endParaRPr lang="en-US" sz="1765" kern="0">
                    <a:gradFill>
                      <a:gsLst>
                        <a:gs pos="100000">
                          <a:srgbClr val="FFFFFF"/>
                        </a:gs>
                        <a:gs pos="31000">
                          <a:srgbClr val="FFFFFF"/>
                        </a:gs>
                      </a:gsLst>
                      <a:lin ang="5400000" scaled="0"/>
                    </a:gradFill>
                    <a:latin typeface="Segoe UI"/>
                  </a:endParaRPr>
                </a:p>
              </p:txBody>
            </p:sp>
            <p:sp>
              <p:nvSpPr>
                <p:cNvPr id="90" name="Freeform 85"/>
                <p:cNvSpPr>
                  <a:spLocks noEditPoints="1"/>
                </p:cNvSpPr>
                <p:nvPr/>
              </p:nvSpPr>
              <p:spPr bwMode="auto">
                <a:xfrm>
                  <a:off x="1563885" y="2853147"/>
                  <a:ext cx="447846" cy="578821"/>
                </a:xfrm>
                <a:custGeom>
                  <a:avLst/>
                  <a:gdLst/>
                  <a:ahLst/>
                  <a:cxnLst>
                    <a:cxn ang="0">
                      <a:pos x="187" y="0"/>
                    </a:cxn>
                    <a:cxn ang="0">
                      <a:pos x="55" y="0"/>
                    </a:cxn>
                    <a:cxn ang="0">
                      <a:pos x="0" y="31"/>
                    </a:cxn>
                    <a:cxn ang="0">
                      <a:pos x="0" y="283"/>
                    </a:cxn>
                    <a:cxn ang="0">
                      <a:pos x="55" y="314"/>
                    </a:cxn>
                    <a:cxn ang="0">
                      <a:pos x="187" y="314"/>
                    </a:cxn>
                    <a:cxn ang="0">
                      <a:pos x="242" y="283"/>
                    </a:cxn>
                    <a:cxn ang="0">
                      <a:pos x="242" y="31"/>
                    </a:cxn>
                    <a:cxn ang="0">
                      <a:pos x="187" y="0"/>
                    </a:cxn>
                    <a:cxn ang="0">
                      <a:pos x="126" y="283"/>
                    </a:cxn>
                    <a:cxn ang="0">
                      <a:pos x="97" y="254"/>
                    </a:cxn>
                    <a:cxn ang="0">
                      <a:pos x="126" y="225"/>
                    </a:cxn>
                    <a:cxn ang="0">
                      <a:pos x="155" y="254"/>
                    </a:cxn>
                    <a:cxn ang="0">
                      <a:pos x="126" y="283"/>
                    </a:cxn>
                    <a:cxn ang="0">
                      <a:pos x="221" y="161"/>
                    </a:cxn>
                    <a:cxn ang="0">
                      <a:pos x="215" y="167"/>
                    </a:cxn>
                    <a:cxn ang="0">
                      <a:pos x="26" y="167"/>
                    </a:cxn>
                    <a:cxn ang="0">
                      <a:pos x="21" y="161"/>
                    </a:cxn>
                    <a:cxn ang="0">
                      <a:pos x="21" y="31"/>
                    </a:cxn>
                    <a:cxn ang="0">
                      <a:pos x="26" y="25"/>
                    </a:cxn>
                    <a:cxn ang="0">
                      <a:pos x="215" y="25"/>
                    </a:cxn>
                    <a:cxn ang="0">
                      <a:pos x="221" y="31"/>
                    </a:cxn>
                    <a:cxn ang="0">
                      <a:pos x="221" y="161"/>
                    </a:cxn>
                  </a:cxnLst>
                  <a:rect l="0" t="0" r="r" b="b"/>
                  <a:pathLst>
                    <a:path w="242" h="314">
                      <a:moveTo>
                        <a:pt x="187" y="0"/>
                      </a:moveTo>
                      <a:cubicBezTo>
                        <a:pt x="55" y="0"/>
                        <a:pt x="55" y="0"/>
                        <a:pt x="55" y="0"/>
                      </a:cubicBezTo>
                      <a:cubicBezTo>
                        <a:pt x="25" y="0"/>
                        <a:pt x="0" y="1"/>
                        <a:pt x="0" y="31"/>
                      </a:cubicBezTo>
                      <a:cubicBezTo>
                        <a:pt x="0" y="283"/>
                        <a:pt x="0" y="283"/>
                        <a:pt x="0" y="283"/>
                      </a:cubicBezTo>
                      <a:cubicBezTo>
                        <a:pt x="0" y="313"/>
                        <a:pt x="25" y="314"/>
                        <a:pt x="55" y="314"/>
                      </a:cubicBezTo>
                      <a:cubicBezTo>
                        <a:pt x="187" y="314"/>
                        <a:pt x="187" y="314"/>
                        <a:pt x="187" y="314"/>
                      </a:cubicBezTo>
                      <a:cubicBezTo>
                        <a:pt x="217" y="314"/>
                        <a:pt x="242" y="313"/>
                        <a:pt x="242" y="283"/>
                      </a:cubicBezTo>
                      <a:cubicBezTo>
                        <a:pt x="242" y="31"/>
                        <a:pt x="242" y="31"/>
                        <a:pt x="242" y="31"/>
                      </a:cubicBezTo>
                      <a:cubicBezTo>
                        <a:pt x="242" y="1"/>
                        <a:pt x="217" y="0"/>
                        <a:pt x="187" y="0"/>
                      </a:cubicBezTo>
                      <a:close/>
                      <a:moveTo>
                        <a:pt x="126" y="283"/>
                      </a:moveTo>
                      <a:cubicBezTo>
                        <a:pt x="110" y="283"/>
                        <a:pt x="97" y="270"/>
                        <a:pt x="97" y="254"/>
                      </a:cubicBezTo>
                      <a:cubicBezTo>
                        <a:pt x="97" y="238"/>
                        <a:pt x="110" y="225"/>
                        <a:pt x="126" y="225"/>
                      </a:cubicBezTo>
                      <a:cubicBezTo>
                        <a:pt x="142" y="225"/>
                        <a:pt x="155" y="238"/>
                        <a:pt x="155" y="254"/>
                      </a:cubicBezTo>
                      <a:cubicBezTo>
                        <a:pt x="155" y="270"/>
                        <a:pt x="142" y="283"/>
                        <a:pt x="126" y="283"/>
                      </a:cubicBezTo>
                      <a:close/>
                      <a:moveTo>
                        <a:pt x="221" y="161"/>
                      </a:moveTo>
                      <a:cubicBezTo>
                        <a:pt x="221" y="165"/>
                        <a:pt x="218" y="167"/>
                        <a:pt x="215" y="167"/>
                      </a:cubicBezTo>
                      <a:cubicBezTo>
                        <a:pt x="26" y="167"/>
                        <a:pt x="26" y="167"/>
                        <a:pt x="26" y="167"/>
                      </a:cubicBezTo>
                      <a:cubicBezTo>
                        <a:pt x="23" y="167"/>
                        <a:pt x="21" y="165"/>
                        <a:pt x="21" y="161"/>
                      </a:cubicBezTo>
                      <a:cubicBezTo>
                        <a:pt x="21" y="31"/>
                        <a:pt x="21" y="31"/>
                        <a:pt x="21" y="31"/>
                      </a:cubicBezTo>
                      <a:cubicBezTo>
                        <a:pt x="21" y="28"/>
                        <a:pt x="23" y="25"/>
                        <a:pt x="26" y="25"/>
                      </a:cubicBezTo>
                      <a:cubicBezTo>
                        <a:pt x="215" y="25"/>
                        <a:pt x="215" y="25"/>
                        <a:pt x="215" y="25"/>
                      </a:cubicBezTo>
                      <a:cubicBezTo>
                        <a:pt x="218" y="25"/>
                        <a:pt x="221" y="28"/>
                        <a:pt x="221" y="31"/>
                      </a:cubicBezTo>
                      <a:lnTo>
                        <a:pt x="221" y="161"/>
                      </a:lnTo>
                      <a:close/>
                    </a:path>
                  </a:pathLst>
                </a:custGeom>
                <a:grpFill/>
                <a:extLst/>
              </p:spPr>
              <p:txBody>
                <a:bodyPr vert="horz" wrap="square" lIns="93207" tIns="46603" rIns="93207" bIns="46603" numCol="1" anchor="t" anchorCtr="0" compatLnSpc="1">
                  <a:prstTxWarp prst="textNoShape">
                    <a:avLst/>
                  </a:prstTxWarp>
                </a:bodyPr>
                <a:lstStyle/>
                <a:p>
                  <a:pPr defTabSz="931843">
                    <a:defRPr/>
                  </a:pPr>
                  <a:endParaRPr lang="en-US" sz="1765" kern="0">
                    <a:gradFill>
                      <a:gsLst>
                        <a:gs pos="100000">
                          <a:srgbClr val="FFFFFF"/>
                        </a:gs>
                        <a:gs pos="31000">
                          <a:srgbClr val="FFFFFF"/>
                        </a:gs>
                      </a:gsLst>
                      <a:lin ang="5400000" scaled="0"/>
                    </a:gradFill>
                    <a:latin typeface="Segoe UI"/>
                  </a:endParaRPr>
                </a:p>
              </p:txBody>
            </p:sp>
            <p:sp>
              <p:nvSpPr>
                <p:cNvPr id="91" name="Freeform 229"/>
                <p:cNvSpPr/>
                <p:nvPr/>
              </p:nvSpPr>
              <p:spPr>
                <a:xfrm>
                  <a:off x="938339" y="3451352"/>
                  <a:ext cx="743672" cy="818454"/>
                </a:xfrm>
                <a:custGeom>
                  <a:avLst/>
                  <a:gdLst>
                    <a:gd name="connsiteX0" fmla="*/ 528162 w 853584"/>
                    <a:gd name="connsiteY0" fmla="*/ 99273 h 939419"/>
                    <a:gd name="connsiteX1" fmla="*/ 592919 w 853584"/>
                    <a:gd name="connsiteY1" fmla="*/ 119375 h 939419"/>
                    <a:gd name="connsiteX2" fmla="*/ 853584 w 853584"/>
                    <a:gd name="connsiteY2" fmla="*/ 512627 h 939419"/>
                    <a:gd name="connsiteX3" fmla="*/ 426792 w 853584"/>
                    <a:gd name="connsiteY3" fmla="*/ 939419 h 939419"/>
                    <a:gd name="connsiteX4" fmla="*/ 0 w 853584"/>
                    <a:gd name="connsiteY4" fmla="*/ 512627 h 939419"/>
                    <a:gd name="connsiteX5" fmla="*/ 260665 w 853584"/>
                    <a:gd name="connsiteY5" fmla="*/ 119375 h 939419"/>
                    <a:gd name="connsiteX6" fmla="*/ 296800 w 853584"/>
                    <a:gd name="connsiteY6" fmla="*/ 108158 h 939419"/>
                    <a:gd name="connsiteX7" fmla="*/ 296800 w 853584"/>
                    <a:gd name="connsiteY7" fmla="*/ 250889 h 939419"/>
                    <a:gd name="connsiteX8" fmla="*/ 262767 w 853584"/>
                    <a:gd name="connsiteY8" fmla="*/ 269362 h 939419"/>
                    <a:gd name="connsiteX9" fmla="*/ 133424 w 853584"/>
                    <a:gd name="connsiteY9" fmla="*/ 512627 h 939419"/>
                    <a:gd name="connsiteX10" fmla="*/ 426792 w 853584"/>
                    <a:gd name="connsiteY10" fmla="*/ 805995 h 939419"/>
                    <a:gd name="connsiteX11" fmla="*/ 720160 w 853584"/>
                    <a:gd name="connsiteY11" fmla="*/ 512627 h 939419"/>
                    <a:gd name="connsiteX12" fmla="*/ 540984 w 853584"/>
                    <a:gd name="connsiteY12" fmla="*/ 242313 h 939419"/>
                    <a:gd name="connsiteX13" fmla="*/ 528162 w 853584"/>
                    <a:gd name="connsiteY13" fmla="*/ 238333 h 939419"/>
                    <a:gd name="connsiteX14" fmla="*/ 413546 w 853584"/>
                    <a:gd name="connsiteY14" fmla="*/ 0 h 939419"/>
                    <a:gd name="connsiteX15" fmla="*/ 467162 w 853584"/>
                    <a:gd name="connsiteY15" fmla="*/ 53616 h 939419"/>
                    <a:gd name="connsiteX16" fmla="*/ 467162 w 853584"/>
                    <a:gd name="connsiteY16" fmla="*/ 486795 h 939419"/>
                    <a:gd name="connsiteX17" fmla="*/ 413546 w 853584"/>
                    <a:gd name="connsiteY17" fmla="*/ 540411 h 939419"/>
                    <a:gd name="connsiteX18" fmla="*/ 359930 w 853584"/>
                    <a:gd name="connsiteY18" fmla="*/ 486795 h 939419"/>
                    <a:gd name="connsiteX19" fmla="*/ 359930 w 853584"/>
                    <a:gd name="connsiteY19" fmla="*/ 53616 h 939419"/>
                    <a:gd name="connsiteX20" fmla="*/ 413546 w 853584"/>
                    <a:gd name="connsiteY20" fmla="*/ 0 h 939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3584" h="939419">
                      <a:moveTo>
                        <a:pt x="528162" y="99273"/>
                      </a:moveTo>
                      <a:lnTo>
                        <a:pt x="592919" y="119375"/>
                      </a:lnTo>
                      <a:cubicBezTo>
                        <a:pt x="746101" y="184165"/>
                        <a:pt x="853584" y="335844"/>
                        <a:pt x="853584" y="512627"/>
                      </a:cubicBezTo>
                      <a:cubicBezTo>
                        <a:pt x="853584" y="748338"/>
                        <a:pt x="662503" y="939419"/>
                        <a:pt x="426792" y="939419"/>
                      </a:cubicBezTo>
                      <a:cubicBezTo>
                        <a:pt x="191081" y="939419"/>
                        <a:pt x="0" y="748338"/>
                        <a:pt x="0" y="512627"/>
                      </a:cubicBezTo>
                      <a:cubicBezTo>
                        <a:pt x="0" y="335844"/>
                        <a:pt x="107483" y="184165"/>
                        <a:pt x="260665" y="119375"/>
                      </a:cubicBezTo>
                      <a:lnTo>
                        <a:pt x="296800" y="108158"/>
                      </a:lnTo>
                      <a:lnTo>
                        <a:pt x="296800" y="250889"/>
                      </a:lnTo>
                      <a:lnTo>
                        <a:pt x="262767" y="269362"/>
                      </a:lnTo>
                      <a:cubicBezTo>
                        <a:pt x="184731" y="322082"/>
                        <a:pt x="133424" y="411363"/>
                        <a:pt x="133424" y="512627"/>
                      </a:cubicBezTo>
                      <a:cubicBezTo>
                        <a:pt x="133424" y="674650"/>
                        <a:pt x="264769" y="805995"/>
                        <a:pt x="426792" y="805995"/>
                      </a:cubicBezTo>
                      <a:cubicBezTo>
                        <a:pt x="588815" y="805995"/>
                        <a:pt x="720160" y="674650"/>
                        <a:pt x="720160" y="512627"/>
                      </a:cubicBezTo>
                      <a:cubicBezTo>
                        <a:pt x="720160" y="391110"/>
                        <a:pt x="646279" y="286849"/>
                        <a:pt x="540984" y="242313"/>
                      </a:cubicBezTo>
                      <a:lnTo>
                        <a:pt x="528162" y="238333"/>
                      </a:lnTo>
                      <a:close/>
                      <a:moveTo>
                        <a:pt x="413546" y="0"/>
                      </a:moveTo>
                      <a:cubicBezTo>
                        <a:pt x="443157" y="0"/>
                        <a:pt x="467162" y="24005"/>
                        <a:pt x="467162" y="53616"/>
                      </a:cubicBezTo>
                      <a:lnTo>
                        <a:pt x="467162" y="486795"/>
                      </a:lnTo>
                      <a:cubicBezTo>
                        <a:pt x="467162" y="516406"/>
                        <a:pt x="443157" y="540411"/>
                        <a:pt x="413546" y="540411"/>
                      </a:cubicBezTo>
                      <a:cubicBezTo>
                        <a:pt x="383935" y="540411"/>
                        <a:pt x="359930" y="516406"/>
                        <a:pt x="359930" y="486795"/>
                      </a:cubicBezTo>
                      <a:lnTo>
                        <a:pt x="359930" y="53616"/>
                      </a:lnTo>
                      <a:cubicBezTo>
                        <a:pt x="359930" y="24005"/>
                        <a:pt x="383935" y="0"/>
                        <a:pt x="413546"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grpSp>
          <p:sp>
            <p:nvSpPr>
              <p:cNvPr id="78" name="Rectangle 77"/>
              <p:cNvSpPr/>
              <p:nvPr/>
            </p:nvSpPr>
            <p:spPr>
              <a:xfrm>
                <a:off x="-2528604" y="2530410"/>
                <a:ext cx="1762631" cy="14828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698">
                  <a:defRPr/>
                </a:pPr>
                <a:r>
                  <a:rPr lang="en-US" sz="1765" kern="0" dirty="0">
                    <a:gradFill>
                      <a:gsLst>
                        <a:gs pos="100000">
                          <a:srgbClr val="FFFFFF"/>
                        </a:gs>
                        <a:gs pos="31000">
                          <a:srgbClr val="FFFFFF"/>
                        </a:gs>
                      </a:gsLst>
                      <a:lin ang="5400000" scaled="0"/>
                    </a:gradFill>
                    <a:latin typeface="Segoe UI Semibold" panose="020B0702040204020203" pitchFamily="34" charset="0"/>
                    <a:cs typeface="Segoe UI Semibold" panose="020B0702040204020203" pitchFamily="34" charset="0"/>
                  </a:rPr>
                  <a:t>DATA</a:t>
                </a:r>
              </a:p>
            </p:txBody>
          </p:sp>
        </p:grpSp>
        <p:grpSp>
          <p:nvGrpSpPr>
            <p:cNvPr id="92" name="Group 91"/>
            <p:cNvGrpSpPr/>
            <p:nvPr/>
          </p:nvGrpSpPr>
          <p:grpSpPr>
            <a:xfrm>
              <a:off x="1144817" y="4859143"/>
              <a:ext cx="1762631" cy="1482898"/>
              <a:chOff x="1003776" y="4859143"/>
              <a:chExt cx="1762631" cy="1482898"/>
            </a:xfrm>
          </p:grpSpPr>
          <p:sp>
            <p:nvSpPr>
              <p:cNvPr id="93" name="Rectangle 92"/>
              <p:cNvSpPr/>
              <p:nvPr/>
            </p:nvSpPr>
            <p:spPr>
              <a:xfrm>
                <a:off x="1063403" y="4906239"/>
                <a:ext cx="1641701" cy="1359257"/>
              </a:xfrm>
              <a:prstGeom prst="rect">
                <a:avLst/>
              </a:prstGeom>
              <a:solidFill>
                <a:srgbClr val="0072C6"/>
              </a:solidFill>
              <a:ln w="1143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698">
                  <a:defRPr/>
                </a:pPr>
                <a:endParaRPr lang="en-US" sz="1765" b="1" kern="0" dirty="0">
                  <a:gradFill>
                    <a:gsLst>
                      <a:gs pos="100000">
                        <a:srgbClr val="FFFFFF"/>
                      </a:gs>
                      <a:gs pos="31000">
                        <a:srgbClr val="FFFFFF"/>
                      </a:gs>
                    </a:gsLst>
                    <a:lin ang="5400000" scaled="0"/>
                  </a:gradFill>
                  <a:latin typeface="Segoe UI"/>
                </a:endParaRPr>
              </a:p>
            </p:txBody>
          </p:sp>
          <p:grpSp>
            <p:nvGrpSpPr>
              <p:cNvPr id="94" name="Group 93"/>
              <p:cNvGrpSpPr/>
              <p:nvPr/>
            </p:nvGrpSpPr>
            <p:grpSpPr>
              <a:xfrm>
                <a:off x="1115352" y="4952406"/>
                <a:ext cx="1526214" cy="1343469"/>
                <a:chOff x="757437" y="2519885"/>
                <a:chExt cx="1987953" cy="1749921"/>
              </a:xfrm>
              <a:solidFill>
                <a:schemeClr val="bg1">
                  <a:alpha val="15000"/>
                </a:schemeClr>
              </a:solidFill>
            </p:grpSpPr>
            <p:sp>
              <p:nvSpPr>
                <p:cNvPr id="96" name="Freeform 73"/>
                <p:cNvSpPr>
                  <a:spLocks noChangeAspect="1" noEditPoints="1"/>
                </p:cNvSpPr>
                <p:nvPr/>
              </p:nvSpPr>
              <p:spPr bwMode="black">
                <a:xfrm>
                  <a:off x="2163993" y="3714524"/>
                  <a:ext cx="546475" cy="546473"/>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dirty="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97" name="Oval 96"/>
                <p:cNvSpPr/>
                <p:nvPr/>
              </p:nvSpPr>
              <p:spPr>
                <a:xfrm>
                  <a:off x="1769946" y="3970228"/>
                  <a:ext cx="254741" cy="25474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98" name="Oval 97"/>
                <p:cNvSpPr/>
                <p:nvPr/>
              </p:nvSpPr>
              <p:spPr>
                <a:xfrm>
                  <a:off x="1942884" y="3613005"/>
                  <a:ext cx="185689" cy="18568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99" name="Oval 98"/>
                <p:cNvSpPr/>
                <p:nvPr/>
              </p:nvSpPr>
              <p:spPr>
                <a:xfrm>
                  <a:off x="1588638" y="2622021"/>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00" name="Oval 99"/>
                <p:cNvSpPr/>
                <p:nvPr/>
              </p:nvSpPr>
              <p:spPr>
                <a:xfrm>
                  <a:off x="2511665" y="2941844"/>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01" name="Oval 100"/>
                <p:cNvSpPr/>
                <p:nvPr/>
              </p:nvSpPr>
              <p:spPr>
                <a:xfrm>
                  <a:off x="2479435" y="2519885"/>
                  <a:ext cx="265955" cy="2659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02" name="Freeform 21"/>
                <p:cNvSpPr>
                  <a:spLocks noChangeAspect="1" noEditPoints="1"/>
                </p:cNvSpPr>
                <p:nvPr/>
              </p:nvSpPr>
              <p:spPr bwMode="black">
                <a:xfrm>
                  <a:off x="791852" y="2527050"/>
                  <a:ext cx="659174" cy="410546"/>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grpFill/>
                <a:ln>
                  <a:noFill/>
                </a:ln>
              </p:spPr>
              <p:txBody>
                <a:bodyPr vert="horz" wrap="square" lIns="91388" tIns="45694" rIns="91388" bIns="45694" numCol="1" anchor="t" anchorCtr="0" compatLnSpc="1">
                  <a:prstTxWarp prst="textNoShape">
                    <a:avLst/>
                  </a:prstTxWarp>
                </a:bodyPr>
                <a:lstStyle/>
                <a:p>
                  <a:pPr defTabSz="913698">
                    <a:defRPr/>
                  </a:pPr>
                  <a:endParaRPr lang="en-US" sz="1765" kern="0" dirty="0">
                    <a:gradFill>
                      <a:gsLst>
                        <a:gs pos="100000">
                          <a:srgbClr val="FFFFFF"/>
                        </a:gs>
                        <a:gs pos="31000">
                          <a:srgbClr val="FFFFFF"/>
                        </a:gs>
                      </a:gsLst>
                      <a:lin ang="5400000" scaled="0"/>
                    </a:gradFill>
                    <a:latin typeface="Segoe UI"/>
                  </a:endParaRPr>
                </a:p>
              </p:txBody>
            </p:sp>
            <p:sp>
              <p:nvSpPr>
                <p:cNvPr id="103" name="Oval 102"/>
                <p:cNvSpPr/>
                <p:nvPr/>
              </p:nvSpPr>
              <p:spPr>
                <a:xfrm>
                  <a:off x="1327496" y="3029019"/>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04" name="Freeform 219"/>
                <p:cNvSpPr>
                  <a:spLocks noChangeAspect="1"/>
                </p:cNvSpPr>
                <p:nvPr/>
              </p:nvSpPr>
              <p:spPr bwMode="black">
                <a:xfrm>
                  <a:off x="757437" y="3012269"/>
                  <a:ext cx="457200" cy="457137"/>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dirty="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05" name="Freeform 88"/>
                <p:cNvSpPr>
                  <a:spLocks noEditPoints="1"/>
                </p:cNvSpPr>
                <p:nvPr/>
              </p:nvSpPr>
              <p:spPr bwMode="black">
                <a:xfrm>
                  <a:off x="2166732" y="3099365"/>
                  <a:ext cx="516790" cy="5562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sz="1765" kern="0">
                    <a:gradFill>
                      <a:gsLst>
                        <a:gs pos="100000">
                          <a:srgbClr val="FFFFFF"/>
                        </a:gs>
                        <a:gs pos="31000">
                          <a:srgbClr val="FFFFFF"/>
                        </a:gs>
                      </a:gsLst>
                      <a:lin ang="5400000" scaled="0"/>
                    </a:gradFill>
                    <a:latin typeface="Segoe UI"/>
                  </a:endParaRPr>
                </a:p>
              </p:txBody>
            </p:sp>
            <p:sp>
              <p:nvSpPr>
                <p:cNvPr id="106" name="Freeform 26"/>
                <p:cNvSpPr>
                  <a:spLocks noEditPoints="1"/>
                </p:cNvSpPr>
                <p:nvPr/>
              </p:nvSpPr>
              <p:spPr bwMode="auto">
                <a:xfrm>
                  <a:off x="2095047" y="2595034"/>
                  <a:ext cx="235693" cy="349106"/>
                </a:xfrm>
                <a:custGeom>
                  <a:avLst/>
                  <a:gdLst>
                    <a:gd name="T0" fmla="*/ 540 w 540"/>
                    <a:gd name="T1" fmla="*/ 520 h 800"/>
                    <a:gd name="T2" fmla="*/ 540 w 540"/>
                    <a:gd name="T3" fmla="*/ 331 h 800"/>
                    <a:gd name="T4" fmla="*/ 482 w 540"/>
                    <a:gd name="T5" fmla="*/ 328 h 800"/>
                    <a:gd name="T6" fmla="*/ 482 w 540"/>
                    <a:gd name="T7" fmla="*/ 212 h 800"/>
                    <a:gd name="T8" fmla="*/ 482 w 540"/>
                    <a:gd name="T9" fmla="*/ 212 h 800"/>
                    <a:gd name="T10" fmla="*/ 270 w 540"/>
                    <a:gd name="T11" fmla="*/ 0 h 800"/>
                    <a:gd name="T12" fmla="*/ 58 w 540"/>
                    <a:gd name="T13" fmla="*/ 212 h 800"/>
                    <a:gd name="T14" fmla="*/ 58 w 540"/>
                    <a:gd name="T15" fmla="*/ 212 h 800"/>
                    <a:gd name="T16" fmla="*/ 58 w 540"/>
                    <a:gd name="T17" fmla="*/ 328 h 800"/>
                    <a:gd name="T18" fmla="*/ 0 w 540"/>
                    <a:gd name="T19" fmla="*/ 331 h 800"/>
                    <a:gd name="T20" fmla="*/ 0 w 540"/>
                    <a:gd name="T21" fmla="*/ 520 h 800"/>
                    <a:gd name="T22" fmla="*/ 0 w 540"/>
                    <a:gd name="T23" fmla="*/ 520 h 800"/>
                    <a:gd name="T24" fmla="*/ 0 w 540"/>
                    <a:gd name="T25" fmla="*/ 594 h 800"/>
                    <a:gd name="T26" fmla="*/ 0 w 540"/>
                    <a:gd name="T27" fmla="*/ 594 h 800"/>
                    <a:gd name="T28" fmla="*/ 0 w 540"/>
                    <a:gd name="T29" fmla="*/ 783 h 800"/>
                    <a:gd name="T30" fmla="*/ 270 w 540"/>
                    <a:gd name="T31" fmla="*/ 800 h 800"/>
                    <a:gd name="T32" fmla="*/ 270 w 540"/>
                    <a:gd name="T33" fmla="*/ 800 h 800"/>
                    <a:gd name="T34" fmla="*/ 270 w 540"/>
                    <a:gd name="T35" fmla="*/ 800 h 800"/>
                    <a:gd name="T36" fmla="*/ 540 w 540"/>
                    <a:gd name="T37" fmla="*/ 783 h 800"/>
                    <a:gd name="T38" fmla="*/ 540 w 540"/>
                    <a:gd name="T39" fmla="*/ 594 h 800"/>
                    <a:gd name="T40" fmla="*/ 540 w 540"/>
                    <a:gd name="T41" fmla="*/ 594 h 800"/>
                    <a:gd name="T42" fmla="*/ 540 w 540"/>
                    <a:gd name="T43" fmla="*/ 520 h 800"/>
                    <a:gd name="T44" fmla="*/ 270 w 540"/>
                    <a:gd name="T45" fmla="*/ 314 h 800"/>
                    <a:gd name="T46" fmla="*/ 270 w 540"/>
                    <a:gd name="T47" fmla="*/ 314 h 800"/>
                    <a:gd name="T48" fmla="*/ 122 w 540"/>
                    <a:gd name="T49" fmla="*/ 324 h 800"/>
                    <a:gd name="T50" fmla="*/ 122 w 540"/>
                    <a:gd name="T51" fmla="*/ 212 h 800"/>
                    <a:gd name="T52" fmla="*/ 122 w 540"/>
                    <a:gd name="T53" fmla="*/ 212 h 800"/>
                    <a:gd name="T54" fmla="*/ 270 w 540"/>
                    <a:gd name="T55" fmla="*/ 64 h 800"/>
                    <a:gd name="T56" fmla="*/ 418 w 540"/>
                    <a:gd name="T57" fmla="*/ 212 h 800"/>
                    <a:gd name="T58" fmla="*/ 418 w 540"/>
                    <a:gd name="T59" fmla="*/ 212 h 800"/>
                    <a:gd name="T60" fmla="*/ 418 w 540"/>
                    <a:gd name="T61" fmla="*/ 324 h 800"/>
                    <a:gd name="T62" fmla="*/ 270 w 540"/>
                    <a:gd name="T63" fmla="*/ 314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0" h="800">
                      <a:moveTo>
                        <a:pt x="540" y="520"/>
                      </a:moveTo>
                      <a:cubicBezTo>
                        <a:pt x="540" y="331"/>
                        <a:pt x="540" y="331"/>
                        <a:pt x="540" y="331"/>
                      </a:cubicBezTo>
                      <a:cubicBezTo>
                        <a:pt x="482" y="328"/>
                        <a:pt x="482" y="328"/>
                        <a:pt x="482" y="328"/>
                      </a:cubicBezTo>
                      <a:cubicBezTo>
                        <a:pt x="482" y="212"/>
                        <a:pt x="482" y="212"/>
                        <a:pt x="482" y="212"/>
                      </a:cubicBezTo>
                      <a:cubicBezTo>
                        <a:pt x="482" y="212"/>
                        <a:pt x="482" y="212"/>
                        <a:pt x="482" y="212"/>
                      </a:cubicBezTo>
                      <a:cubicBezTo>
                        <a:pt x="482" y="95"/>
                        <a:pt x="387" y="0"/>
                        <a:pt x="270" y="0"/>
                      </a:cubicBezTo>
                      <a:cubicBezTo>
                        <a:pt x="153" y="0"/>
                        <a:pt x="58" y="95"/>
                        <a:pt x="58" y="212"/>
                      </a:cubicBezTo>
                      <a:cubicBezTo>
                        <a:pt x="58" y="212"/>
                        <a:pt x="58" y="212"/>
                        <a:pt x="58" y="212"/>
                      </a:cubicBezTo>
                      <a:cubicBezTo>
                        <a:pt x="58" y="328"/>
                        <a:pt x="58" y="328"/>
                        <a:pt x="58" y="328"/>
                      </a:cubicBezTo>
                      <a:cubicBezTo>
                        <a:pt x="0" y="331"/>
                        <a:pt x="0" y="331"/>
                        <a:pt x="0" y="331"/>
                      </a:cubicBezTo>
                      <a:cubicBezTo>
                        <a:pt x="0" y="520"/>
                        <a:pt x="0" y="520"/>
                        <a:pt x="0" y="520"/>
                      </a:cubicBezTo>
                      <a:cubicBezTo>
                        <a:pt x="0" y="520"/>
                        <a:pt x="0" y="520"/>
                        <a:pt x="0" y="520"/>
                      </a:cubicBezTo>
                      <a:cubicBezTo>
                        <a:pt x="0" y="594"/>
                        <a:pt x="0" y="594"/>
                        <a:pt x="0" y="594"/>
                      </a:cubicBezTo>
                      <a:cubicBezTo>
                        <a:pt x="0" y="594"/>
                        <a:pt x="0" y="594"/>
                        <a:pt x="0" y="594"/>
                      </a:cubicBezTo>
                      <a:cubicBezTo>
                        <a:pt x="0" y="783"/>
                        <a:pt x="0" y="783"/>
                        <a:pt x="0" y="783"/>
                      </a:cubicBezTo>
                      <a:cubicBezTo>
                        <a:pt x="270" y="800"/>
                        <a:pt x="270" y="800"/>
                        <a:pt x="270" y="800"/>
                      </a:cubicBezTo>
                      <a:cubicBezTo>
                        <a:pt x="270" y="800"/>
                        <a:pt x="270" y="800"/>
                        <a:pt x="270" y="800"/>
                      </a:cubicBezTo>
                      <a:cubicBezTo>
                        <a:pt x="270" y="800"/>
                        <a:pt x="270" y="800"/>
                        <a:pt x="270" y="800"/>
                      </a:cubicBezTo>
                      <a:cubicBezTo>
                        <a:pt x="540" y="783"/>
                        <a:pt x="540" y="783"/>
                        <a:pt x="540" y="783"/>
                      </a:cubicBezTo>
                      <a:cubicBezTo>
                        <a:pt x="540" y="594"/>
                        <a:pt x="540" y="594"/>
                        <a:pt x="540" y="594"/>
                      </a:cubicBezTo>
                      <a:cubicBezTo>
                        <a:pt x="540" y="594"/>
                        <a:pt x="540" y="594"/>
                        <a:pt x="540" y="594"/>
                      </a:cubicBezTo>
                      <a:cubicBezTo>
                        <a:pt x="540" y="520"/>
                        <a:pt x="540" y="520"/>
                        <a:pt x="540" y="520"/>
                      </a:cubicBezTo>
                      <a:close/>
                      <a:moveTo>
                        <a:pt x="270" y="314"/>
                      </a:moveTo>
                      <a:cubicBezTo>
                        <a:pt x="270" y="314"/>
                        <a:pt x="270" y="314"/>
                        <a:pt x="270" y="314"/>
                      </a:cubicBezTo>
                      <a:cubicBezTo>
                        <a:pt x="122" y="324"/>
                        <a:pt x="122" y="324"/>
                        <a:pt x="122" y="324"/>
                      </a:cubicBezTo>
                      <a:cubicBezTo>
                        <a:pt x="122" y="212"/>
                        <a:pt x="122" y="212"/>
                        <a:pt x="122" y="212"/>
                      </a:cubicBezTo>
                      <a:cubicBezTo>
                        <a:pt x="122" y="212"/>
                        <a:pt x="122" y="212"/>
                        <a:pt x="122" y="212"/>
                      </a:cubicBezTo>
                      <a:cubicBezTo>
                        <a:pt x="122" y="130"/>
                        <a:pt x="189" y="64"/>
                        <a:pt x="270" y="64"/>
                      </a:cubicBezTo>
                      <a:cubicBezTo>
                        <a:pt x="351" y="64"/>
                        <a:pt x="418" y="130"/>
                        <a:pt x="418" y="212"/>
                      </a:cubicBezTo>
                      <a:cubicBezTo>
                        <a:pt x="418" y="212"/>
                        <a:pt x="418" y="212"/>
                        <a:pt x="418" y="212"/>
                      </a:cubicBezTo>
                      <a:cubicBezTo>
                        <a:pt x="418" y="324"/>
                        <a:pt x="418" y="324"/>
                        <a:pt x="418" y="324"/>
                      </a:cubicBezTo>
                      <a:cubicBezTo>
                        <a:pt x="270" y="314"/>
                        <a:pt x="270" y="314"/>
                        <a:pt x="270" y="314"/>
                      </a:cubicBezTo>
                      <a:close/>
                    </a:path>
                  </a:pathLst>
                </a:custGeom>
                <a:grpFill/>
                <a:ln>
                  <a:noFill/>
                </a:ln>
              </p:spPr>
              <p:txBody>
                <a:bodyPr vert="horz" wrap="square" lIns="91388" tIns="45694" rIns="91388" bIns="45694" numCol="1" anchor="t" anchorCtr="0" compatLnSpc="1">
                  <a:prstTxWarp prst="textNoShape">
                    <a:avLst/>
                  </a:prstTxWarp>
                </a:bodyPr>
                <a:lstStyle/>
                <a:p>
                  <a:pPr defTabSz="913698">
                    <a:defRPr/>
                  </a:pPr>
                  <a:endParaRPr lang="en-US" sz="1765" kern="0">
                    <a:gradFill>
                      <a:gsLst>
                        <a:gs pos="100000">
                          <a:srgbClr val="FFFFFF"/>
                        </a:gs>
                        <a:gs pos="31000">
                          <a:srgbClr val="FFFFFF"/>
                        </a:gs>
                      </a:gsLst>
                      <a:lin ang="5400000" scaled="0"/>
                    </a:gradFill>
                    <a:latin typeface="Segoe UI"/>
                  </a:endParaRPr>
                </a:p>
              </p:txBody>
            </p:sp>
            <p:sp>
              <p:nvSpPr>
                <p:cNvPr id="107" name="Freeform 85"/>
                <p:cNvSpPr>
                  <a:spLocks noEditPoints="1"/>
                </p:cNvSpPr>
                <p:nvPr/>
              </p:nvSpPr>
              <p:spPr bwMode="auto">
                <a:xfrm>
                  <a:off x="1563885" y="2853147"/>
                  <a:ext cx="447846" cy="578821"/>
                </a:xfrm>
                <a:custGeom>
                  <a:avLst/>
                  <a:gdLst/>
                  <a:ahLst/>
                  <a:cxnLst>
                    <a:cxn ang="0">
                      <a:pos x="187" y="0"/>
                    </a:cxn>
                    <a:cxn ang="0">
                      <a:pos x="55" y="0"/>
                    </a:cxn>
                    <a:cxn ang="0">
                      <a:pos x="0" y="31"/>
                    </a:cxn>
                    <a:cxn ang="0">
                      <a:pos x="0" y="283"/>
                    </a:cxn>
                    <a:cxn ang="0">
                      <a:pos x="55" y="314"/>
                    </a:cxn>
                    <a:cxn ang="0">
                      <a:pos x="187" y="314"/>
                    </a:cxn>
                    <a:cxn ang="0">
                      <a:pos x="242" y="283"/>
                    </a:cxn>
                    <a:cxn ang="0">
                      <a:pos x="242" y="31"/>
                    </a:cxn>
                    <a:cxn ang="0">
                      <a:pos x="187" y="0"/>
                    </a:cxn>
                    <a:cxn ang="0">
                      <a:pos x="126" y="283"/>
                    </a:cxn>
                    <a:cxn ang="0">
                      <a:pos x="97" y="254"/>
                    </a:cxn>
                    <a:cxn ang="0">
                      <a:pos x="126" y="225"/>
                    </a:cxn>
                    <a:cxn ang="0">
                      <a:pos x="155" y="254"/>
                    </a:cxn>
                    <a:cxn ang="0">
                      <a:pos x="126" y="283"/>
                    </a:cxn>
                    <a:cxn ang="0">
                      <a:pos x="221" y="161"/>
                    </a:cxn>
                    <a:cxn ang="0">
                      <a:pos x="215" y="167"/>
                    </a:cxn>
                    <a:cxn ang="0">
                      <a:pos x="26" y="167"/>
                    </a:cxn>
                    <a:cxn ang="0">
                      <a:pos x="21" y="161"/>
                    </a:cxn>
                    <a:cxn ang="0">
                      <a:pos x="21" y="31"/>
                    </a:cxn>
                    <a:cxn ang="0">
                      <a:pos x="26" y="25"/>
                    </a:cxn>
                    <a:cxn ang="0">
                      <a:pos x="215" y="25"/>
                    </a:cxn>
                    <a:cxn ang="0">
                      <a:pos x="221" y="31"/>
                    </a:cxn>
                    <a:cxn ang="0">
                      <a:pos x="221" y="161"/>
                    </a:cxn>
                  </a:cxnLst>
                  <a:rect l="0" t="0" r="r" b="b"/>
                  <a:pathLst>
                    <a:path w="242" h="314">
                      <a:moveTo>
                        <a:pt x="187" y="0"/>
                      </a:moveTo>
                      <a:cubicBezTo>
                        <a:pt x="55" y="0"/>
                        <a:pt x="55" y="0"/>
                        <a:pt x="55" y="0"/>
                      </a:cubicBezTo>
                      <a:cubicBezTo>
                        <a:pt x="25" y="0"/>
                        <a:pt x="0" y="1"/>
                        <a:pt x="0" y="31"/>
                      </a:cubicBezTo>
                      <a:cubicBezTo>
                        <a:pt x="0" y="283"/>
                        <a:pt x="0" y="283"/>
                        <a:pt x="0" y="283"/>
                      </a:cubicBezTo>
                      <a:cubicBezTo>
                        <a:pt x="0" y="313"/>
                        <a:pt x="25" y="314"/>
                        <a:pt x="55" y="314"/>
                      </a:cubicBezTo>
                      <a:cubicBezTo>
                        <a:pt x="187" y="314"/>
                        <a:pt x="187" y="314"/>
                        <a:pt x="187" y="314"/>
                      </a:cubicBezTo>
                      <a:cubicBezTo>
                        <a:pt x="217" y="314"/>
                        <a:pt x="242" y="313"/>
                        <a:pt x="242" y="283"/>
                      </a:cubicBezTo>
                      <a:cubicBezTo>
                        <a:pt x="242" y="31"/>
                        <a:pt x="242" y="31"/>
                        <a:pt x="242" y="31"/>
                      </a:cubicBezTo>
                      <a:cubicBezTo>
                        <a:pt x="242" y="1"/>
                        <a:pt x="217" y="0"/>
                        <a:pt x="187" y="0"/>
                      </a:cubicBezTo>
                      <a:close/>
                      <a:moveTo>
                        <a:pt x="126" y="283"/>
                      </a:moveTo>
                      <a:cubicBezTo>
                        <a:pt x="110" y="283"/>
                        <a:pt x="97" y="270"/>
                        <a:pt x="97" y="254"/>
                      </a:cubicBezTo>
                      <a:cubicBezTo>
                        <a:pt x="97" y="238"/>
                        <a:pt x="110" y="225"/>
                        <a:pt x="126" y="225"/>
                      </a:cubicBezTo>
                      <a:cubicBezTo>
                        <a:pt x="142" y="225"/>
                        <a:pt x="155" y="238"/>
                        <a:pt x="155" y="254"/>
                      </a:cubicBezTo>
                      <a:cubicBezTo>
                        <a:pt x="155" y="270"/>
                        <a:pt x="142" y="283"/>
                        <a:pt x="126" y="283"/>
                      </a:cubicBezTo>
                      <a:close/>
                      <a:moveTo>
                        <a:pt x="221" y="161"/>
                      </a:moveTo>
                      <a:cubicBezTo>
                        <a:pt x="221" y="165"/>
                        <a:pt x="218" y="167"/>
                        <a:pt x="215" y="167"/>
                      </a:cubicBezTo>
                      <a:cubicBezTo>
                        <a:pt x="26" y="167"/>
                        <a:pt x="26" y="167"/>
                        <a:pt x="26" y="167"/>
                      </a:cubicBezTo>
                      <a:cubicBezTo>
                        <a:pt x="23" y="167"/>
                        <a:pt x="21" y="165"/>
                        <a:pt x="21" y="161"/>
                      </a:cubicBezTo>
                      <a:cubicBezTo>
                        <a:pt x="21" y="31"/>
                        <a:pt x="21" y="31"/>
                        <a:pt x="21" y="31"/>
                      </a:cubicBezTo>
                      <a:cubicBezTo>
                        <a:pt x="21" y="28"/>
                        <a:pt x="23" y="25"/>
                        <a:pt x="26" y="25"/>
                      </a:cubicBezTo>
                      <a:cubicBezTo>
                        <a:pt x="215" y="25"/>
                        <a:pt x="215" y="25"/>
                        <a:pt x="215" y="25"/>
                      </a:cubicBezTo>
                      <a:cubicBezTo>
                        <a:pt x="218" y="25"/>
                        <a:pt x="221" y="28"/>
                        <a:pt x="221" y="31"/>
                      </a:cubicBezTo>
                      <a:lnTo>
                        <a:pt x="221" y="161"/>
                      </a:lnTo>
                      <a:close/>
                    </a:path>
                  </a:pathLst>
                </a:custGeom>
                <a:grpFill/>
                <a:extLst/>
              </p:spPr>
              <p:txBody>
                <a:bodyPr vert="horz" wrap="square" lIns="93207" tIns="46603" rIns="93207" bIns="46603" numCol="1" anchor="t" anchorCtr="0" compatLnSpc="1">
                  <a:prstTxWarp prst="textNoShape">
                    <a:avLst/>
                  </a:prstTxWarp>
                </a:bodyPr>
                <a:lstStyle/>
                <a:p>
                  <a:pPr defTabSz="931843">
                    <a:defRPr/>
                  </a:pPr>
                  <a:endParaRPr lang="en-US" sz="1765" kern="0">
                    <a:gradFill>
                      <a:gsLst>
                        <a:gs pos="100000">
                          <a:srgbClr val="FFFFFF"/>
                        </a:gs>
                        <a:gs pos="31000">
                          <a:srgbClr val="FFFFFF"/>
                        </a:gs>
                      </a:gsLst>
                      <a:lin ang="5400000" scaled="0"/>
                    </a:gradFill>
                    <a:latin typeface="Segoe UI"/>
                  </a:endParaRPr>
                </a:p>
              </p:txBody>
            </p:sp>
            <p:sp>
              <p:nvSpPr>
                <p:cNvPr id="108" name="Freeform 229"/>
                <p:cNvSpPr/>
                <p:nvPr/>
              </p:nvSpPr>
              <p:spPr>
                <a:xfrm>
                  <a:off x="938339" y="3451352"/>
                  <a:ext cx="743672" cy="818454"/>
                </a:xfrm>
                <a:custGeom>
                  <a:avLst/>
                  <a:gdLst>
                    <a:gd name="connsiteX0" fmla="*/ 528162 w 853584"/>
                    <a:gd name="connsiteY0" fmla="*/ 99273 h 939419"/>
                    <a:gd name="connsiteX1" fmla="*/ 592919 w 853584"/>
                    <a:gd name="connsiteY1" fmla="*/ 119375 h 939419"/>
                    <a:gd name="connsiteX2" fmla="*/ 853584 w 853584"/>
                    <a:gd name="connsiteY2" fmla="*/ 512627 h 939419"/>
                    <a:gd name="connsiteX3" fmla="*/ 426792 w 853584"/>
                    <a:gd name="connsiteY3" fmla="*/ 939419 h 939419"/>
                    <a:gd name="connsiteX4" fmla="*/ 0 w 853584"/>
                    <a:gd name="connsiteY4" fmla="*/ 512627 h 939419"/>
                    <a:gd name="connsiteX5" fmla="*/ 260665 w 853584"/>
                    <a:gd name="connsiteY5" fmla="*/ 119375 h 939419"/>
                    <a:gd name="connsiteX6" fmla="*/ 296800 w 853584"/>
                    <a:gd name="connsiteY6" fmla="*/ 108158 h 939419"/>
                    <a:gd name="connsiteX7" fmla="*/ 296800 w 853584"/>
                    <a:gd name="connsiteY7" fmla="*/ 250889 h 939419"/>
                    <a:gd name="connsiteX8" fmla="*/ 262767 w 853584"/>
                    <a:gd name="connsiteY8" fmla="*/ 269362 h 939419"/>
                    <a:gd name="connsiteX9" fmla="*/ 133424 w 853584"/>
                    <a:gd name="connsiteY9" fmla="*/ 512627 h 939419"/>
                    <a:gd name="connsiteX10" fmla="*/ 426792 w 853584"/>
                    <a:gd name="connsiteY10" fmla="*/ 805995 h 939419"/>
                    <a:gd name="connsiteX11" fmla="*/ 720160 w 853584"/>
                    <a:gd name="connsiteY11" fmla="*/ 512627 h 939419"/>
                    <a:gd name="connsiteX12" fmla="*/ 540984 w 853584"/>
                    <a:gd name="connsiteY12" fmla="*/ 242313 h 939419"/>
                    <a:gd name="connsiteX13" fmla="*/ 528162 w 853584"/>
                    <a:gd name="connsiteY13" fmla="*/ 238333 h 939419"/>
                    <a:gd name="connsiteX14" fmla="*/ 413546 w 853584"/>
                    <a:gd name="connsiteY14" fmla="*/ 0 h 939419"/>
                    <a:gd name="connsiteX15" fmla="*/ 467162 w 853584"/>
                    <a:gd name="connsiteY15" fmla="*/ 53616 h 939419"/>
                    <a:gd name="connsiteX16" fmla="*/ 467162 w 853584"/>
                    <a:gd name="connsiteY16" fmla="*/ 486795 h 939419"/>
                    <a:gd name="connsiteX17" fmla="*/ 413546 w 853584"/>
                    <a:gd name="connsiteY17" fmla="*/ 540411 h 939419"/>
                    <a:gd name="connsiteX18" fmla="*/ 359930 w 853584"/>
                    <a:gd name="connsiteY18" fmla="*/ 486795 h 939419"/>
                    <a:gd name="connsiteX19" fmla="*/ 359930 w 853584"/>
                    <a:gd name="connsiteY19" fmla="*/ 53616 h 939419"/>
                    <a:gd name="connsiteX20" fmla="*/ 413546 w 853584"/>
                    <a:gd name="connsiteY20" fmla="*/ 0 h 939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3584" h="939419">
                      <a:moveTo>
                        <a:pt x="528162" y="99273"/>
                      </a:moveTo>
                      <a:lnTo>
                        <a:pt x="592919" y="119375"/>
                      </a:lnTo>
                      <a:cubicBezTo>
                        <a:pt x="746101" y="184165"/>
                        <a:pt x="853584" y="335844"/>
                        <a:pt x="853584" y="512627"/>
                      </a:cubicBezTo>
                      <a:cubicBezTo>
                        <a:pt x="853584" y="748338"/>
                        <a:pt x="662503" y="939419"/>
                        <a:pt x="426792" y="939419"/>
                      </a:cubicBezTo>
                      <a:cubicBezTo>
                        <a:pt x="191081" y="939419"/>
                        <a:pt x="0" y="748338"/>
                        <a:pt x="0" y="512627"/>
                      </a:cubicBezTo>
                      <a:cubicBezTo>
                        <a:pt x="0" y="335844"/>
                        <a:pt x="107483" y="184165"/>
                        <a:pt x="260665" y="119375"/>
                      </a:cubicBezTo>
                      <a:lnTo>
                        <a:pt x="296800" y="108158"/>
                      </a:lnTo>
                      <a:lnTo>
                        <a:pt x="296800" y="250889"/>
                      </a:lnTo>
                      <a:lnTo>
                        <a:pt x="262767" y="269362"/>
                      </a:lnTo>
                      <a:cubicBezTo>
                        <a:pt x="184731" y="322082"/>
                        <a:pt x="133424" y="411363"/>
                        <a:pt x="133424" y="512627"/>
                      </a:cubicBezTo>
                      <a:cubicBezTo>
                        <a:pt x="133424" y="674650"/>
                        <a:pt x="264769" y="805995"/>
                        <a:pt x="426792" y="805995"/>
                      </a:cubicBezTo>
                      <a:cubicBezTo>
                        <a:pt x="588815" y="805995"/>
                        <a:pt x="720160" y="674650"/>
                        <a:pt x="720160" y="512627"/>
                      </a:cubicBezTo>
                      <a:cubicBezTo>
                        <a:pt x="720160" y="391110"/>
                        <a:pt x="646279" y="286849"/>
                        <a:pt x="540984" y="242313"/>
                      </a:cubicBezTo>
                      <a:lnTo>
                        <a:pt x="528162" y="238333"/>
                      </a:lnTo>
                      <a:close/>
                      <a:moveTo>
                        <a:pt x="413546" y="0"/>
                      </a:moveTo>
                      <a:cubicBezTo>
                        <a:pt x="443157" y="0"/>
                        <a:pt x="467162" y="24005"/>
                        <a:pt x="467162" y="53616"/>
                      </a:cubicBezTo>
                      <a:lnTo>
                        <a:pt x="467162" y="486795"/>
                      </a:lnTo>
                      <a:cubicBezTo>
                        <a:pt x="467162" y="516406"/>
                        <a:pt x="443157" y="540411"/>
                        <a:pt x="413546" y="540411"/>
                      </a:cubicBezTo>
                      <a:cubicBezTo>
                        <a:pt x="383935" y="540411"/>
                        <a:pt x="359930" y="516406"/>
                        <a:pt x="359930" y="486795"/>
                      </a:cubicBezTo>
                      <a:lnTo>
                        <a:pt x="359930" y="53616"/>
                      </a:lnTo>
                      <a:cubicBezTo>
                        <a:pt x="359930" y="24005"/>
                        <a:pt x="383935" y="0"/>
                        <a:pt x="413546"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grpSp>
          <p:sp>
            <p:nvSpPr>
              <p:cNvPr id="95" name="Rectangle 94"/>
              <p:cNvSpPr/>
              <p:nvPr/>
            </p:nvSpPr>
            <p:spPr>
              <a:xfrm>
                <a:off x="1003776" y="4859143"/>
                <a:ext cx="1762631" cy="14828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698">
                  <a:defRPr/>
                </a:pPr>
                <a:r>
                  <a:rPr lang="en-US" sz="1765" kern="0" dirty="0">
                    <a:gradFill>
                      <a:gsLst>
                        <a:gs pos="100000">
                          <a:srgbClr val="FFFFFF"/>
                        </a:gs>
                        <a:gs pos="31000">
                          <a:srgbClr val="FFFFFF"/>
                        </a:gs>
                      </a:gsLst>
                      <a:lin ang="5400000" scaled="0"/>
                    </a:gradFill>
                    <a:latin typeface="Segoe UI Semibold" panose="020B0702040204020203" pitchFamily="34" charset="0"/>
                    <a:cs typeface="Segoe UI Semibold" panose="020B0702040204020203" pitchFamily="34" charset="0"/>
                  </a:rPr>
                  <a:t>DATA</a:t>
                </a:r>
              </a:p>
            </p:txBody>
          </p:sp>
        </p:grpSp>
        <p:grpSp>
          <p:nvGrpSpPr>
            <p:cNvPr id="9" name="Group 8"/>
            <p:cNvGrpSpPr/>
            <p:nvPr/>
          </p:nvGrpSpPr>
          <p:grpSpPr>
            <a:xfrm>
              <a:off x="1207787" y="4031774"/>
              <a:ext cx="1972556" cy="565195"/>
              <a:chOff x="749087" y="4031774"/>
              <a:chExt cx="1972556" cy="565195"/>
            </a:xfrm>
          </p:grpSpPr>
          <p:sp>
            <p:nvSpPr>
              <p:cNvPr id="68" name="TextBox 67"/>
              <p:cNvSpPr txBox="1"/>
              <p:nvPr/>
            </p:nvSpPr>
            <p:spPr>
              <a:xfrm>
                <a:off x="752274" y="4031774"/>
                <a:ext cx="1044343" cy="261610"/>
              </a:xfrm>
              <a:prstGeom prst="rect">
                <a:avLst/>
              </a:prstGeom>
              <a:noFill/>
            </p:spPr>
            <p:txBody>
              <a:bodyPr wrap="square" rtlCol="0">
                <a:spAutoFit/>
              </a:bodyPr>
              <a:lstStyle/>
              <a:p>
                <a:pPr defTabSz="913523">
                  <a:defRPr/>
                </a:pPr>
                <a:r>
                  <a:rPr lang="en-US" sz="1078" b="1" kern="0" dirty="0">
                    <a:gradFill>
                      <a:gsLst>
                        <a:gs pos="11504">
                          <a:srgbClr val="353535"/>
                        </a:gs>
                        <a:gs pos="37168">
                          <a:srgbClr val="353535"/>
                        </a:gs>
                      </a:gsLst>
                      <a:lin ang="5400000" scaled="0"/>
                    </a:gradFill>
                    <a:latin typeface="Segoe UI"/>
                  </a:rPr>
                  <a:t>Cloud</a:t>
                </a:r>
              </a:p>
            </p:txBody>
          </p:sp>
          <p:sp>
            <p:nvSpPr>
              <p:cNvPr id="74" name="TextBox 73"/>
              <p:cNvSpPr txBox="1"/>
              <p:nvPr/>
            </p:nvSpPr>
            <p:spPr>
              <a:xfrm>
                <a:off x="749087" y="4335359"/>
                <a:ext cx="1193923" cy="261610"/>
              </a:xfrm>
              <a:prstGeom prst="rect">
                <a:avLst/>
              </a:prstGeom>
              <a:noFill/>
            </p:spPr>
            <p:txBody>
              <a:bodyPr wrap="square" rtlCol="0">
                <a:spAutoFit/>
              </a:bodyPr>
              <a:lstStyle/>
              <a:p>
                <a:pPr defTabSz="913523">
                  <a:defRPr/>
                </a:pPr>
                <a:r>
                  <a:rPr lang="en-US" sz="1078" b="1" kern="0" dirty="0">
                    <a:gradFill>
                      <a:gsLst>
                        <a:gs pos="11504">
                          <a:srgbClr val="353535"/>
                        </a:gs>
                        <a:gs pos="37168">
                          <a:srgbClr val="353535"/>
                        </a:gs>
                      </a:gsLst>
                      <a:lin ang="5400000" scaled="0"/>
                    </a:gradFill>
                    <a:latin typeface="Segoe UI"/>
                  </a:rPr>
                  <a:t>On-premises</a:t>
                </a:r>
              </a:p>
            </p:txBody>
          </p:sp>
          <p:cxnSp>
            <p:nvCxnSpPr>
              <p:cNvPr id="109" name="Straight Connector 108"/>
              <p:cNvCxnSpPr/>
              <p:nvPr/>
            </p:nvCxnSpPr>
            <p:spPr>
              <a:xfrm>
                <a:off x="801403" y="4333994"/>
                <a:ext cx="1920240" cy="0"/>
              </a:xfrm>
              <a:prstGeom prst="line">
                <a:avLst/>
              </a:prstGeom>
              <a:ln w="12700">
                <a:solidFill>
                  <a:schemeClr val="tx1"/>
                </a:solidFill>
                <a:prstDash val="dash"/>
                <a:headEnd type="none"/>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34" name="Group 33"/>
          <p:cNvGrpSpPr/>
          <p:nvPr/>
        </p:nvGrpSpPr>
        <p:grpSpPr>
          <a:xfrm>
            <a:off x="8785274" y="1860257"/>
            <a:ext cx="2292781" cy="4357600"/>
            <a:chOff x="9411601" y="1897062"/>
            <a:chExt cx="2338756" cy="4444979"/>
          </a:xfrm>
        </p:grpSpPr>
        <p:grpSp>
          <p:nvGrpSpPr>
            <p:cNvPr id="8" name="Group 7"/>
            <p:cNvGrpSpPr/>
            <p:nvPr/>
          </p:nvGrpSpPr>
          <p:grpSpPr>
            <a:xfrm>
              <a:off x="9987726" y="2337595"/>
              <a:ext cx="1762631" cy="4004446"/>
              <a:chOff x="11735781" y="2337595"/>
              <a:chExt cx="1762631" cy="4004446"/>
            </a:xfrm>
          </p:grpSpPr>
          <p:grpSp>
            <p:nvGrpSpPr>
              <p:cNvPr id="110" name="Group 109"/>
              <p:cNvGrpSpPr/>
              <p:nvPr/>
            </p:nvGrpSpPr>
            <p:grpSpPr>
              <a:xfrm>
                <a:off x="11735781" y="2337595"/>
                <a:ext cx="1762631" cy="1482898"/>
                <a:chOff x="-2528604" y="2530410"/>
                <a:chExt cx="1762631" cy="1482898"/>
              </a:xfrm>
            </p:grpSpPr>
            <p:sp>
              <p:nvSpPr>
                <p:cNvPr id="111" name="Rectangle 110"/>
                <p:cNvSpPr/>
                <p:nvPr/>
              </p:nvSpPr>
              <p:spPr>
                <a:xfrm>
                  <a:off x="-2468977" y="2577506"/>
                  <a:ext cx="1641701" cy="1359257"/>
                </a:xfrm>
                <a:prstGeom prst="rect">
                  <a:avLst/>
                </a:prstGeom>
                <a:solidFill>
                  <a:srgbClr val="0072C6"/>
                </a:solidFill>
                <a:ln w="1143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698">
                    <a:defRPr/>
                  </a:pPr>
                  <a:endParaRPr lang="en-US" sz="1765" b="1" kern="0" dirty="0">
                    <a:gradFill>
                      <a:gsLst>
                        <a:gs pos="100000">
                          <a:srgbClr val="FFFFFF"/>
                        </a:gs>
                        <a:gs pos="31000">
                          <a:srgbClr val="FFFFFF"/>
                        </a:gs>
                      </a:gsLst>
                      <a:lin ang="5400000" scaled="0"/>
                    </a:gradFill>
                    <a:latin typeface="Segoe UI"/>
                  </a:endParaRPr>
                </a:p>
              </p:txBody>
            </p:sp>
            <p:grpSp>
              <p:nvGrpSpPr>
                <p:cNvPr id="112" name="Group 111"/>
                <p:cNvGrpSpPr/>
                <p:nvPr/>
              </p:nvGrpSpPr>
              <p:grpSpPr>
                <a:xfrm>
                  <a:off x="-2417028" y="2623672"/>
                  <a:ext cx="1526214" cy="1343469"/>
                  <a:chOff x="757437" y="2519885"/>
                  <a:chExt cx="1987953" cy="1749921"/>
                </a:xfrm>
                <a:solidFill>
                  <a:schemeClr val="bg1">
                    <a:alpha val="15000"/>
                  </a:schemeClr>
                </a:solidFill>
              </p:grpSpPr>
              <p:sp>
                <p:nvSpPr>
                  <p:cNvPr id="114" name="Freeform 73"/>
                  <p:cNvSpPr>
                    <a:spLocks noChangeAspect="1" noEditPoints="1"/>
                  </p:cNvSpPr>
                  <p:nvPr/>
                </p:nvSpPr>
                <p:spPr bwMode="black">
                  <a:xfrm>
                    <a:off x="2163993" y="3714524"/>
                    <a:ext cx="546475" cy="546473"/>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dirty="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15" name="Oval 114"/>
                  <p:cNvSpPr/>
                  <p:nvPr/>
                </p:nvSpPr>
                <p:spPr>
                  <a:xfrm>
                    <a:off x="1769946" y="3970228"/>
                    <a:ext cx="254741" cy="25474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16" name="Oval 115"/>
                  <p:cNvSpPr/>
                  <p:nvPr/>
                </p:nvSpPr>
                <p:spPr>
                  <a:xfrm>
                    <a:off x="1942884" y="3613005"/>
                    <a:ext cx="185689" cy="18568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17" name="Oval 116"/>
                  <p:cNvSpPr/>
                  <p:nvPr/>
                </p:nvSpPr>
                <p:spPr>
                  <a:xfrm>
                    <a:off x="1588638" y="2622021"/>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18" name="Oval 117"/>
                  <p:cNvSpPr/>
                  <p:nvPr/>
                </p:nvSpPr>
                <p:spPr>
                  <a:xfrm>
                    <a:off x="2511665" y="2941844"/>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19" name="Oval 118"/>
                  <p:cNvSpPr/>
                  <p:nvPr/>
                </p:nvSpPr>
                <p:spPr>
                  <a:xfrm>
                    <a:off x="2479435" y="2519885"/>
                    <a:ext cx="265955" cy="2659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20" name="Freeform 21"/>
                  <p:cNvSpPr>
                    <a:spLocks noChangeAspect="1" noEditPoints="1"/>
                  </p:cNvSpPr>
                  <p:nvPr/>
                </p:nvSpPr>
                <p:spPr bwMode="black">
                  <a:xfrm>
                    <a:off x="791852" y="2527050"/>
                    <a:ext cx="659174" cy="410546"/>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grpFill/>
                  <a:ln>
                    <a:noFill/>
                  </a:ln>
                </p:spPr>
                <p:txBody>
                  <a:bodyPr vert="horz" wrap="square" lIns="91388" tIns="45694" rIns="91388" bIns="45694" numCol="1" anchor="t" anchorCtr="0" compatLnSpc="1">
                    <a:prstTxWarp prst="textNoShape">
                      <a:avLst/>
                    </a:prstTxWarp>
                  </a:bodyPr>
                  <a:lstStyle/>
                  <a:p>
                    <a:pPr defTabSz="913698">
                      <a:defRPr/>
                    </a:pPr>
                    <a:endParaRPr lang="en-US" sz="1765" kern="0" dirty="0">
                      <a:gradFill>
                        <a:gsLst>
                          <a:gs pos="100000">
                            <a:srgbClr val="FFFFFF"/>
                          </a:gs>
                          <a:gs pos="31000">
                            <a:srgbClr val="FFFFFF"/>
                          </a:gs>
                        </a:gsLst>
                        <a:lin ang="5400000" scaled="0"/>
                      </a:gradFill>
                      <a:latin typeface="Segoe UI"/>
                    </a:endParaRPr>
                  </a:p>
                </p:txBody>
              </p:sp>
              <p:sp>
                <p:nvSpPr>
                  <p:cNvPr id="121" name="Oval 120"/>
                  <p:cNvSpPr/>
                  <p:nvPr/>
                </p:nvSpPr>
                <p:spPr>
                  <a:xfrm>
                    <a:off x="1327496" y="3029019"/>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22" name="Freeform 219"/>
                  <p:cNvSpPr>
                    <a:spLocks noChangeAspect="1"/>
                  </p:cNvSpPr>
                  <p:nvPr/>
                </p:nvSpPr>
                <p:spPr bwMode="black">
                  <a:xfrm>
                    <a:off x="757437" y="3012269"/>
                    <a:ext cx="457200" cy="457137"/>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dirty="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23" name="Freeform 88"/>
                  <p:cNvSpPr>
                    <a:spLocks noEditPoints="1"/>
                  </p:cNvSpPr>
                  <p:nvPr/>
                </p:nvSpPr>
                <p:spPr bwMode="black">
                  <a:xfrm>
                    <a:off x="2166732" y="3099365"/>
                    <a:ext cx="516790" cy="5562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sz="1765" kern="0">
                      <a:gradFill>
                        <a:gsLst>
                          <a:gs pos="100000">
                            <a:srgbClr val="FFFFFF"/>
                          </a:gs>
                          <a:gs pos="31000">
                            <a:srgbClr val="FFFFFF"/>
                          </a:gs>
                        </a:gsLst>
                        <a:lin ang="5400000" scaled="0"/>
                      </a:gradFill>
                      <a:latin typeface="Segoe UI"/>
                    </a:endParaRPr>
                  </a:p>
                </p:txBody>
              </p:sp>
              <p:sp>
                <p:nvSpPr>
                  <p:cNvPr id="124" name="Freeform 26"/>
                  <p:cNvSpPr>
                    <a:spLocks noEditPoints="1"/>
                  </p:cNvSpPr>
                  <p:nvPr/>
                </p:nvSpPr>
                <p:spPr bwMode="auto">
                  <a:xfrm>
                    <a:off x="2095047" y="2595034"/>
                    <a:ext cx="235693" cy="349106"/>
                  </a:xfrm>
                  <a:custGeom>
                    <a:avLst/>
                    <a:gdLst>
                      <a:gd name="T0" fmla="*/ 540 w 540"/>
                      <a:gd name="T1" fmla="*/ 520 h 800"/>
                      <a:gd name="T2" fmla="*/ 540 w 540"/>
                      <a:gd name="T3" fmla="*/ 331 h 800"/>
                      <a:gd name="T4" fmla="*/ 482 w 540"/>
                      <a:gd name="T5" fmla="*/ 328 h 800"/>
                      <a:gd name="T6" fmla="*/ 482 w 540"/>
                      <a:gd name="T7" fmla="*/ 212 h 800"/>
                      <a:gd name="T8" fmla="*/ 482 w 540"/>
                      <a:gd name="T9" fmla="*/ 212 h 800"/>
                      <a:gd name="T10" fmla="*/ 270 w 540"/>
                      <a:gd name="T11" fmla="*/ 0 h 800"/>
                      <a:gd name="T12" fmla="*/ 58 w 540"/>
                      <a:gd name="T13" fmla="*/ 212 h 800"/>
                      <a:gd name="T14" fmla="*/ 58 w 540"/>
                      <a:gd name="T15" fmla="*/ 212 h 800"/>
                      <a:gd name="T16" fmla="*/ 58 w 540"/>
                      <a:gd name="T17" fmla="*/ 328 h 800"/>
                      <a:gd name="T18" fmla="*/ 0 w 540"/>
                      <a:gd name="T19" fmla="*/ 331 h 800"/>
                      <a:gd name="T20" fmla="*/ 0 w 540"/>
                      <a:gd name="T21" fmla="*/ 520 h 800"/>
                      <a:gd name="T22" fmla="*/ 0 w 540"/>
                      <a:gd name="T23" fmla="*/ 520 h 800"/>
                      <a:gd name="T24" fmla="*/ 0 w 540"/>
                      <a:gd name="T25" fmla="*/ 594 h 800"/>
                      <a:gd name="T26" fmla="*/ 0 w 540"/>
                      <a:gd name="T27" fmla="*/ 594 h 800"/>
                      <a:gd name="T28" fmla="*/ 0 w 540"/>
                      <a:gd name="T29" fmla="*/ 783 h 800"/>
                      <a:gd name="T30" fmla="*/ 270 w 540"/>
                      <a:gd name="T31" fmla="*/ 800 h 800"/>
                      <a:gd name="T32" fmla="*/ 270 w 540"/>
                      <a:gd name="T33" fmla="*/ 800 h 800"/>
                      <a:gd name="T34" fmla="*/ 270 w 540"/>
                      <a:gd name="T35" fmla="*/ 800 h 800"/>
                      <a:gd name="T36" fmla="*/ 540 w 540"/>
                      <a:gd name="T37" fmla="*/ 783 h 800"/>
                      <a:gd name="T38" fmla="*/ 540 w 540"/>
                      <a:gd name="T39" fmla="*/ 594 h 800"/>
                      <a:gd name="T40" fmla="*/ 540 w 540"/>
                      <a:gd name="T41" fmla="*/ 594 h 800"/>
                      <a:gd name="T42" fmla="*/ 540 w 540"/>
                      <a:gd name="T43" fmla="*/ 520 h 800"/>
                      <a:gd name="T44" fmla="*/ 270 w 540"/>
                      <a:gd name="T45" fmla="*/ 314 h 800"/>
                      <a:gd name="T46" fmla="*/ 270 w 540"/>
                      <a:gd name="T47" fmla="*/ 314 h 800"/>
                      <a:gd name="T48" fmla="*/ 122 w 540"/>
                      <a:gd name="T49" fmla="*/ 324 h 800"/>
                      <a:gd name="T50" fmla="*/ 122 w 540"/>
                      <a:gd name="T51" fmla="*/ 212 h 800"/>
                      <a:gd name="T52" fmla="*/ 122 w 540"/>
                      <a:gd name="T53" fmla="*/ 212 h 800"/>
                      <a:gd name="T54" fmla="*/ 270 w 540"/>
                      <a:gd name="T55" fmla="*/ 64 h 800"/>
                      <a:gd name="T56" fmla="*/ 418 w 540"/>
                      <a:gd name="T57" fmla="*/ 212 h 800"/>
                      <a:gd name="T58" fmla="*/ 418 w 540"/>
                      <a:gd name="T59" fmla="*/ 212 h 800"/>
                      <a:gd name="T60" fmla="*/ 418 w 540"/>
                      <a:gd name="T61" fmla="*/ 324 h 800"/>
                      <a:gd name="T62" fmla="*/ 270 w 540"/>
                      <a:gd name="T63" fmla="*/ 314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0" h="800">
                        <a:moveTo>
                          <a:pt x="540" y="520"/>
                        </a:moveTo>
                        <a:cubicBezTo>
                          <a:pt x="540" y="331"/>
                          <a:pt x="540" y="331"/>
                          <a:pt x="540" y="331"/>
                        </a:cubicBezTo>
                        <a:cubicBezTo>
                          <a:pt x="482" y="328"/>
                          <a:pt x="482" y="328"/>
                          <a:pt x="482" y="328"/>
                        </a:cubicBezTo>
                        <a:cubicBezTo>
                          <a:pt x="482" y="212"/>
                          <a:pt x="482" y="212"/>
                          <a:pt x="482" y="212"/>
                        </a:cubicBezTo>
                        <a:cubicBezTo>
                          <a:pt x="482" y="212"/>
                          <a:pt x="482" y="212"/>
                          <a:pt x="482" y="212"/>
                        </a:cubicBezTo>
                        <a:cubicBezTo>
                          <a:pt x="482" y="95"/>
                          <a:pt x="387" y="0"/>
                          <a:pt x="270" y="0"/>
                        </a:cubicBezTo>
                        <a:cubicBezTo>
                          <a:pt x="153" y="0"/>
                          <a:pt x="58" y="95"/>
                          <a:pt x="58" y="212"/>
                        </a:cubicBezTo>
                        <a:cubicBezTo>
                          <a:pt x="58" y="212"/>
                          <a:pt x="58" y="212"/>
                          <a:pt x="58" y="212"/>
                        </a:cubicBezTo>
                        <a:cubicBezTo>
                          <a:pt x="58" y="328"/>
                          <a:pt x="58" y="328"/>
                          <a:pt x="58" y="328"/>
                        </a:cubicBezTo>
                        <a:cubicBezTo>
                          <a:pt x="0" y="331"/>
                          <a:pt x="0" y="331"/>
                          <a:pt x="0" y="331"/>
                        </a:cubicBezTo>
                        <a:cubicBezTo>
                          <a:pt x="0" y="520"/>
                          <a:pt x="0" y="520"/>
                          <a:pt x="0" y="520"/>
                        </a:cubicBezTo>
                        <a:cubicBezTo>
                          <a:pt x="0" y="520"/>
                          <a:pt x="0" y="520"/>
                          <a:pt x="0" y="520"/>
                        </a:cubicBezTo>
                        <a:cubicBezTo>
                          <a:pt x="0" y="594"/>
                          <a:pt x="0" y="594"/>
                          <a:pt x="0" y="594"/>
                        </a:cubicBezTo>
                        <a:cubicBezTo>
                          <a:pt x="0" y="594"/>
                          <a:pt x="0" y="594"/>
                          <a:pt x="0" y="594"/>
                        </a:cubicBezTo>
                        <a:cubicBezTo>
                          <a:pt x="0" y="783"/>
                          <a:pt x="0" y="783"/>
                          <a:pt x="0" y="783"/>
                        </a:cubicBezTo>
                        <a:cubicBezTo>
                          <a:pt x="270" y="800"/>
                          <a:pt x="270" y="800"/>
                          <a:pt x="270" y="800"/>
                        </a:cubicBezTo>
                        <a:cubicBezTo>
                          <a:pt x="270" y="800"/>
                          <a:pt x="270" y="800"/>
                          <a:pt x="270" y="800"/>
                        </a:cubicBezTo>
                        <a:cubicBezTo>
                          <a:pt x="270" y="800"/>
                          <a:pt x="270" y="800"/>
                          <a:pt x="270" y="800"/>
                        </a:cubicBezTo>
                        <a:cubicBezTo>
                          <a:pt x="540" y="783"/>
                          <a:pt x="540" y="783"/>
                          <a:pt x="540" y="783"/>
                        </a:cubicBezTo>
                        <a:cubicBezTo>
                          <a:pt x="540" y="594"/>
                          <a:pt x="540" y="594"/>
                          <a:pt x="540" y="594"/>
                        </a:cubicBezTo>
                        <a:cubicBezTo>
                          <a:pt x="540" y="594"/>
                          <a:pt x="540" y="594"/>
                          <a:pt x="540" y="594"/>
                        </a:cubicBezTo>
                        <a:cubicBezTo>
                          <a:pt x="540" y="520"/>
                          <a:pt x="540" y="520"/>
                          <a:pt x="540" y="520"/>
                        </a:cubicBezTo>
                        <a:close/>
                        <a:moveTo>
                          <a:pt x="270" y="314"/>
                        </a:moveTo>
                        <a:cubicBezTo>
                          <a:pt x="270" y="314"/>
                          <a:pt x="270" y="314"/>
                          <a:pt x="270" y="314"/>
                        </a:cubicBezTo>
                        <a:cubicBezTo>
                          <a:pt x="122" y="324"/>
                          <a:pt x="122" y="324"/>
                          <a:pt x="122" y="324"/>
                        </a:cubicBezTo>
                        <a:cubicBezTo>
                          <a:pt x="122" y="212"/>
                          <a:pt x="122" y="212"/>
                          <a:pt x="122" y="212"/>
                        </a:cubicBezTo>
                        <a:cubicBezTo>
                          <a:pt x="122" y="212"/>
                          <a:pt x="122" y="212"/>
                          <a:pt x="122" y="212"/>
                        </a:cubicBezTo>
                        <a:cubicBezTo>
                          <a:pt x="122" y="130"/>
                          <a:pt x="189" y="64"/>
                          <a:pt x="270" y="64"/>
                        </a:cubicBezTo>
                        <a:cubicBezTo>
                          <a:pt x="351" y="64"/>
                          <a:pt x="418" y="130"/>
                          <a:pt x="418" y="212"/>
                        </a:cubicBezTo>
                        <a:cubicBezTo>
                          <a:pt x="418" y="212"/>
                          <a:pt x="418" y="212"/>
                          <a:pt x="418" y="212"/>
                        </a:cubicBezTo>
                        <a:cubicBezTo>
                          <a:pt x="418" y="324"/>
                          <a:pt x="418" y="324"/>
                          <a:pt x="418" y="324"/>
                        </a:cubicBezTo>
                        <a:cubicBezTo>
                          <a:pt x="270" y="314"/>
                          <a:pt x="270" y="314"/>
                          <a:pt x="270" y="314"/>
                        </a:cubicBezTo>
                        <a:close/>
                      </a:path>
                    </a:pathLst>
                  </a:custGeom>
                  <a:grpFill/>
                  <a:ln>
                    <a:noFill/>
                  </a:ln>
                </p:spPr>
                <p:txBody>
                  <a:bodyPr vert="horz" wrap="square" lIns="91388" tIns="45694" rIns="91388" bIns="45694" numCol="1" anchor="t" anchorCtr="0" compatLnSpc="1">
                    <a:prstTxWarp prst="textNoShape">
                      <a:avLst/>
                    </a:prstTxWarp>
                  </a:bodyPr>
                  <a:lstStyle/>
                  <a:p>
                    <a:pPr defTabSz="913698">
                      <a:defRPr/>
                    </a:pPr>
                    <a:endParaRPr lang="en-US" sz="1765" kern="0">
                      <a:gradFill>
                        <a:gsLst>
                          <a:gs pos="100000">
                            <a:srgbClr val="FFFFFF"/>
                          </a:gs>
                          <a:gs pos="31000">
                            <a:srgbClr val="FFFFFF"/>
                          </a:gs>
                        </a:gsLst>
                        <a:lin ang="5400000" scaled="0"/>
                      </a:gradFill>
                      <a:latin typeface="Segoe UI"/>
                    </a:endParaRPr>
                  </a:p>
                </p:txBody>
              </p:sp>
              <p:sp>
                <p:nvSpPr>
                  <p:cNvPr id="125" name="Freeform 85"/>
                  <p:cNvSpPr>
                    <a:spLocks noEditPoints="1"/>
                  </p:cNvSpPr>
                  <p:nvPr/>
                </p:nvSpPr>
                <p:spPr bwMode="auto">
                  <a:xfrm>
                    <a:off x="1563885" y="2853147"/>
                    <a:ext cx="447846" cy="578821"/>
                  </a:xfrm>
                  <a:custGeom>
                    <a:avLst/>
                    <a:gdLst/>
                    <a:ahLst/>
                    <a:cxnLst>
                      <a:cxn ang="0">
                        <a:pos x="187" y="0"/>
                      </a:cxn>
                      <a:cxn ang="0">
                        <a:pos x="55" y="0"/>
                      </a:cxn>
                      <a:cxn ang="0">
                        <a:pos x="0" y="31"/>
                      </a:cxn>
                      <a:cxn ang="0">
                        <a:pos x="0" y="283"/>
                      </a:cxn>
                      <a:cxn ang="0">
                        <a:pos x="55" y="314"/>
                      </a:cxn>
                      <a:cxn ang="0">
                        <a:pos x="187" y="314"/>
                      </a:cxn>
                      <a:cxn ang="0">
                        <a:pos x="242" y="283"/>
                      </a:cxn>
                      <a:cxn ang="0">
                        <a:pos x="242" y="31"/>
                      </a:cxn>
                      <a:cxn ang="0">
                        <a:pos x="187" y="0"/>
                      </a:cxn>
                      <a:cxn ang="0">
                        <a:pos x="126" y="283"/>
                      </a:cxn>
                      <a:cxn ang="0">
                        <a:pos x="97" y="254"/>
                      </a:cxn>
                      <a:cxn ang="0">
                        <a:pos x="126" y="225"/>
                      </a:cxn>
                      <a:cxn ang="0">
                        <a:pos x="155" y="254"/>
                      </a:cxn>
                      <a:cxn ang="0">
                        <a:pos x="126" y="283"/>
                      </a:cxn>
                      <a:cxn ang="0">
                        <a:pos x="221" y="161"/>
                      </a:cxn>
                      <a:cxn ang="0">
                        <a:pos x="215" y="167"/>
                      </a:cxn>
                      <a:cxn ang="0">
                        <a:pos x="26" y="167"/>
                      </a:cxn>
                      <a:cxn ang="0">
                        <a:pos x="21" y="161"/>
                      </a:cxn>
                      <a:cxn ang="0">
                        <a:pos x="21" y="31"/>
                      </a:cxn>
                      <a:cxn ang="0">
                        <a:pos x="26" y="25"/>
                      </a:cxn>
                      <a:cxn ang="0">
                        <a:pos x="215" y="25"/>
                      </a:cxn>
                      <a:cxn ang="0">
                        <a:pos x="221" y="31"/>
                      </a:cxn>
                      <a:cxn ang="0">
                        <a:pos x="221" y="161"/>
                      </a:cxn>
                    </a:cxnLst>
                    <a:rect l="0" t="0" r="r" b="b"/>
                    <a:pathLst>
                      <a:path w="242" h="314">
                        <a:moveTo>
                          <a:pt x="187" y="0"/>
                        </a:moveTo>
                        <a:cubicBezTo>
                          <a:pt x="55" y="0"/>
                          <a:pt x="55" y="0"/>
                          <a:pt x="55" y="0"/>
                        </a:cubicBezTo>
                        <a:cubicBezTo>
                          <a:pt x="25" y="0"/>
                          <a:pt x="0" y="1"/>
                          <a:pt x="0" y="31"/>
                        </a:cubicBezTo>
                        <a:cubicBezTo>
                          <a:pt x="0" y="283"/>
                          <a:pt x="0" y="283"/>
                          <a:pt x="0" y="283"/>
                        </a:cubicBezTo>
                        <a:cubicBezTo>
                          <a:pt x="0" y="313"/>
                          <a:pt x="25" y="314"/>
                          <a:pt x="55" y="314"/>
                        </a:cubicBezTo>
                        <a:cubicBezTo>
                          <a:pt x="187" y="314"/>
                          <a:pt x="187" y="314"/>
                          <a:pt x="187" y="314"/>
                        </a:cubicBezTo>
                        <a:cubicBezTo>
                          <a:pt x="217" y="314"/>
                          <a:pt x="242" y="313"/>
                          <a:pt x="242" y="283"/>
                        </a:cubicBezTo>
                        <a:cubicBezTo>
                          <a:pt x="242" y="31"/>
                          <a:pt x="242" y="31"/>
                          <a:pt x="242" y="31"/>
                        </a:cubicBezTo>
                        <a:cubicBezTo>
                          <a:pt x="242" y="1"/>
                          <a:pt x="217" y="0"/>
                          <a:pt x="187" y="0"/>
                        </a:cubicBezTo>
                        <a:close/>
                        <a:moveTo>
                          <a:pt x="126" y="283"/>
                        </a:moveTo>
                        <a:cubicBezTo>
                          <a:pt x="110" y="283"/>
                          <a:pt x="97" y="270"/>
                          <a:pt x="97" y="254"/>
                        </a:cubicBezTo>
                        <a:cubicBezTo>
                          <a:pt x="97" y="238"/>
                          <a:pt x="110" y="225"/>
                          <a:pt x="126" y="225"/>
                        </a:cubicBezTo>
                        <a:cubicBezTo>
                          <a:pt x="142" y="225"/>
                          <a:pt x="155" y="238"/>
                          <a:pt x="155" y="254"/>
                        </a:cubicBezTo>
                        <a:cubicBezTo>
                          <a:pt x="155" y="270"/>
                          <a:pt x="142" y="283"/>
                          <a:pt x="126" y="283"/>
                        </a:cubicBezTo>
                        <a:close/>
                        <a:moveTo>
                          <a:pt x="221" y="161"/>
                        </a:moveTo>
                        <a:cubicBezTo>
                          <a:pt x="221" y="165"/>
                          <a:pt x="218" y="167"/>
                          <a:pt x="215" y="167"/>
                        </a:cubicBezTo>
                        <a:cubicBezTo>
                          <a:pt x="26" y="167"/>
                          <a:pt x="26" y="167"/>
                          <a:pt x="26" y="167"/>
                        </a:cubicBezTo>
                        <a:cubicBezTo>
                          <a:pt x="23" y="167"/>
                          <a:pt x="21" y="165"/>
                          <a:pt x="21" y="161"/>
                        </a:cubicBezTo>
                        <a:cubicBezTo>
                          <a:pt x="21" y="31"/>
                          <a:pt x="21" y="31"/>
                          <a:pt x="21" y="31"/>
                        </a:cubicBezTo>
                        <a:cubicBezTo>
                          <a:pt x="21" y="28"/>
                          <a:pt x="23" y="25"/>
                          <a:pt x="26" y="25"/>
                        </a:cubicBezTo>
                        <a:cubicBezTo>
                          <a:pt x="215" y="25"/>
                          <a:pt x="215" y="25"/>
                          <a:pt x="215" y="25"/>
                        </a:cubicBezTo>
                        <a:cubicBezTo>
                          <a:pt x="218" y="25"/>
                          <a:pt x="221" y="28"/>
                          <a:pt x="221" y="31"/>
                        </a:cubicBezTo>
                        <a:lnTo>
                          <a:pt x="221" y="161"/>
                        </a:lnTo>
                        <a:close/>
                      </a:path>
                    </a:pathLst>
                  </a:custGeom>
                  <a:grpFill/>
                  <a:extLst/>
                </p:spPr>
                <p:txBody>
                  <a:bodyPr vert="horz" wrap="square" lIns="93207" tIns="46603" rIns="93207" bIns="46603" numCol="1" anchor="t" anchorCtr="0" compatLnSpc="1">
                    <a:prstTxWarp prst="textNoShape">
                      <a:avLst/>
                    </a:prstTxWarp>
                  </a:bodyPr>
                  <a:lstStyle/>
                  <a:p>
                    <a:pPr defTabSz="931843">
                      <a:defRPr/>
                    </a:pPr>
                    <a:endParaRPr lang="en-US" sz="1765" kern="0">
                      <a:gradFill>
                        <a:gsLst>
                          <a:gs pos="100000">
                            <a:srgbClr val="FFFFFF"/>
                          </a:gs>
                          <a:gs pos="31000">
                            <a:srgbClr val="FFFFFF"/>
                          </a:gs>
                        </a:gsLst>
                        <a:lin ang="5400000" scaled="0"/>
                      </a:gradFill>
                      <a:latin typeface="Segoe UI"/>
                    </a:endParaRPr>
                  </a:p>
                </p:txBody>
              </p:sp>
              <p:sp>
                <p:nvSpPr>
                  <p:cNvPr id="126" name="Freeform 229"/>
                  <p:cNvSpPr/>
                  <p:nvPr/>
                </p:nvSpPr>
                <p:spPr>
                  <a:xfrm>
                    <a:off x="938339" y="3451352"/>
                    <a:ext cx="743672" cy="818454"/>
                  </a:xfrm>
                  <a:custGeom>
                    <a:avLst/>
                    <a:gdLst>
                      <a:gd name="connsiteX0" fmla="*/ 528162 w 853584"/>
                      <a:gd name="connsiteY0" fmla="*/ 99273 h 939419"/>
                      <a:gd name="connsiteX1" fmla="*/ 592919 w 853584"/>
                      <a:gd name="connsiteY1" fmla="*/ 119375 h 939419"/>
                      <a:gd name="connsiteX2" fmla="*/ 853584 w 853584"/>
                      <a:gd name="connsiteY2" fmla="*/ 512627 h 939419"/>
                      <a:gd name="connsiteX3" fmla="*/ 426792 w 853584"/>
                      <a:gd name="connsiteY3" fmla="*/ 939419 h 939419"/>
                      <a:gd name="connsiteX4" fmla="*/ 0 w 853584"/>
                      <a:gd name="connsiteY4" fmla="*/ 512627 h 939419"/>
                      <a:gd name="connsiteX5" fmla="*/ 260665 w 853584"/>
                      <a:gd name="connsiteY5" fmla="*/ 119375 h 939419"/>
                      <a:gd name="connsiteX6" fmla="*/ 296800 w 853584"/>
                      <a:gd name="connsiteY6" fmla="*/ 108158 h 939419"/>
                      <a:gd name="connsiteX7" fmla="*/ 296800 w 853584"/>
                      <a:gd name="connsiteY7" fmla="*/ 250889 h 939419"/>
                      <a:gd name="connsiteX8" fmla="*/ 262767 w 853584"/>
                      <a:gd name="connsiteY8" fmla="*/ 269362 h 939419"/>
                      <a:gd name="connsiteX9" fmla="*/ 133424 w 853584"/>
                      <a:gd name="connsiteY9" fmla="*/ 512627 h 939419"/>
                      <a:gd name="connsiteX10" fmla="*/ 426792 w 853584"/>
                      <a:gd name="connsiteY10" fmla="*/ 805995 h 939419"/>
                      <a:gd name="connsiteX11" fmla="*/ 720160 w 853584"/>
                      <a:gd name="connsiteY11" fmla="*/ 512627 h 939419"/>
                      <a:gd name="connsiteX12" fmla="*/ 540984 w 853584"/>
                      <a:gd name="connsiteY12" fmla="*/ 242313 h 939419"/>
                      <a:gd name="connsiteX13" fmla="*/ 528162 w 853584"/>
                      <a:gd name="connsiteY13" fmla="*/ 238333 h 939419"/>
                      <a:gd name="connsiteX14" fmla="*/ 413546 w 853584"/>
                      <a:gd name="connsiteY14" fmla="*/ 0 h 939419"/>
                      <a:gd name="connsiteX15" fmla="*/ 467162 w 853584"/>
                      <a:gd name="connsiteY15" fmla="*/ 53616 h 939419"/>
                      <a:gd name="connsiteX16" fmla="*/ 467162 w 853584"/>
                      <a:gd name="connsiteY16" fmla="*/ 486795 h 939419"/>
                      <a:gd name="connsiteX17" fmla="*/ 413546 w 853584"/>
                      <a:gd name="connsiteY17" fmla="*/ 540411 h 939419"/>
                      <a:gd name="connsiteX18" fmla="*/ 359930 w 853584"/>
                      <a:gd name="connsiteY18" fmla="*/ 486795 h 939419"/>
                      <a:gd name="connsiteX19" fmla="*/ 359930 w 853584"/>
                      <a:gd name="connsiteY19" fmla="*/ 53616 h 939419"/>
                      <a:gd name="connsiteX20" fmla="*/ 413546 w 853584"/>
                      <a:gd name="connsiteY20" fmla="*/ 0 h 939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3584" h="939419">
                        <a:moveTo>
                          <a:pt x="528162" y="99273"/>
                        </a:moveTo>
                        <a:lnTo>
                          <a:pt x="592919" y="119375"/>
                        </a:lnTo>
                        <a:cubicBezTo>
                          <a:pt x="746101" y="184165"/>
                          <a:pt x="853584" y="335844"/>
                          <a:pt x="853584" y="512627"/>
                        </a:cubicBezTo>
                        <a:cubicBezTo>
                          <a:pt x="853584" y="748338"/>
                          <a:pt x="662503" y="939419"/>
                          <a:pt x="426792" y="939419"/>
                        </a:cubicBezTo>
                        <a:cubicBezTo>
                          <a:pt x="191081" y="939419"/>
                          <a:pt x="0" y="748338"/>
                          <a:pt x="0" y="512627"/>
                        </a:cubicBezTo>
                        <a:cubicBezTo>
                          <a:pt x="0" y="335844"/>
                          <a:pt x="107483" y="184165"/>
                          <a:pt x="260665" y="119375"/>
                        </a:cubicBezTo>
                        <a:lnTo>
                          <a:pt x="296800" y="108158"/>
                        </a:lnTo>
                        <a:lnTo>
                          <a:pt x="296800" y="250889"/>
                        </a:lnTo>
                        <a:lnTo>
                          <a:pt x="262767" y="269362"/>
                        </a:lnTo>
                        <a:cubicBezTo>
                          <a:pt x="184731" y="322082"/>
                          <a:pt x="133424" y="411363"/>
                          <a:pt x="133424" y="512627"/>
                        </a:cubicBezTo>
                        <a:cubicBezTo>
                          <a:pt x="133424" y="674650"/>
                          <a:pt x="264769" y="805995"/>
                          <a:pt x="426792" y="805995"/>
                        </a:cubicBezTo>
                        <a:cubicBezTo>
                          <a:pt x="588815" y="805995"/>
                          <a:pt x="720160" y="674650"/>
                          <a:pt x="720160" y="512627"/>
                        </a:cubicBezTo>
                        <a:cubicBezTo>
                          <a:pt x="720160" y="391110"/>
                          <a:pt x="646279" y="286849"/>
                          <a:pt x="540984" y="242313"/>
                        </a:cubicBezTo>
                        <a:lnTo>
                          <a:pt x="528162" y="238333"/>
                        </a:lnTo>
                        <a:close/>
                        <a:moveTo>
                          <a:pt x="413546" y="0"/>
                        </a:moveTo>
                        <a:cubicBezTo>
                          <a:pt x="443157" y="0"/>
                          <a:pt x="467162" y="24005"/>
                          <a:pt x="467162" y="53616"/>
                        </a:cubicBezTo>
                        <a:lnTo>
                          <a:pt x="467162" y="486795"/>
                        </a:lnTo>
                        <a:cubicBezTo>
                          <a:pt x="467162" y="516406"/>
                          <a:pt x="443157" y="540411"/>
                          <a:pt x="413546" y="540411"/>
                        </a:cubicBezTo>
                        <a:cubicBezTo>
                          <a:pt x="383935" y="540411"/>
                          <a:pt x="359930" y="516406"/>
                          <a:pt x="359930" y="486795"/>
                        </a:cubicBezTo>
                        <a:lnTo>
                          <a:pt x="359930" y="53616"/>
                        </a:lnTo>
                        <a:cubicBezTo>
                          <a:pt x="359930" y="24005"/>
                          <a:pt x="383935" y="0"/>
                          <a:pt x="413546"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grpSp>
            <p:sp>
              <p:nvSpPr>
                <p:cNvPr id="113" name="Rectangle 112"/>
                <p:cNvSpPr/>
                <p:nvPr/>
              </p:nvSpPr>
              <p:spPr>
                <a:xfrm>
                  <a:off x="-2528604" y="2530410"/>
                  <a:ext cx="1762631" cy="14828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698">
                    <a:defRPr/>
                  </a:pPr>
                  <a:r>
                    <a:rPr lang="en-US" sz="1765" kern="0" dirty="0">
                      <a:gradFill>
                        <a:gsLst>
                          <a:gs pos="100000">
                            <a:srgbClr val="FFFFFF"/>
                          </a:gs>
                          <a:gs pos="31000">
                            <a:srgbClr val="FFFFFF"/>
                          </a:gs>
                        </a:gsLst>
                        <a:lin ang="5400000" scaled="0"/>
                      </a:gradFill>
                      <a:latin typeface="Segoe UI Semibold" panose="020B0702040204020203" pitchFamily="34" charset="0"/>
                      <a:cs typeface="Segoe UI Semibold" panose="020B0702040204020203" pitchFamily="34" charset="0"/>
                    </a:rPr>
                    <a:t>TOOLS</a:t>
                  </a:r>
                </a:p>
              </p:txBody>
            </p:sp>
          </p:grpSp>
          <p:grpSp>
            <p:nvGrpSpPr>
              <p:cNvPr id="127" name="Group 126"/>
              <p:cNvGrpSpPr/>
              <p:nvPr/>
            </p:nvGrpSpPr>
            <p:grpSpPr>
              <a:xfrm>
                <a:off x="11735781" y="4859143"/>
                <a:ext cx="1762631" cy="1482898"/>
                <a:chOff x="1003776" y="4859143"/>
                <a:chExt cx="1762631" cy="1482898"/>
              </a:xfrm>
            </p:grpSpPr>
            <p:sp>
              <p:nvSpPr>
                <p:cNvPr id="128" name="Rectangle 127"/>
                <p:cNvSpPr/>
                <p:nvPr/>
              </p:nvSpPr>
              <p:spPr>
                <a:xfrm>
                  <a:off x="1063403" y="4906239"/>
                  <a:ext cx="1641701" cy="1359257"/>
                </a:xfrm>
                <a:prstGeom prst="rect">
                  <a:avLst/>
                </a:prstGeom>
                <a:solidFill>
                  <a:srgbClr val="0072C6"/>
                </a:solidFill>
                <a:ln w="1143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698">
                    <a:defRPr/>
                  </a:pPr>
                  <a:endParaRPr lang="en-US" sz="1765" b="1" kern="0" dirty="0">
                    <a:gradFill>
                      <a:gsLst>
                        <a:gs pos="100000">
                          <a:srgbClr val="FFFFFF"/>
                        </a:gs>
                        <a:gs pos="31000">
                          <a:srgbClr val="FFFFFF"/>
                        </a:gs>
                      </a:gsLst>
                      <a:lin ang="5400000" scaled="0"/>
                    </a:gradFill>
                    <a:latin typeface="Segoe UI"/>
                  </a:endParaRPr>
                </a:p>
              </p:txBody>
            </p:sp>
            <p:grpSp>
              <p:nvGrpSpPr>
                <p:cNvPr id="129" name="Group 128"/>
                <p:cNvGrpSpPr/>
                <p:nvPr/>
              </p:nvGrpSpPr>
              <p:grpSpPr>
                <a:xfrm>
                  <a:off x="1115352" y="4952406"/>
                  <a:ext cx="1526214" cy="1343469"/>
                  <a:chOff x="757437" y="2519885"/>
                  <a:chExt cx="1987953" cy="1749921"/>
                </a:xfrm>
                <a:solidFill>
                  <a:schemeClr val="bg1">
                    <a:alpha val="15000"/>
                  </a:schemeClr>
                </a:solidFill>
              </p:grpSpPr>
              <p:sp>
                <p:nvSpPr>
                  <p:cNvPr id="131" name="Freeform 73"/>
                  <p:cNvSpPr>
                    <a:spLocks noChangeAspect="1" noEditPoints="1"/>
                  </p:cNvSpPr>
                  <p:nvPr/>
                </p:nvSpPr>
                <p:spPr bwMode="black">
                  <a:xfrm>
                    <a:off x="2163993" y="3714524"/>
                    <a:ext cx="546475" cy="546473"/>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dirty="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32" name="Oval 131"/>
                  <p:cNvSpPr/>
                  <p:nvPr/>
                </p:nvSpPr>
                <p:spPr>
                  <a:xfrm>
                    <a:off x="1769946" y="3970228"/>
                    <a:ext cx="254741" cy="25474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33" name="Oval 132"/>
                  <p:cNvSpPr/>
                  <p:nvPr/>
                </p:nvSpPr>
                <p:spPr>
                  <a:xfrm>
                    <a:off x="1942884" y="3613005"/>
                    <a:ext cx="185689" cy="18568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34" name="Oval 133"/>
                  <p:cNvSpPr/>
                  <p:nvPr/>
                </p:nvSpPr>
                <p:spPr>
                  <a:xfrm>
                    <a:off x="1588638" y="2622021"/>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35" name="Oval 134"/>
                  <p:cNvSpPr/>
                  <p:nvPr/>
                </p:nvSpPr>
                <p:spPr>
                  <a:xfrm>
                    <a:off x="2511665" y="2941844"/>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36" name="Oval 135"/>
                  <p:cNvSpPr/>
                  <p:nvPr/>
                </p:nvSpPr>
                <p:spPr>
                  <a:xfrm>
                    <a:off x="2479435" y="2519885"/>
                    <a:ext cx="265955" cy="2659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37" name="Freeform 21"/>
                  <p:cNvSpPr>
                    <a:spLocks noChangeAspect="1" noEditPoints="1"/>
                  </p:cNvSpPr>
                  <p:nvPr/>
                </p:nvSpPr>
                <p:spPr bwMode="black">
                  <a:xfrm>
                    <a:off x="791852" y="2527050"/>
                    <a:ext cx="659174" cy="410546"/>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grpFill/>
                  <a:ln>
                    <a:noFill/>
                  </a:ln>
                </p:spPr>
                <p:txBody>
                  <a:bodyPr vert="horz" wrap="square" lIns="91388" tIns="45694" rIns="91388" bIns="45694" numCol="1" anchor="t" anchorCtr="0" compatLnSpc="1">
                    <a:prstTxWarp prst="textNoShape">
                      <a:avLst/>
                    </a:prstTxWarp>
                  </a:bodyPr>
                  <a:lstStyle/>
                  <a:p>
                    <a:pPr defTabSz="913698">
                      <a:defRPr/>
                    </a:pPr>
                    <a:endParaRPr lang="en-US" sz="1765" kern="0" dirty="0">
                      <a:gradFill>
                        <a:gsLst>
                          <a:gs pos="100000">
                            <a:srgbClr val="FFFFFF"/>
                          </a:gs>
                          <a:gs pos="31000">
                            <a:srgbClr val="FFFFFF"/>
                          </a:gs>
                        </a:gsLst>
                        <a:lin ang="5400000" scaled="0"/>
                      </a:gradFill>
                      <a:latin typeface="Segoe UI"/>
                    </a:endParaRPr>
                  </a:p>
                </p:txBody>
              </p:sp>
              <p:sp>
                <p:nvSpPr>
                  <p:cNvPr id="138" name="Oval 137"/>
                  <p:cNvSpPr/>
                  <p:nvPr/>
                </p:nvSpPr>
                <p:spPr>
                  <a:xfrm>
                    <a:off x="1327496" y="3029019"/>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39" name="Freeform 219"/>
                  <p:cNvSpPr>
                    <a:spLocks noChangeAspect="1"/>
                  </p:cNvSpPr>
                  <p:nvPr/>
                </p:nvSpPr>
                <p:spPr bwMode="black">
                  <a:xfrm>
                    <a:off x="757437" y="3012269"/>
                    <a:ext cx="457200" cy="457137"/>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dirty="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40" name="Freeform 88"/>
                  <p:cNvSpPr>
                    <a:spLocks noEditPoints="1"/>
                  </p:cNvSpPr>
                  <p:nvPr/>
                </p:nvSpPr>
                <p:spPr bwMode="black">
                  <a:xfrm>
                    <a:off x="2166732" y="3099365"/>
                    <a:ext cx="516790" cy="5562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sz="1765" kern="0">
                      <a:gradFill>
                        <a:gsLst>
                          <a:gs pos="100000">
                            <a:srgbClr val="FFFFFF"/>
                          </a:gs>
                          <a:gs pos="31000">
                            <a:srgbClr val="FFFFFF"/>
                          </a:gs>
                        </a:gsLst>
                        <a:lin ang="5400000" scaled="0"/>
                      </a:gradFill>
                      <a:latin typeface="Segoe UI"/>
                    </a:endParaRPr>
                  </a:p>
                </p:txBody>
              </p:sp>
              <p:sp>
                <p:nvSpPr>
                  <p:cNvPr id="141" name="Freeform 26"/>
                  <p:cNvSpPr>
                    <a:spLocks noEditPoints="1"/>
                  </p:cNvSpPr>
                  <p:nvPr/>
                </p:nvSpPr>
                <p:spPr bwMode="auto">
                  <a:xfrm>
                    <a:off x="2095047" y="2595034"/>
                    <a:ext cx="235693" cy="349106"/>
                  </a:xfrm>
                  <a:custGeom>
                    <a:avLst/>
                    <a:gdLst>
                      <a:gd name="T0" fmla="*/ 540 w 540"/>
                      <a:gd name="T1" fmla="*/ 520 h 800"/>
                      <a:gd name="T2" fmla="*/ 540 w 540"/>
                      <a:gd name="T3" fmla="*/ 331 h 800"/>
                      <a:gd name="T4" fmla="*/ 482 w 540"/>
                      <a:gd name="T5" fmla="*/ 328 h 800"/>
                      <a:gd name="T6" fmla="*/ 482 w 540"/>
                      <a:gd name="T7" fmla="*/ 212 h 800"/>
                      <a:gd name="T8" fmla="*/ 482 w 540"/>
                      <a:gd name="T9" fmla="*/ 212 h 800"/>
                      <a:gd name="T10" fmla="*/ 270 w 540"/>
                      <a:gd name="T11" fmla="*/ 0 h 800"/>
                      <a:gd name="T12" fmla="*/ 58 w 540"/>
                      <a:gd name="T13" fmla="*/ 212 h 800"/>
                      <a:gd name="T14" fmla="*/ 58 w 540"/>
                      <a:gd name="T15" fmla="*/ 212 h 800"/>
                      <a:gd name="T16" fmla="*/ 58 w 540"/>
                      <a:gd name="T17" fmla="*/ 328 h 800"/>
                      <a:gd name="T18" fmla="*/ 0 w 540"/>
                      <a:gd name="T19" fmla="*/ 331 h 800"/>
                      <a:gd name="T20" fmla="*/ 0 w 540"/>
                      <a:gd name="T21" fmla="*/ 520 h 800"/>
                      <a:gd name="T22" fmla="*/ 0 w 540"/>
                      <a:gd name="T23" fmla="*/ 520 h 800"/>
                      <a:gd name="T24" fmla="*/ 0 w 540"/>
                      <a:gd name="T25" fmla="*/ 594 h 800"/>
                      <a:gd name="T26" fmla="*/ 0 w 540"/>
                      <a:gd name="T27" fmla="*/ 594 h 800"/>
                      <a:gd name="T28" fmla="*/ 0 w 540"/>
                      <a:gd name="T29" fmla="*/ 783 h 800"/>
                      <a:gd name="T30" fmla="*/ 270 w 540"/>
                      <a:gd name="T31" fmla="*/ 800 h 800"/>
                      <a:gd name="T32" fmla="*/ 270 w 540"/>
                      <a:gd name="T33" fmla="*/ 800 h 800"/>
                      <a:gd name="T34" fmla="*/ 270 w 540"/>
                      <a:gd name="T35" fmla="*/ 800 h 800"/>
                      <a:gd name="T36" fmla="*/ 540 w 540"/>
                      <a:gd name="T37" fmla="*/ 783 h 800"/>
                      <a:gd name="T38" fmla="*/ 540 w 540"/>
                      <a:gd name="T39" fmla="*/ 594 h 800"/>
                      <a:gd name="T40" fmla="*/ 540 w 540"/>
                      <a:gd name="T41" fmla="*/ 594 h 800"/>
                      <a:gd name="T42" fmla="*/ 540 w 540"/>
                      <a:gd name="T43" fmla="*/ 520 h 800"/>
                      <a:gd name="T44" fmla="*/ 270 w 540"/>
                      <a:gd name="T45" fmla="*/ 314 h 800"/>
                      <a:gd name="T46" fmla="*/ 270 w 540"/>
                      <a:gd name="T47" fmla="*/ 314 h 800"/>
                      <a:gd name="T48" fmla="*/ 122 w 540"/>
                      <a:gd name="T49" fmla="*/ 324 h 800"/>
                      <a:gd name="T50" fmla="*/ 122 w 540"/>
                      <a:gd name="T51" fmla="*/ 212 h 800"/>
                      <a:gd name="T52" fmla="*/ 122 w 540"/>
                      <a:gd name="T53" fmla="*/ 212 h 800"/>
                      <a:gd name="T54" fmla="*/ 270 w 540"/>
                      <a:gd name="T55" fmla="*/ 64 h 800"/>
                      <a:gd name="T56" fmla="*/ 418 w 540"/>
                      <a:gd name="T57" fmla="*/ 212 h 800"/>
                      <a:gd name="T58" fmla="*/ 418 w 540"/>
                      <a:gd name="T59" fmla="*/ 212 h 800"/>
                      <a:gd name="T60" fmla="*/ 418 w 540"/>
                      <a:gd name="T61" fmla="*/ 324 h 800"/>
                      <a:gd name="T62" fmla="*/ 270 w 540"/>
                      <a:gd name="T63" fmla="*/ 314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0" h="800">
                        <a:moveTo>
                          <a:pt x="540" y="520"/>
                        </a:moveTo>
                        <a:cubicBezTo>
                          <a:pt x="540" y="331"/>
                          <a:pt x="540" y="331"/>
                          <a:pt x="540" y="331"/>
                        </a:cubicBezTo>
                        <a:cubicBezTo>
                          <a:pt x="482" y="328"/>
                          <a:pt x="482" y="328"/>
                          <a:pt x="482" y="328"/>
                        </a:cubicBezTo>
                        <a:cubicBezTo>
                          <a:pt x="482" y="212"/>
                          <a:pt x="482" y="212"/>
                          <a:pt x="482" y="212"/>
                        </a:cubicBezTo>
                        <a:cubicBezTo>
                          <a:pt x="482" y="212"/>
                          <a:pt x="482" y="212"/>
                          <a:pt x="482" y="212"/>
                        </a:cubicBezTo>
                        <a:cubicBezTo>
                          <a:pt x="482" y="95"/>
                          <a:pt x="387" y="0"/>
                          <a:pt x="270" y="0"/>
                        </a:cubicBezTo>
                        <a:cubicBezTo>
                          <a:pt x="153" y="0"/>
                          <a:pt x="58" y="95"/>
                          <a:pt x="58" y="212"/>
                        </a:cubicBezTo>
                        <a:cubicBezTo>
                          <a:pt x="58" y="212"/>
                          <a:pt x="58" y="212"/>
                          <a:pt x="58" y="212"/>
                        </a:cubicBezTo>
                        <a:cubicBezTo>
                          <a:pt x="58" y="328"/>
                          <a:pt x="58" y="328"/>
                          <a:pt x="58" y="328"/>
                        </a:cubicBezTo>
                        <a:cubicBezTo>
                          <a:pt x="0" y="331"/>
                          <a:pt x="0" y="331"/>
                          <a:pt x="0" y="331"/>
                        </a:cubicBezTo>
                        <a:cubicBezTo>
                          <a:pt x="0" y="520"/>
                          <a:pt x="0" y="520"/>
                          <a:pt x="0" y="520"/>
                        </a:cubicBezTo>
                        <a:cubicBezTo>
                          <a:pt x="0" y="520"/>
                          <a:pt x="0" y="520"/>
                          <a:pt x="0" y="520"/>
                        </a:cubicBezTo>
                        <a:cubicBezTo>
                          <a:pt x="0" y="594"/>
                          <a:pt x="0" y="594"/>
                          <a:pt x="0" y="594"/>
                        </a:cubicBezTo>
                        <a:cubicBezTo>
                          <a:pt x="0" y="594"/>
                          <a:pt x="0" y="594"/>
                          <a:pt x="0" y="594"/>
                        </a:cubicBezTo>
                        <a:cubicBezTo>
                          <a:pt x="0" y="783"/>
                          <a:pt x="0" y="783"/>
                          <a:pt x="0" y="783"/>
                        </a:cubicBezTo>
                        <a:cubicBezTo>
                          <a:pt x="270" y="800"/>
                          <a:pt x="270" y="800"/>
                          <a:pt x="270" y="800"/>
                        </a:cubicBezTo>
                        <a:cubicBezTo>
                          <a:pt x="270" y="800"/>
                          <a:pt x="270" y="800"/>
                          <a:pt x="270" y="800"/>
                        </a:cubicBezTo>
                        <a:cubicBezTo>
                          <a:pt x="270" y="800"/>
                          <a:pt x="270" y="800"/>
                          <a:pt x="270" y="800"/>
                        </a:cubicBezTo>
                        <a:cubicBezTo>
                          <a:pt x="540" y="783"/>
                          <a:pt x="540" y="783"/>
                          <a:pt x="540" y="783"/>
                        </a:cubicBezTo>
                        <a:cubicBezTo>
                          <a:pt x="540" y="594"/>
                          <a:pt x="540" y="594"/>
                          <a:pt x="540" y="594"/>
                        </a:cubicBezTo>
                        <a:cubicBezTo>
                          <a:pt x="540" y="594"/>
                          <a:pt x="540" y="594"/>
                          <a:pt x="540" y="594"/>
                        </a:cubicBezTo>
                        <a:cubicBezTo>
                          <a:pt x="540" y="520"/>
                          <a:pt x="540" y="520"/>
                          <a:pt x="540" y="520"/>
                        </a:cubicBezTo>
                        <a:close/>
                        <a:moveTo>
                          <a:pt x="270" y="314"/>
                        </a:moveTo>
                        <a:cubicBezTo>
                          <a:pt x="270" y="314"/>
                          <a:pt x="270" y="314"/>
                          <a:pt x="270" y="314"/>
                        </a:cubicBezTo>
                        <a:cubicBezTo>
                          <a:pt x="122" y="324"/>
                          <a:pt x="122" y="324"/>
                          <a:pt x="122" y="324"/>
                        </a:cubicBezTo>
                        <a:cubicBezTo>
                          <a:pt x="122" y="212"/>
                          <a:pt x="122" y="212"/>
                          <a:pt x="122" y="212"/>
                        </a:cubicBezTo>
                        <a:cubicBezTo>
                          <a:pt x="122" y="212"/>
                          <a:pt x="122" y="212"/>
                          <a:pt x="122" y="212"/>
                        </a:cubicBezTo>
                        <a:cubicBezTo>
                          <a:pt x="122" y="130"/>
                          <a:pt x="189" y="64"/>
                          <a:pt x="270" y="64"/>
                        </a:cubicBezTo>
                        <a:cubicBezTo>
                          <a:pt x="351" y="64"/>
                          <a:pt x="418" y="130"/>
                          <a:pt x="418" y="212"/>
                        </a:cubicBezTo>
                        <a:cubicBezTo>
                          <a:pt x="418" y="212"/>
                          <a:pt x="418" y="212"/>
                          <a:pt x="418" y="212"/>
                        </a:cubicBezTo>
                        <a:cubicBezTo>
                          <a:pt x="418" y="324"/>
                          <a:pt x="418" y="324"/>
                          <a:pt x="418" y="324"/>
                        </a:cubicBezTo>
                        <a:cubicBezTo>
                          <a:pt x="270" y="314"/>
                          <a:pt x="270" y="314"/>
                          <a:pt x="270" y="314"/>
                        </a:cubicBezTo>
                        <a:close/>
                      </a:path>
                    </a:pathLst>
                  </a:custGeom>
                  <a:grpFill/>
                  <a:ln>
                    <a:noFill/>
                  </a:ln>
                </p:spPr>
                <p:txBody>
                  <a:bodyPr vert="horz" wrap="square" lIns="91388" tIns="45694" rIns="91388" bIns="45694" numCol="1" anchor="t" anchorCtr="0" compatLnSpc="1">
                    <a:prstTxWarp prst="textNoShape">
                      <a:avLst/>
                    </a:prstTxWarp>
                  </a:bodyPr>
                  <a:lstStyle/>
                  <a:p>
                    <a:pPr defTabSz="913698">
                      <a:defRPr/>
                    </a:pPr>
                    <a:endParaRPr lang="en-US" sz="1765" kern="0">
                      <a:gradFill>
                        <a:gsLst>
                          <a:gs pos="100000">
                            <a:srgbClr val="FFFFFF"/>
                          </a:gs>
                          <a:gs pos="31000">
                            <a:srgbClr val="FFFFFF"/>
                          </a:gs>
                        </a:gsLst>
                        <a:lin ang="5400000" scaled="0"/>
                      </a:gradFill>
                      <a:latin typeface="Segoe UI"/>
                    </a:endParaRPr>
                  </a:p>
                </p:txBody>
              </p:sp>
              <p:sp>
                <p:nvSpPr>
                  <p:cNvPr id="142" name="Freeform 85"/>
                  <p:cNvSpPr>
                    <a:spLocks noEditPoints="1"/>
                  </p:cNvSpPr>
                  <p:nvPr/>
                </p:nvSpPr>
                <p:spPr bwMode="auto">
                  <a:xfrm>
                    <a:off x="1563885" y="2853147"/>
                    <a:ext cx="447846" cy="578821"/>
                  </a:xfrm>
                  <a:custGeom>
                    <a:avLst/>
                    <a:gdLst/>
                    <a:ahLst/>
                    <a:cxnLst>
                      <a:cxn ang="0">
                        <a:pos x="187" y="0"/>
                      </a:cxn>
                      <a:cxn ang="0">
                        <a:pos x="55" y="0"/>
                      </a:cxn>
                      <a:cxn ang="0">
                        <a:pos x="0" y="31"/>
                      </a:cxn>
                      <a:cxn ang="0">
                        <a:pos x="0" y="283"/>
                      </a:cxn>
                      <a:cxn ang="0">
                        <a:pos x="55" y="314"/>
                      </a:cxn>
                      <a:cxn ang="0">
                        <a:pos x="187" y="314"/>
                      </a:cxn>
                      <a:cxn ang="0">
                        <a:pos x="242" y="283"/>
                      </a:cxn>
                      <a:cxn ang="0">
                        <a:pos x="242" y="31"/>
                      </a:cxn>
                      <a:cxn ang="0">
                        <a:pos x="187" y="0"/>
                      </a:cxn>
                      <a:cxn ang="0">
                        <a:pos x="126" y="283"/>
                      </a:cxn>
                      <a:cxn ang="0">
                        <a:pos x="97" y="254"/>
                      </a:cxn>
                      <a:cxn ang="0">
                        <a:pos x="126" y="225"/>
                      </a:cxn>
                      <a:cxn ang="0">
                        <a:pos x="155" y="254"/>
                      </a:cxn>
                      <a:cxn ang="0">
                        <a:pos x="126" y="283"/>
                      </a:cxn>
                      <a:cxn ang="0">
                        <a:pos x="221" y="161"/>
                      </a:cxn>
                      <a:cxn ang="0">
                        <a:pos x="215" y="167"/>
                      </a:cxn>
                      <a:cxn ang="0">
                        <a:pos x="26" y="167"/>
                      </a:cxn>
                      <a:cxn ang="0">
                        <a:pos x="21" y="161"/>
                      </a:cxn>
                      <a:cxn ang="0">
                        <a:pos x="21" y="31"/>
                      </a:cxn>
                      <a:cxn ang="0">
                        <a:pos x="26" y="25"/>
                      </a:cxn>
                      <a:cxn ang="0">
                        <a:pos x="215" y="25"/>
                      </a:cxn>
                      <a:cxn ang="0">
                        <a:pos x="221" y="31"/>
                      </a:cxn>
                      <a:cxn ang="0">
                        <a:pos x="221" y="161"/>
                      </a:cxn>
                    </a:cxnLst>
                    <a:rect l="0" t="0" r="r" b="b"/>
                    <a:pathLst>
                      <a:path w="242" h="314">
                        <a:moveTo>
                          <a:pt x="187" y="0"/>
                        </a:moveTo>
                        <a:cubicBezTo>
                          <a:pt x="55" y="0"/>
                          <a:pt x="55" y="0"/>
                          <a:pt x="55" y="0"/>
                        </a:cubicBezTo>
                        <a:cubicBezTo>
                          <a:pt x="25" y="0"/>
                          <a:pt x="0" y="1"/>
                          <a:pt x="0" y="31"/>
                        </a:cubicBezTo>
                        <a:cubicBezTo>
                          <a:pt x="0" y="283"/>
                          <a:pt x="0" y="283"/>
                          <a:pt x="0" y="283"/>
                        </a:cubicBezTo>
                        <a:cubicBezTo>
                          <a:pt x="0" y="313"/>
                          <a:pt x="25" y="314"/>
                          <a:pt x="55" y="314"/>
                        </a:cubicBezTo>
                        <a:cubicBezTo>
                          <a:pt x="187" y="314"/>
                          <a:pt x="187" y="314"/>
                          <a:pt x="187" y="314"/>
                        </a:cubicBezTo>
                        <a:cubicBezTo>
                          <a:pt x="217" y="314"/>
                          <a:pt x="242" y="313"/>
                          <a:pt x="242" y="283"/>
                        </a:cubicBezTo>
                        <a:cubicBezTo>
                          <a:pt x="242" y="31"/>
                          <a:pt x="242" y="31"/>
                          <a:pt x="242" y="31"/>
                        </a:cubicBezTo>
                        <a:cubicBezTo>
                          <a:pt x="242" y="1"/>
                          <a:pt x="217" y="0"/>
                          <a:pt x="187" y="0"/>
                        </a:cubicBezTo>
                        <a:close/>
                        <a:moveTo>
                          <a:pt x="126" y="283"/>
                        </a:moveTo>
                        <a:cubicBezTo>
                          <a:pt x="110" y="283"/>
                          <a:pt x="97" y="270"/>
                          <a:pt x="97" y="254"/>
                        </a:cubicBezTo>
                        <a:cubicBezTo>
                          <a:pt x="97" y="238"/>
                          <a:pt x="110" y="225"/>
                          <a:pt x="126" y="225"/>
                        </a:cubicBezTo>
                        <a:cubicBezTo>
                          <a:pt x="142" y="225"/>
                          <a:pt x="155" y="238"/>
                          <a:pt x="155" y="254"/>
                        </a:cubicBezTo>
                        <a:cubicBezTo>
                          <a:pt x="155" y="270"/>
                          <a:pt x="142" y="283"/>
                          <a:pt x="126" y="283"/>
                        </a:cubicBezTo>
                        <a:close/>
                        <a:moveTo>
                          <a:pt x="221" y="161"/>
                        </a:moveTo>
                        <a:cubicBezTo>
                          <a:pt x="221" y="165"/>
                          <a:pt x="218" y="167"/>
                          <a:pt x="215" y="167"/>
                        </a:cubicBezTo>
                        <a:cubicBezTo>
                          <a:pt x="26" y="167"/>
                          <a:pt x="26" y="167"/>
                          <a:pt x="26" y="167"/>
                        </a:cubicBezTo>
                        <a:cubicBezTo>
                          <a:pt x="23" y="167"/>
                          <a:pt x="21" y="165"/>
                          <a:pt x="21" y="161"/>
                        </a:cubicBezTo>
                        <a:cubicBezTo>
                          <a:pt x="21" y="31"/>
                          <a:pt x="21" y="31"/>
                          <a:pt x="21" y="31"/>
                        </a:cubicBezTo>
                        <a:cubicBezTo>
                          <a:pt x="21" y="28"/>
                          <a:pt x="23" y="25"/>
                          <a:pt x="26" y="25"/>
                        </a:cubicBezTo>
                        <a:cubicBezTo>
                          <a:pt x="215" y="25"/>
                          <a:pt x="215" y="25"/>
                          <a:pt x="215" y="25"/>
                        </a:cubicBezTo>
                        <a:cubicBezTo>
                          <a:pt x="218" y="25"/>
                          <a:pt x="221" y="28"/>
                          <a:pt x="221" y="31"/>
                        </a:cubicBezTo>
                        <a:lnTo>
                          <a:pt x="221" y="161"/>
                        </a:lnTo>
                        <a:close/>
                      </a:path>
                    </a:pathLst>
                  </a:custGeom>
                  <a:grpFill/>
                  <a:extLst/>
                </p:spPr>
                <p:txBody>
                  <a:bodyPr vert="horz" wrap="square" lIns="93207" tIns="46603" rIns="93207" bIns="46603" numCol="1" anchor="t" anchorCtr="0" compatLnSpc="1">
                    <a:prstTxWarp prst="textNoShape">
                      <a:avLst/>
                    </a:prstTxWarp>
                  </a:bodyPr>
                  <a:lstStyle/>
                  <a:p>
                    <a:pPr defTabSz="931843">
                      <a:defRPr/>
                    </a:pPr>
                    <a:endParaRPr lang="en-US" sz="1765" kern="0">
                      <a:gradFill>
                        <a:gsLst>
                          <a:gs pos="100000">
                            <a:srgbClr val="FFFFFF"/>
                          </a:gs>
                          <a:gs pos="31000">
                            <a:srgbClr val="FFFFFF"/>
                          </a:gs>
                        </a:gsLst>
                        <a:lin ang="5400000" scaled="0"/>
                      </a:gradFill>
                      <a:latin typeface="Segoe UI"/>
                    </a:endParaRPr>
                  </a:p>
                </p:txBody>
              </p:sp>
              <p:sp>
                <p:nvSpPr>
                  <p:cNvPr id="143" name="Freeform 229"/>
                  <p:cNvSpPr/>
                  <p:nvPr/>
                </p:nvSpPr>
                <p:spPr>
                  <a:xfrm>
                    <a:off x="938339" y="3451352"/>
                    <a:ext cx="743672" cy="818454"/>
                  </a:xfrm>
                  <a:custGeom>
                    <a:avLst/>
                    <a:gdLst>
                      <a:gd name="connsiteX0" fmla="*/ 528162 w 853584"/>
                      <a:gd name="connsiteY0" fmla="*/ 99273 h 939419"/>
                      <a:gd name="connsiteX1" fmla="*/ 592919 w 853584"/>
                      <a:gd name="connsiteY1" fmla="*/ 119375 h 939419"/>
                      <a:gd name="connsiteX2" fmla="*/ 853584 w 853584"/>
                      <a:gd name="connsiteY2" fmla="*/ 512627 h 939419"/>
                      <a:gd name="connsiteX3" fmla="*/ 426792 w 853584"/>
                      <a:gd name="connsiteY3" fmla="*/ 939419 h 939419"/>
                      <a:gd name="connsiteX4" fmla="*/ 0 w 853584"/>
                      <a:gd name="connsiteY4" fmla="*/ 512627 h 939419"/>
                      <a:gd name="connsiteX5" fmla="*/ 260665 w 853584"/>
                      <a:gd name="connsiteY5" fmla="*/ 119375 h 939419"/>
                      <a:gd name="connsiteX6" fmla="*/ 296800 w 853584"/>
                      <a:gd name="connsiteY6" fmla="*/ 108158 h 939419"/>
                      <a:gd name="connsiteX7" fmla="*/ 296800 w 853584"/>
                      <a:gd name="connsiteY7" fmla="*/ 250889 h 939419"/>
                      <a:gd name="connsiteX8" fmla="*/ 262767 w 853584"/>
                      <a:gd name="connsiteY8" fmla="*/ 269362 h 939419"/>
                      <a:gd name="connsiteX9" fmla="*/ 133424 w 853584"/>
                      <a:gd name="connsiteY9" fmla="*/ 512627 h 939419"/>
                      <a:gd name="connsiteX10" fmla="*/ 426792 w 853584"/>
                      <a:gd name="connsiteY10" fmla="*/ 805995 h 939419"/>
                      <a:gd name="connsiteX11" fmla="*/ 720160 w 853584"/>
                      <a:gd name="connsiteY11" fmla="*/ 512627 h 939419"/>
                      <a:gd name="connsiteX12" fmla="*/ 540984 w 853584"/>
                      <a:gd name="connsiteY12" fmla="*/ 242313 h 939419"/>
                      <a:gd name="connsiteX13" fmla="*/ 528162 w 853584"/>
                      <a:gd name="connsiteY13" fmla="*/ 238333 h 939419"/>
                      <a:gd name="connsiteX14" fmla="*/ 413546 w 853584"/>
                      <a:gd name="connsiteY14" fmla="*/ 0 h 939419"/>
                      <a:gd name="connsiteX15" fmla="*/ 467162 w 853584"/>
                      <a:gd name="connsiteY15" fmla="*/ 53616 h 939419"/>
                      <a:gd name="connsiteX16" fmla="*/ 467162 w 853584"/>
                      <a:gd name="connsiteY16" fmla="*/ 486795 h 939419"/>
                      <a:gd name="connsiteX17" fmla="*/ 413546 w 853584"/>
                      <a:gd name="connsiteY17" fmla="*/ 540411 h 939419"/>
                      <a:gd name="connsiteX18" fmla="*/ 359930 w 853584"/>
                      <a:gd name="connsiteY18" fmla="*/ 486795 h 939419"/>
                      <a:gd name="connsiteX19" fmla="*/ 359930 w 853584"/>
                      <a:gd name="connsiteY19" fmla="*/ 53616 h 939419"/>
                      <a:gd name="connsiteX20" fmla="*/ 413546 w 853584"/>
                      <a:gd name="connsiteY20" fmla="*/ 0 h 939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3584" h="939419">
                        <a:moveTo>
                          <a:pt x="528162" y="99273"/>
                        </a:moveTo>
                        <a:lnTo>
                          <a:pt x="592919" y="119375"/>
                        </a:lnTo>
                        <a:cubicBezTo>
                          <a:pt x="746101" y="184165"/>
                          <a:pt x="853584" y="335844"/>
                          <a:pt x="853584" y="512627"/>
                        </a:cubicBezTo>
                        <a:cubicBezTo>
                          <a:pt x="853584" y="748338"/>
                          <a:pt x="662503" y="939419"/>
                          <a:pt x="426792" y="939419"/>
                        </a:cubicBezTo>
                        <a:cubicBezTo>
                          <a:pt x="191081" y="939419"/>
                          <a:pt x="0" y="748338"/>
                          <a:pt x="0" y="512627"/>
                        </a:cubicBezTo>
                        <a:cubicBezTo>
                          <a:pt x="0" y="335844"/>
                          <a:pt x="107483" y="184165"/>
                          <a:pt x="260665" y="119375"/>
                        </a:cubicBezTo>
                        <a:lnTo>
                          <a:pt x="296800" y="108158"/>
                        </a:lnTo>
                        <a:lnTo>
                          <a:pt x="296800" y="250889"/>
                        </a:lnTo>
                        <a:lnTo>
                          <a:pt x="262767" y="269362"/>
                        </a:lnTo>
                        <a:cubicBezTo>
                          <a:pt x="184731" y="322082"/>
                          <a:pt x="133424" y="411363"/>
                          <a:pt x="133424" y="512627"/>
                        </a:cubicBezTo>
                        <a:cubicBezTo>
                          <a:pt x="133424" y="674650"/>
                          <a:pt x="264769" y="805995"/>
                          <a:pt x="426792" y="805995"/>
                        </a:cubicBezTo>
                        <a:cubicBezTo>
                          <a:pt x="588815" y="805995"/>
                          <a:pt x="720160" y="674650"/>
                          <a:pt x="720160" y="512627"/>
                        </a:cubicBezTo>
                        <a:cubicBezTo>
                          <a:pt x="720160" y="391110"/>
                          <a:pt x="646279" y="286849"/>
                          <a:pt x="540984" y="242313"/>
                        </a:cubicBezTo>
                        <a:lnTo>
                          <a:pt x="528162" y="238333"/>
                        </a:lnTo>
                        <a:close/>
                        <a:moveTo>
                          <a:pt x="413546" y="0"/>
                        </a:moveTo>
                        <a:cubicBezTo>
                          <a:pt x="443157" y="0"/>
                          <a:pt x="467162" y="24005"/>
                          <a:pt x="467162" y="53616"/>
                        </a:cubicBezTo>
                        <a:lnTo>
                          <a:pt x="467162" y="486795"/>
                        </a:lnTo>
                        <a:cubicBezTo>
                          <a:pt x="467162" y="516406"/>
                          <a:pt x="443157" y="540411"/>
                          <a:pt x="413546" y="540411"/>
                        </a:cubicBezTo>
                        <a:cubicBezTo>
                          <a:pt x="383935" y="540411"/>
                          <a:pt x="359930" y="516406"/>
                          <a:pt x="359930" y="486795"/>
                        </a:cubicBezTo>
                        <a:lnTo>
                          <a:pt x="359930" y="53616"/>
                        </a:lnTo>
                        <a:cubicBezTo>
                          <a:pt x="359930" y="24005"/>
                          <a:pt x="383935" y="0"/>
                          <a:pt x="413546"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grpSp>
            <p:sp>
              <p:nvSpPr>
                <p:cNvPr id="130" name="Rectangle 129"/>
                <p:cNvSpPr/>
                <p:nvPr/>
              </p:nvSpPr>
              <p:spPr>
                <a:xfrm>
                  <a:off x="1003776" y="4859143"/>
                  <a:ext cx="1762631" cy="14828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698">
                    <a:defRPr/>
                  </a:pPr>
                  <a:r>
                    <a:rPr lang="en-US" sz="1765" kern="0" dirty="0">
                      <a:gradFill>
                        <a:gsLst>
                          <a:gs pos="100000">
                            <a:srgbClr val="FFFFFF"/>
                          </a:gs>
                          <a:gs pos="31000">
                            <a:srgbClr val="FFFFFF"/>
                          </a:gs>
                        </a:gsLst>
                        <a:lin ang="5400000" scaled="0"/>
                      </a:gradFill>
                      <a:latin typeface="Segoe UI Semibold" panose="020B0702040204020203" pitchFamily="34" charset="0"/>
                      <a:cs typeface="Segoe UI Semibold" panose="020B0702040204020203" pitchFamily="34" charset="0"/>
                    </a:rPr>
                    <a:t>TOOLS</a:t>
                  </a:r>
                </a:p>
              </p:txBody>
            </p:sp>
          </p:grpSp>
        </p:grpSp>
        <p:sp>
          <p:nvSpPr>
            <p:cNvPr id="144" name="Rectangle 143"/>
            <p:cNvSpPr/>
            <p:nvPr/>
          </p:nvSpPr>
          <p:spPr>
            <a:xfrm>
              <a:off x="10278274" y="1897062"/>
              <a:ext cx="1407758" cy="261610"/>
            </a:xfrm>
            <a:prstGeom prst="rect">
              <a:avLst/>
            </a:prstGeom>
            <a:noFill/>
          </p:spPr>
          <p:txBody>
            <a:bodyPr wrap="square" rtlCol="0">
              <a:spAutoFit/>
            </a:bodyPr>
            <a:lstStyle/>
            <a:p>
              <a:pPr algn="r" defTabSz="913523"/>
              <a:r>
                <a:rPr lang="en-US" sz="1078" b="1" kern="0" dirty="0">
                  <a:gradFill>
                    <a:gsLst>
                      <a:gs pos="11504">
                        <a:srgbClr val="353535"/>
                      </a:gs>
                      <a:gs pos="37168">
                        <a:srgbClr val="353535"/>
                      </a:gs>
                    </a:gsLst>
                    <a:lin ang="5400000" scaled="0"/>
                  </a:gradFill>
                  <a:latin typeface="Segoe UI"/>
                </a:rPr>
                <a:t>Client tools</a:t>
              </a:r>
            </a:p>
          </p:txBody>
        </p:sp>
        <p:grpSp>
          <p:nvGrpSpPr>
            <p:cNvPr id="146" name="Group 145"/>
            <p:cNvGrpSpPr>
              <a:grpSpLocks/>
            </p:cNvGrpSpPr>
            <p:nvPr/>
          </p:nvGrpSpPr>
          <p:grpSpPr>
            <a:xfrm flipH="1">
              <a:off x="9411601" y="3243607"/>
              <a:ext cx="601396" cy="2213574"/>
              <a:chOff x="2814452" y="3508016"/>
              <a:chExt cx="1130321" cy="1626177"/>
            </a:xfrm>
          </p:grpSpPr>
          <p:cxnSp>
            <p:nvCxnSpPr>
              <p:cNvPr id="147" name="Straight Connector 146"/>
              <p:cNvCxnSpPr/>
              <p:nvPr/>
            </p:nvCxnSpPr>
            <p:spPr>
              <a:xfrm flipH="1">
                <a:off x="3371480" y="3508016"/>
                <a:ext cx="0" cy="1626177"/>
              </a:xfrm>
              <a:prstGeom prst="line">
                <a:avLst/>
              </a:prstGeom>
              <a:ln w="38100">
                <a:solidFill>
                  <a:srgbClr val="0017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p:nvPr/>
            </p:nvCxnSpPr>
            <p:spPr>
              <a:xfrm flipH="1">
                <a:off x="2814452" y="3522158"/>
                <a:ext cx="546266" cy="0"/>
              </a:xfrm>
              <a:prstGeom prst="straightConnector1">
                <a:avLst/>
              </a:prstGeom>
              <a:ln w="38100">
                <a:solidFill>
                  <a:srgbClr val="0017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p:nvPr/>
            </p:nvCxnSpPr>
            <p:spPr>
              <a:xfrm flipH="1">
                <a:off x="2814454" y="5119480"/>
                <a:ext cx="546266" cy="0"/>
              </a:xfrm>
              <a:prstGeom prst="straightConnector1">
                <a:avLst/>
              </a:prstGeom>
              <a:ln w="38100">
                <a:solidFill>
                  <a:srgbClr val="0017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p:nvPr/>
            </p:nvCxnSpPr>
            <p:spPr>
              <a:xfrm rot="10800000" flipH="1">
                <a:off x="3398509" y="4313515"/>
                <a:ext cx="546264" cy="0"/>
              </a:xfrm>
              <a:prstGeom prst="straightConnector1">
                <a:avLst/>
              </a:prstGeom>
              <a:ln w="38100">
                <a:solidFill>
                  <a:srgbClr val="001750"/>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9740201" y="4031774"/>
              <a:ext cx="1945831" cy="565195"/>
              <a:chOff x="10966981" y="4031774"/>
              <a:chExt cx="1945831" cy="565195"/>
            </a:xfrm>
          </p:grpSpPr>
          <p:sp>
            <p:nvSpPr>
              <p:cNvPr id="152" name="TextBox 151"/>
              <p:cNvSpPr txBox="1"/>
              <p:nvPr/>
            </p:nvSpPr>
            <p:spPr>
              <a:xfrm>
                <a:off x="11868469" y="4031774"/>
                <a:ext cx="1044343" cy="261610"/>
              </a:xfrm>
              <a:prstGeom prst="rect">
                <a:avLst/>
              </a:prstGeom>
              <a:noFill/>
            </p:spPr>
            <p:txBody>
              <a:bodyPr wrap="square" rtlCol="0">
                <a:spAutoFit/>
              </a:bodyPr>
              <a:lstStyle/>
              <a:p>
                <a:pPr algn="r" defTabSz="913523">
                  <a:defRPr/>
                </a:pPr>
                <a:r>
                  <a:rPr lang="en-US" sz="1078" b="1" kern="0" dirty="0">
                    <a:gradFill>
                      <a:gsLst>
                        <a:gs pos="11504">
                          <a:srgbClr val="353535"/>
                        </a:gs>
                        <a:gs pos="37168">
                          <a:srgbClr val="353535"/>
                        </a:gs>
                      </a:gsLst>
                      <a:lin ang="5400000" scaled="0"/>
                    </a:gradFill>
                    <a:latin typeface="Segoe UI"/>
                  </a:rPr>
                  <a:t>Cloud</a:t>
                </a:r>
              </a:p>
            </p:txBody>
          </p:sp>
          <p:sp>
            <p:nvSpPr>
              <p:cNvPr id="153" name="TextBox 152"/>
              <p:cNvSpPr txBox="1"/>
              <p:nvPr/>
            </p:nvSpPr>
            <p:spPr>
              <a:xfrm>
                <a:off x="11718889" y="4335359"/>
                <a:ext cx="1193923" cy="261610"/>
              </a:xfrm>
              <a:prstGeom prst="rect">
                <a:avLst/>
              </a:prstGeom>
              <a:noFill/>
            </p:spPr>
            <p:txBody>
              <a:bodyPr wrap="square" rtlCol="0">
                <a:spAutoFit/>
              </a:bodyPr>
              <a:lstStyle/>
              <a:p>
                <a:pPr algn="r" defTabSz="913523">
                  <a:defRPr/>
                </a:pPr>
                <a:r>
                  <a:rPr lang="en-US" sz="1078" b="1" kern="0" dirty="0">
                    <a:gradFill>
                      <a:gsLst>
                        <a:gs pos="11504">
                          <a:srgbClr val="353535"/>
                        </a:gs>
                        <a:gs pos="37168">
                          <a:srgbClr val="353535"/>
                        </a:gs>
                      </a:gsLst>
                      <a:lin ang="5400000" scaled="0"/>
                    </a:gradFill>
                    <a:latin typeface="Segoe UI"/>
                  </a:rPr>
                  <a:t>On-premises</a:t>
                </a:r>
              </a:p>
            </p:txBody>
          </p:sp>
          <p:cxnSp>
            <p:nvCxnSpPr>
              <p:cNvPr id="154" name="Straight Connector 153"/>
              <p:cNvCxnSpPr/>
              <p:nvPr/>
            </p:nvCxnSpPr>
            <p:spPr>
              <a:xfrm>
                <a:off x="10966981" y="4334531"/>
                <a:ext cx="1920240" cy="0"/>
              </a:xfrm>
              <a:prstGeom prst="line">
                <a:avLst/>
              </a:prstGeom>
              <a:ln w="12700">
                <a:solidFill>
                  <a:schemeClr val="tx1"/>
                </a:solidFill>
                <a:prstDash val="dash"/>
                <a:headEnd type="none"/>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68" name="Group 167"/>
          <p:cNvGrpSpPr/>
          <p:nvPr/>
        </p:nvGrpSpPr>
        <p:grpSpPr>
          <a:xfrm>
            <a:off x="11068441" y="291652"/>
            <a:ext cx="888706" cy="888706"/>
            <a:chOff x="3440105" y="2254735"/>
            <a:chExt cx="1412358" cy="1412358"/>
          </a:xfrm>
        </p:grpSpPr>
        <p:sp>
          <p:nvSpPr>
            <p:cNvPr id="169" name="Oval 168"/>
            <p:cNvSpPr/>
            <p:nvPr/>
          </p:nvSpPr>
          <p:spPr bwMode="auto">
            <a:xfrm>
              <a:off x="3440105" y="2254735"/>
              <a:ext cx="1412358" cy="1412358"/>
            </a:xfrm>
            <a:prstGeom prst="ellipse">
              <a:avLst/>
            </a:prstGeom>
            <a:solidFill>
              <a:srgbClr val="F8F8F8"/>
            </a:solidFill>
            <a:ln w="444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dirty="0" err="1">
                <a:gradFill>
                  <a:gsLst>
                    <a:gs pos="5439">
                      <a:srgbClr val="F8F8F8"/>
                    </a:gs>
                    <a:gs pos="10000">
                      <a:srgbClr val="F8F8F8"/>
                    </a:gs>
                  </a:gsLst>
                  <a:lin ang="5400000" scaled="0"/>
                </a:gradFill>
                <a:latin typeface="Segoe UI"/>
              </a:endParaRPr>
            </a:p>
          </p:txBody>
        </p:sp>
        <p:grpSp>
          <p:nvGrpSpPr>
            <p:cNvPr id="170" name="Group 169"/>
            <p:cNvGrpSpPr/>
            <p:nvPr/>
          </p:nvGrpSpPr>
          <p:grpSpPr>
            <a:xfrm>
              <a:off x="3799868" y="2657362"/>
              <a:ext cx="692832" cy="607105"/>
              <a:chOff x="1227214" y="2470104"/>
              <a:chExt cx="1040050" cy="911361"/>
            </a:xfrm>
          </p:grpSpPr>
          <p:sp>
            <p:nvSpPr>
              <p:cNvPr id="171" name="Freeform 39"/>
              <p:cNvSpPr>
                <a:spLocks/>
              </p:cNvSpPr>
              <p:nvPr/>
            </p:nvSpPr>
            <p:spPr bwMode="auto">
              <a:xfrm>
                <a:off x="1483794" y="2470104"/>
                <a:ext cx="783470" cy="855478"/>
              </a:xfrm>
              <a:custGeom>
                <a:avLst/>
                <a:gdLst>
                  <a:gd name="connsiteX0" fmla="*/ 125323 w 1014215"/>
                  <a:gd name="connsiteY0" fmla="*/ 329467 h 1107432"/>
                  <a:gd name="connsiteX1" fmla="*/ 476077 w 1014215"/>
                  <a:gd name="connsiteY1" fmla="*/ 532127 h 1107432"/>
                  <a:gd name="connsiteX2" fmla="*/ 474864 w 1014215"/>
                  <a:gd name="connsiteY2" fmla="*/ 1098952 h 1107432"/>
                  <a:gd name="connsiteX3" fmla="*/ 459087 w 1014215"/>
                  <a:gd name="connsiteY3" fmla="*/ 1107432 h 1107432"/>
                  <a:gd name="connsiteX4" fmla="*/ 108333 w 1014215"/>
                  <a:gd name="connsiteY4" fmla="*/ 904772 h 1107432"/>
                  <a:gd name="connsiteX5" fmla="*/ 109547 w 1014215"/>
                  <a:gd name="connsiteY5" fmla="*/ 339192 h 1107432"/>
                  <a:gd name="connsiteX6" fmla="*/ 998983 w 1014215"/>
                  <a:gd name="connsiteY6" fmla="*/ 245825 h 1107432"/>
                  <a:gd name="connsiteX7" fmla="*/ 1014215 w 1014215"/>
                  <a:gd name="connsiteY7" fmla="*/ 255248 h 1107432"/>
                  <a:gd name="connsiteX8" fmla="*/ 1014083 w 1014215"/>
                  <a:gd name="connsiteY8" fmla="*/ 660340 h 1107432"/>
                  <a:gd name="connsiteX9" fmla="*/ 523669 w 1014215"/>
                  <a:gd name="connsiteY9" fmla="*/ 942080 h 1107432"/>
                  <a:gd name="connsiteX10" fmla="*/ 507360 w 1014215"/>
                  <a:gd name="connsiteY10" fmla="*/ 933279 h 1107432"/>
                  <a:gd name="connsiteX11" fmla="*/ 507491 w 1014215"/>
                  <a:gd name="connsiteY11" fmla="*/ 528187 h 1107432"/>
                  <a:gd name="connsiteX12" fmla="*/ 998983 w 1014215"/>
                  <a:gd name="connsiteY12" fmla="*/ 245825 h 1107432"/>
                  <a:gd name="connsiteX13" fmla="*/ 351430 w 1014215"/>
                  <a:gd name="connsiteY13" fmla="*/ 0 h 1107432"/>
                  <a:gd name="connsiteX14" fmla="*/ 840630 w 1014215"/>
                  <a:gd name="connsiteY14" fmla="*/ 283841 h 1107432"/>
                  <a:gd name="connsiteX15" fmla="*/ 841164 w 1014215"/>
                  <a:gd name="connsiteY15" fmla="*/ 302366 h 1107432"/>
                  <a:gd name="connsiteX16" fmla="*/ 490278 w 1014215"/>
                  <a:gd name="connsiteY16" fmla="*/ 504799 h 1107432"/>
                  <a:gd name="connsiteX17" fmla="*/ 0 w 1014215"/>
                  <a:gd name="connsiteY17" fmla="*/ 220335 h 1107432"/>
                  <a:gd name="connsiteX18" fmla="*/ 544 w 1014215"/>
                  <a:gd name="connsiteY18" fmla="*/ 202432 h 110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4215" h="1107432">
                    <a:moveTo>
                      <a:pt x="125323" y="329467"/>
                    </a:moveTo>
                    <a:lnTo>
                      <a:pt x="476077" y="532127"/>
                    </a:lnTo>
                    <a:cubicBezTo>
                      <a:pt x="475673" y="721095"/>
                      <a:pt x="475268" y="909985"/>
                      <a:pt x="474864" y="1098952"/>
                    </a:cubicBezTo>
                    <a:lnTo>
                      <a:pt x="459087" y="1107432"/>
                    </a:lnTo>
                    <a:lnTo>
                      <a:pt x="108333" y="904772"/>
                    </a:lnTo>
                    <a:cubicBezTo>
                      <a:pt x="111974" y="899716"/>
                      <a:pt x="106715" y="435037"/>
                      <a:pt x="109547" y="339192"/>
                    </a:cubicBezTo>
                    <a:close/>
                    <a:moveTo>
                      <a:pt x="998983" y="245825"/>
                    </a:moveTo>
                    <a:lnTo>
                      <a:pt x="1014215" y="255248"/>
                    </a:lnTo>
                    <a:lnTo>
                      <a:pt x="1014083" y="660340"/>
                    </a:lnTo>
                    <a:cubicBezTo>
                      <a:pt x="1007884" y="659716"/>
                      <a:pt x="608090" y="896609"/>
                      <a:pt x="523669" y="942080"/>
                    </a:cubicBezTo>
                    <a:lnTo>
                      <a:pt x="507360" y="933279"/>
                    </a:lnTo>
                    <a:lnTo>
                      <a:pt x="507491" y="528187"/>
                    </a:lnTo>
                    <a:cubicBezTo>
                      <a:pt x="671344" y="434054"/>
                      <a:pt x="835130" y="339959"/>
                      <a:pt x="998983" y="245825"/>
                    </a:cubicBezTo>
                    <a:close/>
                    <a:moveTo>
                      <a:pt x="351430" y="0"/>
                    </a:moveTo>
                    <a:cubicBezTo>
                      <a:pt x="353989" y="5681"/>
                      <a:pt x="759042" y="233466"/>
                      <a:pt x="840630" y="283841"/>
                    </a:cubicBezTo>
                    <a:lnTo>
                      <a:pt x="841164" y="302366"/>
                    </a:lnTo>
                    <a:lnTo>
                      <a:pt x="490278" y="504799"/>
                    </a:lnTo>
                    <a:cubicBezTo>
                      <a:pt x="326830" y="409965"/>
                      <a:pt x="163449" y="315169"/>
                      <a:pt x="0" y="220335"/>
                    </a:cubicBezTo>
                    <a:lnTo>
                      <a:pt x="544" y="202432"/>
                    </a:lnTo>
                    <a:close/>
                  </a:path>
                </a:pathLst>
              </a:custGeom>
              <a:solidFill>
                <a:schemeClr val="bg1">
                  <a:lumMod val="50000"/>
                </a:schemeClr>
              </a:solidFill>
              <a:ln>
                <a:noFill/>
              </a:ln>
            </p:spPr>
            <p:txBody>
              <a:bodyPr vert="horz" wrap="square" lIns="89630" tIns="44814" rIns="89630" bIns="44814" numCol="1" anchor="t" anchorCtr="0" compatLnSpc="1">
                <a:prstTxWarp prst="textNoShape">
                  <a:avLst/>
                </a:prstTxWarp>
                <a:noAutofit/>
              </a:bodyPr>
              <a:lstStyle/>
              <a:p>
                <a:pPr defTabSz="896214">
                  <a:defRPr/>
                </a:pPr>
                <a:endParaRPr lang="en-US" sz="1765" kern="0" dirty="0">
                  <a:solidFill>
                    <a:sysClr val="windowText" lastClr="000000"/>
                  </a:solidFill>
                  <a:latin typeface="Segoe UI"/>
                </a:endParaRPr>
              </a:p>
            </p:txBody>
          </p:sp>
          <p:grpSp>
            <p:nvGrpSpPr>
              <p:cNvPr id="172" name="Group 171"/>
              <p:cNvGrpSpPr/>
              <p:nvPr/>
            </p:nvGrpSpPr>
            <p:grpSpPr>
              <a:xfrm>
                <a:off x="1227214" y="2929560"/>
                <a:ext cx="451905" cy="451905"/>
                <a:chOff x="1208013" y="2916080"/>
                <a:chExt cx="493121" cy="493121"/>
              </a:xfrm>
            </p:grpSpPr>
            <p:sp>
              <p:nvSpPr>
                <p:cNvPr id="173" name="Oval 172"/>
                <p:cNvSpPr/>
                <p:nvPr/>
              </p:nvSpPr>
              <p:spPr>
                <a:xfrm>
                  <a:off x="1208013" y="2916080"/>
                  <a:ext cx="493121" cy="493121"/>
                </a:xfrm>
                <a:prstGeom prst="ellipse">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latin typeface="Segoe UI"/>
                  </a:endParaRPr>
                </a:p>
              </p:txBody>
            </p:sp>
            <p:sp>
              <p:nvSpPr>
                <p:cNvPr id="174" name="Freeform: Shape 173"/>
                <p:cNvSpPr/>
                <p:nvPr/>
              </p:nvSpPr>
              <p:spPr bwMode="auto">
                <a:xfrm rot="284808">
                  <a:off x="1302739" y="3041745"/>
                  <a:ext cx="300855" cy="275479"/>
                </a:xfrm>
                <a:custGeom>
                  <a:avLst/>
                  <a:gdLst>
                    <a:gd name="connsiteX0" fmla="*/ 0 w 1847088"/>
                    <a:gd name="connsiteY0" fmla="*/ 1045464 h 1706880"/>
                    <a:gd name="connsiteX1" fmla="*/ 225552 w 1847088"/>
                    <a:gd name="connsiteY1" fmla="*/ 722376 h 1706880"/>
                    <a:gd name="connsiteX2" fmla="*/ 749808 w 1847088"/>
                    <a:gd name="connsiteY2" fmla="*/ 1179576 h 1706880"/>
                    <a:gd name="connsiteX3" fmla="*/ 1539240 w 1847088"/>
                    <a:gd name="connsiteY3" fmla="*/ 0 h 1706880"/>
                    <a:gd name="connsiteX4" fmla="*/ 1847088 w 1847088"/>
                    <a:gd name="connsiteY4" fmla="*/ 210312 h 1706880"/>
                    <a:gd name="connsiteX5" fmla="*/ 816864 w 1847088"/>
                    <a:gd name="connsiteY5" fmla="*/ 1706880 h 1706880"/>
                    <a:gd name="connsiteX6" fmla="*/ 0 w 1847088"/>
                    <a:gd name="connsiteY6" fmla="*/ 1045464 h 1706880"/>
                    <a:gd name="connsiteX0" fmla="*/ 0 w 1909753"/>
                    <a:gd name="connsiteY0" fmla="*/ 1045464 h 1706880"/>
                    <a:gd name="connsiteX1" fmla="*/ 225552 w 1909753"/>
                    <a:gd name="connsiteY1" fmla="*/ 722376 h 1706880"/>
                    <a:gd name="connsiteX2" fmla="*/ 749808 w 1909753"/>
                    <a:gd name="connsiteY2" fmla="*/ 1179576 h 1706880"/>
                    <a:gd name="connsiteX3" fmla="*/ 1539240 w 1909753"/>
                    <a:gd name="connsiteY3" fmla="*/ 0 h 1706880"/>
                    <a:gd name="connsiteX4" fmla="*/ 1909753 w 1909753"/>
                    <a:gd name="connsiteY4" fmla="*/ 252087 h 1706880"/>
                    <a:gd name="connsiteX5" fmla="*/ 816864 w 1909753"/>
                    <a:gd name="connsiteY5" fmla="*/ 1706880 h 1706880"/>
                    <a:gd name="connsiteX6" fmla="*/ 0 w 1909753"/>
                    <a:gd name="connsiteY6" fmla="*/ 1045464 h 1706880"/>
                    <a:gd name="connsiteX0" fmla="*/ 0 w 1909753"/>
                    <a:gd name="connsiteY0" fmla="*/ 1014131 h 1675547"/>
                    <a:gd name="connsiteX1" fmla="*/ 225552 w 1909753"/>
                    <a:gd name="connsiteY1" fmla="*/ 691043 h 1675547"/>
                    <a:gd name="connsiteX2" fmla="*/ 749808 w 1909753"/>
                    <a:gd name="connsiteY2" fmla="*/ 1148243 h 1675547"/>
                    <a:gd name="connsiteX3" fmla="*/ 1591461 w 1909753"/>
                    <a:gd name="connsiteY3" fmla="*/ 0 h 1675547"/>
                    <a:gd name="connsiteX4" fmla="*/ 1909753 w 1909753"/>
                    <a:gd name="connsiteY4" fmla="*/ 220754 h 1675547"/>
                    <a:gd name="connsiteX5" fmla="*/ 816864 w 1909753"/>
                    <a:gd name="connsiteY5" fmla="*/ 1675547 h 1675547"/>
                    <a:gd name="connsiteX6" fmla="*/ 0 w 1909753"/>
                    <a:gd name="connsiteY6" fmla="*/ 1014131 h 1675547"/>
                    <a:gd name="connsiteX0" fmla="*/ 0 w 1909753"/>
                    <a:gd name="connsiteY0" fmla="*/ 1014131 h 1675547"/>
                    <a:gd name="connsiteX1" fmla="*/ 225552 w 1909753"/>
                    <a:gd name="connsiteY1" fmla="*/ 691043 h 1675547"/>
                    <a:gd name="connsiteX2" fmla="*/ 802444 w 1909753"/>
                    <a:gd name="connsiteY2" fmla="*/ 1195620 h 1675547"/>
                    <a:gd name="connsiteX3" fmla="*/ 1591461 w 1909753"/>
                    <a:gd name="connsiteY3" fmla="*/ 0 h 1675547"/>
                    <a:gd name="connsiteX4" fmla="*/ 1909753 w 1909753"/>
                    <a:gd name="connsiteY4" fmla="*/ 220754 h 1675547"/>
                    <a:gd name="connsiteX5" fmla="*/ 816864 w 1909753"/>
                    <a:gd name="connsiteY5" fmla="*/ 1675547 h 1675547"/>
                    <a:gd name="connsiteX6" fmla="*/ 0 w 1909753"/>
                    <a:gd name="connsiteY6" fmla="*/ 1014131 h 1675547"/>
                    <a:gd name="connsiteX0" fmla="*/ 0 w 1909753"/>
                    <a:gd name="connsiteY0" fmla="*/ 972024 h 1633440"/>
                    <a:gd name="connsiteX1" fmla="*/ 225552 w 1909753"/>
                    <a:gd name="connsiteY1" fmla="*/ 648936 h 1633440"/>
                    <a:gd name="connsiteX2" fmla="*/ 802444 w 1909753"/>
                    <a:gd name="connsiteY2" fmla="*/ 1153513 h 1633440"/>
                    <a:gd name="connsiteX3" fmla="*/ 1628307 w 1909753"/>
                    <a:gd name="connsiteY3" fmla="*/ 0 h 1633440"/>
                    <a:gd name="connsiteX4" fmla="*/ 1909753 w 1909753"/>
                    <a:gd name="connsiteY4" fmla="*/ 178647 h 1633440"/>
                    <a:gd name="connsiteX5" fmla="*/ 816864 w 1909753"/>
                    <a:gd name="connsiteY5" fmla="*/ 1633440 h 1633440"/>
                    <a:gd name="connsiteX6" fmla="*/ 0 w 1909753"/>
                    <a:gd name="connsiteY6" fmla="*/ 972024 h 1633440"/>
                    <a:gd name="connsiteX0" fmla="*/ 0 w 1909753"/>
                    <a:gd name="connsiteY0" fmla="*/ 972024 h 1633440"/>
                    <a:gd name="connsiteX1" fmla="*/ 299244 w 1909753"/>
                    <a:gd name="connsiteY1" fmla="*/ 727893 h 1633440"/>
                    <a:gd name="connsiteX2" fmla="*/ 802444 w 1909753"/>
                    <a:gd name="connsiteY2" fmla="*/ 1153513 h 1633440"/>
                    <a:gd name="connsiteX3" fmla="*/ 1628307 w 1909753"/>
                    <a:gd name="connsiteY3" fmla="*/ 0 h 1633440"/>
                    <a:gd name="connsiteX4" fmla="*/ 1909753 w 1909753"/>
                    <a:gd name="connsiteY4" fmla="*/ 178647 h 1633440"/>
                    <a:gd name="connsiteX5" fmla="*/ 816864 w 1909753"/>
                    <a:gd name="connsiteY5" fmla="*/ 1633440 h 1633440"/>
                    <a:gd name="connsiteX6" fmla="*/ 0 w 1909753"/>
                    <a:gd name="connsiteY6" fmla="*/ 972024 h 1633440"/>
                    <a:gd name="connsiteX0" fmla="*/ 0 w 1820270"/>
                    <a:gd name="connsiteY0" fmla="*/ 1040452 h 1633440"/>
                    <a:gd name="connsiteX1" fmla="*/ 209761 w 1820270"/>
                    <a:gd name="connsiteY1" fmla="*/ 727893 h 1633440"/>
                    <a:gd name="connsiteX2" fmla="*/ 712961 w 1820270"/>
                    <a:gd name="connsiteY2" fmla="*/ 1153513 h 1633440"/>
                    <a:gd name="connsiteX3" fmla="*/ 1538824 w 1820270"/>
                    <a:gd name="connsiteY3" fmla="*/ 0 h 1633440"/>
                    <a:gd name="connsiteX4" fmla="*/ 1820270 w 1820270"/>
                    <a:gd name="connsiteY4" fmla="*/ 178647 h 1633440"/>
                    <a:gd name="connsiteX5" fmla="*/ 727381 w 1820270"/>
                    <a:gd name="connsiteY5" fmla="*/ 1633440 h 1633440"/>
                    <a:gd name="connsiteX6" fmla="*/ 0 w 1820270"/>
                    <a:gd name="connsiteY6" fmla="*/ 1040452 h 1633440"/>
                    <a:gd name="connsiteX0" fmla="*/ 0 w 1820270"/>
                    <a:gd name="connsiteY0" fmla="*/ 1040452 h 1628175"/>
                    <a:gd name="connsiteX1" fmla="*/ 209761 w 1820270"/>
                    <a:gd name="connsiteY1" fmla="*/ 727893 h 1628175"/>
                    <a:gd name="connsiteX2" fmla="*/ 712961 w 1820270"/>
                    <a:gd name="connsiteY2" fmla="*/ 1153513 h 1628175"/>
                    <a:gd name="connsiteX3" fmla="*/ 1538824 w 1820270"/>
                    <a:gd name="connsiteY3" fmla="*/ 0 h 1628175"/>
                    <a:gd name="connsiteX4" fmla="*/ 1820270 w 1820270"/>
                    <a:gd name="connsiteY4" fmla="*/ 178647 h 1628175"/>
                    <a:gd name="connsiteX5" fmla="*/ 811604 w 1820270"/>
                    <a:gd name="connsiteY5" fmla="*/ 1628175 h 1628175"/>
                    <a:gd name="connsiteX6" fmla="*/ 0 w 1820270"/>
                    <a:gd name="connsiteY6" fmla="*/ 1040452 h 1628175"/>
                    <a:gd name="connsiteX0" fmla="*/ 0 w 1820270"/>
                    <a:gd name="connsiteY0" fmla="*/ 1040452 h 1628175"/>
                    <a:gd name="connsiteX1" fmla="*/ 209761 w 1820270"/>
                    <a:gd name="connsiteY1" fmla="*/ 727893 h 1628175"/>
                    <a:gd name="connsiteX2" fmla="*/ 712961 w 1820270"/>
                    <a:gd name="connsiteY2" fmla="*/ 1153513 h 1628175"/>
                    <a:gd name="connsiteX3" fmla="*/ 1538824 w 1820270"/>
                    <a:gd name="connsiteY3" fmla="*/ 0 h 1628175"/>
                    <a:gd name="connsiteX4" fmla="*/ 1820270 w 1820270"/>
                    <a:gd name="connsiteY4" fmla="*/ 178647 h 1628175"/>
                    <a:gd name="connsiteX5" fmla="*/ 785288 w 1820270"/>
                    <a:gd name="connsiteY5" fmla="*/ 1628175 h 1628175"/>
                    <a:gd name="connsiteX6" fmla="*/ 0 w 1820270"/>
                    <a:gd name="connsiteY6" fmla="*/ 1040452 h 1628175"/>
                    <a:gd name="connsiteX0" fmla="*/ 0 w 1778159"/>
                    <a:gd name="connsiteY0" fmla="*/ 1040452 h 1628175"/>
                    <a:gd name="connsiteX1" fmla="*/ 167650 w 1778159"/>
                    <a:gd name="connsiteY1" fmla="*/ 727893 h 1628175"/>
                    <a:gd name="connsiteX2" fmla="*/ 670850 w 1778159"/>
                    <a:gd name="connsiteY2" fmla="*/ 1153513 h 1628175"/>
                    <a:gd name="connsiteX3" fmla="*/ 1496713 w 1778159"/>
                    <a:gd name="connsiteY3" fmla="*/ 0 h 1628175"/>
                    <a:gd name="connsiteX4" fmla="*/ 1778159 w 1778159"/>
                    <a:gd name="connsiteY4" fmla="*/ 178647 h 1628175"/>
                    <a:gd name="connsiteX5" fmla="*/ 743177 w 1778159"/>
                    <a:gd name="connsiteY5" fmla="*/ 1628175 h 1628175"/>
                    <a:gd name="connsiteX6" fmla="*/ 0 w 1778159"/>
                    <a:gd name="connsiteY6" fmla="*/ 1040452 h 1628175"/>
                    <a:gd name="connsiteX0" fmla="*/ 0 w 1778159"/>
                    <a:gd name="connsiteY0" fmla="*/ 1040452 h 1628175"/>
                    <a:gd name="connsiteX1" fmla="*/ 172912 w 1778159"/>
                    <a:gd name="connsiteY1" fmla="*/ 764739 h 1628175"/>
                    <a:gd name="connsiteX2" fmla="*/ 670850 w 1778159"/>
                    <a:gd name="connsiteY2" fmla="*/ 1153513 h 1628175"/>
                    <a:gd name="connsiteX3" fmla="*/ 1496713 w 1778159"/>
                    <a:gd name="connsiteY3" fmla="*/ 0 h 1628175"/>
                    <a:gd name="connsiteX4" fmla="*/ 1778159 w 1778159"/>
                    <a:gd name="connsiteY4" fmla="*/ 178647 h 1628175"/>
                    <a:gd name="connsiteX5" fmla="*/ 743177 w 1778159"/>
                    <a:gd name="connsiteY5" fmla="*/ 1628175 h 1628175"/>
                    <a:gd name="connsiteX6" fmla="*/ 0 w 1778159"/>
                    <a:gd name="connsiteY6" fmla="*/ 1040452 h 16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8159" h="1628175">
                      <a:moveTo>
                        <a:pt x="0" y="1040452"/>
                      </a:moveTo>
                      <a:lnTo>
                        <a:pt x="172912" y="764739"/>
                      </a:lnTo>
                      <a:lnTo>
                        <a:pt x="670850" y="1153513"/>
                      </a:lnTo>
                      <a:lnTo>
                        <a:pt x="1496713" y="0"/>
                      </a:lnTo>
                      <a:lnTo>
                        <a:pt x="1778159" y="178647"/>
                      </a:lnTo>
                      <a:lnTo>
                        <a:pt x="743177" y="1628175"/>
                      </a:lnTo>
                      <a:lnTo>
                        <a:pt x="0" y="1040452"/>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325428002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68993" y="1588330"/>
            <a:ext cx="8204857" cy="4853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FFFFFF"/>
              </a:solidFill>
              <a:latin typeface="Segoe UI Semilight"/>
            </a:endParaRPr>
          </a:p>
        </p:txBody>
      </p:sp>
      <p:sp>
        <p:nvSpPr>
          <p:cNvPr id="2" name="Title 1"/>
          <p:cNvSpPr>
            <a:spLocks noGrp="1"/>
          </p:cNvSpPr>
          <p:nvPr>
            <p:ph type="title"/>
          </p:nvPr>
        </p:nvSpPr>
        <p:spPr/>
        <p:txBody>
          <a:bodyPr/>
          <a:lstStyle/>
          <a:p>
            <a:r>
              <a:rPr lang="en-US" dirty="0"/>
              <a:t>Platform-as-a-service solution</a:t>
            </a:r>
            <a:br>
              <a:rPr lang="en-US" dirty="0"/>
            </a:br>
            <a:r>
              <a:rPr lang="en-US" sz="3137" dirty="0">
                <a:gradFill>
                  <a:gsLst>
                    <a:gs pos="1250">
                      <a:schemeClr val="tx2"/>
                    </a:gs>
                    <a:gs pos="100000">
                      <a:schemeClr val="tx2"/>
                    </a:gs>
                  </a:gsLst>
                  <a:lin ang="5400000" scaled="0"/>
                </a:gradFill>
              </a:rPr>
              <a:t>All the benefits of the cloud in your analytics engine</a:t>
            </a:r>
            <a:endParaRPr lang="en-US" dirty="0">
              <a:gradFill>
                <a:gsLst>
                  <a:gs pos="1250">
                    <a:schemeClr val="tx2"/>
                  </a:gs>
                  <a:gs pos="100000">
                    <a:schemeClr val="tx2"/>
                  </a:gs>
                </a:gsLst>
                <a:lin ang="5400000" scaled="0"/>
              </a:gradFill>
            </a:endParaRPr>
          </a:p>
        </p:txBody>
      </p:sp>
      <p:grpSp>
        <p:nvGrpSpPr>
          <p:cNvPr id="11" name="Group 10"/>
          <p:cNvGrpSpPr/>
          <p:nvPr/>
        </p:nvGrpSpPr>
        <p:grpSpPr>
          <a:xfrm>
            <a:off x="448213" y="1725793"/>
            <a:ext cx="8023312" cy="4616589"/>
            <a:chOff x="235481" y="2711143"/>
            <a:chExt cx="6863263" cy="6875611"/>
          </a:xfrm>
          <a:solidFill>
            <a:schemeClr val="accent6"/>
          </a:solidFill>
        </p:grpSpPr>
        <p:sp>
          <p:nvSpPr>
            <p:cNvPr id="7" name="Rectangle 6"/>
            <p:cNvSpPr/>
            <p:nvPr/>
          </p:nvSpPr>
          <p:spPr>
            <a:xfrm>
              <a:off x="235481" y="2711143"/>
              <a:ext cx="3412328" cy="340442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274281" tIns="182854" rIns="274281" bIns="274281" rtlCol="0" anchor="t"/>
            <a:lstStyle/>
            <a:p>
              <a:pPr defTabSz="914225">
                <a:lnSpc>
                  <a:spcPct val="90000"/>
                </a:lnSpc>
                <a:spcAft>
                  <a:spcPts val="600"/>
                </a:spcAft>
                <a:defRPr/>
              </a:pPr>
              <a:r>
                <a:rPr lang="en-US" sz="1961" b="1" kern="0" dirty="0">
                  <a:gradFill>
                    <a:gsLst>
                      <a:gs pos="97177">
                        <a:srgbClr val="0078D7"/>
                      </a:gs>
                      <a:gs pos="85321">
                        <a:srgbClr val="0078D7"/>
                      </a:gs>
                    </a:gsLst>
                    <a:lin ang="0" scaled="0"/>
                  </a:gradFill>
                  <a:latin typeface="Segoe UI Semilight" panose="020B0402040204020203" pitchFamily="34" charset="0"/>
                  <a:cs typeface="Segoe UI Semilight" panose="020B0402040204020203" pitchFamily="34" charset="0"/>
                </a:rPr>
                <a:t>Get started quickly</a:t>
              </a:r>
            </a:p>
            <a:p>
              <a:pPr defTabSz="914225">
                <a:lnSpc>
                  <a:spcPct val="90000"/>
                </a:lnSpc>
                <a:spcBef>
                  <a:spcPts val="196"/>
                </a:spcBef>
                <a:spcAft>
                  <a:spcPts val="600"/>
                </a:spcAft>
                <a:defRPr/>
              </a:pPr>
              <a:r>
                <a:rPr lang="en-US" sz="1568" kern="0" dirty="0">
                  <a:gradFill>
                    <a:gsLst>
                      <a:gs pos="85321">
                        <a:srgbClr val="353535"/>
                      </a:gs>
                      <a:gs pos="57000">
                        <a:srgbClr val="353535"/>
                      </a:gs>
                    </a:gsLst>
                    <a:lin ang="0" scaled="0"/>
                  </a:gradFill>
                  <a:latin typeface="Segoe UI" panose="020B0502040204020203" pitchFamily="34" charset="0"/>
                  <a:cs typeface="Segoe UI" panose="020B0502040204020203" pitchFamily="34" charset="0"/>
                </a:rPr>
                <a:t>Spin up a new server in </a:t>
              </a:r>
              <a:br>
                <a:rPr lang="en-US" sz="1568" kern="0" dirty="0">
                  <a:gradFill>
                    <a:gsLst>
                      <a:gs pos="85321">
                        <a:srgbClr val="353535"/>
                      </a:gs>
                      <a:gs pos="57000">
                        <a:srgbClr val="353535"/>
                      </a:gs>
                    </a:gsLst>
                    <a:lin ang="0" scaled="0"/>
                  </a:gradFill>
                  <a:latin typeface="Segoe UI" panose="020B0502040204020203" pitchFamily="34" charset="0"/>
                  <a:cs typeface="Segoe UI" panose="020B0502040204020203" pitchFamily="34" charset="0"/>
                </a:rPr>
              </a:br>
              <a:r>
                <a:rPr lang="en-US" sz="1568" kern="0" dirty="0">
                  <a:gradFill>
                    <a:gsLst>
                      <a:gs pos="85321">
                        <a:srgbClr val="353535"/>
                      </a:gs>
                      <a:gs pos="57000">
                        <a:srgbClr val="353535"/>
                      </a:gs>
                    </a:gsLst>
                    <a:lin ang="0" scaled="0"/>
                  </a:gradFill>
                  <a:latin typeface="Segoe UI" panose="020B0502040204020203" pitchFamily="34" charset="0"/>
                  <a:cs typeface="Segoe UI" panose="020B0502040204020203" pitchFamily="34" charset="0"/>
                </a:rPr>
                <a:t>seconds without managing </a:t>
              </a:r>
              <a:br>
                <a:rPr lang="en-US" sz="1568" kern="0" dirty="0">
                  <a:gradFill>
                    <a:gsLst>
                      <a:gs pos="85321">
                        <a:srgbClr val="353535"/>
                      </a:gs>
                      <a:gs pos="57000">
                        <a:srgbClr val="353535"/>
                      </a:gs>
                    </a:gsLst>
                    <a:lin ang="0" scaled="0"/>
                  </a:gradFill>
                  <a:latin typeface="Segoe UI" panose="020B0502040204020203" pitchFamily="34" charset="0"/>
                  <a:cs typeface="Segoe UI" panose="020B0502040204020203" pitchFamily="34" charset="0"/>
                </a:rPr>
              </a:br>
              <a:r>
                <a:rPr lang="en-US" sz="1568" kern="0" dirty="0">
                  <a:gradFill>
                    <a:gsLst>
                      <a:gs pos="85321">
                        <a:srgbClr val="353535"/>
                      </a:gs>
                      <a:gs pos="57000">
                        <a:srgbClr val="353535"/>
                      </a:gs>
                    </a:gsLst>
                    <a:lin ang="0" scaled="0"/>
                  </a:gradFill>
                  <a:latin typeface="Segoe UI" panose="020B0502040204020203" pitchFamily="34" charset="0"/>
                  <a:cs typeface="Segoe UI" panose="020B0502040204020203" pitchFamily="34" charset="0"/>
                </a:rPr>
                <a:t>the infrastructure</a:t>
              </a:r>
            </a:p>
          </p:txBody>
        </p:sp>
        <p:sp>
          <p:nvSpPr>
            <p:cNvPr id="8" name="Rectangle 7"/>
            <p:cNvSpPr/>
            <p:nvPr/>
          </p:nvSpPr>
          <p:spPr>
            <a:xfrm>
              <a:off x="3686416" y="2711143"/>
              <a:ext cx="3412328" cy="340442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274281" tIns="182854" rIns="274281" bIns="274281" rtlCol="0" anchor="t"/>
            <a:lstStyle/>
            <a:p>
              <a:pPr defTabSz="914225">
                <a:lnSpc>
                  <a:spcPct val="90000"/>
                </a:lnSpc>
                <a:spcAft>
                  <a:spcPts val="600"/>
                </a:spcAft>
                <a:defRPr/>
              </a:pPr>
              <a:r>
                <a:rPr lang="en-US" sz="1961" b="1" kern="0" dirty="0">
                  <a:gradFill>
                    <a:gsLst>
                      <a:gs pos="97177">
                        <a:srgbClr val="0078D7"/>
                      </a:gs>
                      <a:gs pos="85321">
                        <a:srgbClr val="0078D7"/>
                      </a:gs>
                    </a:gsLst>
                    <a:lin ang="0" scaled="0"/>
                  </a:gradFill>
                  <a:latin typeface="Segoe UI Semilight" panose="020B0402040204020203" pitchFamily="34" charset="0"/>
                  <a:cs typeface="Segoe UI Semilight" panose="020B0402040204020203" pitchFamily="34" charset="0"/>
                </a:rPr>
                <a:t>Provide secured access</a:t>
              </a:r>
            </a:p>
            <a:p>
              <a:pPr defTabSz="914225">
                <a:lnSpc>
                  <a:spcPct val="90000"/>
                </a:lnSpc>
                <a:spcBef>
                  <a:spcPts val="196"/>
                </a:spcBef>
                <a:spcAft>
                  <a:spcPts val="600"/>
                </a:spcAft>
                <a:defRPr/>
              </a:pPr>
              <a:r>
                <a:rPr lang="en-US" sz="1568" kern="0" dirty="0">
                  <a:gradFill>
                    <a:gsLst>
                      <a:gs pos="85321">
                        <a:srgbClr val="353535"/>
                      </a:gs>
                      <a:gs pos="57000">
                        <a:srgbClr val="353535"/>
                      </a:gs>
                    </a:gsLst>
                    <a:lin ang="0" scaled="0"/>
                  </a:gradFill>
                  <a:latin typeface="Segoe UI" panose="020B0502040204020203" pitchFamily="34" charset="0"/>
                  <a:cs typeface="Segoe UI" panose="020B0502040204020203" pitchFamily="34" charset="0"/>
                </a:rPr>
                <a:t>From virtually anywhere</a:t>
              </a:r>
            </a:p>
          </p:txBody>
        </p:sp>
        <p:sp>
          <p:nvSpPr>
            <p:cNvPr id="9" name="Rectangle 8"/>
            <p:cNvSpPr/>
            <p:nvPr/>
          </p:nvSpPr>
          <p:spPr>
            <a:xfrm>
              <a:off x="235481" y="6182326"/>
              <a:ext cx="3412328" cy="3404428"/>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274281" tIns="182854" rIns="274281" bIns="274281" rtlCol="0" anchor="b"/>
            <a:lstStyle/>
            <a:p>
              <a:pPr defTabSz="914225">
                <a:lnSpc>
                  <a:spcPct val="90000"/>
                </a:lnSpc>
                <a:spcAft>
                  <a:spcPts val="600"/>
                </a:spcAft>
                <a:defRPr/>
              </a:pPr>
              <a:r>
                <a:rPr lang="en-US" sz="1961" b="1" kern="0" dirty="0">
                  <a:gradFill>
                    <a:gsLst>
                      <a:gs pos="97177">
                        <a:srgbClr val="0078D7"/>
                      </a:gs>
                      <a:gs pos="85321">
                        <a:srgbClr val="0078D7"/>
                      </a:gs>
                    </a:gsLst>
                    <a:lin ang="0" scaled="0"/>
                  </a:gradFill>
                  <a:latin typeface="Segoe UI Semilight" panose="020B0402040204020203" pitchFamily="34" charset="0"/>
                  <a:cs typeface="Segoe UI Semilight" panose="020B0402040204020203" pitchFamily="34" charset="0"/>
                </a:rPr>
                <a:t>Access data </a:t>
              </a:r>
              <a:br>
                <a:rPr lang="en-US" sz="1961" b="1" kern="0" dirty="0">
                  <a:gradFill>
                    <a:gsLst>
                      <a:gs pos="97177">
                        <a:srgbClr val="0078D7"/>
                      </a:gs>
                      <a:gs pos="85321">
                        <a:srgbClr val="0078D7"/>
                      </a:gs>
                    </a:gsLst>
                    <a:lin ang="0" scaled="0"/>
                  </a:gradFill>
                  <a:latin typeface="Segoe UI Semilight" panose="020B0402040204020203" pitchFamily="34" charset="0"/>
                  <a:cs typeface="Segoe UI Semilight" panose="020B0402040204020203" pitchFamily="34" charset="0"/>
                </a:rPr>
              </a:br>
              <a:r>
                <a:rPr lang="en-US" sz="1961" b="1" kern="0" dirty="0">
                  <a:gradFill>
                    <a:gsLst>
                      <a:gs pos="97177">
                        <a:srgbClr val="0078D7"/>
                      </a:gs>
                      <a:gs pos="85321">
                        <a:srgbClr val="0078D7"/>
                      </a:gs>
                    </a:gsLst>
                    <a:lin ang="0" scaled="0"/>
                  </a:gradFill>
                  <a:latin typeface="Segoe UI Semilight" panose="020B0402040204020203" pitchFamily="34" charset="0"/>
                  <a:cs typeface="Segoe UI Semilight" panose="020B0402040204020203" pitchFamily="34" charset="0"/>
                </a:rPr>
                <a:t>when you need it</a:t>
              </a:r>
            </a:p>
            <a:p>
              <a:pPr defTabSz="914225">
                <a:lnSpc>
                  <a:spcPct val="90000"/>
                </a:lnSpc>
                <a:spcBef>
                  <a:spcPts val="196"/>
                </a:spcBef>
                <a:spcAft>
                  <a:spcPts val="600"/>
                </a:spcAft>
                <a:defRPr/>
              </a:pPr>
              <a:r>
                <a:rPr lang="en-US" sz="1568" kern="0" dirty="0">
                  <a:gradFill>
                    <a:gsLst>
                      <a:gs pos="85321">
                        <a:srgbClr val="353535"/>
                      </a:gs>
                      <a:gs pos="57000">
                        <a:srgbClr val="353535"/>
                      </a:gs>
                    </a:gsLst>
                    <a:lin ang="0" scaled="0"/>
                  </a:gradFill>
                  <a:latin typeface="Segoe UI" panose="020B0502040204020203" pitchFamily="34" charset="0"/>
                  <a:cs typeface="Segoe UI" panose="020B0502040204020203" pitchFamily="34" charset="0"/>
                </a:rPr>
                <a:t>99.9% availability</a:t>
              </a:r>
            </a:p>
          </p:txBody>
        </p:sp>
        <p:sp>
          <p:nvSpPr>
            <p:cNvPr id="10" name="Rectangle 9"/>
            <p:cNvSpPr/>
            <p:nvPr/>
          </p:nvSpPr>
          <p:spPr>
            <a:xfrm>
              <a:off x="3686416" y="6182326"/>
              <a:ext cx="3412328" cy="340442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274281" tIns="182854" rIns="274281" bIns="274281" rtlCol="0" anchor="b"/>
            <a:lstStyle/>
            <a:p>
              <a:pPr defTabSz="914225">
                <a:lnSpc>
                  <a:spcPct val="90000"/>
                </a:lnSpc>
                <a:spcAft>
                  <a:spcPts val="600"/>
                </a:spcAft>
                <a:defRPr/>
              </a:pPr>
              <a:r>
                <a:rPr lang="en-US" sz="1961" b="1" kern="0" dirty="0">
                  <a:gradFill>
                    <a:gsLst>
                      <a:gs pos="97177">
                        <a:srgbClr val="0078D7"/>
                      </a:gs>
                      <a:gs pos="85321">
                        <a:srgbClr val="0078D7"/>
                      </a:gs>
                    </a:gsLst>
                    <a:lin ang="0" scaled="0"/>
                  </a:gradFill>
                  <a:latin typeface="Segoe UI Semilight" panose="020B0402040204020203" pitchFamily="34" charset="0"/>
                  <a:cs typeface="Segoe UI Semilight" panose="020B0402040204020203" pitchFamily="34" charset="0"/>
                </a:rPr>
                <a:t>Scale up, down,</a:t>
              </a:r>
              <a:br>
                <a:rPr lang="en-US" sz="1961" b="1" kern="0" dirty="0">
                  <a:gradFill>
                    <a:gsLst>
                      <a:gs pos="97177">
                        <a:srgbClr val="0078D7"/>
                      </a:gs>
                      <a:gs pos="85321">
                        <a:srgbClr val="0078D7"/>
                      </a:gs>
                    </a:gsLst>
                    <a:lin ang="0" scaled="0"/>
                  </a:gradFill>
                  <a:latin typeface="Segoe UI Semilight" panose="020B0402040204020203" pitchFamily="34" charset="0"/>
                  <a:cs typeface="Segoe UI Semilight" panose="020B0402040204020203" pitchFamily="34" charset="0"/>
                </a:rPr>
              </a:br>
              <a:r>
                <a:rPr lang="en-US" sz="1961" b="1" kern="0" dirty="0">
                  <a:gradFill>
                    <a:gsLst>
                      <a:gs pos="97177">
                        <a:srgbClr val="0078D7"/>
                      </a:gs>
                      <a:gs pos="85321">
                        <a:srgbClr val="0078D7"/>
                      </a:gs>
                    </a:gsLst>
                    <a:lin ang="0" scaled="0"/>
                  </a:gradFill>
                  <a:latin typeface="Segoe UI Semilight" panose="020B0402040204020203" pitchFamily="34" charset="0"/>
                  <a:cs typeface="Segoe UI Semilight" panose="020B0402040204020203" pitchFamily="34" charset="0"/>
                </a:rPr>
                <a:t>and pause</a:t>
              </a:r>
            </a:p>
            <a:p>
              <a:pPr defTabSz="914225">
                <a:lnSpc>
                  <a:spcPct val="90000"/>
                </a:lnSpc>
                <a:spcBef>
                  <a:spcPts val="196"/>
                </a:spcBef>
                <a:spcAft>
                  <a:spcPts val="600"/>
                </a:spcAft>
                <a:defRPr/>
              </a:pPr>
              <a:r>
                <a:rPr lang="en-US" sz="1568" kern="0" dirty="0">
                  <a:gradFill>
                    <a:gsLst>
                      <a:gs pos="85321">
                        <a:srgbClr val="353535"/>
                      </a:gs>
                      <a:gs pos="57000">
                        <a:srgbClr val="353535"/>
                      </a:gs>
                    </a:gsLst>
                    <a:lin ang="0" scaled="0"/>
                  </a:gradFill>
                  <a:latin typeface="Segoe UI" panose="020B0502040204020203" pitchFamily="34" charset="0"/>
                  <a:cs typeface="Segoe UI" panose="020B0502040204020203" pitchFamily="34" charset="0"/>
                </a:rPr>
                <a:t>Only pay for what you need</a:t>
              </a:r>
            </a:p>
          </p:txBody>
        </p:sp>
      </p:grpSp>
      <p:sp>
        <p:nvSpPr>
          <p:cNvPr id="18" name="Content Placeholder 4"/>
          <p:cNvSpPr txBox="1">
            <a:spLocks/>
          </p:cNvSpPr>
          <p:nvPr/>
        </p:nvSpPr>
        <p:spPr>
          <a:xfrm>
            <a:off x="8695632" y="1725794"/>
            <a:ext cx="3227129" cy="1705339"/>
          </a:xfrm>
          <a:prstGeom prst="rect">
            <a:avLst/>
          </a:prstGeom>
        </p:spPr>
        <p:txBody>
          <a:bodyPr vert="horz" wrap="square" lIns="146284" tIns="91427" rIns="146284" bIns="91427" rtlCol="0" anchor="ctr" anchorCtr="0">
            <a:spAutoFit/>
          </a:bodyPr>
          <a:lstStyle>
            <a:defPPr>
              <a:defRPr lang="en-US"/>
            </a:defPPr>
            <a:lvl1pPr marL="228600" marR="0" indent="-228600" fontAlgn="auto">
              <a:lnSpc>
                <a:spcPct val="90000"/>
              </a:lnSpc>
              <a:spcBef>
                <a:spcPts val="12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gradFill>
                  <a:gsLst>
                    <a:gs pos="1250">
                      <a:schemeClr val="tx1"/>
                    </a:gs>
                    <a:gs pos="100000">
                      <a:schemeClr val="tx1"/>
                    </a:gs>
                  </a:gsLst>
                  <a:lin ang="5400000" scaled="0"/>
                </a:gradFill>
              </a:defRPr>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gradFill>
                  <a:gsLst>
                    <a:gs pos="1250">
                      <a:schemeClr val="tx1"/>
                    </a:gs>
                    <a:gs pos="100000">
                      <a:schemeClr val="tx1"/>
                    </a:gs>
                  </a:gsLst>
                  <a:lin ang="5400000" scaled="0"/>
                </a:gradFill>
              </a:defRPr>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gradFill>
                  <a:gsLst>
                    <a:gs pos="1250">
                      <a:schemeClr val="tx1"/>
                    </a:gs>
                    <a:gs pos="100000">
                      <a:schemeClr val="tx1"/>
                    </a:gs>
                  </a:gsLst>
                  <a:lin ang="5400000" scaled="0"/>
                </a:gradFill>
              </a:defRPr>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indent="0" defTabSz="914367">
              <a:spcBef>
                <a:spcPts val="1176"/>
              </a:spcBef>
              <a:buNone/>
            </a:pPr>
            <a:r>
              <a:rPr lang="en-US" sz="2745" dirty="0">
                <a:gradFill>
                  <a:gsLst>
                    <a:gs pos="1250">
                      <a:srgbClr val="353535"/>
                    </a:gs>
                    <a:gs pos="100000">
                      <a:srgbClr val="353535"/>
                    </a:gs>
                  </a:gsLst>
                  <a:lin ang="5400000" scaled="0"/>
                </a:gradFill>
                <a:latin typeface="Segoe UI Semilight"/>
              </a:rPr>
              <a:t>Rely on Microsoft’s experience running trusted enterprise cloud services</a:t>
            </a:r>
          </a:p>
        </p:txBody>
      </p:sp>
      <p:grpSp>
        <p:nvGrpSpPr>
          <p:cNvPr id="29" name="Group 28"/>
          <p:cNvGrpSpPr>
            <a:grpSpLocks noChangeAspect="1"/>
          </p:cNvGrpSpPr>
          <p:nvPr/>
        </p:nvGrpSpPr>
        <p:grpSpPr>
          <a:xfrm>
            <a:off x="2846304" y="2801503"/>
            <a:ext cx="3227129" cy="1908523"/>
            <a:chOff x="4661589" y="1873556"/>
            <a:chExt cx="3610696" cy="2135366"/>
          </a:xfrm>
        </p:grpSpPr>
        <p:sp>
          <p:nvSpPr>
            <p:cNvPr id="30" name="Freeform 266">
              <a:extLst/>
            </p:cNvPr>
            <p:cNvSpPr>
              <a:spLocks noChangeAspect="1"/>
            </p:cNvSpPr>
            <p:nvPr/>
          </p:nvSpPr>
          <p:spPr bwMode="black">
            <a:xfrm>
              <a:off x="4661589" y="1873556"/>
              <a:ext cx="3610696" cy="2135366"/>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FFFFFF"/>
            </a:solidFill>
            <a:ln w="19050">
              <a:solidFill>
                <a:schemeClr val="accent1"/>
              </a:solidFill>
            </a:ln>
          </p:spPr>
          <p:txBody>
            <a:bodyPr vert="horz" wrap="square" lIns="89606" tIns="44804" rIns="89606" bIns="44804" numCol="1" anchor="t" anchorCtr="0" compatLnSpc="1">
              <a:prstTxWarp prst="textNoShape">
                <a:avLst/>
              </a:prstTxWarp>
            </a:bodyPr>
            <a:lstStyle/>
            <a:p>
              <a:pPr defTabSz="914225">
                <a:defRPr/>
              </a:pPr>
              <a:endParaRPr lang="en-US" sz="1764" dirty="0">
                <a:solidFill>
                  <a:srgbClr val="2C2C2C"/>
                </a:solidFill>
                <a:latin typeface="Segoe UI"/>
              </a:endParaRPr>
            </a:p>
          </p:txBody>
        </p:sp>
        <p:sp>
          <p:nvSpPr>
            <p:cNvPr id="31" name="TextBox 30">
              <a:extLst/>
            </p:cNvPr>
            <p:cNvSpPr txBox="1"/>
            <p:nvPr/>
          </p:nvSpPr>
          <p:spPr>
            <a:xfrm>
              <a:off x="5363444" y="3600964"/>
              <a:ext cx="2206985" cy="337589"/>
            </a:xfrm>
            <a:prstGeom prst="rect">
              <a:avLst/>
            </a:prstGeom>
            <a:noFill/>
          </p:spPr>
          <p:txBody>
            <a:bodyPr wrap="none" rtlCol="0">
              <a:spAutoFit/>
            </a:bodyPr>
            <a:lstStyle/>
            <a:p>
              <a:pPr algn="ctr" defTabSz="914225">
                <a:defRPr/>
              </a:pPr>
              <a:r>
                <a:rPr lang="en-US" sz="1372" kern="0" dirty="0">
                  <a:solidFill>
                    <a:srgbClr val="0070C0"/>
                  </a:solidFill>
                  <a:latin typeface="Segoe UI" panose="020B0502040204020203" pitchFamily="34" charset="0"/>
                  <a:cs typeface="Segoe UI" panose="020B0502040204020203" pitchFamily="34" charset="0"/>
                </a:rPr>
                <a:t>Azure Analysis Services</a:t>
              </a:r>
            </a:p>
          </p:txBody>
        </p:sp>
        <p:pic>
          <p:nvPicPr>
            <p:cNvPr id="36" name="Picture 35">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p:blipFill>
          <p:spPr>
            <a:xfrm>
              <a:off x="5922966" y="2582862"/>
              <a:ext cx="1087942" cy="850025"/>
            </a:xfrm>
            <a:prstGeom prst="rect">
              <a:avLst/>
            </a:prstGeom>
          </p:spPr>
        </p:pic>
      </p:grpSp>
      <p:grpSp>
        <p:nvGrpSpPr>
          <p:cNvPr id="19" name="Group 18"/>
          <p:cNvGrpSpPr/>
          <p:nvPr/>
        </p:nvGrpSpPr>
        <p:grpSpPr>
          <a:xfrm>
            <a:off x="11071158" y="294937"/>
            <a:ext cx="887461" cy="887461"/>
            <a:chOff x="6531484" y="2254735"/>
            <a:chExt cx="1412358" cy="1412358"/>
          </a:xfrm>
        </p:grpSpPr>
        <p:sp>
          <p:nvSpPr>
            <p:cNvPr id="20" name="Oval 19"/>
            <p:cNvSpPr/>
            <p:nvPr/>
          </p:nvSpPr>
          <p:spPr bwMode="auto">
            <a:xfrm>
              <a:off x="6531484" y="2254735"/>
              <a:ext cx="1412358" cy="1412358"/>
            </a:xfrm>
            <a:prstGeom prst="ellipse">
              <a:avLst/>
            </a:prstGeom>
            <a:solidFill>
              <a:srgbClr val="F8F8F8"/>
            </a:solidFill>
            <a:ln w="444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dirty="0" err="1">
                <a:gradFill>
                  <a:gsLst>
                    <a:gs pos="5439">
                      <a:srgbClr val="F8F8F8"/>
                    </a:gs>
                    <a:gs pos="10000">
                      <a:srgbClr val="F8F8F8"/>
                    </a:gs>
                  </a:gsLst>
                  <a:lin ang="5400000" scaled="0"/>
                </a:gradFill>
                <a:latin typeface="Segoe UI"/>
              </a:endParaRPr>
            </a:p>
          </p:txBody>
        </p:sp>
        <p:sp>
          <p:nvSpPr>
            <p:cNvPr id="21" name="Freeform 5"/>
            <p:cNvSpPr>
              <a:spLocks noChangeAspect="1" noEditPoints="1"/>
            </p:cNvSpPr>
            <p:nvPr/>
          </p:nvSpPr>
          <p:spPr bwMode="black">
            <a:xfrm>
              <a:off x="6803430" y="2649823"/>
              <a:ext cx="809023" cy="503295"/>
            </a:xfrm>
            <a:custGeom>
              <a:avLst/>
              <a:gdLst>
                <a:gd name="T0" fmla="*/ 997 w 1058"/>
                <a:gd name="T1" fmla="*/ 289 h 657"/>
                <a:gd name="T2" fmla="*/ 903 w 1058"/>
                <a:gd name="T3" fmla="*/ 232 h 657"/>
                <a:gd name="T4" fmla="*/ 903 w 1058"/>
                <a:gd name="T5" fmla="*/ 216 h 657"/>
                <a:gd name="T6" fmla="*/ 843 w 1058"/>
                <a:gd name="T7" fmla="*/ 65 h 657"/>
                <a:gd name="T8" fmla="*/ 693 w 1058"/>
                <a:gd name="T9" fmla="*/ 0 h 657"/>
                <a:gd name="T10" fmla="*/ 508 w 1058"/>
                <a:gd name="T11" fmla="*/ 105 h 657"/>
                <a:gd name="T12" fmla="*/ 425 w 1058"/>
                <a:gd name="T13" fmla="*/ 89 h 657"/>
                <a:gd name="T14" fmla="*/ 276 w 1058"/>
                <a:gd name="T15" fmla="*/ 147 h 657"/>
                <a:gd name="T16" fmla="*/ 224 w 1058"/>
                <a:gd name="T17" fmla="*/ 224 h 657"/>
                <a:gd name="T18" fmla="*/ 215 w 1058"/>
                <a:gd name="T19" fmla="*/ 224 h 657"/>
                <a:gd name="T20" fmla="*/ 64 w 1058"/>
                <a:gd name="T21" fmla="*/ 288 h 657"/>
                <a:gd name="T22" fmla="*/ 0 w 1058"/>
                <a:gd name="T23" fmla="*/ 440 h 657"/>
                <a:gd name="T24" fmla="*/ 64 w 1058"/>
                <a:gd name="T25" fmla="*/ 592 h 657"/>
                <a:gd name="T26" fmla="*/ 215 w 1058"/>
                <a:gd name="T27" fmla="*/ 657 h 657"/>
                <a:gd name="T28" fmla="*/ 843 w 1058"/>
                <a:gd name="T29" fmla="*/ 657 h 657"/>
                <a:gd name="T30" fmla="*/ 997 w 1058"/>
                <a:gd name="T31" fmla="*/ 592 h 657"/>
                <a:gd name="T32" fmla="*/ 1058 w 1058"/>
                <a:gd name="T33" fmla="*/ 440 h 657"/>
                <a:gd name="T34" fmla="*/ 997 w 1058"/>
                <a:gd name="T35" fmla="*/ 289 h 657"/>
                <a:gd name="T36" fmla="*/ 843 w 1058"/>
                <a:gd name="T37" fmla="*/ 597 h 657"/>
                <a:gd name="T38" fmla="*/ 692 w 1058"/>
                <a:gd name="T39" fmla="*/ 597 h 657"/>
                <a:gd name="T40" fmla="*/ 692 w 1058"/>
                <a:gd name="T41" fmla="*/ 437 h 657"/>
                <a:gd name="T42" fmla="*/ 777 w 1058"/>
                <a:gd name="T43" fmla="*/ 437 h 657"/>
                <a:gd name="T44" fmla="*/ 607 w 1058"/>
                <a:gd name="T45" fmla="*/ 220 h 657"/>
                <a:gd name="T46" fmla="*/ 438 w 1058"/>
                <a:gd name="T47" fmla="*/ 437 h 657"/>
                <a:gd name="T48" fmla="*/ 523 w 1058"/>
                <a:gd name="T49" fmla="*/ 437 h 657"/>
                <a:gd name="T50" fmla="*/ 523 w 1058"/>
                <a:gd name="T51" fmla="*/ 597 h 657"/>
                <a:gd name="T52" fmla="*/ 215 w 1058"/>
                <a:gd name="T53" fmla="*/ 597 h 657"/>
                <a:gd name="T54" fmla="*/ 60 w 1058"/>
                <a:gd name="T55" fmla="*/ 440 h 657"/>
                <a:gd name="T56" fmla="*/ 215 w 1058"/>
                <a:gd name="T57" fmla="*/ 284 h 657"/>
                <a:gd name="T58" fmla="*/ 270 w 1058"/>
                <a:gd name="T59" fmla="*/ 297 h 657"/>
                <a:gd name="T60" fmla="*/ 425 w 1058"/>
                <a:gd name="T61" fmla="*/ 149 h 657"/>
                <a:gd name="T62" fmla="*/ 538 w 1058"/>
                <a:gd name="T63" fmla="*/ 199 h 657"/>
                <a:gd name="T64" fmla="*/ 693 w 1058"/>
                <a:gd name="T65" fmla="*/ 60 h 657"/>
                <a:gd name="T66" fmla="*/ 843 w 1058"/>
                <a:gd name="T67" fmla="*/ 216 h 657"/>
                <a:gd name="T68" fmla="*/ 831 w 1058"/>
                <a:gd name="T69" fmla="*/ 288 h 657"/>
                <a:gd name="T70" fmla="*/ 843 w 1058"/>
                <a:gd name="T71" fmla="*/ 284 h 657"/>
                <a:gd name="T72" fmla="*/ 998 w 1058"/>
                <a:gd name="T73" fmla="*/ 440 h 657"/>
                <a:gd name="T74" fmla="*/ 843 w 1058"/>
                <a:gd name="T75" fmla="*/ 597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8" h="657">
                  <a:moveTo>
                    <a:pt x="997" y="289"/>
                  </a:moveTo>
                  <a:cubicBezTo>
                    <a:pt x="970" y="261"/>
                    <a:pt x="938" y="242"/>
                    <a:pt x="903" y="232"/>
                  </a:cubicBezTo>
                  <a:cubicBezTo>
                    <a:pt x="903" y="227"/>
                    <a:pt x="903" y="222"/>
                    <a:pt x="903" y="216"/>
                  </a:cubicBezTo>
                  <a:cubicBezTo>
                    <a:pt x="903" y="160"/>
                    <a:pt x="882" y="106"/>
                    <a:pt x="843" y="65"/>
                  </a:cubicBezTo>
                  <a:cubicBezTo>
                    <a:pt x="803" y="23"/>
                    <a:pt x="749" y="0"/>
                    <a:pt x="693" y="0"/>
                  </a:cubicBezTo>
                  <a:cubicBezTo>
                    <a:pt x="616" y="0"/>
                    <a:pt x="547" y="42"/>
                    <a:pt x="508" y="105"/>
                  </a:cubicBezTo>
                  <a:cubicBezTo>
                    <a:pt x="483" y="94"/>
                    <a:pt x="454" y="89"/>
                    <a:pt x="425" y="89"/>
                  </a:cubicBezTo>
                  <a:cubicBezTo>
                    <a:pt x="368" y="89"/>
                    <a:pt x="316" y="110"/>
                    <a:pt x="276" y="147"/>
                  </a:cubicBezTo>
                  <a:cubicBezTo>
                    <a:pt x="253" y="169"/>
                    <a:pt x="236" y="195"/>
                    <a:pt x="224" y="224"/>
                  </a:cubicBezTo>
                  <a:cubicBezTo>
                    <a:pt x="221" y="224"/>
                    <a:pt x="218" y="224"/>
                    <a:pt x="215" y="224"/>
                  </a:cubicBezTo>
                  <a:cubicBezTo>
                    <a:pt x="159" y="224"/>
                    <a:pt x="105" y="247"/>
                    <a:pt x="64" y="288"/>
                  </a:cubicBezTo>
                  <a:cubicBezTo>
                    <a:pt x="23" y="329"/>
                    <a:pt x="0" y="383"/>
                    <a:pt x="0" y="440"/>
                  </a:cubicBezTo>
                  <a:cubicBezTo>
                    <a:pt x="0" y="497"/>
                    <a:pt x="23" y="551"/>
                    <a:pt x="64" y="592"/>
                  </a:cubicBezTo>
                  <a:cubicBezTo>
                    <a:pt x="105" y="634"/>
                    <a:pt x="159" y="657"/>
                    <a:pt x="215" y="657"/>
                  </a:cubicBezTo>
                  <a:cubicBezTo>
                    <a:pt x="843" y="657"/>
                    <a:pt x="843" y="657"/>
                    <a:pt x="843" y="657"/>
                  </a:cubicBezTo>
                  <a:cubicBezTo>
                    <a:pt x="902" y="657"/>
                    <a:pt x="956" y="634"/>
                    <a:pt x="997" y="592"/>
                  </a:cubicBezTo>
                  <a:cubicBezTo>
                    <a:pt x="1036" y="551"/>
                    <a:pt x="1058" y="497"/>
                    <a:pt x="1058" y="440"/>
                  </a:cubicBezTo>
                  <a:cubicBezTo>
                    <a:pt x="1058" y="383"/>
                    <a:pt x="1036" y="329"/>
                    <a:pt x="997" y="289"/>
                  </a:cubicBezTo>
                  <a:close/>
                  <a:moveTo>
                    <a:pt x="843" y="597"/>
                  </a:moveTo>
                  <a:cubicBezTo>
                    <a:pt x="843" y="597"/>
                    <a:pt x="843" y="597"/>
                    <a:pt x="692" y="597"/>
                  </a:cubicBezTo>
                  <a:cubicBezTo>
                    <a:pt x="692" y="437"/>
                    <a:pt x="692" y="437"/>
                    <a:pt x="692" y="437"/>
                  </a:cubicBezTo>
                  <a:cubicBezTo>
                    <a:pt x="777" y="437"/>
                    <a:pt x="777" y="437"/>
                    <a:pt x="777" y="437"/>
                  </a:cubicBezTo>
                  <a:cubicBezTo>
                    <a:pt x="607" y="220"/>
                    <a:pt x="607" y="220"/>
                    <a:pt x="607" y="220"/>
                  </a:cubicBezTo>
                  <a:cubicBezTo>
                    <a:pt x="438" y="437"/>
                    <a:pt x="438" y="437"/>
                    <a:pt x="438" y="437"/>
                  </a:cubicBezTo>
                  <a:cubicBezTo>
                    <a:pt x="523" y="437"/>
                    <a:pt x="523" y="437"/>
                    <a:pt x="523" y="437"/>
                  </a:cubicBezTo>
                  <a:cubicBezTo>
                    <a:pt x="523" y="597"/>
                    <a:pt x="523" y="597"/>
                    <a:pt x="523" y="597"/>
                  </a:cubicBezTo>
                  <a:cubicBezTo>
                    <a:pt x="442" y="597"/>
                    <a:pt x="341" y="597"/>
                    <a:pt x="215" y="597"/>
                  </a:cubicBezTo>
                  <a:cubicBezTo>
                    <a:pt x="131" y="597"/>
                    <a:pt x="60" y="525"/>
                    <a:pt x="60" y="440"/>
                  </a:cubicBezTo>
                  <a:cubicBezTo>
                    <a:pt x="60" y="356"/>
                    <a:pt x="131" y="284"/>
                    <a:pt x="215" y="284"/>
                  </a:cubicBezTo>
                  <a:cubicBezTo>
                    <a:pt x="236" y="284"/>
                    <a:pt x="253" y="288"/>
                    <a:pt x="270" y="297"/>
                  </a:cubicBezTo>
                  <a:cubicBezTo>
                    <a:pt x="274" y="212"/>
                    <a:pt x="341" y="149"/>
                    <a:pt x="425" y="149"/>
                  </a:cubicBezTo>
                  <a:cubicBezTo>
                    <a:pt x="471" y="149"/>
                    <a:pt x="508" y="166"/>
                    <a:pt x="538" y="199"/>
                  </a:cubicBezTo>
                  <a:cubicBezTo>
                    <a:pt x="546" y="123"/>
                    <a:pt x="613" y="60"/>
                    <a:pt x="693" y="60"/>
                  </a:cubicBezTo>
                  <a:cubicBezTo>
                    <a:pt x="776" y="60"/>
                    <a:pt x="843" y="132"/>
                    <a:pt x="843" y="216"/>
                  </a:cubicBezTo>
                  <a:cubicBezTo>
                    <a:pt x="843" y="242"/>
                    <a:pt x="839" y="267"/>
                    <a:pt x="831" y="288"/>
                  </a:cubicBezTo>
                  <a:cubicBezTo>
                    <a:pt x="835" y="284"/>
                    <a:pt x="839" y="284"/>
                    <a:pt x="843" y="284"/>
                  </a:cubicBezTo>
                  <a:cubicBezTo>
                    <a:pt x="931" y="284"/>
                    <a:pt x="998" y="356"/>
                    <a:pt x="998" y="440"/>
                  </a:cubicBezTo>
                  <a:cubicBezTo>
                    <a:pt x="998" y="525"/>
                    <a:pt x="931" y="597"/>
                    <a:pt x="843" y="597"/>
                  </a:cubicBezTo>
                  <a:close/>
                </a:path>
              </a:pathLst>
            </a:custGeom>
            <a:solidFill>
              <a:schemeClr val="bg1">
                <a:lumMod val="50000"/>
              </a:schemeClr>
            </a:solidFill>
            <a:ln>
              <a:solidFill>
                <a:schemeClr val="bg2"/>
              </a:solidFill>
            </a:ln>
          </p:spPr>
          <p:txBody>
            <a:bodyPr vert="horz" wrap="square" lIns="47442" tIns="23721" rIns="47442" bIns="23721" numCol="1" anchor="t" anchorCtr="0" compatLnSpc="1">
              <a:prstTxWarp prst="textNoShape">
                <a:avLst/>
              </a:prstTxWarp>
            </a:bodyPr>
            <a:lstStyle/>
            <a:p>
              <a:pPr defTabSz="483878">
                <a:defRPr/>
              </a:pPr>
              <a:endParaRPr lang="en-US" sz="934" kern="0" dirty="0">
                <a:solidFill>
                  <a:srgbClr val="505050"/>
                </a:solidFill>
                <a:latin typeface="Segoe UI"/>
              </a:endParaRPr>
            </a:p>
          </p:txBody>
        </p:sp>
      </p:grpSp>
    </p:spTree>
    <p:extLst>
      <p:ext uri="{BB962C8B-B14F-4D97-AF65-F5344CB8AC3E}">
        <p14:creationId xmlns:p14="http://schemas.microsoft.com/office/powerpoint/2010/main" val="268093135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extBox 125"/>
          <p:cNvSpPr txBox="1"/>
          <p:nvPr/>
        </p:nvSpPr>
        <p:spPr>
          <a:xfrm>
            <a:off x="356946" y="6531610"/>
            <a:ext cx="11287341" cy="271554"/>
          </a:xfrm>
          <a:prstGeom prst="rect">
            <a:avLst/>
          </a:prstGeom>
          <a:noFill/>
        </p:spPr>
        <p:txBody>
          <a:bodyPr wrap="square" lIns="0" tIns="0" rIns="0" bIns="0" rtlCol="0">
            <a:spAutoFit/>
          </a:bodyPr>
          <a:lstStyle/>
          <a:p>
            <a:pPr defTabSz="914225">
              <a:lnSpc>
                <a:spcPct val="90000"/>
              </a:lnSpc>
              <a:spcAft>
                <a:spcPts val="600"/>
              </a:spcAft>
              <a:defRPr/>
            </a:pPr>
            <a:r>
              <a:rPr lang="en-US" sz="1961" b="1" kern="0" dirty="0">
                <a:gradFill>
                  <a:gsLst>
                    <a:gs pos="2917">
                      <a:srgbClr val="2C2C2C"/>
                    </a:gs>
                    <a:gs pos="30000">
                      <a:srgbClr val="2C2C2C"/>
                    </a:gs>
                  </a:gsLst>
                  <a:lin ang="5400000" scaled="0"/>
                </a:gradFill>
                <a:latin typeface="Segoe UI"/>
              </a:rPr>
              <a:t>Note: </a:t>
            </a:r>
            <a:r>
              <a:rPr lang="en-US" sz="1961" kern="0" dirty="0">
                <a:gradFill>
                  <a:gsLst>
                    <a:gs pos="2917">
                      <a:srgbClr val="2C2C2C"/>
                    </a:gs>
                    <a:gs pos="30000">
                      <a:srgbClr val="2C2C2C"/>
                    </a:gs>
                  </a:gsLst>
                  <a:lin ang="5400000" scaled="0"/>
                </a:gradFill>
                <a:latin typeface="Segoe UI"/>
              </a:rPr>
              <a:t>For the latest pricing go to</a:t>
            </a:r>
            <a:r>
              <a:rPr lang="en-US" sz="1961" b="1" kern="0" dirty="0">
                <a:gradFill>
                  <a:gsLst>
                    <a:gs pos="2917">
                      <a:srgbClr val="2C2C2C"/>
                    </a:gs>
                    <a:gs pos="30000">
                      <a:srgbClr val="2C2C2C"/>
                    </a:gs>
                  </a:gsLst>
                  <a:lin ang="5400000" scaled="0"/>
                </a:gradFill>
                <a:latin typeface="Segoe UI"/>
              </a:rPr>
              <a:t> </a:t>
            </a:r>
            <a:r>
              <a:rPr lang="en-US" sz="1961" kern="0" dirty="0">
                <a:gradFill>
                  <a:gsLst>
                    <a:gs pos="2917">
                      <a:srgbClr val="2C2C2C"/>
                    </a:gs>
                    <a:gs pos="30000">
                      <a:srgbClr val="2C2C2C"/>
                    </a:gs>
                  </a:gsLst>
                  <a:lin ang="5400000" scaled="0"/>
                </a:gradFill>
                <a:latin typeface="Segoe UI"/>
                <a:hlinkClick r:id="rId3"/>
              </a:rPr>
              <a:t>https://azure.microsoft.com/en-us/pricing/details/analysis-services/</a:t>
            </a:r>
            <a:r>
              <a:rPr lang="en-US" sz="1961" kern="0" dirty="0">
                <a:gradFill>
                  <a:gsLst>
                    <a:gs pos="2917">
                      <a:srgbClr val="2C2C2C"/>
                    </a:gs>
                    <a:gs pos="30000">
                      <a:srgbClr val="2C2C2C"/>
                    </a:gs>
                  </a:gsLst>
                  <a:lin ang="5400000" scaled="0"/>
                </a:gradFill>
                <a:latin typeface="Segoe UI"/>
              </a:rPr>
              <a:t> </a:t>
            </a:r>
          </a:p>
        </p:txBody>
      </p:sp>
      <p:cxnSp>
        <p:nvCxnSpPr>
          <p:cNvPr id="13" name="Straight Connector 12"/>
          <p:cNvCxnSpPr>
            <a:cxnSpLocks/>
          </p:cNvCxnSpPr>
          <p:nvPr/>
        </p:nvCxnSpPr>
        <p:spPr>
          <a:xfrm>
            <a:off x="1927625" y="1573316"/>
            <a:ext cx="2722231" cy="79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3" name="Group 32"/>
          <p:cNvGrpSpPr>
            <a:grpSpLocks noChangeAspect="1"/>
          </p:cNvGrpSpPr>
          <p:nvPr/>
        </p:nvGrpSpPr>
        <p:grpSpPr>
          <a:xfrm>
            <a:off x="9769806" y="1567041"/>
            <a:ext cx="2389338" cy="3943960"/>
            <a:chOff x="8961075" y="2017880"/>
            <a:chExt cx="2893702" cy="3944520"/>
          </a:xfrm>
        </p:grpSpPr>
        <p:sp>
          <p:nvSpPr>
            <p:cNvPr id="5" name="Rectangle 4"/>
            <p:cNvSpPr/>
            <p:nvPr/>
          </p:nvSpPr>
          <p:spPr>
            <a:xfrm>
              <a:off x="8961075" y="2017880"/>
              <a:ext cx="2737257" cy="451087"/>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5">
                <a:defRPr/>
              </a:pPr>
              <a:r>
                <a:rPr lang="en-US" sz="1600" b="1" dirty="0">
                  <a:solidFill>
                    <a:srgbClr val="FFFFFF"/>
                  </a:solidFill>
                  <a:latin typeface="Segoe UI"/>
                </a:rPr>
                <a:t>S4</a:t>
              </a:r>
              <a:r>
                <a:rPr lang="en-US" sz="1600" dirty="0">
                  <a:solidFill>
                    <a:srgbClr val="FFFFFF"/>
                  </a:solidFill>
                  <a:latin typeface="Segoe UI"/>
                </a:rPr>
                <a:t> Standard</a:t>
              </a:r>
            </a:p>
          </p:txBody>
        </p:sp>
        <p:sp>
          <p:nvSpPr>
            <p:cNvPr id="54" name="TextBox 53"/>
            <p:cNvSpPr txBox="1"/>
            <p:nvPr/>
          </p:nvSpPr>
          <p:spPr>
            <a:xfrm>
              <a:off x="9359153" y="4358636"/>
              <a:ext cx="2353944" cy="343492"/>
            </a:xfrm>
            <a:prstGeom prst="rect">
              <a:avLst/>
            </a:prstGeom>
            <a:noFill/>
          </p:spPr>
          <p:txBody>
            <a:bodyPr wrap="square" rtlCol="0">
              <a:spAutoFit/>
            </a:bodyPr>
            <a:lstStyle/>
            <a:p>
              <a:pPr defTabSz="914225">
                <a:defRPr/>
              </a:pPr>
              <a:endParaRPr lang="en-US" sz="1600" dirty="0">
                <a:solidFill>
                  <a:srgbClr val="2C2C2C"/>
                </a:solidFill>
                <a:latin typeface="Segoe UI"/>
              </a:endParaRPr>
            </a:p>
          </p:txBody>
        </p:sp>
        <p:grpSp>
          <p:nvGrpSpPr>
            <p:cNvPr id="113" name="Group 112"/>
            <p:cNvGrpSpPr/>
            <p:nvPr/>
          </p:nvGrpSpPr>
          <p:grpSpPr>
            <a:xfrm>
              <a:off x="8961075" y="2494019"/>
              <a:ext cx="2893702" cy="3468381"/>
              <a:chOff x="3267640" y="2480659"/>
              <a:chExt cx="2893702" cy="3468381"/>
            </a:xfrm>
          </p:grpSpPr>
          <p:sp>
            <p:nvSpPr>
              <p:cNvPr id="114" name="Rectangle 113"/>
              <p:cNvSpPr/>
              <p:nvPr/>
            </p:nvSpPr>
            <p:spPr>
              <a:xfrm>
                <a:off x="3272827" y="2480659"/>
                <a:ext cx="2743200" cy="34683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dirty="0">
                  <a:solidFill>
                    <a:srgbClr val="FFFFFF"/>
                  </a:solidFill>
                  <a:latin typeface="Segoe UI"/>
                </a:endParaRPr>
              </a:p>
            </p:txBody>
          </p:sp>
          <p:sp>
            <p:nvSpPr>
              <p:cNvPr id="115" name="TextBox 114"/>
              <p:cNvSpPr txBox="1"/>
              <p:nvPr/>
            </p:nvSpPr>
            <p:spPr>
              <a:xfrm>
                <a:off x="3299161" y="2646455"/>
                <a:ext cx="2743199" cy="280718"/>
              </a:xfrm>
              <a:prstGeom prst="rect">
                <a:avLst/>
              </a:prstGeom>
              <a:noFill/>
            </p:spPr>
            <p:txBody>
              <a:bodyPr wrap="square" rtlCol="0">
                <a:spAutoFit/>
              </a:bodyPr>
              <a:lstStyle/>
              <a:p>
                <a:pPr defTabSz="914225">
                  <a:defRPr/>
                </a:pPr>
                <a:r>
                  <a:rPr lang="en-US" sz="1200" b="1" dirty="0">
                    <a:solidFill>
                      <a:srgbClr val="FFFFFF"/>
                    </a:solidFill>
                    <a:latin typeface="Segoe UI"/>
                  </a:rPr>
                  <a:t>400</a:t>
                </a:r>
                <a:r>
                  <a:rPr lang="en-US" sz="1200" dirty="0">
                    <a:solidFill>
                      <a:srgbClr val="FFFFFF"/>
                    </a:solidFill>
                    <a:latin typeface="Segoe UI"/>
                  </a:rPr>
                  <a:t> Query Processing Units</a:t>
                </a:r>
              </a:p>
            </p:txBody>
          </p:sp>
          <p:sp>
            <p:nvSpPr>
              <p:cNvPr id="116" name="TextBox 115"/>
              <p:cNvSpPr txBox="1"/>
              <p:nvPr/>
            </p:nvSpPr>
            <p:spPr>
              <a:xfrm>
                <a:off x="3343452" y="3265590"/>
                <a:ext cx="2743199" cy="312073"/>
              </a:xfrm>
              <a:prstGeom prst="rect">
                <a:avLst/>
              </a:prstGeom>
              <a:noFill/>
            </p:spPr>
            <p:txBody>
              <a:bodyPr wrap="square" rtlCol="0">
                <a:spAutoFit/>
              </a:bodyPr>
              <a:lstStyle/>
              <a:p>
                <a:pPr defTabSz="914225">
                  <a:defRPr/>
                </a:pPr>
                <a:r>
                  <a:rPr lang="en-US" sz="1400" b="1" dirty="0">
                    <a:solidFill>
                      <a:srgbClr val="FFFFFF"/>
                    </a:solidFill>
                    <a:latin typeface="Segoe UI"/>
                  </a:rPr>
                  <a:t>Up to 100 GB </a:t>
                </a:r>
                <a:r>
                  <a:rPr lang="en-US" sz="1400" dirty="0">
                    <a:solidFill>
                      <a:srgbClr val="FFFFFF"/>
                    </a:solidFill>
                    <a:latin typeface="Segoe UI"/>
                  </a:rPr>
                  <a:t>Cache</a:t>
                </a:r>
              </a:p>
            </p:txBody>
          </p:sp>
          <p:sp>
            <p:nvSpPr>
              <p:cNvPr id="117" name="TextBox 116"/>
              <p:cNvSpPr txBox="1"/>
              <p:nvPr/>
            </p:nvSpPr>
            <p:spPr>
              <a:xfrm>
                <a:off x="3733581" y="3884725"/>
                <a:ext cx="2353944" cy="312073"/>
              </a:xfrm>
              <a:prstGeom prst="rect">
                <a:avLst/>
              </a:prstGeom>
              <a:noFill/>
            </p:spPr>
            <p:txBody>
              <a:bodyPr wrap="square" rtlCol="0">
                <a:spAutoFit/>
              </a:bodyPr>
              <a:lstStyle/>
              <a:p>
                <a:pPr defTabSz="914225">
                  <a:defRPr/>
                </a:pPr>
                <a:r>
                  <a:rPr lang="en-US" sz="1400" dirty="0">
                    <a:solidFill>
                      <a:srgbClr val="FFFFFF"/>
                    </a:solidFill>
                    <a:latin typeface="Segoe UI"/>
                  </a:rPr>
                  <a:t>Dedicated service</a:t>
                </a:r>
              </a:p>
            </p:txBody>
          </p:sp>
          <p:sp>
            <p:nvSpPr>
              <p:cNvPr id="119" name="TextBox 118"/>
              <p:cNvSpPr txBox="1"/>
              <p:nvPr/>
            </p:nvSpPr>
            <p:spPr>
              <a:xfrm>
                <a:off x="3748343" y="4528243"/>
                <a:ext cx="2353944" cy="312073"/>
              </a:xfrm>
              <a:prstGeom prst="rect">
                <a:avLst/>
              </a:prstGeom>
              <a:noFill/>
            </p:spPr>
            <p:txBody>
              <a:bodyPr wrap="square" rtlCol="0">
                <a:spAutoFit/>
              </a:bodyPr>
              <a:lstStyle/>
              <a:p>
                <a:pPr defTabSz="914225">
                  <a:defRPr/>
                </a:pPr>
                <a:r>
                  <a:rPr lang="en-US" sz="1400" dirty="0">
                    <a:solidFill>
                      <a:srgbClr val="FFFFFF"/>
                    </a:solidFill>
                    <a:latin typeface="Segoe UI"/>
                  </a:rPr>
                  <a:t>SSL</a:t>
                </a:r>
              </a:p>
            </p:txBody>
          </p:sp>
          <p:sp>
            <p:nvSpPr>
              <p:cNvPr id="120" name="TextBox 119"/>
              <p:cNvSpPr txBox="1"/>
              <p:nvPr/>
            </p:nvSpPr>
            <p:spPr>
              <a:xfrm>
                <a:off x="3807398" y="5147377"/>
                <a:ext cx="2353944" cy="469103"/>
              </a:xfrm>
              <a:prstGeom prst="rect">
                <a:avLst/>
              </a:prstGeom>
              <a:noFill/>
            </p:spPr>
            <p:txBody>
              <a:bodyPr wrap="square" rtlCol="0">
                <a:spAutoFit/>
              </a:bodyPr>
              <a:lstStyle/>
              <a:p>
                <a:pPr defTabSz="914225">
                  <a:defRPr/>
                </a:pPr>
                <a:r>
                  <a:rPr lang="en-US" sz="1200" b="1" dirty="0">
                    <a:solidFill>
                      <a:srgbClr val="FFFFFF"/>
                    </a:solidFill>
                    <a:latin typeface="Segoe UI"/>
                  </a:rPr>
                  <a:t>99.9 % SLA </a:t>
                </a:r>
                <a:br>
                  <a:rPr lang="en-US" sz="1200" dirty="0">
                    <a:solidFill>
                      <a:srgbClr val="FFFFFF"/>
                    </a:solidFill>
                    <a:latin typeface="Segoe UI"/>
                  </a:rPr>
                </a:br>
                <a:r>
                  <a:rPr lang="en-US" sz="1200" dirty="0">
                    <a:solidFill>
                      <a:srgbClr val="FFFFFF"/>
                    </a:solidFill>
                    <a:latin typeface="Segoe UI"/>
                  </a:rPr>
                  <a:t>at general availability</a:t>
                </a:r>
              </a:p>
            </p:txBody>
          </p:sp>
          <p:cxnSp>
            <p:nvCxnSpPr>
              <p:cNvPr id="152" name="Straight Connector 151"/>
              <p:cNvCxnSpPr/>
              <p:nvPr/>
            </p:nvCxnSpPr>
            <p:spPr>
              <a:xfrm>
                <a:off x="3267640" y="3072775"/>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3267640" y="3721969"/>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3267640" y="4371163"/>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3267640" y="5020358"/>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56" name="Title 1"/>
          <p:cNvSpPr>
            <a:spLocks noGrp="1"/>
          </p:cNvSpPr>
          <p:nvPr>
            <p:ph type="title"/>
          </p:nvPr>
        </p:nvSpPr>
        <p:spPr>
          <a:xfrm>
            <a:off x="346675" y="289958"/>
            <a:ext cx="11654187" cy="720178"/>
          </a:xfrm>
        </p:spPr>
        <p:txBody>
          <a:bodyPr anchor="t">
            <a:normAutofit fontScale="90000"/>
          </a:bodyPr>
          <a:lstStyle/>
          <a:p>
            <a:r>
              <a:rPr lang="en-US" dirty="0"/>
              <a:t>Azure Analysis Service tiers</a:t>
            </a:r>
            <a:br>
              <a:rPr lang="en-US" sz="2800" dirty="0"/>
            </a:br>
            <a:r>
              <a:rPr lang="en-US" sz="2800" dirty="0">
                <a:solidFill>
                  <a:schemeClr val="accent1"/>
                </a:solidFill>
              </a:rPr>
              <a:t>Select tier based on your needs</a:t>
            </a:r>
          </a:p>
        </p:txBody>
      </p:sp>
      <p:grpSp>
        <p:nvGrpSpPr>
          <p:cNvPr id="30" name="Group 29"/>
          <p:cNvGrpSpPr/>
          <p:nvPr/>
        </p:nvGrpSpPr>
        <p:grpSpPr>
          <a:xfrm>
            <a:off x="154479" y="1549140"/>
            <a:ext cx="2260756" cy="3957327"/>
            <a:chOff x="476960" y="2011768"/>
            <a:chExt cx="2826347" cy="3957889"/>
          </a:xfrm>
        </p:grpSpPr>
        <p:sp>
          <p:nvSpPr>
            <p:cNvPr id="45" name="Rectangle 44"/>
            <p:cNvSpPr/>
            <p:nvPr/>
          </p:nvSpPr>
          <p:spPr>
            <a:xfrm>
              <a:off x="476960" y="2011768"/>
              <a:ext cx="2743200" cy="4572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5">
                <a:defRPr/>
              </a:pPr>
              <a:r>
                <a:rPr lang="en-US" sz="1600" b="1" dirty="0">
                  <a:solidFill>
                    <a:srgbClr val="FFFFFF"/>
                  </a:solidFill>
                  <a:latin typeface="Segoe UI"/>
                </a:rPr>
                <a:t>D1 </a:t>
              </a:r>
              <a:r>
                <a:rPr lang="en-US" sz="1600" dirty="0">
                  <a:solidFill>
                    <a:srgbClr val="FFFFFF"/>
                  </a:solidFill>
                  <a:latin typeface="Segoe UI"/>
                </a:rPr>
                <a:t>Developer</a:t>
              </a:r>
              <a:r>
                <a:rPr lang="en-US" sz="1600" b="1" dirty="0">
                  <a:solidFill>
                    <a:srgbClr val="FFFFFF"/>
                  </a:solidFill>
                  <a:latin typeface="Segoe UI"/>
                </a:rPr>
                <a:t> </a:t>
              </a:r>
              <a:endParaRPr lang="en-US" sz="1600" dirty="0">
                <a:solidFill>
                  <a:srgbClr val="FFFFFF"/>
                </a:solidFill>
                <a:latin typeface="Segoe UI"/>
              </a:endParaRPr>
            </a:p>
          </p:txBody>
        </p:sp>
        <p:grpSp>
          <p:nvGrpSpPr>
            <p:cNvPr id="25" name="Group 24"/>
            <p:cNvGrpSpPr/>
            <p:nvPr/>
          </p:nvGrpSpPr>
          <p:grpSpPr>
            <a:xfrm>
              <a:off x="476960" y="2496312"/>
              <a:ext cx="2826347" cy="3473345"/>
              <a:chOff x="476960" y="2470254"/>
              <a:chExt cx="2826347" cy="3473345"/>
            </a:xfrm>
          </p:grpSpPr>
          <p:sp>
            <p:nvSpPr>
              <p:cNvPr id="46" name="Rectangle 45"/>
              <p:cNvSpPr/>
              <p:nvPr/>
            </p:nvSpPr>
            <p:spPr>
              <a:xfrm>
                <a:off x="476960" y="2470254"/>
                <a:ext cx="2743200" cy="34733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dirty="0">
                  <a:solidFill>
                    <a:srgbClr val="FFFFFF"/>
                  </a:solidFill>
                  <a:latin typeface="Segoe UI"/>
                </a:endParaRPr>
              </a:p>
            </p:txBody>
          </p:sp>
          <p:sp>
            <p:nvSpPr>
              <p:cNvPr id="67" name="TextBox 66"/>
              <p:cNvSpPr txBox="1"/>
              <p:nvPr/>
            </p:nvSpPr>
            <p:spPr>
              <a:xfrm>
                <a:off x="529628" y="2636050"/>
                <a:ext cx="2743199" cy="280718"/>
              </a:xfrm>
              <a:prstGeom prst="rect">
                <a:avLst/>
              </a:prstGeom>
              <a:noFill/>
            </p:spPr>
            <p:txBody>
              <a:bodyPr wrap="square" rtlCol="0">
                <a:spAutoFit/>
              </a:bodyPr>
              <a:lstStyle/>
              <a:p>
                <a:pPr defTabSz="914225">
                  <a:defRPr/>
                </a:pPr>
                <a:r>
                  <a:rPr lang="en-US" sz="1200" b="1" dirty="0">
                    <a:solidFill>
                      <a:srgbClr val="FFFFFF"/>
                    </a:solidFill>
                    <a:latin typeface="Segoe UI"/>
                  </a:rPr>
                  <a:t>20</a:t>
                </a:r>
                <a:r>
                  <a:rPr lang="en-US" sz="1200" dirty="0">
                    <a:solidFill>
                      <a:srgbClr val="FFFFFF"/>
                    </a:solidFill>
                    <a:latin typeface="Segoe UI"/>
                  </a:rPr>
                  <a:t> Query Processing Units</a:t>
                </a:r>
              </a:p>
            </p:txBody>
          </p:sp>
          <p:sp>
            <p:nvSpPr>
              <p:cNvPr id="68" name="TextBox 67"/>
              <p:cNvSpPr txBox="1"/>
              <p:nvPr/>
            </p:nvSpPr>
            <p:spPr>
              <a:xfrm>
                <a:off x="560108" y="3266235"/>
                <a:ext cx="2743199" cy="312073"/>
              </a:xfrm>
              <a:prstGeom prst="rect">
                <a:avLst/>
              </a:prstGeom>
              <a:noFill/>
            </p:spPr>
            <p:txBody>
              <a:bodyPr wrap="square" rtlCol="0">
                <a:spAutoFit/>
              </a:bodyPr>
              <a:lstStyle/>
              <a:p>
                <a:pPr defTabSz="914225">
                  <a:defRPr/>
                </a:pPr>
                <a:r>
                  <a:rPr lang="en-US" sz="1400" b="1" dirty="0">
                    <a:solidFill>
                      <a:srgbClr val="FFFFFF"/>
                    </a:solidFill>
                    <a:latin typeface="Segoe UI"/>
                  </a:rPr>
                  <a:t>Up to 3 GB </a:t>
                </a:r>
                <a:r>
                  <a:rPr lang="en-US" sz="1400" dirty="0">
                    <a:solidFill>
                      <a:srgbClr val="FFFFFF"/>
                    </a:solidFill>
                    <a:latin typeface="Segoe UI"/>
                  </a:rPr>
                  <a:t>Cache</a:t>
                </a:r>
              </a:p>
            </p:txBody>
          </p:sp>
          <p:sp>
            <p:nvSpPr>
              <p:cNvPr id="69" name="TextBox 68"/>
              <p:cNvSpPr txBox="1"/>
              <p:nvPr/>
            </p:nvSpPr>
            <p:spPr>
              <a:xfrm>
                <a:off x="1056044" y="3823268"/>
                <a:ext cx="1985546" cy="531812"/>
              </a:xfrm>
              <a:prstGeom prst="rect">
                <a:avLst/>
              </a:prstGeom>
              <a:noFill/>
            </p:spPr>
            <p:txBody>
              <a:bodyPr wrap="square" rtlCol="0">
                <a:spAutoFit/>
              </a:bodyPr>
              <a:lstStyle/>
              <a:p>
                <a:pPr defTabSz="914225">
                  <a:defRPr/>
                </a:pPr>
                <a:r>
                  <a:rPr lang="en-US" sz="1400" dirty="0">
                    <a:solidFill>
                      <a:srgbClr val="FFFFFF"/>
                    </a:solidFill>
                    <a:latin typeface="Segoe UI"/>
                  </a:rPr>
                  <a:t>Shared infrastructure</a:t>
                </a:r>
              </a:p>
            </p:txBody>
          </p:sp>
          <p:sp>
            <p:nvSpPr>
              <p:cNvPr id="70" name="TextBox 69"/>
              <p:cNvSpPr txBox="1"/>
              <p:nvPr/>
            </p:nvSpPr>
            <p:spPr>
              <a:xfrm>
                <a:off x="1086524" y="4526604"/>
                <a:ext cx="1732815" cy="312073"/>
              </a:xfrm>
              <a:prstGeom prst="rect">
                <a:avLst/>
              </a:prstGeom>
              <a:noFill/>
            </p:spPr>
            <p:txBody>
              <a:bodyPr wrap="square" rtlCol="0">
                <a:spAutoFit/>
              </a:bodyPr>
              <a:lstStyle/>
              <a:p>
                <a:pPr defTabSz="914225">
                  <a:defRPr/>
                </a:pPr>
                <a:r>
                  <a:rPr lang="en-US" sz="1400" dirty="0">
                    <a:solidFill>
                      <a:srgbClr val="FFFFFF"/>
                    </a:solidFill>
                    <a:latin typeface="Segoe UI"/>
                  </a:rPr>
                  <a:t>SSL</a:t>
                </a:r>
              </a:p>
            </p:txBody>
          </p:sp>
          <p:cxnSp>
            <p:nvCxnSpPr>
              <p:cNvPr id="95" name="Straight Connector 94"/>
              <p:cNvCxnSpPr/>
              <p:nvPr/>
            </p:nvCxnSpPr>
            <p:spPr>
              <a:xfrm>
                <a:off x="516179" y="3072775"/>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516179" y="3721969"/>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516179" y="4371163"/>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57" name="Straight Connector 156"/>
            <p:cNvCxnSpPr/>
            <p:nvPr/>
          </p:nvCxnSpPr>
          <p:spPr>
            <a:xfrm>
              <a:off x="497542" y="5038288"/>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575705" y="5175804"/>
              <a:ext cx="2116231" cy="531812"/>
            </a:xfrm>
            <a:prstGeom prst="rect">
              <a:avLst/>
            </a:prstGeom>
            <a:noFill/>
          </p:spPr>
          <p:txBody>
            <a:bodyPr wrap="square" rtlCol="0">
              <a:spAutoFit/>
            </a:bodyPr>
            <a:lstStyle/>
            <a:p>
              <a:pPr defTabSz="914225">
                <a:defRPr/>
              </a:pPr>
              <a:r>
                <a:rPr lang="en-US" sz="1400" i="1" dirty="0">
                  <a:solidFill>
                    <a:srgbClr val="FFFFFF"/>
                  </a:solidFill>
                  <a:latin typeface="Segoe UI"/>
                </a:rPr>
                <a:t>For test and development only</a:t>
              </a:r>
            </a:p>
          </p:txBody>
        </p:sp>
      </p:grpSp>
      <p:pic>
        <p:nvPicPr>
          <p:cNvPr id="77" name="Picture 76"/>
          <p:cNvPicPr>
            <a:picLocks noChangeAspect="1"/>
          </p:cNvPicPr>
          <p:nvPr/>
        </p:nvPicPr>
        <p:blipFill>
          <a:blip r:embed="rId4"/>
          <a:stretch>
            <a:fillRect/>
          </a:stretch>
        </p:blipFill>
        <p:spPr>
          <a:xfrm>
            <a:off x="252418" y="3407229"/>
            <a:ext cx="365708" cy="365708"/>
          </a:xfrm>
          <a:prstGeom prst="rect">
            <a:avLst/>
          </a:prstGeom>
        </p:spPr>
      </p:pic>
      <p:pic>
        <p:nvPicPr>
          <p:cNvPr id="159" name="Picture 158"/>
          <p:cNvPicPr>
            <a:picLocks noChangeAspect="1"/>
          </p:cNvPicPr>
          <p:nvPr/>
        </p:nvPicPr>
        <p:blipFill>
          <a:blip r:embed="rId5"/>
          <a:stretch>
            <a:fillRect/>
          </a:stretch>
        </p:blipFill>
        <p:spPr>
          <a:xfrm>
            <a:off x="9844578" y="4774652"/>
            <a:ext cx="365708" cy="365708"/>
          </a:xfrm>
          <a:prstGeom prst="rect">
            <a:avLst/>
          </a:prstGeom>
        </p:spPr>
      </p:pic>
      <p:pic>
        <p:nvPicPr>
          <p:cNvPr id="82" name="Picture 81"/>
          <p:cNvPicPr>
            <a:picLocks noChangeAspect="1"/>
          </p:cNvPicPr>
          <p:nvPr/>
        </p:nvPicPr>
        <p:blipFill>
          <a:blip r:embed="rId6"/>
          <a:stretch>
            <a:fillRect/>
          </a:stretch>
        </p:blipFill>
        <p:spPr>
          <a:xfrm>
            <a:off x="228037" y="4038736"/>
            <a:ext cx="365708" cy="365708"/>
          </a:xfrm>
          <a:prstGeom prst="rect">
            <a:avLst/>
          </a:prstGeom>
        </p:spPr>
      </p:pic>
      <p:pic>
        <p:nvPicPr>
          <p:cNvPr id="162" name="Picture 161"/>
          <p:cNvPicPr>
            <a:picLocks noChangeAspect="1"/>
          </p:cNvPicPr>
          <p:nvPr/>
        </p:nvPicPr>
        <p:blipFill>
          <a:blip r:embed="rId6"/>
          <a:stretch>
            <a:fillRect/>
          </a:stretch>
        </p:blipFill>
        <p:spPr>
          <a:xfrm>
            <a:off x="9820197" y="4063117"/>
            <a:ext cx="365708" cy="365708"/>
          </a:xfrm>
          <a:prstGeom prst="rect">
            <a:avLst/>
          </a:prstGeom>
        </p:spPr>
      </p:pic>
      <p:pic>
        <p:nvPicPr>
          <p:cNvPr id="164" name="Picture 163"/>
          <p:cNvPicPr>
            <a:picLocks noChangeAspect="1"/>
          </p:cNvPicPr>
          <p:nvPr/>
        </p:nvPicPr>
        <p:blipFill>
          <a:blip r:embed="rId7"/>
          <a:stretch>
            <a:fillRect/>
          </a:stretch>
        </p:blipFill>
        <p:spPr>
          <a:xfrm>
            <a:off x="9820197" y="3431609"/>
            <a:ext cx="365708" cy="365708"/>
          </a:xfrm>
          <a:prstGeom prst="rect">
            <a:avLst/>
          </a:prstGeom>
        </p:spPr>
      </p:pic>
      <p:grpSp>
        <p:nvGrpSpPr>
          <p:cNvPr id="90" name="Group 89"/>
          <p:cNvGrpSpPr/>
          <p:nvPr/>
        </p:nvGrpSpPr>
        <p:grpSpPr>
          <a:xfrm>
            <a:off x="6997287" y="1560435"/>
            <a:ext cx="2259976" cy="3952365"/>
            <a:chOff x="3267640" y="2011767"/>
            <a:chExt cx="2836253" cy="3952926"/>
          </a:xfrm>
        </p:grpSpPr>
        <p:sp>
          <p:nvSpPr>
            <p:cNvPr id="91" name="Rectangle 90"/>
            <p:cNvSpPr/>
            <p:nvPr/>
          </p:nvSpPr>
          <p:spPr>
            <a:xfrm>
              <a:off x="3272827" y="2011767"/>
              <a:ext cx="2738013" cy="45720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5">
                <a:defRPr/>
              </a:pPr>
              <a:r>
                <a:rPr lang="en-US" sz="1600" b="1" dirty="0">
                  <a:solidFill>
                    <a:srgbClr val="FFFFFF"/>
                  </a:solidFill>
                  <a:latin typeface="Segoe UI"/>
                </a:rPr>
                <a:t>S0</a:t>
              </a:r>
              <a:r>
                <a:rPr lang="en-US" sz="1600" dirty="0">
                  <a:solidFill>
                    <a:srgbClr val="FFFFFF"/>
                  </a:solidFill>
                  <a:latin typeface="Segoe UI"/>
                </a:rPr>
                <a:t> Standard</a:t>
              </a:r>
            </a:p>
          </p:txBody>
        </p:sp>
        <p:grpSp>
          <p:nvGrpSpPr>
            <p:cNvPr id="98" name="Group 97"/>
            <p:cNvGrpSpPr/>
            <p:nvPr/>
          </p:nvGrpSpPr>
          <p:grpSpPr>
            <a:xfrm>
              <a:off x="3267640" y="2496312"/>
              <a:ext cx="2836253" cy="3468381"/>
              <a:chOff x="3267640" y="2480659"/>
              <a:chExt cx="2836253" cy="3468381"/>
            </a:xfrm>
          </p:grpSpPr>
          <p:sp>
            <p:nvSpPr>
              <p:cNvPr id="106" name="Rectangle 105"/>
              <p:cNvSpPr/>
              <p:nvPr/>
            </p:nvSpPr>
            <p:spPr>
              <a:xfrm>
                <a:off x="3272827" y="2480659"/>
                <a:ext cx="2743200" cy="34683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srgbClr val="FFFFFF"/>
                  </a:solidFill>
                  <a:latin typeface="Segoe UI"/>
                </a:endParaRPr>
              </a:p>
            </p:txBody>
          </p:sp>
          <p:sp>
            <p:nvSpPr>
              <p:cNvPr id="107" name="TextBox 106"/>
              <p:cNvSpPr txBox="1"/>
              <p:nvPr/>
            </p:nvSpPr>
            <p:spPr>
              <a:xfrm>
                <a:off x="3299161" y="2646455"/>
                <a:ext cx="2743200" cy="280718"/>
              </a:xfrm>
              <a:prstGeom prst="rect">
                <a:avLst/>
              </a:prstGeom>
              <a:noFill/>
            </p:spPr>
            <p:txBody>
              <a:bodyPr wrap="square" rtlCol="0">
                <a:spAutoFit/>
              </a:bodyPr>
              <a:lstStyle/>
              <a:p>
                <a:pPr defTabSz="914225">
                  <a:defRPr/>
                </a:pPr>
                <a:r>
                  <a:rPr lang="en-US" sz="1200" b="1" kern="0" dirty="0">
                    <a:solidFill>
                      <a:srgbClr val="FFFFFF"/>
                    </a:solidFill>
                    <a:latin typeface="Segoe UI"/>
                  </a:rPr>
                  <a:t>40</a:t>
                </a:r>
                <a:r>
                  <a:rPr lang="en-US" sz="1200" dirty="0">
                    <a:solidFill>
                      <a:srgbClr val="FFFFFF"/>
                    </a:solidFill>
                    <a:latin typeface="Segoe UI"/>
                  </a:rPr>
                  <a:t> Query Processing Units</a:t>
                </a:r>
              </a:p>
            </p:txBody>
          </p:sp>
          <p:sp>
            <p:nvSpPr>
              <p:cNvPr id="108" name="TextBox 107"/>
              <p:cNvSpPr txBox="1"/>
              <p:nvPr/>
            </p:nvSpPr>
            <p:spPr>
              <a:xfrm>
                <a:off x="3329758" y="3265590"/>
                <a:ext cx="2743200" cy="312073"/>
              </a:xfrm>
              <a:prstGeom prst="rect">
                <a:avLst/>
              </a:prstGeom>
              <a:noFill/>
            </p:spPr>
            <p:txBody>
              <a:bodyPr wrap="square" rtlCol="0">
                <a:spAutoFit/>
              </a:bodyPr>
              <a:lstStyle/>
              <a:p>
                <a:pPr defTabSz="914225">
                  <a:defRPr/>
                </a:pPr>
                <a:r>
                  <a:rPr lang="en-US" sz="1400" b="1" dirty="0">
                    <a:solidFill>
                      <a:srgbClr val="FFFFFF"/>
                    </a:solidFill>
                    <a:latin typeface="Segoe UI"/>
                  </a:rPr>
                  <a:t>Up to </a:t>
                </a:r>
                <a:r>
                  <a:rPr lang="en-US" sz="1400" b="1" kern="0" dirty="0">
                    <a:solidFill>
                      <a:srgbClr val="FFFFFF"/>
                    </a:solidFill>
                    <a:latin typeface="Segoe UI"/>
                  </a:rPr>
                  <a:t>10</a:t>
                </a:r>
                <a:r>
                  <a:rPr lang="en-US" sz="1400" b="1" dirty="0">
                    <a:solidFill>
                      <a:srgbClr val="FFFFFF"/>
                    </a:solidFill>
                    <a:latin typeface="Segoe UI"/>
                  </a:rPr>
                  <a:t> GB </a:t>
                </a:r>
                <a:r>
                  <a:rPr lang="en-US" sz="1400" dirty="0">
                    <a:solidFill>
                      <a:srgbClr val="FFFFFF"/>
                    </a:solidFill>
                    <a:latin typeface="Segoe UI"/>
                  </a:rPr>
                  <a:t>Cache</a:t>
                </a:r>
              </a:p>
            </p:txBody>
          </p:sp>
          <p:sp>
            <p:nvSpPr>
              <p:cNvPr id="118" name="TextBox 117"/>
              <p:cNvSpPr txBox="1"/>
              <p:nvPr/>
            </p:nvSpPr>
            <p:spPr>
              <a:xfrm>
                <a:off x="3734651" y="3884725"/>
                <a:ext cx="2353944" cy="312073"/>
              </a:xfrm>
              <a:prstGeom prst="rect">
                <a:avLst/>
              </a:prstGeom>
              <a:noFill/>
            </p:spPr>
            <p:txBody>
              <a:bodyPr wrap="square" rtlCol="0">
                <a:spAutoFit/>
              </a:bodyPr>
              <a:lstStyle/>
              <a:p>
                <a:pPr defTabSz="914225">
                  <a:defRPr/>
                </a:pPr>
                <a:r>
                  <a:rPr lang="en-US" sz="1400" dirty="0">
                    <a:solidFill>
                      <a:srgbClr val="FFFFFF"/>
                    </a:solidFill>
                    <a:latin typeface="Segoe UI"/>
                  </a:rPr>
                  <a:t>Dedicated service</a:t>
                </a:r>
              </a:p>
            </p:txBody>
          </p:sp>
          <p:sp>
            <p:nvSpPr>
              <p:cNvPr id="121" name="TextBox 120"/>
              <p:cNvSpPr txBox="1"/>
              <p:nvPr/>
            </p:nvSpPr>
            <p:spPr>
              <a:xfrm>
                <a:off x="3734651" y="4552627"/>
                <a:ext cx="2353944" cy="312073"/>
              </a:xfrm>
              <a:prstGeom prst="rect">
                <a:avLst/>
              </a:prstGeom>
              <a:noFill/>
            </p:spPr>
            <p:txBody>
              <a:bodyPr wrap="square" rtlCol="0">
                <a:spAutoFit/>
              </a:bodyPr>
              <a:lstStyle/>
              <a:p>
                <a:pPr defTabSz="914225">
                  <a:defRPr/>
                </a:pPr>
                <a:r>
                  <a:rPr lang="en-US" sz="1400" dirty="0">
                    <a:solidFill>
                      <a:srgbClr val="FFFFFF"/>
                    </a:solidFill>
                    <a:latin typeface="Segoe UI"/>
                  </a:rPr>
                  <a:t>SSL</a:t>
                </a:r>
              </a:p>
            </p:txBody>
          </p:sp>
          <p:sp>
            <p:nvSpPr>
              <p:cNvPr id="122" name="TextBox 121"/>
              <p:cNvSpPr txBox="1"/>
              <p:nvPr/>
            </p:nvSpPr>
            <p:spPr>
              <a:xfrm>
                <a:off x="3749949" y="5196145"/>
                <a:ext cx="2353944" cy="469103"/>
              </a:xfrm>
              <a:prstGeom prst="rect">
                <a:avLst/>
              </a:prstGeom>
              <a:noFill/>
            </p:spPr>
            <p:txBody>
              <a:bodyPr wrap="square" rtlCol="0">
                <a:spAutoFit/>
              </a:bodyPr>
              <a:lstStyle/>
              <a:p>
                <a:pPr defTabSz="914225">
                  <a:defRPr/>
                </a:pPr>
                <a:r>
                  <a:rPr lang="en-US" sz="1200" b="1" dirty="0">
                    <a:solidFill>
                      <a:srgbClr val="FFFFFF"/>
                    </a:solidFill>
                    <a:latin typeface="Segoe UI"/>
                  </a:rPr>
                  <a:t>99.9 % SLA </a:t>
                </a:r>
                <a:br>
                  <a:rPr lang="en-US" sz="1200" dirty="0">
                    <a:solidFill>
                      <a:srgbClr val="FFFFFF"/>
                    </a:solidFill>
                    <a:latin typeface="Segoe UI"/>
                  </a:rPr>
                </a:br>
                <a:r>
                  <a:rPr lang="en-US" sz="1200" dirty="0">
                    <a:solidFill>
                      <a:srgbClr val="FFFFFF"/>
                    </a:solidFill>
                    <a:latin typeface="Segoe UI"/>
                  </a:rPr>
                  <a:t>at general availability</a:t>
                </a:r>
              </a:p>
            </p:txBody>
          </p:sp>
          <p:cxnSp>
            <p:nvCxnSpPr>
              <p:cNvPr id="123" name="Straight Connector 122"/>
              <p:cNvCxnSpPr/>
              <p:nvPr/>
            </p:nvCxnSpPr>
            <p:spPr>
              <a:xfrm>
                <a:off x="3267640" y="3072775"/>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3267640" y="3721969"/>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3267640" y="4371163"/>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3267640" y="5020358"/>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128" name="Picture 127"/>
          <p:cNvPicPr>
            <a:picLocks noChangeAspect="1"/>
          </p:cNvPicPr>
          <p:nvPr/>
        </p:nvPicPr>
        <p:blipFill>
          <a:blip r:embed="rId5"/>
          <a:stretch>
            <a:fillRect/>
          </a:stretch>
        </p:blipFill>
        <p:spPr>
          <a:xfrm>
            <a:off x="7027767" y="4829509"/>
            <a:ext cx="365708" cy="365708"/>
          </a:xfrm>
          <a:prstGeom prst="rect">
            <a:avLst/>
          </a:prstGeom>
        </p:spPr>
      </p:pic>
      <p:pic>
        <p:nvPicPr>
          <p:cNvPr id="129" name="Picture 128"/>
          <p:cNvPicPr>
            <a:picLocks noChangeAspect="1"/>
          </p:cNvPicPr>
          <p:nvPr/>
        </p:nvPicPr>
        <p:blipFill>
          <a:blip r:embed="rId6"/>
          <a:stretch>
            <a:fillRect/>
          </a:stretch>
        </p:blipFill>
        <p:spPr>
          <a:xfrm>
            <a:off x="7015576" y="4117973"/>
            <a:ext cx="365708" cy="365708"/>
          </a:xfrm>
          <a:prstGeom prst="rect">
            <a:avLst/>
          </a:prstGeom>
        </p:spPr>
      </p:pic>
      <p:pic>
        <p:nvPicPr>
          <p:cNvPr id="130" name="Picture 129"/>
          <p:cNvPicPr>
            <a:picLocks noChangeAspect="1"/>
          </p:cNvPicPr>
          <p:nvPr/>
        </p:nvPicPr>
        <p:blipFill>
          <a:blip r:embed="rId7"/>
          <a:stretch>
            <a:fillRect/>
          </a:stretch>
        </p:blipFill>
        <p:spPr>
          <a:xfrm>
            <a:off x="7027767" y="3449894"/>
            <a:ext cx="365708" cy="365708"/>
          </a:xfrm>
          <a:prstGeom prst="rect">
            <a:avLst/>
          </a:prstGeom>
        </p:spPr>
      </p:pic>
      <p:sp>
        <p:nvSpPr>
          <p:cNvPr id="131" name="Rectangle 130"/>
          <p:cNvSpPr/>
          <p:nvPr/>
        </p:nvSpPr>
        <p:spPr>
          <a:xfrm>
            <a:off x="6997288" y="5917433"/>
            <a:ext cx="2185829" cy="443453"/>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5"/>
            <a:r>
              <a:rPr lang="en-US" sz="1400" kern="0" dirty="0">
                <a:solidFill>
                  <a:srgbClr val="FFFFFF"/>
                </a:solidFill>
                <a:latin typeface="Segoe UI"/>
              </a:rPr>
              <a:t>Partitions</a:t>
            </a:r>
          </a:p>
        </p:txBody>
      </p:sp>
      <p:sp>
        <p:nvSpPr>
          <p:cNvPr id="134" name="Rectangle 133"/>
          <p:cNvSpPr>
            <a:spLocks noChangeAspect="1"/>
          </p:cNvSpPr>
          <p:nvPr/>
        </p:nvSpPr>
        <p:spPr>
          <a:xfrm>
            <a:off x="9774090" y="5902134"/>
            <a:ext cx="2265068" cy="443453"/>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5"/>
            <a:r>
              <a:rPr lang="en-US" sz="1400" kern="0" dirty="0">
                <a:solidFill>
                  <a:srgbClr val="FFFFFF"/>
                </a:solidFill>
                <a:latin typeface="Segoe UI"/>
              </a:rPr>
              <a:t>Partitions</a:t>
            </a:r>
          </a:p>
        </p:txBody>
      </p:sp>
      <p:sp>
        <p:nvSpPr>
          <p:cNvPr id="4" name="TextBox 3"/>
          <p:cNvSpPr txBox="1"/>
          <p:nvPr/>
        </p:nvSpPr>
        <p:spPr>
          <a:xfrm>
            <a:off x="154479" y="5545755"/>
            <a:ext cx="1779242" cy="336740"/>
          </a:xfrm>
          <a:prstGeom prst="rect">
            <a:avLst/>
          </a:prstGeom>
          <a:noFill/>
        </p:spPr>
        <p:txBody>
          <a:bodyPr wrap="none" rtlCol="0">
            <a:spAutoFit/>
          </a:bodyPr>
          <a:lstStyle/>
          <a:p>
            <a:pPr defTabSz="914225"/>
            <a:r>
              <a:rPr lang="en-US" sz="1600" kern="0" dirty="0">
                <a:solidFill>
                  <a:srgbClr val="0070C0"/>
                </a:solidFill>
                <a:latin typeface="Segoe UI"/>
              </a:rPr>
              <a:t>Feature Additions</a:t>
            </a:r>
          </a:p>
        </p:txBody>
      </p:sp>
      <p:grpSp>
        <p:nvGrpSpPr>
          <p:cNvPr id="148" name="Group 147"/>
          <p:cNvGrpSpPr/>
          <p:nvPr/>
        </p:nvGrpSpPr>
        <p:grpSpPr>
          <a:xfrm>
            <a:off x="2465441" y="1560435"/>
            <a:ext cx="2259976" cy="3958460"/>
            <a:chOff x="3267640" y="2005671"/>
            <a:chExt cx="2836253" cy="3959022"/>
          </a:xfrm>
        </p:grpSpPr>
        <p:sp>
          <p:nvSpPr>
            <p:cNvPr id="149" name="Rectangle 148"/>
            <p:cNvSpPr/>
            <p:nvPr/>
          </p:nvSpPr>
          <p:spPr>
            <a:xfrm>
              <a:off x="3272827" y="2005671"/>
              <a:ext cx="2743200" cy="46329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5">
                <a:defRPr/>
              </a:pPr>
              <a:r>
                <a:rPr lang="en-US" sz="1600" b="1" dirty="0">
                  <a:solidFill>
                    <a:srgbClr val="FFFFFF"/>
                  </a:solidFill>
                  <a:latin typeface="Segoe UI"/>
                </a:rPr>
                <a:t>B1</a:t>
              </a:r>
              <a:r>
                <a:rPr lang="en-US" sz="1600" dirty="0">
                  <a:solidFill>
                    <a:srgbClr val="FFFFFF"/>
                  </a:solidFill>
                  <a:latin typeface="Segoe UI"/>
                </a:rPr>
                <a:t> Basic</a:t>
              </a:r>
            </a:p>
          </p:txBody>
        </p:sp>
        <p:grpSp>
          <p:nvGrpSpPr>
            <p:cNvPr id="150" name="Group 149"/>
            <p:cNvGrpSpPr/>
            <p:nvPr/>
          </p:nvGrpSpPr>
          <p:grpSpPr>
            <a:xfrm>
              <a:off x="3267640" y="2496312"/>
              <a:ext cx="2836253" cy="3468381"/>
              <a:chOff x="3267640" y="2480659"/>
              <a:chExt cx="2836253" cy="3468381"/>
            </a:xfrm>
          </p:grpSpPr>
          <p:sp>
            <p:nvSpPr>
              <p:cNvPr id="151" name="Rectangle 150"/>
              <p:cNvSpPr/>
              <p:nvPr/>
            </p:nvSpPr>
            <p:spPr>
              <a:xfrm>
                <a:off x="3272827" y="2480659"/>
                <a:ext cx="2743200" cy="34683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dirty="0">
                  <a:solidFill>
                    <a:srgbClr val="FFFFFF"/>
                  </a:solidFill>
                  <a:latin typeface="Segoe UI"/>
                </a:endParaRPr>
              </a:p>
            </p:txBody>
          </p:sp>
          <p:sp>
            <p:nvSpPr>
              <p:cNvPr id="165" name="TextBox 164"/>
              <p:cNvSpPr txBox="1"/>
              <p:nvPr/>
            </p:nvSpPr>
            <p:spPr>
              <a:xfrm>
                <a:off x="3299161" y="2646455"/>
                <a:ext cx="2743200" cy="280718"/>
              </a:xfrm>
              <a:prstGeom prst="rect">
                <a:avLst/>
              </a:prstGeom>
              <a:noFill/>
            </p:spPr>
            <p:txBody>
              <a:bodyPr wrap="square" rtlCol="0">
                <a:spAutoFit/>
              </a:bodyPr>
              <a:lstStyle/>
              <a:p>
                <a:pPr defTabSz="914225">
                  <a:defRPr/>
                </a:pPr>
                <a:r>
                  <a:rPr lang="en-US" sz="1200" b="1" dirty="0">
                    <a:solidFill>
                      <a:srgbClr val="FFFFFF"/>
                    </a:solidFill>
                    <a:latin typeface="Segoe UI"/>
                  </a:rPr>
                  <a:t>40</a:t>
                </a:r>
                <a:r>
                  <a:rPr lang="en-US" sz="1200" dirty="0">
                    <a:solidFill>
                      <a:srgbClr val="FFFFFF"/>
                    </a:solidFill>
                    <a:latin typeface="Segoe UI"/>
                  </a:rPr>
                  <a:t> Query Processing Units</a:t>
                </a:r>
              </a:p>
            </p:txBody>
          </p:sp>
          <p:sp>
            <p:nvSpPr>
              <p:cNvPr id="166" name="TextBox 165"/>
              <p:cNvSpPr txBox="1"/>
              <p:nvPr/>
            </p:nvSpPr>
            <p:spPr>
              <a:xfrm>
                <a:off x="3329758" y="3265590"/>
                <a:ext cx="2743200" cy="312073"/>
              </a:xfrm>
              <a:prstGeom prst="rect">
                <a:avLst/>
              </a:prstGeom>
              <a:noFill/>
            </p:spPr>
            <p:txBody>
              <a:bodyPr wrap="square" rtlCol="0">
                <a:spAutoFit/>
              </a:bodyPr>
              <a:lstStyle/>
              <a:p>
                <a:pPr defTabSz="914225">
                  <a:defRPr/>
                </a:pPr>
                <a:r>
                  <a:rPr lang="en-US" sz="1400" b="1" dirty="0">
                    <a:solidFill>
                      <a:srgbClr val="FFFFFF"/>
                    </a:solidFill>
                    <a:latin typeface="Segoe UI"/>
                  </a:rPr>
                  <a:t>Up to 10 GB </a:t>
                </a:r>
                <a:r>
                  <a:rPr lang="en-US" sz="1400" dirty="0">
                    <a:solidFill>
                      <a:srgbClr val="FFFFFF"/>
                    </a:solidFill>
                    <a:latin typeface="Segoe UI"/>
                  </a:rPr>
                  <a:t>Cache</a:t>
                </a:r>
              </a:p>
            </p:txBody>
          </p:sp>
          <p:sp>
            <p:nvSpPr>
              <p:cNvPr id="167" name="TextBox 166"/>
              <p:cNvSpPr txBox="1"/>
              <p:nvPr/>
            </p:nvSpPr>
            <p:spPr>
              <a:xfrm>
                <a:off x="3734651" y="3884725"/>
                <a:ext cx="2353944" cy="312073"/>
              </a:xfrm>
              <a:prstGeom prst="rect">
                <a:avLst/>
              </a:prstGeom>
              <a:noFill/>
            </p:spPr>
            <p:txBody>
              <a:bodyPr wrap="square" rtlCol="0">
                <a:spAutoFit/>
              </a:bodyPr>
              <a:lstStyle/>
              <a:p>
                <a:pPr defTabSz="914225">
                  <a:defRPr/>
                </a:pPr>
                <a:r>
                  <a:rPr lang="en-US" sz="1400" dirty="0">
                    <a:solidFill>
                      <a:srgbClr val="FFFFFF"/>
                    </a:solidFill>
                    <a:latin typeface="Segoe UI"/>
                  </a:rPr>
                  <a:t>Dedicated service</a:t>
                </a:r>
              </a:p>
            </p:txBody>
          </p:sp>
          <p:sp>
            <p:nvSpPr>
              <p:cNvPr id="168" name="TextBox 167"/>
              <p:cNvSpPr txBox="1"/>
              <p:nvPr/>
            </p:nvSpPr>
            <p:spPr>
              <a:xfrm>
                <a:off x="3749949" y="4540435"/>
                <a:ext cx="2353944" cy="312073"/>
              </a:xfrm>
              <a:prstGeom prst="rect">
                <a:avLst/>
              </a:prstGeom>
              <a:noFill/>
            </p:spPr>
            <p:txBody>
              <a:bodyPr wrap="square" rtlCol="0">
                <a:spAutoFit/>
              </a:bodyPr>
              <a:lstStyle/>
              <a:p>
                <a:pPr defTabSz="914225">
                  <a:defRPr/>
                </a:pPr>
                <a:r>
                  <a:rPr lang="en-US" sz="1400" dirty="0">
                    <a:solidFill>
                      <a:srgbClr val="FFFFFF"/>
                    </a:solidFill>
                    <a:latin typeface="Segoe UI"/>
                  </a:rPr>
                  <a:t>SSL</a:t>
                </a:r>
              </a:p>
            </p:txBody>
          </p:sp>
          <p:sp>
            <p:nvSpPr>
              <p:cNvPr id="169" name="TextBox 168"/>
              <p:cNvSpPr txBox="1"/>
              <p:nvPr/>
            </p:nvSpPr>
            <p:spPr>
              <a:xfrm>
                <a:off x="3749949" y="5196145"/>
                <a:ext cx="2353944" cy="469103"/>
              </a:xfrm>
              <a:prstGeom prst="rect">
                <a:avLst/>
              </a:prstGeom>
              <a:noFill/>
            </p:spPr>
            <p:txBody>
              <a:bodyPr wrap="square" rtlCol="0">
                <a:spAutoFit/>
              </a:bodyPr>
              <a:lstStyle/>
              <a:p>
                <a:pPr defTabSz="914225">
                  <a:defRPr/>
                </a:pPr>
                <a:r>
                  <a:rPr lang="en-US" sz="1200" b="1" dirty="0">
                    <a:solidFill>
                      <a:srgbClr val="FFFFFF"/>
                    </a:solidFill>
                    <a:latin typeface="Segoe UI"/>
                  </a:rPr>
                  <a:t>99.9 % SLA </a:t>
                </a:r>
                <a:br>
                  <a:rPr lang="en-US" sz="1200" dirty="0">
                    <a:solidFill>
                      <a:srgbClr val="FFFFFF"/>
                    </a:solidFill>
                    <a:latin typeface="Segoe UI"/>
                  </a:rPr>
                </a:br>
                <a:r>
                  <a:rPr lang="en-US" sz="1200" dirty="0">
                    <a:solidFill>
                      <a:srgbClr val="FFFFFF"/>
                    </a:solidFill>
                    <a:latin typeface="Segoe UI"/>
                  </a:rPr>
                  <a:t>at general availability</a:t>
                </a:r>
              </a:p>
            </p:txBody>
          </p:sp>
          <p:cxnSp>
            <p:nvCxnSpPr>
              <p:cNvPr id="170" name="Straight Connector 169"/>
              <p:cNvCxnSpPr/>
              <p:nvPr/>
            </p:nvCxnSpPr>
            <p:spPr>
              <a:xfrm>
                <a:off x="3267640" y="3072775"/>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3267640" y="3721969"/>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3267640" y="4371163"/>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3267640" y="5020358"/>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174" name="Picture 173"/>
          <p:cNvPicPr>
            <a:picLocks noChangeAspect="1"/>
          </p:cNvPicPr>
          <p:nvPr/>
        </p:nvPicPr>
        <p:blipFill>
          <a:blip r:embed="rId5"/>
          <a:stretch>
            <a:fillRect/>
          </a:stretch>
        </p:blipFill>
        <p:spPr>
          <a:xfrm>
            <a:off x="2495920" y="4835604"/>
            <a:ext cx="365708" cy="365708"/>
          </a:xfrm>
          <a:prstGeom prst="rect">
            <a:avLst/>
          </a:prstGeom>
        </p:spPr>
      </p:pic>
      <p:pic>
        <p:nvPicPr>
          <p:cNvPr id="175" name="Picture 174"/>
          <p:cNvPicPr>
            <a:picLocks noChangeAspect="1"/>
          </p:cNvPicPr>
          <p:nvPr/>
        </p:nvPicPr>
        <p:blipFill>
          <a:blip r:embed="rId6"/>
          <a:stretch>
            <a:fillRect/>
          </a:stretch>
        </p:blipFill>
        <p:spPr>
          <a:xfrm>
            <a:off x="2483730" y="4099688"/>
            <a:ext cx="365708" cy="365708"/>
          </a:xfrm>
          <a:prstGeom prst="rect">
            <a:avLst/>
          </a:prstGeom>
        </p:spPr>
      </p:pic>
      <p:pic>
        <p:nvPicPr>
          <p:cNvPr id="176" name="Picture 175"/>
          <p:cNvPicPr>
            <a:picLocks noChangeAspect="1"/>
          </p:cNvPicPr>
          <p:nvPr/>
        </p:nvPicPr>
        <p:blipFill>
          <a:blip r:embed="rId7"/>
          <a:stretch>
            <a:fillRect/>
          </a:stretch>
        </p:blipFill>
        <p:spPr>
          <a:xfrm>
            <a:off x="2495920" y="3468180"/>
            <a:ext cx="365708" cy="365708"/>
          </a:xfrm>
          <a:prstGeom prst="rect">
            <a:avLst/>
          </a:prstGeom>
        </p:spPr>
      </p:pic>
      <p:grpSp>
        <p:nvGrpSpPr>
          <p:cNvPr id="178" name="Group 177"/>
          <p:cNvGrpSpPr/>
          <p:nvPr/>
        </p:nvGrpSpPr>
        <p:grpSpPr>
          <a:xfrm>
            <a:off x="4758590" y="1560435"/>
            <a:ext cx="2274490" cy="3954961"/>
            <a:chOff x="6111764" y="2011273"/>
            <a:chExt cx="2883069" cy="3955522"/>
          </a:xfrm>
        </p:grpSpPr>
        <p:sp>
          <p:nvSpPr>
            <p:cNvPr id="179" name="Rectangle 178"/>
            <p:cNvSpPr/>
            <p:nvPr/>
          </p:nvSpPr>
          <p:spPr>
            <a:xfrm>
              <a:off x="6121362" y="2011273"/>
              <a:ext cx="2733602" cy="4576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5">
                <a:defRPr/>
              </a:pPr>
              <a:r>
                <a:rPr lang="en-US" sz="1600" b="1" dirty="0">
                  <a:solidFill>
                    <a:srgbClr val="FFFFFF"/>
                  </a:solidFill>
                  <a:latin typeface="Segoe UI"/>
                </a:rPr>
                <a:t>B2</a:t>
              </a:r>
              <a:r>
                <a:rPr lang="en-US" sz="1600" dirty="0">
                  <a:solidFill>
                    <a:srgbClr val="FFFFFF"/>
                  </a:solidFill>
                  <a:latin typeface="Segoe UI"/>
                </a:rPr>
                <a:t> Basic</a:t>
              </a:r>
            </a:p>
          </p:txBody>
        </p:sp>
        <p:sp>
          <p:nvSpPr>
            <p:cNvPr id="180" name="TextBox 179"/>
            <p:cNvSpPr txBox="1"/>
            <p:nvPr/>
          </p:nvSpPr>
          <p:spPr>
            <a:xfrm>
              <a:off x="6526306" y="4512448"/>
              <a:ext cx="2353943" cy="343492"/>
            </a:xfrm>
            <a:prstGeom prst="rect">
              <a:avLst/>
            </a:prstGeom>
            <a:noFill/>
          </p:spPr>
          <p:txBody>
            <a:bodyPr wrap="square" rtlCol="0">
              <a:spAutoFit/>
            </a:bodyPr>
            <a:lstStyle/>
            <a:p>
              <a:pPr defTabSz="914225">
                <a:defRPr/>
              </a:pPr>
              <a:r>
                <a:rPr lang="en-US" sz="1600" dirty="0">
                  <a:solidFill>
                    <a:srgbClr val="FFFFFF"/>
                  </a:solidFill>
                  <a:latin typeface="Segoe UI"/>
                </a:rPr>
                <a:t>SSL</a:t>
              </a:r>
            </a:p>
          </p:txBody>
        </p:sp>
        <p:grpSp>
          <p:nvGrpSpPr>
            <p:cNvPr id="181" name="Group 180"/>
            <p:cNvGrpSpPr/>
            <p:nvPr/>
          </p:nvGrpSpPr>
          <p:grpSpPr>
            <a:xfrm>
              <a:off x="6111764" y="2498414"/>
              <a:ext cx="2883069" cy="3468381"/>
              <a:chOff x="3267640" y="2480659"/>
              <a:chExt cx="2883069" cy="3468381"/>
            </a:xfrm>
          </p:grpSpPr>
          <p:sp>
            <p:nvSpPr>
              <p:cNvPr id="182" name="Rectangle 181"/>
              <p:cNvSpPr/>
              <p:nvPr/>
            </p:nvSpPr>
            <p:spPr>
              <a:xfrm>
                <a:off x="3272827" y="2480659"/>
                <a:ext cx="2743200" cy="34683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srgbClr val="FFFFFF"/>
                  </a:solidFill>
                  <a:latin typeface="Segoe UI"/>
                </a:endParaRPr>
              </a:p>
            </p:txBody>
          </p:sp>
          <p:sp>
            <p:nvSpPr>
              <p:cNvPr id="183" name="TextBox 182"/>
              <p:cNvSpPr txBox="1"/>
              <p:nvPr/>
            </p:nvSpPr>
            <p:spPr>
              <a:xfrm>
                <a:off x="3299161" y="2646455"/>
                <a:ext cx="2743200" cy="280718"/>
              </a:xfrm>
              <a:prstGeom prst="rect">
                <a:avLst/>
              </a:prstGeom>
              <a:noFill/>
            </p:spPr>
            <p:txBody>
              <a:bodyPr wrap="square" rtlCol="0">
                <a:spAutoFit/>
              </a:bodyPr>
              <a:lstStyle/>
              <a:p>
                <a:pPr defTabSz="914225">
                  <a:defRPr/>
                </a:pPr>
                <a:r>
                  <a:rPr lang="en-US" sz="1200" b="1" dirty="0">
                    <a:solidFill>
                      <a:srgbClr val="FFFFFF"/>
                    </a:solidFill>
                    <a:latin typeface="Segoe UI"/>
                  </a:rPr>
                  <a:t>80</a:t>
                </a:r>
                <a:r>
                  <a:rPr lang="en-US" sz="1200" dirty="0">
                    <a:solidFill>
                      <a:srgbClr val="FFFFFF"/>
                    </a:solidFill>
                    <a:latin typeface="Segoe UI"/>
                  </a:rPr>
                  <a:t> Query Processing Units</a:t>
                </a:r>
              </a:p>
            </p:txBody>
          </p:sp>
          <p:sp>
            <p:nvSpPr>
              <p:cNvPr id="184" name="TextBox 183"/>
              <p:cNvSpPr txBox="1"/>
              <p:nvPr/>
            </p:nvSpPr>
            <p:spPr>
              <a:xfrm>
                <a:off x="3330065" y="3265590"/>
                <a:ext cx="2743200" cy="312073"/>
              </a:xfrm>
              <a:prstGeom prst="rect">
                <a:avLst/>
              </a:prstGeom>
              <a:noFill/>
            </p:spPr>
            <p:txBody>
              <a:bodyPr wrap="square" rtlCol="0">
                <a:spAutoFit/>
              </a:bodyPr>
              <a:lstStyle/>
              <a:p>
                <a:pPr defTabSz="914225">
                  <a:defRPr/>
                </a:pPr>
                <a:r>
                  <a:rPr lang="en-US" sz="1400" b="1" dirty="0">
                    <a:solidFill>
                      <a:srgbClr val="FFFFFF"/>
                    </a:solidFill>
                    <a:latin typeface="Segoe UI"/>
                  </a:rPr>
                  <a:t>Up to 20 GB </a:t>
                </a:r>
                <a:r>
                  <a:rPr lang="en-US" sz="1400" dirty="0">
                    <a:solidFill>
                      <a:srgbClr val="FFFFFF"/>
                    </a:solidFill>
                    <a:latin typeface="Segoe UI"/>
                  </a:rPr>
                  <a:t>Cache</a:t>
                </a:r>
              </a:p>
            </p:txBody>
          </p:sp>
          <p:sp>
            <p:nvSpPr>
              <p:cNvPr id="185" name="TextBox 184"/>
              <p:cNvSpPr txBox="1"/>
              <p:nvPr/>
            </p:nvSpPr>
            <p:spPr>
              <a:xfrm>
                <a:off x="3734958" y="3884725"/>
                <a:ext cx="2353943" cy="312073"/>
              </a:xfrm>
              <a:prstGeom prst="rect">
                <a:avLst/>
              </a:prstGeom>
              <a:noFill/>
            </p:spPr>
            <p:txBody>
              <a:bodyPr wrap="square" rtlCol="0">
                <a:spAutoFit/>
              </a:bodyPr>
              <a:lstStyle/>
              <a:p>
                <a:pPr defTabSz="914225">
                  <a:defRPr/>
                </a:pPr>
                <a:r>
                  <a:rPr lang="en-US" sz="1400" dirty="0">
                    <a:solidFill>
                      <a:srgbClr val="FFFFFF"/>
                    </a:solidFill>
                    <a:latin typeface="Segoe UI"/>
                  </a:rPr>
                  <a:t>Dedicated service</a:t>
                </a:r>
              </a:p>
            </p:txBody>
          </p:sp>
          <p:sp>
            <p:nvSpPr>
              <p:cNvPr id="186" name="TextBox 185"/>
              <p:cNvSpPr txBox="1"/>
              <p:nvPr/>
            </p:nvSpPr>
            <p:spPr>
              <a:xfrm>
                <a:off x="3750410" y="4516051"/>
                <a:ext cx="2353943" cy="312073"/>
              </a:xfrm>
              <a:prstGeom prst="rect">
                <a:avLst/>
              </a:prstGeom>
              <a:noFill/>
            </p:spPr>
            <p:txBody>
              <a:bodyPr wrap="square" rtlCol="0">
                <a:spAutoFit/>
              </a:bodyPr>
              <a:lstStyle/>
              <a:p>
                <a:pPr defTabSz="914225">
                  <a:defRPr/>
                </a:pPr>
                <a:r>
                  <a:rPr lang="en-US" sz="1400" dirty="0">
                    <a:solidFill>
                      <a:srgbClr val="FFFFFF"/>
                    </a:solidFill>
                    <a:latin typeface="Segoe UI"/>
                  </a:rPr>
                  <a:t>SSL</a:t>
                </a:r>
              </a:p>
            </p:txBody>
          </p:sp>
          <p:sp>
            <p:nvSpPr>
              <p:cNvPr id="187" name="TextBox 186"/>
              <p:cNvSpPr txBox="1"/>
              <p:nvPr/>
            </p:nvSpPr>
            <p:spPr>
              <a:xfrm>
                <a:off x="3796766" y="5147377"/>
                <a:ext cx="2353943" cy="469103"/>
              </a:xfrm>
              <a:prstGeom prst="rect">
                <a:avLst/>
              </a:prstGeom>
              <a:noFill/>
            </p:spPr>
            <p:txBody>
              <a:bodyPr wrap="square" rtlCol="0">
                <a:spAutoFit/>
              </a:bodyPr>
              <a:lstStyle/>
              <a:p>
                <a:pPr defTabSz="914225">
                  <a:defRPr/>
                </a:pPr>
                <a:r>
                  <a:rPr lang="en-US" sz="1200" b="1" dirty="0">
                    <a:solidFill>
                      <a:srgbClr val="FFFFFF"/>
                    </a:solidFill>
                    <a:latin typeface="Segoe UI"/>
                  </a:rPr>
                  <a:t>99.9 % SLA </a:t>
                </a:r>
                <a:br>
                  <a:rPr lang="en-US" sz="1200" dirty="0">
                    <a:solidFill>
                      <a:srgbClr val="FFFFFF"/>
                    </a:solidFill>
                    <a:latin typeface="Segoe UI"/>
                  </a:rPr>
                </a:br>
                <a:r>
                  <a:rPr lang="en-US" sz="1200" dirty="0">
                    <a:solidFill>
                      <a:srgbClr val="FFFFFF"/>
                    </a:solidFill>
                    <a:latin typeface="Segoe UI"/>
                  </a:rPr>
                  <a:t>at general availability</a:t>
                </a:r>
              </a:p>
            </p:txBody>
          </p:sp>
          <p:cxnSp>
            <p:nvCxnSpPr>
              <p:cNvPr id="188" name="Straight Connector 187"/>
              <p:cNvCxnSpPr/>
              <p:nvPr/>
            </p:nvCxnSpPr>
            <p:spPr>
              <a:xfrm>
                <a:off x="3267640" y="3072775"/>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3267640" y="3721969"/>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a:off x="3267640" y="4371163"/>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a:off x="3267640" y="5020358"/>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192" name="Picture 191"/>
          <p:cNvPicPr>
            <a:picLocks noChangeAspect="1"/>
          </p:cNvPicPr>
          <p:nvPr/>
        </p:nvPicPr>
        <p:blipFill>
          <a:blip r:embed="rId5"/>
          <a:stretch>
            <a:fillRect/>
          </a:stretch>
        </p:blipFill>
        <p:spPr>
          <a:xfrm>
            <a:off x="4816813" y="4774652"/>
            <a:ext cx="365708" cy="365708"/>
          </a:xfrm>
          <a:prstGeom prst="rect">
            <a:avLst/>
          </a:prstGeom>
        </p:spPr>
      </p:pic>
      <p:pic>
        <p:nvPicPr>
          <p:cNvPr id="193" name="Picture 192"/>
          <p:cNvPicPr>
            <a:picLocks noChangeAspect="1"/>
          </p:cNvPicPr>
          <p:nvPr/>
        </p:nvPicPr>
        <p:blipFill>
          <a:blip r:embed="rId6"/>
          <a:stretch>
            <a:fillRect/>
          </a:stretch>
        </p:blipFill>
        <p:spPr>
          <a:xfrm>
            <a:off x="4804623" y="4063117"/>
            <a:ext cx="365708" cy="365708"/>
          </a:xfrm>
          <a:prstGeom prst="rect">
            <a:avLst/>
          </a:prstGeom>
        </p:spPr>
      </p:pic>
      <p:pic>
        <p:nvPicPr>
          <p:cNvPr id="194" name="Picture 193"/>
          <p:cNvPicPr>
            <a:picLocks noChangeAspect="1"/>
          </p:cNvPicPr>
          <p:nvPr/>
        </p:nvPicPr>
        <p:blipFill>
          <a:blip r:embed="rId7"/>
          <a:stretch>
            <a:fillRect/>
          </a:stretch>
        </p:blipFill>
        <p:spPr>
          <a:xfrm>
            <a:off x="4804623" y="3431609"/>
            <a:ext cx="365708" cy="365708"/>
          </a:xfrm>
          <a:prstGeom prst="rect">
            <a:avLst/>
          </a:prstGeom>
        </p:spPr>
      </p:pic>
      <p:sp>
        <p:nvSpPr>
          <p:cNvPr id="2" name="TextBox 1"/>
          <p:cNvSpPr txBox="1"/>
          <p:nvPr/>
        </p:nvSpPr>
        <p:spPr>
          <a:xfrm>
            <a:off x="9257262" y="1372339"/>
            <a:ext cx="424437" cy="633625"/>
          </a:xfrm>
          <a:prstGeom prst="rect">
            <a:avLst/>
          </a:prstGeom>
          <a:noFill/>
        </p:spPr>
        <p:txBody>
          <a:bodyPr wrap="square" rtlCol="0">
            <a:spAutoFit/>
          </a:bodyPr>
          <a:lstStyle/>
          <a:p>
            <a:pPr algn="ctr" defTabSz="914367"/>
            <a:r>
              <a:rPr lang="en-US" sz="3529" dirty="0">
                <a:solidFill>
                  <a:srgbClr val="0078D7"/>
                </a:solidFill>
                <a:latin typeface="Segoe UI"/>
              </a:rPr>
              <a:t>…</a:t>
            </a:r>
          </a:p>
        </p:txBody>
      </p:sp>
      <p:sp>
        <p:nvSpPr>
          <p:cNvPr id="196" name="Rectangle 195"/>
          <p:cNvSpPr/>
          <p:nvPr/>
        </p:nvSpPr>
        <p:spPr>
          <a:xfrm>
            <a:off x="154479" y="5892451"/>
            <a:ext cx="2185829" cy="443453"/>
          </a:xfrm>
          <a:prstGeom prst="rect">
            <a:avLst/>
          </a:prstGeom>
          <a:solidFill>
            <a:srgbClr val="50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5"/>
            <a:r>
              <a:rPr lang="en-US" sz="1400" kern="0" dirty="0">
                <a:solidFill>
                  <a:srgbClr val="FFFFFF"/>
                </a:solidFill>
                <a:latin typeface="Segoe UI"/>
              </a:rPr>
              <a:t>Partitions</a:t>
            </a:r>
          </a:p>
        </p:txBody>
      </p:sp>
    </p:spTree>
    <p:extLst>
      <p:ext uri="{BB962C8B-B14F-4D97-AF65-F5344CB8AC3E}">
        <p14:creationId xmlns:p14="http://schemas.microsoft.com/office/powerpoint/2010/main" val="2404930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866" y="1041986"/>
            <a:ext cx="12190271" cy="58150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5" name="Rectangle 284"/>
          <p:cNvSpPr/>
          <p:nvPr/>
        </p:nvSpPr>
        <p:spPr bwMode="auto">
          <a:xfrm>
            <a:off x="9651793" y="4446174"/>
            <a:ext cx="2292924" cy="1608191"/>
          </a:xfrm>
          <a:prstGeom prst="rect">
            <a:avLst/>
          </a:prstGeom>
          <a:solidFill>
            <a:srgbClr val="0078D7">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TextBox 285"/>
          <p:cNvSpPr txBox="1"/>
          <p:nvPr/>
        </p:nvSpPr>
        <p:spPr>
          <a:xfrm>
            <a:off x="9761810" y="4545764"/>
            <a:ext cx="2061485" cy="627408"/>
          </a:xfrm>
          <a:prstGeom prst="rect">
            <a:avLst/>
          </a:prstGeom>
          <a:solidFill>
            <a:schemeClr val="bg1"/>
          </a:solidFill>
          <a:ln w="6350">
            <a:solidFill>
              <a:srgbClr val="0078D7"/>
            </a:solidFill>
            <a:prstDash val="dash"/>
          </a:ln>
        </p:spPr>
        <p:txBody>
          <a:bodyPr wrap="square" lIns="0" tIns="0" rIns="0" bIns="0" rtlCol="0" anchor="ctr">
            <a:noAutofit/>
          </a:bodyPr>
          <a:lstStyle/>
          <a:p>
            <a:pPr algn="ctr" defTabSz="896214">
              <a:lnSpc>
                <a:spcPct val="90000"/>
              </a:lnSpc>
              <a:spcAft>
                <a:spcPts val="588"/>
              </a:spcAft>
              <a:defRPr/>
            </a:pPr>
            <a:endParaRPr lang="en-US" sz="1961" kern="0" dirty="0">
              <a:solidFill>
                <a:srgbClr val="FFFFFF"/>
              </a:solidFill>
              <a:latin typeface="Segoe UI Light"/>
            </a:endParaRPr>
          </a:p>
        </p:txBody>
      </p:sp>
      <p:sp>
        <p:nvSpPr>
          <p:cNvPr id="287" name="TextBox 286"/>
          <p:cNvSpPr txBox="1"/>
          <p:nvPr/>
        </p:nvSpPr>
        <p:spPr>
          <a:xfrm>
            <a:off x="9761810" y="5281176"/>
            <a:ext cx="2061485" cy="627408"/>
          </a:xfrm>
          <a:prstGeom prst="rect">
            <a:avLst/>
          </a:prstGeom>
          <a:solidFill>
            <a:schemeClr val="bg1"/>
          </a:solidFill>
          <a:ln w="6350">
            <a:solidFill>
              <a:srgbClr val="0078D7"/>
            </a:solidFill>
            <a:prstDash val="dash"/>
          </a:ln>
        </p:spPr>
        <p:txBody>
          <a:bodyPr wrap="square" lIns="0" tIns="0" rIns="0" bIns="0" rtlCol="0" anchor="ctr">
            <a:noAutofit/>
          </a:bodyPr>
          <a:lstStyle/>
          <a:p>
            <a:pPr algn="ctr" defTabSz="896214">
              <a:lnSpc>
                <a:spcPct val="90000"/>
              </a:lnSpc>
              <a:spcAft>
                <a:spcPts val="588"/>
              </a:spcAft>
              <a:defRPr/>
            </a:pPr>
            <a:endParaRPr lang="en-US" sz="1961" kern="0" dirty="0">
              <a:solidFill>
                <a:srgbClr val="FFFFFF"/>
              </a:solidFill>
              <a:latin typeface="Segoe UI Light"/>
            </a:endParaRPr>
          </a:p>
        </p:txBody>
      </p:sp>
      <p:sp>
        <p:nvSpPr>
          <p:cNvPr id="288" name="TextBox 287"/>
          <p:cNvSpPr txBox="1"/>
          <p:nvPr/>
        </p:nvSpPr>
        <p:spPr>
          <a:xfrm>
            <a:off x="10355392" y="4707748"/>
            <a:ext cx="1373037" cy="307604"/>
          </a:xfrm>
          <a:prstGeom prst="rect">
            <a:avLst/>
          </a:prstGeom>
          <a:noFill/>
        </p:spPr>
        <p:txBody>
          <a:bodyPr wrap="square" rtlCol="0">
            <a:spAutoFit/>
          </a:bodyPr>
          <a:lstStyle/>
          <a:p>
            <a:pPr defTabSz="896214">
              <a:defRPr/>
            </a:pPr>
            <a:r>
              <a:rPr lang="en-US" sz="1371" kern="0" dirty="0">
                <a:solidFill>
                  <a:srgbClr val="0078D7"/>
                </a:solidFill>
                <a:latin typeface="Segoe UI Semibold" panose="020B0702040204020203" pitchFamily="34" charset="0"/>
                <a:cs typeface="Segoe UI Semibold" panose="020B0702040204020203" pitchFamily="34" charset="0"/>
              </a:rPr>
              <a:t>Excel</a:t>
            </a:r>
          </a:p>
        </p:txBody>
      </p:sp>
      <p:sp>
        <p:nvSpPr>
          <p:cNvPr id="289" name="TextBox 288"/>
          <p:cNvSpPr txBox="1"/>
          <p:nvPr/>
        </p:nvSpPr>
        <p:spPr>
          <a:xfrm>
            <a:off x="10355391" y="5338447"/>
            <a:ext cx="1519997" cy="522890"/>
          </a:xfrm>
          <a:prstGeom prst="rect">
            <a:avLst/>
          </a:prstGeom>
          <a:noFill/>
        </p:spPr>
        <p:txBody>
          <a:bodyPr wrap="square" rtlCol="0">
            <a:spAutoFit/>
          </a:bodyPr>
          <a:lstStyle/>
          <a:p>
            <a:pPr defTabSz="896214">
              <a:defRPr/>
            </a:pPr>
            <a:r>
              <a:rPr lang="en-US" sz="1371" kern="0" dirty="0">
                <a:solidFill>
                  <a:srgbClr val="0078D7"/>
                </a:solidFill>
                <a:latin typeface="Segoe UI Semibold" panose="020B0702040204020203" pitchFamily="34" charset="0"/>
                <a:cs typeface="Segoe UI Semibold" panose="020B0702040204020203" pitchFamily="34" charset="0"/>
              </a:rPr>
              <a:t>Third party</a:t>
            </a:r>
            <a:br>
              <a:rPr lang="en-US" sz="1371" kern="0" dirty="0">
                <a:solidFill>
                  <a:srgbClr val="0078D7"/>
                </a:solidFill>
                <a:latin typeface="Segoe UI Semibold" panose="020B0702040204020203" pitchFamily="34" charset="0"/>
                <a:cs typeface="Segoe UI Semibold" panose="020B0702040204020203" pitchFamily="34" charset="0"/>
              </a:rPr>
            </a:br>
            <a:r>
              <a:rPr lang="en-US" sz="1371" kern="0" dirty="0">
                <a:solidFill>
                  <a:srgbClr val="0078D7"/>
                </a:solidFill>
                <a:latin typeface="Segoe UI Semibold" panose="020B0702040204020203" pitchFamily="34" charset="0"/>
                <a:cs typeface="Segoe UI Semibold" panose="020B0702040204020203" pitchFamily="34" charset="0"/>
              </a:rPr>
              <a:t>BI tools</a:t>
            </a:r>
          </a:p>
        </p:txBody>
      </p:sp>
      <p:sp>
        <p:nvSpPr>
          <p:cNvPr id="31" name="Rectangle 30"/>
          <p:cNvSpPr/>
          <p:nvPr/>
        </p:nvSpPr>
        <p:spPr bwMode="auto">
          <a:xfrm>
            <a:off x="1488" y="5768858"/>
            <a:ext cx="12189648" cy="10098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 name="Title 1"/>
          <p:cNvSpPr txBox="1">
            <a:spLocks/>
          </p:cNvSpPr>
          <p:nvPr/>
        </p:nvSpPr>
        <p:spPr>
          <a:xfrm>
            <a:off x="59108" y="142577"/>
            <a:ext cx="12098801"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gradFill>
                  <a:gsLst>
                    <a:gs pos="1250">
                      <a:srgbClr val="505050"/>
                    </a:gs>
                    <a:gs pos="100000">
                      <a:srgbClr val="505050"/>
                    </a:gs>
                  </a:gsLst>
                  <a:lin ang="5400000" scaled="0"/>
                </a:gradFill>
                <a:latin typeface="Segoe UI Light"/>
              </a:rPr>
              <a:t>Azure Analysis Services Architecture</a:t>
            </a:r>
          </a:p>
        </p:txBody>
      </p:sp>
      <p:sp>
        <p:nvSpPr>
          <p:cNvPr id="161" name="Rectangle 160"/>
          <p:cNvSpPr/>
          <p:nvPr/>
        </p:nvSpPr>
        <p:spPr bwMode="auto">
          <a:xfrm>
            <a:off x="1015" y="1514445"/>
            <a:ext cx="12189648" cy="8712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TextBox 161"/>
          <p:cNvSpPr txBox="1"/>
          <p:nvPr/>
        </p:nvSpPr>
        <p:spPr>
          <a:xfrm>
            <a:off x="153153" y="1588056"/>
            <a:ext cx="2472252" cy="408904"/>
          </a:xfrm>
          <a:prstGeom prst="rect">
            <a:avLst/>
          </a:prstGeom>
          <a:noFill/>
        </p:spPr>
        <p:txBody>
          <a:bodyPr wrap="square" lIns="179259" tIns="89630" rIns="89630" bIns="179259" rtlCol="0" anchor="t">
            <a:noAutofit/>
          </a:bodyPr>
          <a:lstStyle/>
          <a:p>
            <a:pPr defTabSz="896214">
              <a:spcAft>
                <a:spcPts val="588"/>
              </a:spcAft>
              <a:defRPr/>
            </a:pPr>
            <a:r>
              <a:rPr lang="en-US" sz="1400" b="1" kern="0" dirty="0">
                <a:solidFill>
                  <a:srgbClr val="0078D7"/>
                </a:solidFill>
                <a:latin typeface="Segoe UI"/>
              </a:rPr>
              <a:t>Cloud data sources</a:t>
            </a:r>
          </a:p>
        </p:txBody>
      </p:sp>
      <p:cxnSp>
        <p:nvCxnSpPr>
          <p:cNvPr id="214" name="Straight Arrow Connector 213"/>
          <p:cNvCxnSpPr/>
          <p:nvPr/>
        </p:nvCxnSpPr>
        <p:spPr>
          <a:xfrm>
            <a:off x="6418770" y="3128234"/>
            <a:ext cx="0" cy="226253"/>
          </a:xfrm>
          <a:prstGeom prst="straightConnector1">
            <a:avLst/>
          </a:prstGeom>
          <a:ln w="12700">
            <a:solidFill>
              <a:srgbClr val="0078D7"/>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a:off x="72636" y="3854536"/>
            <a:ext cx="12028537" cy="0"/>
          </a:xfrm>
          <a:prstGeom prst="line">
            <a:avLst/>
          </a:prstGeom>
          <a:ln>
            <a:solidFill>
              <a:srgbClr val="00205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8" name="Rectangle 97"/>
          <p:cNvSpPr/>
          <p:nvPr/>
        </p:nvSpPr>
        <p:spPr bwMode="auto">
          <a:xfrm>
            <a:off x="294549" y="1989415"/>
            <a:ext cx="4445741" cy="1537468"/>
          </a:xfrm>
          <a:prstGeom prst="rect">
            <a:avLst/>
          </a:prstGeom>
          <a:solidFill>
            <a:srgbClr val="0078D7">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TextBox 99"/>
          <p:cNvSpPr txBox="1"/>
          <p:nvPr/>
        </p:nvSpPr>
        <p:spPr>
          <a:xfrm>
            <a:off x="404566" y="2086880"/>
            <a:ext cx="2061485" cy="627408"/>
          </a:xfrm>
          <a:prstGeom prst="rect">
            <a:avLst/>
          </a:prstGeom>
          <a:solidFill>
            <a:schemeClr val="bg1"/>
          </a:solidFill>
          <a:ln w="6350">
            <a:solidFill>
              <a:srgbClr val="0078D7"/>
            </a:solidFill>
            <a:prstDash val="dash"/>
          </a:ln>
        </p:spPr>
        <p:txBody>
          <a:bodyPr wrap="square" lIns="0" tIns="0" rIns="0" bIns="0" rtlCol="0" anchor="ctr">
            <a:noAutofit/>
          </a:bodyPr>
          <a:lstStyle/>
          <a:p>
            <a:pPr algn="ctr" defTabSz="896214">
              <a:lnSpc>
                <a:spcPct val="90000"/>
              </a:lnSpc>
              <a:spcAft>
                <a:spcPts val="588"/>
              </a:spcAft>
              <a:defRPr/>
            </a:pPr>
            <a:endParaRPr lang="en-US" sz="1961" kern="0" dirty="0">
              <a:solidFill>
                <a:srgbClr val="FFFFFF"/>
              </a:solidFill>
              <a:latin typeface="Segoe UI Light"/>
            </a:endParaRPr>
          </a:p>
        </p:txBody>
      </p:sp>
      <p:sp>
        <p:nvSpPr>
          <p:cNvPr id="101" name="TextBox 100"/>
          <p:cNvSpPr txBox="1"/>
          <p:nvPr/>
        </p:nvSpPr>
        <p:spPr>
          <a:xfrm>
            <a:off x="404566" y="2793298"/>
            <a:ext cx="2061485" cy="627408"/>
          </a:xfrm>
          <a:prstGeom prst="rect">
            <a:avLst/>
          </a:prstGeom>
          <a:solidFill>
            <a:schemeClr val="bg1"/>
          </a:solidFill>
          <a:ln w="6350">
            <a:solidFill>
              <a:srgbClr val="0078D7"/>
            </a:solidFill>
            <a:prstDash val="dash"/>
          </a:ln>
        </p:spPr>
        <p:txBody>
          <a:bodyPr wrap="square" lIns="0" tIns="0" rIns="0" bIns="0" rtlCol="0" anchor="ctr">
            <a:noAutofit/>
          </a:bodyPr>
          <a:lstStyle/>
          <a:p>
            <a:pPr algn="ctr" defTabSz="896214">
              <a:lnSpc>
                <a:spcPct val="90000"/>
              </a:lnSpc>
              <a:spcAft>
                <a:spcPts val="588"/>
              </a:spcAft>
              <a:defRPr/>
            </a:pPr>
            <a:endParaRPr lang="en-US" sz="1961" kern="0" dirty="0">
              <a:solidFill>
                <a:srgbClr val="FFFFFF"/>
              </a:solidFill>
              <a:latin typeface="Segoe UI Light"/>
            </a:endParaRPr>
          </a:p>
        </p:txBody>
      </p:sp>
      <p:sp>
        <p:nvSpPr>
          <p:cNvPr id="106" name="TextBox 105"/>
          <p:cNvSpPr txBox="1"/>
          <p:nvPr/>
        </p:nvSpPr>
        <p:spPr>
          <a:xfrm>
            <a:off x="998147" y="2249146"/>
            <a:ext cx="1373037" cy="307604"/>
          </a:xfrm>
          <a:prstGeom prst="rect">
            <a:avLst/>
          </a:prstGeom>
          <a:noFill/>
        </p:spPr>
        <p:txBody>
          <a:bodyPr wrap="square" rtlCol="0">
            <a:spAutoFit/>
          </a:bodyPr>
          <a:lstStyle/>
          <a:p>
            <a:pPr defTabSz="896214">
              <a:defRPr/>
            </a:pPr>
            <a:r>
              <a:rPr lang="en-US" sz="1371" kern="0" dirty="0">
                <a:solidFill>
                  <a:srgbClr val="0078D7"/>
                </a:solidFill>
                <a:latin typeface="Segoe UI Semibold" panose="020B0702040204020203" pitchFamily="34" charset="0"/>
                <a:cs typeface="Segoe UI Semibold" panose="020B0702040204020203" pitchFamily="34" charset="0"/>
              </a:rPr>
              <a:t>SQL Database</a:t>
            </a:r>
          </a:p>
        </p:txBody>
      </p:sp>
      <p:sp>
        <p:nvSpPr>
          <p:cNvPr id="108" name="TextBox 107"/>
          <p:cNvSpPr txBox="1"/>
          <p:nvPr/>
        </p:nvSpPr>
        <p:spPr>
          <a:xfrm>
            <a:off x="998147" y="2850570"/>
            <a:ext cx="1519997" cy="522890"/>
          </a:xfrm>
          <a:prstGeom prst="rect">
            <a:avLst/>
          </a:prstGeom>
          <a:noFill/>
        </p:spPr>
        <p:txBody>
          <a:bodyPr wrap="square" rtlCol="0">
            <a:spAutoFit/>
          </a:bodyPr>
          <a:lstStyle/>
          <a:p>
            <a:pPr defTabSz="896214">
              <a:defRPr/>
            </a:pPr>
            <a:r>
              <a:rPr lang="en-US" sz="1371" kern="0" dirty="0">
                <a:solidFill>
                  <a:srgbClr val="0078D7"/>
                </a:solidFill>
                <a:latin typeface="Segoe UI Semibold" panose="020B0702040204020203" pitchFamily="34" charset="0"/>
                <a:cs typeface="Segoe UI Semibold" panose="020B0702040204020203" pitchFamily="34" charset="0"/>
              </a:rPr>
              <a:t>SQL </a:t>
            </a:r>
            <a:br>
              <a:rPr lang="en-US" sz="1371" kern="0" dirty="0">
                <a:solidFill>
                  <a:srgbClr val="0078D7"/>
                </a:solidFill>
                <a:latin typeface="Segoe UI Semibold" panose="020B0702040204020203" pitchFamily="34" charset="0"/>
                <a:cs typeface="Segoe UI Semibold" panose="020B0702040204020203" pitchFamily="34" charset="0"/>
              </a:rPr>
            </a:br>
            <a:r>
              <a:rPr lang="en-US" sz="1371" kern="0" dirty="0">
                <a:solidFill>
                  <a:srgbClr val="0078D7"/>
                </a:solidFill>
                <a:latin typeface="Segoe UI Semibold" panose="020B0702040204020203" pitchFamily="34" charset="0"/>
                <a:cs typeface="Segoe UI Semibold" panose="020B0702040204020203" pitchFamily="34" charset="0"/>
              </a:rPr>
              <a:t>Data Warehouse</a:t>
            </a:r>
          </a:p>
        </p:txBody>
      </p:sp>
      <p:sp>
        <p:nvSpPr>
          <p:cNvPr id="154" name="TextBox 153"/>
          <p:cNvSpPr txBox="1"/>
          <p:nvPr/>
        </p:nvSpPr>
        <p:spPr>
          <a:xfrm>
            <a:off x="523123" y="2173011"/>
            <a:ext cx="423773" cy="464555"/>
          </a:xfrm>
          <a:custGeom>
            <a:avLst/>
            <a:gdLst>
              <a:gd name="connsiteX0" fmla="*/ 2615664 w 3654515"/>
              <a:gd name="connsiteY0" fmla="*/ 2534931 h 4006207"/>
              <a:gd name="connsiteX1" fmla="*/ 1960582 w 3654515"/>
              <a:gd name="connsiteY1" fmla="*/ 3034209 h 4006207"/>
              <a:gd name="connsiteX2" fmla="*/ 1338741 w 3654515"/>
              <a:gd name="connsiteY2" fmla="*/ 3425023 h 4006207"/>
              <a:gd name="connsiteX3" fmla="*/ 1731746 w 3654515"/>
              <a:gd name="connsiteY3" fmla="*/ 3891938 h 4006207"/>
              <a:gd name="connsiteX4" fmla="*/ 1776343 w 3654515"/>
              <a:gd name="connsiteY4" fmla="*/ 3896192 h 4006207"/>
              <a:gd name="connsiteX5" fmla="*/ 1804775 w 3654515"/>
              <a:gd name="connsiteY5" fmla="*/ 3901622 h 4006207"/>
              <a:gd name="connsiteX6" fmla="*/ 3274309 w 3654515"/>
              <a:gd name="connsiteY6" fmla="*/ 3901622 h 4006207"/>
              <a:gd name="connsiteX7" fmla="*/ 3279764 w 3654515"/>
              <a:gd name="connsiteY7" fmla="*/ 3900582 h 4006207"/>
              <a:gd name="connsiteX8" fmla="*/ 3285213 w 3654515"/>
              <a:gd name="connsiteY8" fmla="*/ 3901622 h 4006207"/>
              <a:gd name="connsiteX9" fmla="*/ 3560897 w 3654515"/>
              <a:gd name="connsiteY9" fmla="*/ 3646315 h 4006207"/>
              <a:gd name="connsiteX10" fmla="*/ 3253200 w 3654515"/>
              <a:gd name="connsiteY10" fmla="*/ 3434254 h 4006207"/>
              <a:gd name="connsiteX11" fmla="*/ 3272188 w 3654515"/>
              <a:gd name="connsiteY11" fmla="*/ 3231989 h 4006207"/>
              <a:gd name="connsiteX12" fmla="*/ 2615664 w 3654515"/>
              <a:gd name="connsiteY12" fmla="*/ 2534931 h 4006207"/>
              <a:gd name="connsiteX13" fmla="*/ 2610633 w 3654515"/>
              <a:gd name="connsiteY13" fmla="*/ 2448880 h 4006207"/>
              <a:gd name="connsiteX14" fmla="*/ 3372712 w 3654515"/>
              <a:gd name="connsiteY14" fmla="*/ 3227544 h 4006207"/>
              <a:gd name="connsiteX15" fmla="*/ 3352240 w 3654515"/>
              <a:gd name="connsiteY15" fmla="*/ 3365886 h 4006207"/>
              <a:gd name="connsiteX16" fmla="*/ 3457751 w 3654515"/>
              <a:gd name="connsiteY16" fmla="*/ 3387188 h 4006207"/>
              <a:gd name="connsiteX17" fmla="*/ 3654515 w 3654515"/>
              <a:gd name="connsiteY17" fmla="*/ 3684038 h 4006207"/>
              <a:gd name="connsiteX18" fmla="*/ 3332349 w 3654515"/>
              <a:gd name="connsiteY18" fmla="*/ 4006204 h 4006207"/>
              <a:gd name="connsiteX19" fmla="*/ 3326473 w 3654515"/>
              <a:gd name="connsiteY19" fmla="*/ 4005021 h 4006207"/>
              <a:gd name="connsiteX20" fmla="*/ 3320592 w 3654515"/>
              <a:gd name="connsiteY20" fmla="*/ 4006207 h 4006207"/>
              <a:gd name="connsiteX21" fmla="*/ 1736561 w 3654515"/>
              <a:gd name="connsiteY21" fmla="*/ 4006204 h 4006207"/>
              <a:gd name="connsiteX22" fmla="*/ 1705914 w 3654515"/>
              <a:gd name="connsiteY22" fmla="*/ 4000020 h 4006207"/>
              <a:gd name="connsiteX23" fmla="*/ 1657844 w 3654515"/>
              <a:gd name="connsiteY23" fmla="*/ 3995171 h 4006207"/>
              <a:gd name="connsiteX24" fmla="*/ 1224216 w 3654515"/>
              <a:gd name="connsiteY24" fmla="*/ 3463131 h 4006207"/>
              <a:gd name="connsiteX25" fmla="*/ 1767292 w 3654515"/>
              <a:gd name="connsiteY25" fmla="*/ 2920055 h 4006207"/>
              <a:gd name="connsiteX26" fmla="*/ 1876738 w 3654515"/>
              <a:gd name="connsiteY26" fmla="*/ 2931089 h 4006207"/>
              <a:gd name="connsiteX27" fmla="*/ 1903868 w 3654515"/>
              <a:gd name="connsiteY27" fmla="*/ 2939508 h 4006207"/>
              <a:gd name="connsiteX28" fmla="*/ 1908440 w 3654515"/>
              <a:gd name="connsiteY28" fmla="*/ 2924453 h 4006207"/>
              <a:gd name="connsiteX29" fmla="*/ 2610633 w 3654515"/>
              <a:gd name="connsiteY29" fmla="*/ 2448880 h 4006207"/>
              <a:gd name="connsiteX30" fmla="*/ 1328895 w 3654515"/>
              <a:gd name="connsiteY30" fmla="*/ 1748195 h 4006207"/>
              <a:gd name="connsiteX31" fmla="*/ 1421457 w 3654515"/>
              <a:gd name="connsiteY31" fmla="*/ 1798955 h 4006207"/>
              <a:gd name="connsiteX32" fmla="*/ 1455297 w 3654515"/>
              <a:gd name="connsiteY32" fmla="*/ 1937798 h 4006207"/>
              <a:gd name="connsiteX33" fmla="*/ 1419466 w 3654515"/>
              <a:gd name="connsiteY33" fmla="*/ 2070171 h 4006207"/>
              <a:gd name="connsiteX34" fmla="*/ 1325411 w 3654515"/>
              <a:gd name="connsiteY34" fmla="*/ 2119438 h 4006207"/>
              <a:gd name="connsiteX35" fmla="*/ 1228620 w 3654515"/>
              <a:gd name="connsiteY35" fmla="*/ 2070668 h 4006207"/>
              <a:gd name="connsiteX36" fmla="*/ 1193038 w 3654515"/>
              <a:gd name="connsiteY36" fmla="*/ 1934812 h 4006207"/>
              <a:gd name="connsiteX37" fmla="*/ 1228869 w 3654515"/>
              <a:gd name="connsiteY37" fmla="*/ 1796964 h 4006207"/>
              <a:gd name="connsiteX38" fmla="*/ 1328895 w 3654515"/>
              <a:gd name="connsiteY38" fmla="*/ 1748195 h 4006207"/>
              <a:gd name="connsiteX39" fmla="*/ 1785481 w 3654515"/>
              <a:gd name="connsiteY39" fmla="*/ 1577006 h 4006207"/>
              <a:gd name="connsiteX40" fmla="*/ 1785481 w 3654515"/>
              <a:gd name="connsiteY40" fmla="*/ 2290627 h 4006207"/>
              <a:gd name="connsiteX41" fmla="*/ 2246299 w 3654515"/>
              <a:gd name="connsiteY41" fmla="*/ 2290627 h 4006207"/>
              <a:gd name="connsiteX42" fmla="*/ 2246299 w 3654515"/>
              <a:gd name="connsiteY42" fmla="*/ 2122423 h 4006207"/>
              <a:gd name="connsiteX43" fmla="*/ 2000463 w 3654515"/>
              <a:gd name="connsiteY43" fmla="*/ 2122423 h 4006207"/>
              <a:gd name="connsiteX44" fmla="*/ 2000463 w 3654515"/>
              <a:gd name="connsiteY44" fmla="*/ 1577006 h 4006207"/>
              <a:gd name="connsiteX45" fmla="*/ 1330885 w 3654515"/>
              <a:gd name="connsiteY45" fmla="*/ 1565062 h 4006207"/>
              <a:gd name="connsiteX46" fmla="*/ 1140785 w 3654515"/>
              <a:gd name="connsiteY46" fmla="*/ 1612587 h 4006207"/>
              <a:gd name="connsiteX47" fmla="*/ 1010900 w 3654515"/>
              <a:gd name="connsiteY47" fmla="*/ 1747200 h 4006207"/>
              <a:gd name="connsiteX48" fmla="*/ 964619 w 3654515"/>
              <a:gd name="connsiteY48" fmla="*/ 1943272 h 4006207"/>
              <a:gd name="connsiteX49" fmla="*/ 1010403 w 3654515"/>
              <a:gd name="connsiteY49" fmla="*/ 2129639 h 4006207"/>
              <a:gd name="connsiteX50" fmla="*/ 1138546 w 3654515"/>
              <a:gd name="connsiteY50" fmla="*/ 2257534 h 4006207"/>
              <a:gd name="connsiteX51" fmla="*/ 1321430 w 3654515"/>
              <a:gd name="connsiteY51" fmla="*/ 2303068 h 4006207"/>
              <a:gd name="connsiteX52" fmla="*/ 1404537 w 3654515"/>
              <a:gd name="connsiteY52" fmla="*/ 2294608 h 4006207"/>
              <a:gd name="connsiteX53" fmla="*/ 1495108 w 3654515"/>
              <a:gd name="connsiteY53" fmla="*/ 2386672 h 4006207"/>
              <a:gd name="connsiteX54" fmla="*/ 1764831 w 3654515"/>
              <a:gd name="connsiteY54" fmla="*/ 2386672 h 4006207"/>
              <a:gd name="connsiteX55" fmla="*/ 1576224 w 3654515"/>
              <a:gd name="connsiteY55" fmla="*/ 2204535 h 4006207"/>
              <a:gd name="connsiteX56" fmla="*/ 1683217 w 3654515"/>
              <a:gd name="connsiteY56" fmla="*/ 1931826 h 4006207"/>
              <a:gd name="connsiteX57" fmla="*/ 1639176 w 3654515"/>
              <a:gd name="connsiteY57" fmla="*/ 1740482 h 4006207"/>
              <a:gd name="connsiteX58" fmla="*/ 1514267 w 3654515"/>
              <a:gd name="connsiteY58" fmla="*/ 1610597 h 4006207"/>
              <a:gd name="connsiteX59" fmla="*/ 1330885 w 3654515"/>
              <a:gd name="connsiteY59" fmla="*/ 1565062 h 4006207"/>
              <a:gd name="connsiteX60" fmla="*/ 683674 w 3654515"/>
              <a:gd name="connsiteY60" fmla="*/ 1565062 h 4006207"/>
              <a:gd name="connsiteX61" fmla="*/ 472673 w 3654515"/>
              <a:gd name="connsiteY61" fmla="*/ 1627019 h 4006207"/>
              <a:gd name="connsiteX62" fmla="*/ 394045 w 3654515"/>
              <a:gd name="connsiteY62" fmla="*/ 1792485 h 4006207"/>
              <a:gd name="connsiteX63" fmla="*/ 566230 w 3654515"/>
              <a:gd name="connsiteY63" fmla="*/ 2006472 h 4006207"/>
              <a:gd name="connsiteX64" fmla="*/ 639135 w 3654515"/>
              <a:gd name="connsiteY64" fmla="*/ 2037824 h 4006207"/>
              <a:gd name="connsiteX65" fmla="*/ 668496 w 3654515"/>
              <a:gd name="connsiteY65" fmla="*/ 2062457 h 4006207"/>
              <a:gd name="connsiteX66" fmla="*/ 678200 w 3654515"/>
              <a:gd name="connsiteY66" fmla="*/ 2093062 h 4006207"/>
              <a:gd name="connsiteX67" fmla="*/ 658792 w 3654515"/>
              <a:gd name="connsiteY67" fmla="*/ 2130137 h 4006207"/>
              <a:gd name="connsiteX68" fmla="*/ 604051 w 3654515"/>
              <a:gd name="connsiteY68" fmla="*/ 2142827 h 4006207"/>
              <a:gd name="connsiteX69" fmla="*/ 503029 w 3654515"/>
              <a:gd name="connsiteY69" fmla="*/ 2122672 h 4006207"/>
              <a:gd name="connsiteX70" fmla="*/ 403998 w 3654515"/>
              <a:gd name="connsiteY70" fmla="*/ 2069673 h 4006207"/>
              <a:gd name="connsiteX71" fmla="*/ 403998 w 3654515"/>
              <a:gd name="connsiteY71" fmla="*/ 2265247 h 4006207"/>
              <a:gd name="connsiteX72" fmla="*/ 609027 w 3654515"/>
              <a:gd name="connsiteY72" fmla="*/ 2303068 h 4006207"/>
              <a:gd name="connsiteX73" fmla="*/ 774245 w 3654515"/>
              <a:gd name="connsiteY73" fmla="*/ 2277191 h 4006207"/>
              <a:gd name="connsiteX74" fmla="*/ 880990 w 3654515"/>
              <a:gd name="connsiteY74" fmla="*/ 2198563 h 4006207"/>
              <a:gd name="connsiteX75" fmla="*/ 919059 w 3654515"/>
              <a:gd name="connsiteY75" fmla="*/ 2074650 h 4006207"/>
              <a:gd name="connsiteX76" fmla="*/ 873027 w 3654515"/>
              <a:gd name="connsiteY76" fmla="*/ 1948248 h 4006207"/>
              <a:gd name="connsiteX77" fmla="*/ 716021 w 3654515"/>
              <a:gd name="connsiteY77" fmla="*/ 1850212 h 4006207"/>
              <a:gd name="connsiteX78" fmla="*/ 642121 w 3654515"/>
              <a:gd name="connsiteY78" fmla="*/ 1812142 h 4006207"/>
              <a:gd name="connsiteX79" fmla="*/ 624454 w 3654515"/>
              <a:gd name="connsiteY79" fmla="*/ 1775068 h 4006207"/>
              <a:gd name="connsiteX80" fmla="*/ 646350 w 3654515"/>
              <a:gd name="connsiteY80" fmla="*/ 1738242 h 4006207"/>
              <a:gd name="connsiteX81" fmla="*/ 704077 w 3654515"/>
              <a:gd name="connsiteY81" fmla="*/ 1724806 h 4006207"/>
              <a:gd name="connsiteX82" fmla="*/ 881239 w 3654515"/>
              <a:gd name="connsiteY82" fmla="*/ 1774073 h 4006207"/>
              <a:gd name="connsiteX83" fmla="*/ 881239 w 3654515"/>
              <a:gd name="connsiteY83" fmla="*/ 1592433 h 4006207"/>
              <a:gd name="connsiteX84" fmla="*/ 809329 w 3654515"/>
              <a:gd name="connsiteY84" fmla="*/ 1575513 h 4006207"/>
              <a:gd name="connsiteX85" fmla="*/ 752349 w 3654515"/>
              <a:gd name="connsiteY85" fmla="*/ 1568048 h 4006207"/>
              <a:gd name="connsiteX86" fmla="*/ 683674 w 3654515"/>
              <a:gd name="connsiteY86" fmla="*/ 1565062 h 4006207"/>
              <a:gd name="connsiteX87" fmla="*/ 1309044 w 3654515"/>
              <a:gd name="connsiteY87" fmla="*/ 196190 h 4006207"/>
              <a:gd name="connsiteX88" fmla="*/ 347062 w 3654515"/>
              <a:gd name="connsiteY88" fmla="*/ 500340 h 4006207"/>
              <a:gd name="connsiteX89" fmla="*/ 1309044 w 3654515"/>
              <a:gd name="connsiteY89" fmla="*/ 804488 h 4006207"/>
              <a:gd name="connsiteX90" fmla="*/ 2271029 w 3654515"/>
              <a:gd name="connsiteY90" fmla="*/ 500340 h 4006207"/>
              <a:gd name="connsiteX91" fmla="*/ 1309044 w 3654515"/>
              <a:gd name="connsiteY91" fmla="*/ 196190 h 4006207"/>
              <a:gd name="connsiteX92" fmla="*/ 1315224 w 3654515"/>
              <a:gd name="connsiteY92" fmla="*/ 0 h 4006207"/>
              <a:gd name="connsiteX93" fmla="*/ 2630444 w 3654515"/>
              <a:gd name="connsiteY93" fmla="*/ 588894 h 4006207"/>
              <a:gd name="connsiteX94" fmla="*/ 2636856 w 3654515"/>
              <a:gd name="connsiteY94" fmla="*/ 2379088 h 4006207"/>
              <a:gd name="connsiteX95" fmla="*/ 1860931 w 3654515"/>
              <a:gd name="connsiteY95" fmla="*/ 2847882 h 4006207"/>
              <a:gd name="connsiteX96" fmla="*/ 1167213 w 3654515"/>
              <a:gd name="connsiteY96" fmla="*/ 3297268 h 4006207"/>
              <a:gd name="connsiteX97" fmla="*/ 1144936 w 3654515"/>
              <a:gd name="connsiteY97" fmla="*/ 3503600 h 4006207"/>
              <a:gd name="connsiteX98" fmla="*/ 1050193 w 3654515"/>
              <a:gd name="connsiteY98" fmla="*/ 3520680 h 4006207"/>
              <a:gd name="connsiteX99" fmla="*/ 0 w 3654515"/>
              <a:gd name="connsiteY99" fmla="*/ 2943751 h 4006207"/>
              <a:gd name="connsiteX100" fmla="*/ 0 w 3654515"/>
              <a:gd name="connsiteY100" fmla="*/ 588894 h 4006207"/>
              <a:gd name="connsiteX101" fmla="*/ 1315224 w 3654515"/>
              <a:gd name="connsiteY101" fmla="*/ 0 h 400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54515" h="4006207">
                <a:moveTo>
                  <a:pt x="2615664" y="2534931"/>
                </a:moveTo>
                <a:cubicBezTo>
                  <a:pt x="2075168" y="2553950"/>
                  <a:pt x="1992068" y="3047282"/>
                  <a:pt x="1960582" y="3034209"/>
                </a:cubicBezTo>
                <a:cubicBezTo>
                  <a:pt x="1750630" y="2947045"/>
                  <a:pt x="1387344" y="3032852"/>
                  <a:pt x="1338741" y="3425023"/>
                </a:cubicBezTo>
                <a:cubicBezTo>
                  <a:pt x="1313406" y="3629467"/>
                  <a:pt x="1448733" y="3854175"/>
                  <a:pt x="1731746" y="3891938"/>
                </a:cubicBezTo>
                <a:lnTo>
                  <a:pt x="1776343" y="3896192"/>
                </a:lnTo>
                <a:lnTo>
                  <a:pt x="1804775" y="3901622"/>
                </a:lnTo>
                <a:lnTo>
                  <a:pt x="3274309" y="3901622"/>
                </a:lnTo>
                <a:lnTo>
                  <a:pt x="3279764" y="3900582"/>
                </a:lnTo>
                <a:lnTo>
                  <a:pt x="3285213" y="3901622"/>
                </a:lnTo>
                <a:cubicBezTo>
                  <a:pt x="3450282" y="3901622"/>
                  <a:pt x="3586162" y="3769274"/>
                  <a:pt x="3560897" y="3646315"/>
                </a:cubicBezTo>
                <a:cubicBezTo>
                  <a:pt x="3543701" y="3562623"/>
                  <a:pt x="3485290" y="3469652"/>
                  <a:pt x="3253200" y="3434254"/>
                </a:cubicBezTo>
                <a:cubicBezTo>
                  <a:pt x="3255079" y="3357929"/>
                  <a:pt x="3270309" y="3308317"/>
                  <a:pt x="3272188" y="3231989"/>
                </a:cubicBezTo>
                <a:cubicBezTo>
                  <a:pt x="3272188" y="2854587"/>
                  <a:pt x="3006128" y="2534931"/>
                  <a:pt x="2615664" y="2534931"/>
                </a:cubicBezTo>
                <a:close/>
                <a:moveTo>
                  <a:pt x="2610633" y="2448880"/>
                </a:moveTo>
                <a:cubicBezTo>
                  <a:pt x="3031516" y="2448880"/>
                  <a:pt x="3372712" y="2797500"/>
                  <a:pt x="3372712" y="3227544"/>
                </a:cubicBezTo>
                <a:lnTo>
                  <a:pt x="3352240" y="3365886"/>
                </a:lnTo>
                <a:lnTo>
                  <a:pt x="3457751" y="3387188"/>
                </a:lnTo>
                <a:cubicBezTo>
                  <a:pt x="3573383" y="3436096"/>
                  <a:pt x="3654515" y="3550593"/>
                  <a:pt x="3654515" y="3684038"/>
                </a:cubicBezTo>
                <a:cubicBezTo>
                  <a:pt x="3654515" y="3861967"/>
                  <a:pt x="3510277" y="4006204"/>
                  <a:pt x="3332349" y="4006204"/>
                </a:cubicBezTo>
                <a:lnTo>
                  <a:pt x="3326473" y="4005021"/>
                </a:lnTo>
                <a:lnTo>
                  <a:pt x="3320592" y="4006207"/>
                </a:lnTo>
                <a:lnTo>
                  <a:pt x="1736561" y="4006204"/>
                </a:lnTo>
                <a:lnTo>
                  <a:pt x="1705914" y="4000020"/>
                </a:lnTo>
                <a:lnTo>
                  <a:pt x="1657844" y="3995171"/>
                </a:lnTo>
                <a:cubicBezTo>
                  <a:pt x="1410373" y="3944532"/>
                  <a:pt x="1224216" y="3725571"/>
                  <a:pt x="1224216" y="3463131"/>
                </a:cubicBezTo>
                <a:cubicBezTo>
                  <a:pt x="1224216" y="3163198"/>
                  <a:pt x="1467359" y="2920055"/>
                  <a:pt x="1767292" y="2920055"/>
                </a:cubicBezTo>
                <a:cubicBezTo>
                  <a:pt x="1804783" y="2920055"/>
                  <a:pt x="1841387" y="2923852"/>
                  <a:pt x="1876738" y="2931089"/>
                </a:cubicBezTo>
                <a:lnTo>
                  <a:pt x="1903868" y="2939508"/>
                </a:lnTo>
                <a:lnTo>
                  <a:pt x="1908440" y="2924453"/>
                </a:lnTo>
                <a:cubicBezTo>
                  <a:pt x="2024131" y="2644980"/>
                  <a:pt x="2294968" y="2448880"/>
                  <a:pt x="2610633" y="2448880"/>
                </a:cubicBezTo>
                <a:close/>
                <a:moveTo>
                  <a:pt x="1328895" y="1748195"/>
                </a:moveTo>
                <a:cubicBezTo>
                  <a:pt x="1368043" y="1748195"/>
                  <a:pt x="1398897" y="1765115"/>
                  <a:pt x="1421457" y="1798955"/>
                </a:cubicBezTo>
                <a:cubicBezTo>
                  <a:pt x="1444017" y="1832795"/>
                  <a:pt x="1455297" y="1879076"/>
                  <a:pt x="1455297" y="1937798"/>
                </a:cubicBezTo>
                <a:cubicBezTo>
                  <a:pt x="1455297" y="1993202"/>
                  <a:pt x="1443353" y="2037326"/>
                  <a:pt x="1419466" y="2070171"/>
                </a:cubicBezTo>
                <a:cubicBezTo>
                  <a:pt x="1395579" y="2103015"/>
                  <a:pt x="1364228" y="2119438"/>
                  <a:pt x="1325411" y="2119438"/>
                </a:cubicBezTo>
                <a:cubicBezTo>
                  <a:pt x="1284605" y="2119438"/>
                  <a:pt x="1252341" y="2103181"/>
                  <a:pt x="1228620" y="2070668"/>
                </a:cubicBezTo>
                <a:cubicBezTo>
                  <a:pt x="1204899" y="2038156"/>
                  <a:pt x="1193038" y="1992870"/>
                  <a:pt x="1193038" y="1934812"/>
                </a:cubicBezTo>
                <a:cubicBezTo>
                  <a:pt x="1193038" y="1875426"/>
                  <a:pt x="1204981" y="1829477"/>
                  <a:pt x="1228869" y="1796964"/>
                </a:cubicBezTo>
                <a:cubicBezTo>
                  <a:pt x="1252755" y="1764451"/>
                  <a:pt x="1286097" y="1748195"/>
                  <a:pt x="1328895" y="1748195"/>
                </a:cubicBezTo>
                <a:close/>
                <a:moveTo>
                  <a:pt x="1785481" y="1577006"/>
                </a:moveTo>
                <a:lnTo>
                  <a:pt x="1785481" y="2290627"/>
                </a:lnTo>
                <a:lnTo>
                  <a:pt x="2246299" y="2290627"/>
                </a:lnTo>
                <a:lnTo>
                  <a:pt x="2246299" y="2122423"/>
                </a:lnTo>
                <a:lnTo>
                  <a:pt x="2000463" y="2122423"/>
                </a:lnTo>
                <a:lnTo>
                  <a:pt x="2000463" y="1577006"/>
                </a:lnTo>
                <a:close/>
                <a:moveTo>
                  <a:pt x="1330885" y="1565062"/>
                </a:moveTo>
                <a:cubicBezTo>
                  <a:pt x="1259888" y="1565062"/>
                  <a:pt x="1196522" y="1580904"/>
                  <a:pt x="1140785" y="1612587"/>
                </a:cubicBezTo>
                <a:cubicBezTo>
                  <a:pt x="1085049" y="1644270"/>
                  <a:pt x="1041754" y="1689141"/>
                  <a:pt x="1010900" y="1747200"/>
                </a:cubicBezTo>
                <a:cubicBezTo>
                  <a:pt x="980046" y="1805258"/>
                  <a:pt x="964619" y="1870616"/>
                  <a:pt x="964619" y="1943272"/>
                </a:cubicBezTo>
                <a:cubicBezTo>
                  <a:pt x="964619" y="2012610"/>
                  <a:pt x="979880" y="2074733"/>
                  <a:pt x="1010403" y="2129639"/>
                </a:cubicBezTo>
                <a:cubicBezTo>
                  <a:pt x="1040925" y="2184546"/>
                  <a:pt x="1083639" y="2227178"/>
                  <a:pt x="1138546" y="2257534"/>
                </a:cubicBezTo>
                <a:cubicBezTo>
                  <a:pt x="1193453" y="2287890"/>
                  <a:pt x="1254414" y="2303068"/>
                  <a:pt x="1321430" y="2303068"/>
                </a:cubicBezTo>
                <a:cubicBezTo>
                  <a:pt x="1350294" y="2303068"/>
                  <a:pt x="1377996" y="2300248"/>
                  <a:pt x="1404537" y="2294608"/>
                </a:cubicBezTo>
                <a:lnTo>
                  <a:pt x="1495108" y="2386672"/>
                </a:lnTo>
                <a:lnTo>
                  <a:pt x="1764831" y="2386672"/>
                </a:lnTo>
                <a:lnTo>
                  <a:pt x="1576224" y="2204535"/>
                </a:lnTo>
                <a:cubicBezTo>
                  <a:pt x="1647553" y="2133206"/>
                  <a:pt x="1683217" y="2042303"/>
                  <a:pt x="1683217" y="1931826"/>
                </a:cubicBezTo>
                <a:cubicBezTo>
                  <a:pt x="1683217" y="1860497"/>
                  <a:pt x="1668537" y="1796715"/>
                  <a:pt x="1639176" y="1740482"/>
                </a:cubicBezTo>
                <a:cubicBezTo>
                  <a:pt x="1609815" y="1684248"/>
                  <a:pt x="1568179" y="1640953"/>
                  <a:pt x="1514267" y="1610597"/>
                </a:cubicBezTo>
                <a:cubicBezTo>
                  <a:pt x="1460356" y="1580240"/>
                  <a:pt x="1399229" y="1565062"/>
                  <a:pt x="1330885" y="1565062"/>
                </a:cubicBezTo>
                <a:close/>
                <a:moveTo>
                  <a:pt x="683674" y="1565062"/>
                </a:moveTo>
                <a:cubicBezTo>
                  <a:pt x="595425" y="1565062"/>
                  <a:pt x="525091" y="1585714"/>
                  <a:pt x="472673" y="1627019"/>
                </a:cubicBezTo>
                <a:cubicBezTo>
                  <a:pt x="420254" y="1668323"/>
                  <a:pt x="394045" y="1723479"/>
                  <a:pt x="394045" y="1792485"/>
                </a:cubicBezTo>
                <a:cubicBezTo>
                  <a:pt x="394045" y="1891019"/>
                  <a:pt x="451440" y="1962348"/>
                  <a:pt x="566230" y="2006472"/>
                </a:cubicBezTo>
                <a:cubicBezTo>
                  <a:pt x="601728" y="2019743"/>
                  <a:pt x="626030" y="2030193"/>
                  <a:pt x="639135" y="2037824"/>
                </a:cubicBezTo>
                <a:cubicBezTo>
                  <a:pt x="652239" y="2045455"/>
                  <a:pt x="662026" y="2053666"/>
                  <a:pt x="668496" y="2062457"/>
                </a:cubicBezTo>
                <a:cubicBezTo>
                  <a:pt x="674965" y="2071249"/>
                  <a:pt x="678200" y="2081451"/>
                  <a:pt x="678200" y="2093062"/>
                </a:cubicBezTo>
                <a:cubicBezTo>
                  <a:pt x="678200" y="2109319"/>
                  <a:pt x="671730" y="2121677"/>
                  <a:pt x="658792" y="2130137"/>
                </a:cubicBezTo>
                <a:cubicBezTo>
                  <a:pt x="645853" y="2138597"/>
                  <a:pt x="627606" y="2142827"/>
                  <a:pt x="604051" y="2142827"/>
                </a:cubicBezTo>
                <a:cubicBezTo>
                  <a:pt x="572865" y="2142827"/>
                  <a:pt x="539191" y="2136109"/>
                  <a:pt x="503029" y="2122672"/>
                </a:cubicBezTo>
                <a:cubicBezTo>
                  <a:pt x="466867" y="2109236"/>
                  <a:pt x="433857" y="2091570"/>
                  <a:pt x="403998" y="2069673"/>
                </a:cubicBezTo>
                <a:lnTo>
                  <a:pt x="403998" y="2265247"/>
                </a:lnTo>
                <a:cubicBezTo>
                  <a:pt x="466037" y="2290461"/>
                  <a:pt x="534381" y="2303068"/>
                  <a:pt x="609027" y="2303068"/>
                </a:cubicBezTo>
                <a:cubicBezTo>
                  <a:pt x="673389" y="2303068"/>
                  <a:pt x="728462" y="2294442"/>
                  <a:pt x="774245" y="2277191"/>
                </a:cubicBezTo>
                <a:cubicBezTo>
                  <a:pt x="820028" y="2259939"/>
                  <a:pt x="855610" y="2233730"/>
                  <a:pt x="880990" y="2198563"/>
                </a:cubicBezTo>
                <a:cubicBezTo>
                  <a:pt x="906370" y="2163396"/>
                  <a:pt x="919059" y="2122092"/>
                  <a:pt x="919059" y="2074650"/>
                </a:cubicBezTo>
                <a:cubicBezTo>
                  <a:pt x="919059" y="2025881"/>
                  <a:pt x="903715" y="1983747"/>
                  <a:pt x="873027" y="1948248"/>
                </a:cubicBezTo>
                <a:cubicBezTo>
                  <a:pt x="842339" y="1912749"/>
                  <a:pt x="790004" y="1880071"/>
                  <a:pt x="716021" y="1850212"/>
                </a:cubicBezTo>
                <a:cubicBezTo>
                  <a:pt x="678532" y="1834619"/>
                  <a:pt x="653898" y="1821929"/>
                  <a:pt x="642121" y="1812142"/>
                </a:cubicBezTo>
                <a:cubicBezTo>
                  <a:pt x="630343" y="1802355"/>
                  <a:pt x="624454" y="1789997"/>
                  <a:pt x="624454" y="1775068"/>
                </a:cubicBezTo>
                <a:cubicBezTo>
                  <a:pt x="624454" y="1759475"/>
                  <a:pt x="631753" y="1747200"/>
                  <a:pt x="646350" y="1738242"/>
                </a:cubicBezTo>
                <a:cubicBezTo>
                  <a:pt x="660948" y="1729285"/>
                  <a:pt x="680190" y="1724806"/>
                  <a:pt x="704077" y="1724806"/>
                </a:cubicBezTo>
                <a:cubicBezTo>
                  <a:pt x="762136" y="1724806"/>
                  <a:pt x="821189" y="1741228"/>
                  <a:pt x="881239" y="1774073"/>
                </a:cubicBezTo>
                <a:lnTo>
                  <a:pt x="881239" y="1592433"/>
                </a:lnTo>
                <a:cubicBezTo>
                  <a:pt x="850385" y="1584139"/>
                  <a:pt x="826415" y="1578499"/>
                  <a:pt x="809329" y="1575513"/>
                </a:cubicBezTo>
                <a:cubicBezTo>
                  <a:pt x="792243" y="1572527"/>
                  <a:pt x="773250" y="1570039"/>
                  <a:pt x="752349" y="1568048"/>
                </a:cubicBezTo>
                <a:cubicBezTo>
                  <a:pt x="731448" y="1566057"/>
                  <a:pt x="708556" y="1565062"/>
                  <a:pt x="683674" y="1565062"/>
                </a:cubicBezTo>
                <a:close/>
                <a:moveTo>
                  <a:pt x="1309044" y="196190"/>
                </a:moveTo>
                <a:cubicBezTo>
                  <a:pt x="777755" y="196190"/>
                  <a:pt x="347062" y="332363"/>
                  <a:pt x="347062" y="500340"/>
                </a:cubicBezTo>
                <a:cubicBezTo>
                  <a:pt x="347062" y="668316"/>
                  <a:pt x="777755" y="804488"/>
                  <a:pt x="1309044" y="804488"/>
                </a:cubicBezTo>
                <a:cubicBezTo>
                  <a:pt x="1840335" y="804488"/>
                  <a:pt x="2271029" y="668316"/>
                  <a:pt x="2271029" y="500340"/>
                </a:cubicBezTo>
                <a:cubicBezTo>
                  <a:pt x="2271029" y="332363"/>
                  <a:pt x="1840335" y="196190"/>
                  <a:pt x="1309044" y="196190"/>
                </a:cubicBezTo>
                <a:close/>
                <a:moveTo>
                  <a:pt x="1315224" y="0"/>
                </a:moveTo>
                <a:cubicBezTo>
                  <a:pt x="2041487" y="0"/>
                  <a:pt x="2630444" y="263538"/>
                  <a:pt x="2630444" y="588894"/>
                </a:cubicBezTo>
                <a:cubicBezTo>
                  <a:pt x="2632582" y="1185624"/>
                  <a:pt x="2634718" y="1782357"/>
                  <a:pt x="2636856" y="2379088"/>
                </a:cubicBezTo>
                <a:cubicBezTo>
                  <a:pt x="2239277" y="2346543"/>
                  <a:pt x="1952849" y="2602556"/>
                  <a:pt x="1860931" y="2847882"/>
                </a:cubicBezTo>
                <a:cubicBezTo>
                  <a:pt x="1610647" y="2807470"/>
                  <a:pt x="1299367" y="2933621"/>
                  <a:pt x="1167213" y="3297268"/>
                </a:cubicBezTo>
                <a:cubicBezTo>
                  <a:pt x="1137653" y="3455719"/>
                  <a:pt x="1164439" y="3466365"/>
                  <a:pt x="1144936" y="3503600"/>
                </a:cubicBezTo>
                <a:cubicBezTo>
                  <a:pt x="1125433" y="3540836"/>
                  <a:pt x="1157653" y="3515663"/>
                  <a:pt x="1050193" y="3520680"/>
                </a:cubicBezTo>
                <a:cubicBezTo>
                  <a:pt x="450921" y="3465791"/>
                  <a:pt x="0" y="3228437"/>
                  <a:pt x="0" y="2943751"/>
                </a:cubicBezTo>
                <a:lnTo>
                  <a:pt x="0" y="588894"/>
                </a:lnTo>
                <a:cubicBezTo>
                  <a:pt x="0" y="263538"/>
                  <a:pt x="588957" y="0"/>
                  <a:pt x="1315224" y="0"/>
                </a:cubicBezTo>
                <a:close/>
              </a:path>
            </a:pathLst>
          </a:custGeom>
          <a:solidFill>
            <a:srgbClr val="0078D7"/>
          </a:solidFill>
          <a:ln>
            <a:noFill/>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14225">
              <a:lnSpc>
                <a:spcPct val="90000"/>
              </a:lnSpc>
              <a:spcAft>
                <a:spcPts val="600"/>
              </a:spcAft>
              <a:defRPr/>
            </a:pPr>
            <a:endParaRPr lang="en-US" sz="7998" kern="0" dirty="0">
              <a:gradFill>
                <a:gsLst>
                  <a:gs pos="2917">
                    <a:srgbClr val="505050"/>
                  </a:gs>
                  <a:gs pos="30000">
                    <a:srgbClr val="505050"/>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9" name="Freeform 258"/>
          <p:cNvSpPr/>
          <p:nvPr/>
        </p:nvSpPr>
        <p:spPr bwMode="auto">
          <a:xfrm flipH="1">
            <a:off x="490208" y="2870142"/>
            <a:ext cx="489605" cy="468121"/>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b="1" kern="0" dirty="0">
              <a:solidFill>
                <a:srgbClr val="505050"/>
              </a:solidFill>
              <a:latin typeface="Segoe UI Light"/>
              <a:ea typeface="Segoe UI" pitchFamily="34" charset="0"/>
              <a:cs typeface="Segoe UI" pitchFamily="34" charset="0"/>
            </a:endParaRPr>
          </a:p>
        </p:txBody>
      </p:sp>
      <p:sp>
        <p:nvSpPr>
          <p:cNvPr id="263" name="TextBox 262"/>
          <p:cNvSpPr txBox="1"/>
          <p:nvPr/>
        </p:nvSpPr>
        <p:spPr>
          <a:xfrm>
            <a:off x="4746240" y="2465406"/>
            <a:ext cx="1767827" cy="253751"/>
          </a:xfrm>
          <a:prstGeom prst="rect">
            <a:avLst/>
          </a:prstGeom>
          <a:noFill/>
        </p:spPr>
        <p:txBody>
          <a:bodyPr wrap="square" rtlCol="0">
            <a:spAutoFit/>
          </a:bodyPr>
          <a:lstStyle/>
          <a:p>
            <a:pPr defTabSz="914225">
              <a:defRPr/>
            </a:pPr>
            <a:r>
              <a:rPr lang="en-US" sz="1028" b="1" kern="0" dirty="0">
                <a:solidFill>
                  <a:sysClr val="windowText" lastClr="000000"/>
                </a:solidFill>
                <a:latin typeface="Segoe UI"/>
              </a:rPr>
              <a:t>Direct Query</a:t>
            </a:r>
          </a:p>
        </p:txBody>
      </p:sp>
      <p:sp>
        <p:nvSpPr>
          <p:cNvPr id="264" name="TextBox 263"/>
          <p:cNvSpPr txBox="1"/>
          <p:nvPr/>
        </p:nvSpPr>
        <p:spPr>
          <a:xfrm>
            <a:off x="4746240" y="2803898"/>
            <a:ext cx="1767827" cy="253751"/>
          </a:xfrm>
          <a:prstGeom prst="rect">
            <a:avLst/>
          </a:prstGeom>
          <a:noFill/>
        </p:spPr>
        <p:txBody>
          <a:bodyPr wrap="square" rtlCol="0">
            <a:spAutoFit/>
          </a:bodyPr>
          <a:lstStyle/>
          <a:p>
            <a:pPr defTabSz="914225">
              <a:defRPr/>
            </a:pPr>
            <a:r>
              <a:rPr lang="en-US" sz="1028" b="1" kern="0" dirty="0">
                <a:solidFill>
                  <a:sysClr val="windowText" lastClr="000000"/>
                </a:solidFill>
                <a:latin typeface="Segoe UI"/>
              </a:rPr>
              <a:t>Cached Model</a:t>
            </a:r>
          </a:p>
        </p:txBody>
      </p:sp>
      <p:grpSp>
        <p:nvGrpSpPr>
          <p:cNvPr id="215" name="Group 4"/>
          <p:cNvGrpSpPr>
            <a:grpSpLocks noChangeAspect="1"/>
          </p:cNvGrpSpPr>
          <p:nvPr/>
        </p:nvGrpSpPr>
        <p:grpSpPr bwMode="auto">
          <a:xfrm>
            <a:off x="6095107" y="3530612"/>
            <a:ext cx="647326" cy="648883"/>
            <a:chOff x="3826" y="3056"/>
            <a:chExt cx="416" cy="417"/>
          </a:xfrm>
        </p:grpSpPr>
        <p:sp>
          <p:nvSpPr>
            <p:cNvPr id="218" name="AutoShape 3"/>
            <p:cNvSpPr>
              <a:spLocks noChangeAspect="1" noChangeArrowheads="1" noTextEdit="1"/>
            </p:cNvSpPr>
            <p:nvPr/>
          </p:nvSpPr>
          <p:spPr bwMode="auto">
            <a:xfrm>
              <a:off x="3826" y="3056"/>
              <a:ext cx="416" cy="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19" name="Freeform 5"/>
            <p:cNvSpPr>
              <a:spLocks/>
            </p:cNvSpPr>
            <p:nvPr/>
          </p:nvSpPr>
          <p:spPr bwMode="auto">
            <a:xfrm>
              <a:off x="3826" y="3058"/>
              <a:ext cx="414" cy="415"/>
            </a:xfrm>
            <a:custGeom>
              <a:avLst/>
              <a:gdLst>
                <a:gd name="T0" fmla="*/ 100 w 200"/>
                <a:gd name="T1" fmla="*/ 200 h 200"/>
                <a:gd name="T2" fmla="*/ 87 w 200"/>
                <a:gd name="T3" fmla="*/ 194 h 200"/>
                <a:gd name="T4" fmla="*/ 6 w 200"/>
                <a:gd name="T5" fmla="*/ 113 h 200"/>
                <a:gd name="T6" fmla="*/ 0 w 200"/>
                <a:gd name="T7" fmla="*/ 100 h 200"/>
                <a:gd name="T8" fmla="*/ 6 w 200"/>
                <a:gd name="T9" fmla="*/ 87 h 200"/>
                <a:gd name="T10" fmla="*/ 87 w 200"/>
                <a:gd name="T11" fmla="*/ 6 h 200"/>
                <a:gd name="T12" fmla="*/ 100 w 200"/>
                <a:gd name="T13" fmla="*/ 0 h 200"/>
                <a:gd name="T14" fmla="*/ 113 w 200"/>
                <a:gd name="T15" fmla="*/ 6 h 200"/>
                <a:gd name="T16" fmla="*/ 195 w 200"/>
                <a:gd name="T17" fmla="*/ 87 h 200"/>
                <a:gd name="T18" fmla="*/ 200 w 200"/>
                <a:gd name="T19" fmla="*/ 100 h 200"/>
                <a:gd name="T20" fmla="*/ 195 w 200"/>
                <a:gd name="T21" fmla="*/ 114 h 200"/>
                <a:gd name="T22" fmla="*/ 113 w 200"/>
                <a:gd name="T23" fmla="*/ 194 h 200"/>
                <a:gd name="T24" fmla="*/ 100 w 200"/>
                <a:gd name="T2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200">
                  <a:moveTo>
                    <a:pt x="100" y="200"/>
                  </a:moveTo>
                  <a:cubicBezTo>
                    <a:pt x="95" y="200"/>
                    <a:pt x="90" y="198"/>
                    <a:pt x="87" y="194"/>
                  </a:cubicBezTo>
                  <a:cubicBezTo>
                    <a:pt x="6" y="113"/>
                    <a:pt x="6" y="113"/>
                    <a:pt x="6" y="113"/>
                  </a:cubicBezTo>
                  <a:cubicBezTo>
                    <a:pt x="2" y="110"/>
                    <a:pt x="0" y="105"/>
                    <a:pt x="0" y="100"/>
                  </a:cubicBezTo>
                  <a:cubicBezTo>
                    <a:pt x="0" y="95"/>
                    <a:pt x="2" y="90"/>
                    <a:pt x="6" y="87"/>
                  </a:cubicBezTo>
                  <a:cubicBezTo>
                    <a:pt x="87" y="6"/>
                    <a:pt x="87" y="6"/>
                    <a:pt x="87" y="6"/>
                  </a:cubicBezTo>
                  <a:cubicBezTo>
                    <a:pt x="90" y="2"/>
                    <a:pt x="95" y="0"/>
                    <a:pt x="100" y="0"/>
                  </a:cubicBezTo>
                  <a:cubicBezTo>
                    <a:pt x="105" y="0"/>
                    <a:pt x="110" y="2"/>
                    <a:pt x="113" y="6"/>
                  </a:cubicBezTo>
                  <a:cubicBezTo>
                    <a:pt x="195" y="87"/>
                    <a:pt x="195" y="87"/>
                    <a:pt x="195" y="87"/>
                  </a:cubicBezTo>
                  <a:cubicBezTo>
                    <a:pt x="198" y="91"/>
                    <a:pt x="200" y="95"/>
                    <a:pt x="200" y="100"/>
                  </a:cubicBezTo>
                  <a:cubicBezTo>
                    <a:pt x="200" y="105"/>
                    <a:pt x="198" y="110"/>
                    <a:pt x="195" y="114"/>
                  </a:cubicBezTo>
                  <a:cubicBezTo>
                    <a:pt x="113" y="194"/>
                    <a:pt x="113" y="194"/>
                    <a:pt x="113" y="194"/>
                  </a:cubicBezTo>
                  <a:cubicBezTo>
                    <a:pt x="110" y="198"/>
                    <a:pt x="105" y="200"/>
                    <a:pt x="100" y="20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20" name="Freeform 7"/>
            <p:cNvSpPr>
              <a:spLocks/>
            </p:cNvSpPr>
            <p:nvPr/>
          </p:nvSpPr>
          <p:spPr bwMode="auto">
            <a:xfrm>
              <a:off x="3979" y="3096"/>
              <a:ext cx="108" cy="132"/>
            </a:xfrm>
            <a:custGeom>
              <a:avLst/>
              <a:gdLst>
                <a:gd name="T0" fmla="*/ 54 w 108"/>
                <a:gd name="T1" fmla="*/ 0 h 132"/>
                <a:gd name="T2" fmla="*/ 0 w 108"/>
                <a:gd name="T3" fmla="*/ 53 h 132"/>
                <a:gd name="T4" fmla="*/ 37 w 108"/>
                <a:gd name="T5" fmla="*/ 53 h 132"/>
                <a:gd name="T6" fmla="*/ 37 w 108"/>
                <a:gd name="T7" fmla="*/ 132 h 132"/>
                <a:gd name="T8" fmla="*/ 70 w 108"/>
                <a:gd name="T9" fmla="*/ 132 h 132"/>
                <a:gd name="T10" fmla="*/ 70 w 108"/>
                <a:gd name="T11" fmla="*/ 53 h 132"/>
                <a:gd name="T12" fmla="*/ 108 w 108"/>
                <a:gd name="T13" fmla="*/ 53 h 132"/>
                <a:gd name="T14" fmla="*/ 54 w 108"/>
                <a:gd name="T15" fmla="*/ 0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132">
                  <a:moveTo>
                    <a:pt x="54" y="0"/>
                  </a:moveTo>
                  <a:lnTo>
                    <a:pt x="0" y="53"/>
                  </a:lnTo>
                  <a:lnTo>
                    <a:pt x="37" y="53"/>
                  </a:lnTo>
                  <a:lnTo>
                    <a:pt x="37" y="132"/>
                  </a:lnTo>
                  <a:lnTo>
                    <a:pt x="70" y="132"/>
                  </a:lnTo>
                  <a:lnTo>
                    <a:pt x="70" y="53"/>
                  </a:lnTo>
                  <a:lnTo>
                    <a:pt x="108" y="53"/>
                  </a:lnTo>
                  <a:lnTo>
                    <a:pt x="5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21" name="Freeform 8"/>
            <p:cNvSpPr>
              <a:spLocks/>
            </p:cNvSpPr>
            <p:nvPr/>
          </p:nvSpPr>
          <p:spPr bwMode="auto">
            <a:xfrm>
              <a:off x="3979" y="3303"/>
              <a:ext cx="108" cy="133"/>
            </a:xfrm>
            <a:custGeom>
              <a:avLst/>
              <a:gdLst>
                <a:gd name="T0" fmla="*/ 54 w 108"/>
                <a:gd name="T1" fmla="*/ 133 h 133"/>
                <a:gd name="T2" fmla="*/ 108 w 108"/>
                <a:gd name="T3" fmla="*/ 79 h 133"/>
                <a:gd name="T4" fmla="*/ 70 w 108"/>
                <a:gd name="T5" fmla="*/ 79 h 133"/>
                <a:gd name="T6" fmla="*/ 70 w 108"/>
                <a:gd name="T7" fmla="*/ 0 h 133"/>
                <a:gd name="T8" fmla="*/ 37 w 108"/>
                <a:gd name="T9" fmla="*/ 0 h 133"/>
                <a:gd name="T10" fmla="*/ 37 w 108"/>
                <a:gd name="T11" fmla="*/ 79 h 133"/>
                <a:gd name="T12" fmla="*/ 0 w 108"/>
                <a:gd name="T13" fmla="*/ 79 h 133"/>
                <a:gd name="T14" fmla="*/ 54 w 108"/>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133">
                  <a:moveTo>
                    <a:pt x="54" y="133"/>
                  </a:moveTo>
                  <a:lnTo>
                    <a:pt x="108" y="79"/>
                  </a:lnTo>
                  <a:lnTo>
                    <a:pt x="70" y="79"/>
                  </a:lnTo>
                  <a:lnTo>
                    <a:pt x="70" y="0"/>
                  </a:lnTo>
                  <a:lnTo>
                    <a:pt x="37" y="0"/>
                  </a:lnTo>
                  <a:lnTo>
                    <a:pt x="37" y="79"/>
                  </a:lnTo>
                  <a:lnTo>
                    <a:pt x="0" y="79"/>
                  </a:lnTo>
                  <a:lnTo>
                    <a:pt x="54" y="1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22" name="Freeform 9"/>
            <p:cNvSpPr>
              <a:spLocks/>
            </p:cNvSpPr>
            <p:nvPr/>
          </p:nvSpPr>
          <p:spPr bwMode="auto">
            <a:xfrm>
              <a:off x="4058" y="3212"/>
              <a:ext cx="128" cy="108"/>
            </a:xfrm>
            <a:custGeom>
              <a:avLst/>
              <a:gdLst>
                <a:gd name="T0" fmla="*/ 0 w 128"/>
                <a:gd name="T1" fmla="*/ 54 h 108"/>
                <a:gd name="T2" fmla="*/ 56 w 128"/>
                <a:gd name="T3" fmla="*/ 108 h 108"/>
                <a:gd name="T4" fmla="*/ 56 w 128"/>
                <a:gd name="T5" fmla="*/ 70 h 108"/>
                <a:gd name="T6" fmla="*/ 128 w 128"/>
                <a:gd name="T7" fmla="*/ 70 h 108"/>
                <a:gd name="T8" fmla="*/ 128 w 128"/>
                <a:gd name="T9" fmla="*/ 37 h 108"/>
                <a:gd name="T10" fmla="*/ 56 w 128"/>
                <a:gd name="T11" fmla="*/ 37 h 108"/>
                <a:gd name="T12" fmla="*/ 56 w 128"/>
                <a:gd name="T13" fmla="*/ 0 h 108"/>
                <a:gd name="T14" fmla="*/ 0 w 128"/>
                <a:gd name="T15" fmla="*/ 54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08">
                  <a:moveTo>
                    <a:pt x="0" y="54"/>
                  </a:moveTo>
                  <a:lnTo>
                    <a:pt x="56" y="108"/>
                  </a:lnTo>
                  <a:lnTo>
                    <a:pt x="56" y="70"/>
                  </a:lnTo>
                  <a:lnTo>
                    <a:pt x="128" y="70"/>
                  </a:lnTo>
                  <a:lnTo>
                    <a:pt x="128" y="37"/>
                  </a:lnTo>
                  <a:lnTo>
                    <a:pt x="56" y="37"/>
                  </a:lnTo>
                  <a:lnTo>
                    <a:pt x="56" y="0"/>
                  </a:lnTo>
                  <a:lnTo>
                    <a:pt x="0"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23" name="Freeform 10"/>
            <p:cNvSpPr>
              <a:spLocks/>
            </p:cNvSpPr>
            <p:nvPr/>
          </p:nvSpPr>
          <p:spPr bwMode="auto">
            <a:xfrm>
              <a:off x="3880" y="3212"/>
              <a:ext cx="128" cy="108"/>
            </a:xfrm>
            <a:custGeom>
              <a:avLst/>
              <a:gdLst>
                <a:gd name="T0" fmla="*/ 128 w 128"/>
                <a:gd name="T1" fmla="*/ 54 h 108"/>
                <a:gd name="T2" fmla="*/ 74 w 128"/>
                <a:gd name="T3" fmla="*/ 0 h 108"/>
                <a:gd name="T4" fmla="*/ 74 w 128"/>
                <a:gd name="T5" fmla="*/ 37 h 108"/>
                <a:gd name="T6" fmla="*/ 0 w 128"/>
                <a:gd name="T7" fmla="*/ 37 h 108"/>
                <a:gd name="T8" fmla="*/ 0 w 128"/>
                <a:gd name="T9" fmla="*/ 70 h 108"/>
                <a:gd name="T10" fmla="*/ 74 w 128"/>
                <a:gd name="T11" fmla="*/ 70 h 108"/>
                <a:gd name="T12" fmla="*/ 74 w 128"/>
                <a:gd name="T13" fmla="*/ 108 h 108"/>
                <a:gd name="T14" fmla="*/ 128 w 128"/>
                <a:gd name="T15" fmla="*/ 54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08">
                  <a:moveTo>
                    <a:pt x="128" y="54"/>
                  </a:moveTo>
                  <a:lnTo>
                    <a:pt x="74" y="0"/>
                  </a:lnTo>
                  <a:lnTo>
                    <a:pt x="74" y="37"/>
                  </a:lnTo>
                  <a:lnTo>
                    <a:pt x="0" y="37"/>
                  </a:lnTo>
                  <a:lnTo>
                    <a:pt x="0" y="70"/>
                  </a:lnTo>
                  <a:lnTo>
                    <a:pt x="74" y="70"/>
                  </a:lnTo>
                  <a:lnTo>
                    <a:pt x="74" y="108"/>
                  </a:lnTo>
                  <a:lnTo>
                    <a:pt x="128"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grpSp>
      <p:sp>
        <p:nvSpPr>
          <p:cNvPr id="267" name="Freeform 266"/>
          <p:cNvSpPr>
            <a:spLocks noChangeAspect="1"/>
          </p:cNvSpPr>
          <p:nvPr/>
        </p:nvSpPr>
        <p:spPr bwMode="black">
          <a:xfrm>
            <a:off x="11151161" y="1136388"/>
            <a:ext cx="760772" cy="449920"/>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0078D7"/>
          </a:solidFill>
          <a:ln>
            <a:noFill/>
          </a:ln>
        </p:spPr>
        <p:txBody>
          <a:bodyPr vert="horz" wrap="square" lIns="89606" tIns="44804" rIns="89606" bIns="44804" numCol="1" anchor="t" anchorCtr="0" compatLnSpc="1">
            <a:prstTxWarp prst="textNoShape">
              <a:avLst/>
            </a:prstTxWarp>
          </a:bodyPr>
          <a:lstStyle/>
          <a:p>
            <a:pPr defTabSz="914225">
              <a:defRPr/>
            </a:pPr>
            <a:endParaRPr lang="en-US" sz="1764" kern="0" dirty="0">
              <a:solidFill>
                <a:sysClr val="windowText" lastClr="000000"/>
              </a:solidFill>
              <a:latin typeface="Segoe UI"/>
            </a:endParaRPr>
          </a:p>
        </p:txBody>
      </p:sp>
      <p:sp>
        <p:nvSpPr>
          <p:cNvPr id="273" name="Rectangle 272"/>
          <p:cNvSpPr/>
          <p:nvPr/>
        </p:nvSpPr>
        <p:spPr bwMode="auto">
          <a:xfrm>
            <a:off x="9651793" y="1983324"/>
            <a:ext cx="2292924" cy="1537468"/>
          </a:xfrm>
          <a:prstGeom prst="rect">
            <a:avLst/>
          </a:prstGeom>
          <a:solidFill>
            <a:srgbClr val="0078D7">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4" name="TextBox 273"/>
          <p:cNvSpPr txBox="1"/>
          <p:nvPr/>
        </p:nvSpPr>
        <p:spPr>
          <a:xfrm>
            <a:off x="9761810" y="2082915"/>
            <a:ext cx="2061485" cy="627408"/>
          </a:xfrm>
          <a:prstGeom prst="rect">
            <a:avLst/>
          </a:prstGeom>
          <a:solidFill>
            <a:schemeClr val="bg1"/>
          </a:solidFill>
          <a:ln w="6350">
            <a:solidFill>
              <a:srgbClr val="0078D7"/>
            </a:solidFill>
            <a:prstDash val="dash"/>
          </a:ln>
        </p:spPr>
        <p:txBody>
          <a:bodyPr wrap="square" lIns="0" tIns="0" rIns="0" bIns="0" rtlCol="0" anchor="ctr">
            <a:noAutofit/>
          </a:bodyPr>
          <a:lstStyle/>
          <a:p>
            <a:pPr algn="ctr" defTabSz="896214">
              <a:lnSpc>
                <a:spcPct val="90000"/>
              </a:lnSpc>
              <a:spcAft>
                <a:spcPts val="588"/>
              </a:spcAft>
              <a:defRPr/>
            </a:pPr>
            <a:endParaRPr lang="en-US" sz="1961" kern="0" dirty="0">
              <a:solidFill>
                <a:srgbClr val="FFFFFF"/>
              </a:solidFill>
              <a:latin typeface="Segoe UI Light"/>
            </a:endParaRPr>
          </a:p>
        </p:txBody>
      </p:sp>
      <p:sp>
        <p:nvSpPr>
          <p:cNvPr id="275" name="TextBox 274"/>
          <p:cNvSpPr txBox="1"/>
          <p:nvPr/>
        </p:nvSpPr>
        <p:spPr>
          <a:xfrm>
            <a:off x="9761810" y="2787208"/>
            <a:ext cx="2061485" cy="627408"/>
          </a:xfrm>
          <a:prstGeom prst="rect">
            <a:avLst/>
          </a:prstGeom>
          <a:solidFill>
            <a:schemeClr val="bg1"/>
          </a:solidFill>
          <a:ln w="6350">
            <a:solidFill>
              <a:srgbClr val="0078D7"/>
            </a:solidFill>
            <a:prstDash val="dash"/>
          </a:ln>
        </p:spPr>
        <p:txBody>
          <a:bodyPr wrap="square" lIns="0" tIns="0" rIns="0" bIns="0" rtlCol="0" anchor="ctr">
            <a:noAutofit/>
          </a:bodyPr>
          <a:lstStyle/>
          <a:p>
            <a:pPr algn="ctr" defTabSz="896214">
              <a:lnSpc>
                <a:spcPct val="90000"/>
              </a:lnSpc>
              <a:spcAft>
                <a:spcPts val="588"/>
              </a:spcAft>
              <a:defRPr/>
            </a:pPr>
            <a:endParaRPr lang="en-US" sz="1961" kern="0" dirty="0">
              <a:solidFill>
                <a:srgbClr val="FFFFFF"/>
              </a:solidFill>
              <a:latin typeface="Segoe UI Light"/>
            </a:endParaRPr>
          </a:p>
        </p:txBody>
      </p:sp>
      <p:sp>
        <p:nvSpPr>
          <p:cNvPr id="276" name="TextBox 275"/>
          <p:cNvSpPr txBox="1"/>
          <p:nvPr/>
        </p:nvSpPr>
        <p:spPr>
          <a:xfrm>
            <a:off x="10355392" y="2244900"/>
            <a:ext cx="1373037" cy="307604"/>
          </a:xfrm>
          <a:prstGeom prst="rect">
            <a:avLst/>
          </a:prstGeom>
          <a:noFill/>
        </p:spPr>
        <p:txBody>
          <a:bodyPr wrap="square" rtlCol="0">
            <a:spAutoFit/>
          </a:bodyPr>
          <a:lstStyle/>
          <a:p>
            <a:pPr defTabSz="896214">
              <a:defRPr/>
            </a:pPr>
            <a:r>
              <a:rPr lang="en-US" sz="1371" kern="0" dirty="0">
                <a:solidFill>
                  <a:srgbClr val="0078D7"/>
                </a:solidFill>
                <a:latin typeface="Segoe UI Semibold" panose="020B0702040204020203" pitchFamily="34" charset="0"/>
                <a:cs typeface="Segoe UI Semibold" panose="020B0702040204020203" pitchFamily="34" charset="0"/>
              </a:rPr>
              <a:t>Power BI</a:t>
            </a:r>
          </a:p>
        </p:txBody>
      </p:sp>
      <p:sp>
        <p:nvSpPr>
          <p:cNvPr id="277" name="TextBox 276"/>
          <p:cNvSpPr txBox="1"/>
          <p:nvPr/>
        </p:nvSpPr>
        <p:spPr>
          <a:xfrm>
            <a:off x="10355391" y="2844480"/>
            <a:ext cx="1519997" cy="522890"/>
          </a:xfrm>
          <a:prstGeom prst="rect">
            <a:avLst/>
          </a:prstGeom>
          <a:noFill/>
        </p:spPr>
        <p:txBody>
          <a:bodyPr wrap="square" rtlCol="0">
            <a:spAutoFit/>
          </a:bodyPr>
          <a:lstStyle/>
          <a:p>
            <a:pPr defTabSz="896214">
              <a:defRPr/>
            </a:pPr>
            <a:r>
              <a:rPr lang="en-US" sz="1371" kern="0" dirty="0">
                <a:solidFill>
                  <a:srgbClr val="0078D7"/>
                </a:solidFill>
                <a:latin typeface="Segoe UI Semibold" panose="020B0702040204020203" pitchFamily="34" charset="0"/>
                <a:cs typeface="Segoe UI Semibold" panose="020B0702040204020203" pitchFamily="34" charset="0"/>
              </a:rPr>
              <a:t>Power BI</a:t>
            </a:r>
            <a:br>
              <a:rPr lang="en-US" sz="1371" kern="0" dirty="0">
                <a:solidFill>
                  <a:srgbClr val="0078D7"/>
                </a:solidFill>
                <a:latin typeface="Segoe UI Semibold" panose="020B0702040204020203" pitchFamily="34" charset="0"/>
                <a:cs typeface="Segoe UI Semibold" panose="020B0702040204020203" pitchFamily="34" charset="0"/>
              </a:rPr>
            </a:br>
            <a:r>
              <a:rPr lang="en-US" sz="1371" kern="0" dirty="0">
                <a:solidFill>
                  <a:srgbClr val="0078D7"/>
                </a:solidFill>
                <a:latin typeface="Segoe UI Semibold" panose="020B0702040204020203" pitchFamily="34" charset="0"/>
                <a:cs typeface="Segoe UI Semibold" panose="020B0702040204020203" pitchFamily="34" charset="0"/>
              </a:rPr>
              <a:t>Embedded</a:t>
            </a:r>
          </a:p>
        </p:txBody>
      </p:sp>
      <p:sp>
        <p:nvSpPr>
          <p:cNvPr id="280" name="Rectangle 279"/>
          <p:cNvSpPr/>
          <p:nvPr/>
        </p:nvSpPr>
        <p:spPr bwMode="auto">
          <a:xfrm>
            <a:off x="288822" y="4470042"/>
            <a:ext cx="4451467" cy="1584324"/>
          </a:xfrm>
          <a:prstGeom prst="rect">
            <a:avLst/>
          </a:prstGeom>
          <a:solidFill>
            <a:srgbClr val="0078D7">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TextBox 28"/>
          <p:cNvSpPr txBox="1"/>
          <p:nvPr/>
        </p:nvSpPr>
        <p:spPr>
          <a:xfrm>
            <a:off x="393729" y="4573751"/>
            <a:ext cx="2061485" cy="627408"/>
          </a:xfrm>
          <a:prstGeom prst="rect">
            <a:avLst/>
          </a:prstGeom>
          <a:solidFill>
            <a:schemeClr val="bg1"/>
          </a:solidFill>
          <a:ln w="6350">
            <a:solidFill>
              <a:srgbClr val="0078D7"/>
            </a:solidFill>
            <a:prstDash val="dash"/>
          </a:ln>
        </p:spPr>
        <p:txBody>
          <a:bodyPr wrap="square" lIns="0" tIns="0" rIns="0" bIns="0" rtlCol="0" anchor="ctr">
            <a:noAutofit/>
          </a:bodyPr>
          <a:lstStyle/>
          <a:p>
            <a:pPr algn="ctr" defTabSz="896214">
              <a:lnSpc>
                <a:spcPct val="90000"/>
              </a:lnSpc>
              <a:spcAft>
                <a:spcPts val="588"/>
              </a:spcAft>
              <a:defRPr/>
            </a:pPr>
            <a:endParaRPr lang="en-US" sz="1961" kern="0" dirty="0">
              <a:solidFill>
                <a:srgbClr val="FFFFFF"/>
              </a:solidFill>
              <a:latin typeface="Segoe UI Light"/>
            </a:endParaRPr>
          </a:p>
        </p:txBody>
      </p:sp>
      <p:sp>
        <p:nvSpPr>
          <p:cNvPr id="170" name="TextBox 169"/>
          <p:cNvSpPr txBox="1"/>
          <p:nvPr/>
        </p:nvSpPr>
        <p:spPr>
          <a:xfrm>
            <a:off x="886668" y="4736613"/>
            <a:ext cx="1373037" cy="307604"/>
          </a:xfrm>
          <a:prstGeom prst="rect">
            <a:avLst/>
          </a:prstGeom>
          <a:noFill/>
        </p:spPr>
        <p:txBody>
          <a:bodyPr wrap="square" rtlCol="0">
            <a:spAutoFit/>
          </a:bodyPr>
          <a:lstStyle/>
          <a:p>
            <a:pPr defTabSz="896214">
              <a:defRPr/>
            </a:pPr>
            <a:r>
              <a:rPr lang="en-US" sz="1371" kern="0" dirty="0">
                <a:solidFill>
                  <a:srgbClr val="0078D7"/>
                </a:solidFill>
                <a:latin typeface="Segoe UI Semibold" panose="020B0702040204020203" pitchFamily="34" charset="0"/>
                <a:cs typeface="Segoe UI Semibold" panose="020B0702040204020203" pitchFamily="34" charset="0"/>
              </a:rPr>
              <a:t>SQL Server</a:t>
            </a:r>
          </a:p>
        </p:txBody>
      </p:sp>
      <p:grpSp>
        <p:nvGrpSpPr>
          <p:cNvPr id="173" name="Group 30"/>
          <p:cNvGrpSpPr>
            <a:grpSpLocks noChangeAspect="1"/>
          </p:cNvGrpSpPr>
          <p:nvPr/>
        </p:nvGrpSpPr>
        <p:grpSpPr bwMode="auto">
          <a:xfrm>
            <a:off x="503866" y="4664184"/>
            <a:ext cx="339591" cy="446539"/>
            <a:chOff x="2455" y="3797"/>
            <a:chExt cx="308" cy="405"/>
          </a:xfrm>
        </p:grpSpPr>
        <p:sp>
          <p:nvSpPr>
            <p:cNvPr id="174" name="AutoShape 29"/>
            <p:cNvSpPr>
              <a:spLocks noChangeAspect="1" noChangeArrowheads="1" noTextEdit="1"/>
            </p:cNvSpPr>
            <p:nvPr/>
          </p:nvSpPr>
          <p:spPr bwMode="auto">
            <a:xfrm>
              <a:off x="2457" y="3797"/>
              <a:ext cx="30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75" name="Freeform 31"/>
            <p:cNvSpPr>
              <a:spLocks/>
            </p:cNvSpPr>
            <p:nvPr/>
          </p:nvSpPr>
          <p:spPr bwMode="auto">
            <a:xfrm>
              <a:off x="2455" y="3852"/>
              <a:ext cx="153" cy="350"/>
            </a:xfrm>
            <a:custGeom>
              <a:avLst/>
              <a:gdLst>
                <a:gd name="T0" fmla="*/ 0 w 75"/>
                <a:gd name="T1" fmla="*/ 0 h 172"/>
                <a:gd name="T2" fmla="*/ 0 w 75"/>
                <a:gd name="T3" fmla="*/ 145 h 172"/>
                <a:gd name="T4" fmla="*/ 75 w 75"/>
                <a:gd name="T5" fmla="*/ 172 h 172"/>
                <a:gd name="T6" fmla="*/ 75 w 75"/>
                <a:gd name="T7" fmla="*/ 0 h 172"/>
                <a:gd name="T8" fmla="*/ 0 w 75"/>
                <a:gd name="T9" fmla="*/ 0 h 172"/>
              </a:gdLst>
              <a:ahLst/>
              <a:cxnLst>
                <a:cxn ang="0">
                  <a:pos x="T0" y="T1"/>
                </a:cxn>
                <a:cxn ang="0">
                  <a:pos x="T2" y="T3"/>
                </a:cxn>
                <a:cxn ang="0">
                  <a:pos x="T4" y="T5"/>
                </a:cxn>
                <a:cxn ang="0">
                  <a:pos x="T6" y="T7"/>
                </a:cxn>
                <a:cxn ang="0">
                  <a:pos x="T8" y="T9"/>
                </a:cxn>
              </a:cxnLst>
              <a:rect l="0" t="0" r="r" b="b"/>
              <a:pathLst>
                <a:path w="75" h="172">
                  <a:moveTo>
                    <a:pt x="0" y="0"/>
                  </a:moveTo>
                  <a:cubicBezTo>
                    <a:pt x="0" y="145"/>
                    <a:pt x="0" y="145"/>
                    <a:pt x="0" y="145"/>
                  </a:cubicBezTo>
                  <a:cubicBezTo>
                    <a:pt x="0" y="160"/>
                    <a:pt x="34" y="172"/>
                    <a:pt x="75" y="172"/>
                  </a:cubicBezTo>
                  <a:cubicBezTo>
                    <a:pt x="75" y="0"/>
                    <a:pt x="75" y="0"/>
                    <a:pt x="75" y="0"/>
                  </a:cubicBezTo>
                  <a:cubicBezTo>
                    <a:pt x="0" y="0"/>
                    <a:pt x="0" y="0"/>
                    <a:pt x="0"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dirty="0">
                <a:solidFill>
                  <a:sysClr val="windowText" lastClr="000000"/>
                </a:solidFill>
                <a:latin typeface="Segoe UI"/>
              </a:endParaRPr>
            </a:p>
          </p:txBody>
        </p:sp>
        <p:sp>
          <p:nvSpPr>
            <p:cNvPr id="176" name="Freeform 32"/>
            <p:cNvSpPr>
              <a:spLocks/>
            </p:cNvSpPr>
            <p:nvPr/>
          </p:nvSpPr>
          <p:spPr bwMode="auto">
            <a:xfrm>
              <a:off x="2606" y="3852"/>
              <a:ext cx="155" cy="350"/>
            </a:xfrm>
            <a:custGeom>
              <a:avLst/>
              <a:gdLst>
                <a:gd name="T0" fmla="*/ 0 w 76"/>
                <a:gd name="T1" fmla="*/ 172 h 172"/>
                <a:gd name="T2" fmla="*/ 1 w 76"/>
                <a:gd name="T3" fmla="*/ 172 h 172"/>
                <a:gd name="T4" fmla="*/ 76 w 76"/>
                <a:gd name="T5" fmla="*/ 145 h 172"/>
                <a:gd name="T6" fmla="*/ 76 w 76"/>
                <a:gd name="T7" fmla="*/ 0 h 172"/>
                <a:gd name="T8" fmla="*/ 0 w 76"/>
                <a:gd name="T9" fmla="*/ 0 h 172"/>
                <a:gd name="T10" fmla="*/ 0 w 76"/>
                <a:gd name="T11" fmla="*/ 172 h 172"/>
              </a:gdLst>
              <a:ahLst/>
              <a:cxnLst>
                <a:cxn ang="0">
                  <a:pos x="T0" y="T1"/>
                </a:cxn>
                <a:cxn ang="0">
                  <a:pos x="T2" y="T3"/>
                </a:cxn>
                <a:cxn ang="0">
                  <a:pos x="T4" y="T5"/>
                </a:cxn>
                <a:cxn ang="0">
                  <a:pos x="T6" y="T7"/>
                </a:cxn>
                <a:cxn ang="0">
                  <a:pos x="T8" y="T9"/>
                </a:cxn>
                <a:cxn ang="0">
                  <a:pos x="T10" y="T11"/>
                </a:cxn>
              </a:cxnLst>
              <a:rect l="0" t="0" r="r" b="b"/>
              <a:pathLst>
                <a:path w="76" h="172">
                  <a:moveTo>
                    <a:pt x="0" y="172"/>
                  </a:moveTo>
                  <a:cubicBezTo>
                    <a:pt x="1" y="172"/>
                    <a:pt x="1" y="172"/>
                    <a:pt x="1" y="172"/>
                  </a:cubicBezTo>
                  <a:cubicBezTo>
                    <a:pt x="42" y="172"/>
                    <a:pt x="76" y="160"/>
                    <a:pt x="76" y="145"/>
                  </a:cubicBezTo>
                  <a:cubicBezTo>
                    <a:pt x="76" y="0"/>
                    <a:pt x="76" y="0"/>
                    <a:pt x="76" y="0"/>
                  </a:cubicBezTo>
                  <a:cubicBezTo>
                    <a:pt x="0" y="0"/>
                    <a:pt x="0" y="0"/>
                    <a:pt x="0" y="0"/>
                  </a:cubicBezTo>
                  <a:cubicBezTo>
                    <a:pt x="0" y="172"/>
                    <a:pt x="0" y="172"/>
                    <a:pt x="0" y="17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77" name="Freeform 33"/>
            <p:cNvSpPr>
              <a:spLocks/>
            </p:cNvSpPr>
            <p:nvPr/>
          </p:nvSpPr>
          <p:spPr bwMode="auto">
            <a:xfrm>
              <a:off x="2606" y="3852"/>
              <a:ext cx="155" cy="350"/>
            </a:xfrm>
            <a:custGeom>
              <a:avLst/>
              <a:gdLst>
                <a:gd name="T0" fmla="*/ 76 w 76"/>
                <a:gd name="T1" fmla="*/ 0 h 172"/>
                <a:gd name="T2" fmla="*/ 0 w 76"/>
                <a:gd name="T3" fmla="*/ 0 h 172"/>
                <a:gd name="T4" fmla="*/ 0 w 76"/>
                <a:gd name="T5" fmla="*/ 172 h 172"/>
                <a:gd name="T6" fmla="*/ 1 w 76"/>
                <a:gd name="T7" fmla="*/ 172 h 172"/>
                <a:gd name="T8" fmla="*/ 76 w 76"/>
                <a:gd name="T9" fmla="*/ 145 h 172"/>
                <a:gd name="T10" fmla="*/ 76 w 76"/>
                <a:gd name="T11" fmla="*/ 0 h 172"/>
              </a:gdLst>
              <a:ahLst/>
              <a:cxnLst>
                <a:cxn ang="0">
                  <a:pos x="T0" y="T1"/>
                </a:cxn>
                <a:cxn ang="0">
                  <a:pos x="T2" y="T3"/>
                </a:cxn>
                <a:cxn ang="0">
                  <a:pos x="T4" y="T5"/>
                </a:cxn>
                <a:cxn ang="0">
                  <a:pos x="T6" y="T7"/>
                </a:cxn>
                <a:cxn ang="0">
                  <a:pos x="T8" y="T9"/>
                </a:cxn>
                <a:cxn ang="0">
                  <a:pos x="T10" y="T11"/>
                </a:cxn>
              </a:cxnLst>
              <a:rect l="0" t="0" r="r" b="b"/>
              <a:pathLst>
                <a:path w="76" h="172">
                  <a:moveTo>
                    <a:pt x="76" y="0"/>
                  </a:moveTo>
                  <a:cubicBezTo>
                    <a:pt x="0" y="0"/>
                    <a:pt x="0" y="0"/>
                    <a:pt x="0" y="0"/>
                  </a:cubicBezTo>
                  <a:cubicBezTo>
                    <a:pt x="0" y="172"/>
                    <a:pt x="0" y="172"/>
                    <a:pt x="0" y="172"/>
                  </a:cubicBezTo>
                  <a:cubicBezTo>
                    <a:pt x="1" y="172"/>
                    <a:pt x="1" y="172"/>
                    <a:pt x="1" y="172"/>
                  </a:cubicBezTo>
                  <a:cubicBezTo>
                    <a:pt x="42" y="172"/>
                    <a:pt x="76" y="160"/>
                    <a:pt x="76" y="145"/>
                  </a:cubicBezTo>
                  <a:cubicBezTo>
                    <a:pt x="76" y="0"/>
                    <a:pt x="76" y="0"/>
                    <a:pt x="76"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78" name="Oval 34"/>
            <p:cNvSpPr>
              <a:spLocks noChangeArrowheads="1"/>
            </p:cNvSpPr>
            <p:nvPr/>
          </p:nvSpPr>
          <p:spPr bwMode="auto">
            <a:xfrm>
              <a:off x="2455" y="3797"/>
              <a:ext cx="306" cy="11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79" name="Oval 35"/>
            <p:cNvSpPr>
              <a:spLocks noChangeArrowheads="1"/>
            </p:cNvSpPr>
            <p:nvPr/>
          </p:nvSpPr>
          <p:spPr bwMode="auto">
            <a:xfrm>
              <a:off x="2486" y="3813"/>
              <a:ext cx="244" cy="7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80" name="Freeform 36"/>
            <p:cNvSpPr>
              <a:spLocks/>
            </p:cNvSpPr>
            <p:nvPr/>
          </p:nvSpPr>
          <p:spPr bwMode="auto">
            <a:xfrm>
              <a:off x="2486" y="3813"/>
              <a:ext cx="244" cy="59"/>
            </a:xfrm>
            <a:custGeom>
              <a:avLst/>
              <a:gdLst>
                <a:gd name="T0" fmla="*/ 107 w 120"/>
                <a:gd name="T1" fmla="*/ 29 h 29"/>
                <a:gd name="T2" fmla="*/ 120 w 120"/>
                <a:gd name="T3" fmla="*/ 18 h 29"/>
                <a:gd name="T4" fmla="*/ 60 w 120"/>
                <a:gd name="T5" fmla="*/ 0 h 29"/>
                <a:gd name="T6" fmla="*/ 0 w 120"/>
                <a:gd name="T7" fmla="*/ 18 h 29"/>
                <a:gd name="T8" fmla="*/ 13 w 120"/>
                <a:gd name="T9" fmla="*/ 29 h 29"/>
                <a:gd name="T10" fmla="*/ 60 w 120"/>
                <a:gd name="T11" fmla="*/ 22 h 29"/>
                <a:gd name="T12" fmla="*/ 107 w 120"/>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20" h="29">
                  <a:moveTo>
                    <a:pt x="107" y="29"/>
                  </a:moveTo>
                  <a:cubicBezTo>
                    <a:pt x="115" y="26"/>
                    <a:pt x="120" y="22"/>
                    <a:pt x="120" y="18"/>
                  </a:cubicBezTo>
                  <a:cubicBezTo>
                    <a:pt x="120" y="8"/>
                    <a:pt x="93" y="0"/>
                    <a:pt x="60" y="0"/>
                  </a:cubicBezTo>
                  <a:cubicBezTo>
                    <a:pt x="27" y="0"/>
                    <a:pt x="0" y="8"/>
                    <a:pt x="0" y="18"/>
                  </a:cubicBezTo>
                  <a:cubicBezTo>
                    <a:pt x="0" y="22"/>
                    <a:pt x="5" y="26"/>
                    <a:pt x="13" y="29"/>
                  </a:cubicBezTo>
                  <a:cubicBezTo>
                    <a:pt x="24" y="24"/>
                    <a:pt x="41" y="22"/>
                    <a:pt x="60" y="22"/>
                  </a:cubicBezTo>
                  <a:cubicBezTo>
                    <a:pt x="79" y="22"/>
                    <a:pt x="96" y="24"/>
                    <a:pt x="107" y="2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81" name="Freeform 37"/>
            <p:cNvSpPr>
              <a:spLocks/>
            </p:cNvSpPr>
            <p:nvPr/>
          </p:nvSpPr>
          <p:spPr bwMode="auto">
            <a:xfrm>
              <a:off x="2496" y="3986"/>
              <a:ext cx="63" cy="100"/>
            </a:xfrm>
            <a:custGeom>
              <a:avLst/>
              <a:gdLst>
                <a:gd name="T0" fmla="*/ 31 w 31"/>
                <a:gd name="T1" fmla="*/ 34 h 49"/>
                <a:gd name="T2" fmla="*/ 26 w 31"/>
                <a:gd name="T3" fmla="*/ 45 h 49"/>
                <a:gd name="T4" fmla="*/ 13 w 31"/>
                <a:gd name="T5" fmla="*/ 49 h 49"/>
                <a:gd name="T6" fmla="*/ 1 w 31"/>
                <a:gd name="T7" fmla="*/ 46 h 49"/>
                <a:gd name="T8" fmla="*/ 1 w 31"/>
                <a:gd name="T9" fmla="*/ 35 h 49"/>
                <a:gd name="T10" fmla="*/ 13 w 31"/>
                <a:gd name="T11" fmla="*/ 40 h 49"/>
                <a:gd name="T12" fmla="*/ 18 w 31"/>
                <a:gd name="T13" fmla="*/ 39 h 49"/>
                <a:gd name="T14" fmla="*/ 20 w 31"/>
                <a:gd name="T15" fmla="*/ 35 h 49"/>
                <a:gd name="T16" fmla="*/ 18 w 31"/>
                <a:gd name="T17" fmla="*/ 32 h 49"/>
                <a:gd name="T18" fmla="*/ 11 w 31"/>
                <a:gd name="T19" fmla="*/ 28 h 49"/>
                <a:gd name="T20" fmla="*/ 0 w 31"/>
                <a:gd name="T21" fmla="*/ 14 h 49"/>
                <a:gd name="T22" fmla="*/ 5 w 31"/>
                <a:gd name="T23" fmla="*/ 3 h 49"/>
                <a:gd name="T24" fmla="*/ 18 w 31"/>
                <a:gd name="T25" fmla="*/ 0 h 49"/>
                <a:gd name="T26" fmla="*/ 29 w 31"/>
                <a:gd name="T27" fmla="*/ 1 h 49"/>
                <a:gd name="T28" fmla="*/ 29 w 31"/>
                <a:gd name="T29" fmla="*/ 11 h 49"/>
                <a:gd name="T30" fmla="*/ 18 w 31"/>
                <a:gd name="T31" fmla="*/ 8 h 49"/>
                <a:gd name="T32" fmla="*/ 13 w 31"/>
                <a:gd name="T33" fmla="*/ 9 h 49"/>
                <a:gd name="T34" fmla="*/ 12 w 31"/>
                <a:gd name="T35" fmla="*/ 13 h 49"/>
                <a:gd name="T36" fmla="*/ 13 w 31"/>
                <a:gd name="T37" fmla="*/ 16 h 49"/>
                <a:gd name="T38" fmla="*/ 19 w 31"/>
                <a:gd name="T39" fmla="*/ 20 h 49"/>
                <a:gd name="T40" fmla="*/ 28 w 31"/>
                <a:gd name="T41" fmla="*/ 26 h 49"/>
                <a:gd name="T42" fmla="*/ 31 w 31"/>
                <a:gd name="T43" fmla="*/ 3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49">
                  <a:moveTo>
                    <a:pt x="31" y="34"/>
                  </a:moveTo>
                  <a:cubicBezTo>
                    <a:pt x="31" y="39"/>
                    <a:pt x="30" y="42"/>
                    <a:pt x="26" y="45"/>
                  </a:cubicBezTo>
                  <a:cubicBezTo>
                    <a:pt x="23" y="47"/>
                    <a:pt x="19" y="49"/>
                    <a:pt x="13" y="49"/>
                  </a:cubicBezTo>
                  <a:cubicBezTo>
                    <a:pt x="8" y="49"/>
                    <a:pt x="4" y="48"/>
                    <a:pt x="1" y="46"/>
                  </a:cubicBezTo>
                  <a:cubicBezTo>
                    <a:pt x="1" y="35"/>
                    <a:pt x="1" y="35"/>
                    <a:pt x="1" y="35"/>
                  </a:cubicBezTo>
                  <a:cubicBezTo>
                    <a:pt x="4" y="39"/>
                    <a:pt x="9" y="40"/>
                    <a:pt x="13" y="40"/>
                  </a:cubicBezTo>
                  <a:cubicBezTo>
                    <a:pt x="15" y="40"/>
                    <a:pt x="17" y="40"/>
                    <a:pt x="18" y="39"/>
                  </a:cubicBezTo>
                  <a:cubicBezTo>
                    <a:pt x="19" y="38"/>
                    <a:pt x="20" y="37"/>
                    <a:pt x="20" y="35"/>
                  </a:cubicBezTo>
                  <a:cubicBezTo>
                    <a:pt x="20" y="34"/>
                    <a:pt x="19" y="33"/>
                    <a:pt x="18" y="32"/>
                  </a:cubicBezTo>
                  <a:cubicBezTo>
                    <a:pt x="17" y="31"/>
                    <a:pt x="15" y="29"/>
                    <a:pt x="11" y="28"/>
                  </a:cubicBezTo>
                  <a:cubicBezTo>
                    <a:pt x="4" y="24"/>
                    <a:pt x="0" y="20"/>
                    <a:pt x="0" y="14"/>
                  </a:cubicBezTo>
                  <a:cubicBezTo>
                    <a:pt x="0" y="9"/>
                    <a:pt x="2" y="6"/>
                    <a:pt x="5" y="3"/>
                  </a:cubicBezTo>
                  <a:cubicBezTo>
                    <a:pt x="8" y="1"/>
                    <a:pt x="12" y="0"/>
                    <a:pt x="18" y="0"/>
                  </a:cubicBezTo>
                  <a:cubicBezTo>
                    <a:pt x="22" y="0"/>
                    <a:pt x="26" y="0"/>
                    <a:pt x="29" y="1"/>
                  </a:cubicBezTo>
                  <a:cubicBezTo>
                    <a:pt x="29" y="11"/>
                    <a:pt x="29" y="11"/>
                    <a:pt x="29" y="11"/>
                  </a:cubicBezTo>
                  <a:cubicBezTo>
                    <a:pt x="26" y="9"/>
                    <a:pt x="22" y="8"/>
                    <a:pt x="18" y="8"/>
                  </a:cubicBezTo>
                  <a:cubicBezTo>
                    <a:pt x="16" y="8"/>
                    <a:pt x="15" y="8"/>
                    <a:pt x="13" y="9"/>
                  </a:cubicBezTo>
                  <a:cubicBezTo>
                    <a:pt x="12" y="10"/>
                    <a:pt x="12" y="11"/>
                    <a:pt x="12" y="13"/>
                  </a:cubicBezTo>
                  <a:cubicBezTo>
                    <a:pt x="12" y="14"/>
                    <a:pt x="12" y="15"/>
                    <a:pt x="13" y="16"/>
                  </a:cubicBezTo>
                  <a:cubicBezTo>
                    <a:pt x="14" y="17"/>
                    <a:pt x="16" y="19"/>
                    <a:pt x="19" y="20"/>
                  </a:cubicBezTo>
                  <a:cubicBezTo>
                    <a:pt x="23" y="22"/>
                    <a:pt x="26" y="24"/>
                    <a:pt x="28" y="26"/>
                  </a:cubicBezTo>
                  <a:cubicBezTo>
                    <a:pt x="30" y="29"/>
                    <a:pt x="31" y="31"/>
                    <a:pt x="31" y="3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82" name="Freeform 38"/>
            <p:cNvSpPr>
              <a:spLocks noEditPoints="1"/>
            </p:cNvSpPr>
            <p:nvPr/>
          </p:nvSpPr>
          <p:spPr bwMode="auto">
            <a:xfrm>
              <a:off x="2569" y="3986"/>
              <a:ext cx="94" cy="122"/>
            </a:xfrm>
            <a:custGeom>
              <a:avLst/>
              <a:gdLst>
                <a:gd name="T0" fmla="*/ 46 w 46"/>
                <a:gd name="T1" fmla="*/ 24 h 60"/>
                <a:gd name="T2" fmla="*/ 42 w 46"/>
                <a:gd name="T3" fmla="*/ 38 h 60"/>
                <a:gd name="T4" fmla="*/ 32 w 46"/>
                <a:gd name="T5" fmla="*/ 47 h 60"/>
                <a:gd name="T6" fmla="*/ 45 w 46"/>
                <a:gd name="T7" fmla="*/ 60 h 60"/>
                <a:gd name="T8" fmla="*/ 31 w 46"/>
                <a:gd name="T9" fmla="*/ 60 h 60"/>
                <a:gd name="T10" fmla="*/ 22 w 46"/>
                <a:gd name="T11" fmla="*/ 49 h 60"/>
                <a:gd name="T12" fmla="*/ 10 w 46"/>
                <a:gd name="T13" fmla="*/ 45 h 60"/>
                <a:gd name="T14" fmla="*/ 2 w 46"/>
                <a:gd name="T15" fmla="*/ 37 h 60"/>
                <a:gd name="T16" fmla="*/ 0 w 46"/>
                <a:gd name="T17" fmla="*/ 25 h 60"/>
                <a:gd name="T18" fmla="*/ 3 w 46"/>
                <a:gd name="T19" fmla="*/ 12 h 60"/>
                <a:gd name="T20" fmla="*/ 11 w 46"/>
                <a:gd name="T21" fmla="*/ 3 h 60"/>
                <a:gd name="T22" fmla="*/ 24 w 46"/>
                <a:gd name="T23" fmla="*/ 0 h 60"/>
                <a:gd name="T24" fmla="*/ 35 w 46"/>
                <a:gd name="T25" fmla="*/ 3 h 60"/>
                <a:gd name="T26" fmla="*/ 43 w 46"/>
                <a:gd name="T27" fmla="*/ 11 h 60"/>
                <a:gd name="T28" fmla="*/ 46 w 46"/>
                <a:gd name="T29" fmla="*/ 24 h 60"/>
                <a:gd name="T30" fmla="*/ 35 w 46"/>
                <a:gd name="T31" fmla="*/ 24 h 60"/>
                <a:gd name="T32" fmla="*/ 32 w 46"/>
                <a:gd name="T33" fmla="*/ 13 h 60"/>
                <a:gd name="T34" fmla="*/ 23 w 46"/>
                <a:gd name="T35" fmla="*/ 9 h 60"/>
                <a:gd name="T36" fmla="*/ 14 w 46"/>
                <a:gd name="T37" fmla="*/ 13 h 60"/>
                <a:gd name="T38" fmla="*/ 11 w 46"/>
                <a:gd name="T39" fmla="*/ 24 h 60"/>
                <a:gd name="T40" fmla="*/ 14 w 46"/>
                <a:gd name="T41" fmla="*/ 35 h 60"/>
                <a:gd name="T42" fmla="*/ 23 w 46"/>
                <a:gd name="T43" fmla="*/ 39 h 60"/>
                <a:gd name="T44" fmla="*/ 32 w 46"/>
                <a:gd name="T45" fmla="*/ 35 h 60"/>
                <a:gd name="T46" fmla="*/ 35 w 46"/>
                <a:gd name="T47" fmla="*/ 2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60">
                  <a:moveTo>
                    <a:pt x="46" y="24"/>
                  </a:moveTo>
                  <a:cubicBezTo>
                    <a:pt x="46" y="29"/>
                    <a:pt x="45" y="34"/>
                    <a:pt x="42" y="38"/>
                  </a:cubicBezTo>
                  <a:cubicBezTo>
                    <a:pt x="40" y="42"/>
                    <a:pt x="36" y="45"/>
                    <a:pt x="32" y="47"/>
                  </a:cubicBezTo>
                  <a:cubicBezTo>
                    <a:pt x="45" y="60"/>
                    <a:pt x="45" y="60"/>
                    <a:pt x="45" y="60"/>
                  </a:cubicBezTo>
                  <a:cubicBezTo>
                    <a:pt x="31" y="60"/>
                    <a:pt x="31" y="60"/>
                    <a:pt x="31" y="60"/>
                  </a:cubicBezTo>
                  <a:cubicBezTo>
                    <a:pt x="22" y="49"/>
                    <a:pt x="22" y="49"/>
                    <a:pt x="22" y="49"/>
                  </a:cubicBezTo>
                  <a:cubicBezTo>
                    <a:pt x="17" y="48"/>
                    <a:pt x="14" y="47"/>
                    <a:pt x="10" y="45"/>
                  </a:cubicBezTo>
                  <a:cubicBezTo>
                    <a:pt x="7" y="43"/>
                    <a:pt x="4" y="40"/>
                    <a:pt x="2" y="37"/>
                  </a:cubicBezTo>
                  <a:cubicBezTo>
                    <a:pt x="1" y="33"/>
                    <a:pt x="0" y="29"/>
                    <a:pt x="0" y="25"/>
                  </a:cubicBezTo>
                  <a:cubicBezTo>
                    <a:pt x="0" y="20"/>
                    <a:pt x="1" y="15"/>
                    <a:pt x="3" y="12"/>
                  </a:cubicBezTo>
                  <a:cubicBezTo>
                    <a:pt x="5" y="8"/>
                    <a:pt x="8" y="5"/>
                    <a:pt x="11" y="3"/>
                  </a:cubicBezTo>
                  <a:cubicBezTo>
                    <a:pt x="15" y="1"/>
                    <a:pt x="19" y="0"/>
                    <a:pt x="24" y="0"/>
                  </a:cubicBezTo>
                  <a:cubicBezTo>
                    <a:pt x="28" y="0"/>
                    <a:pt x="32" y="1"/>
                    <a:pt x="35" y="3"/>
                  </a:cubicBezTo>
                  <a:cubicBezTo>
                    <a:pt x="39" y="5"/>
                    <a:pt x="41" y="7"/>
                    <a:pt x="43" y="11"/>
                  </a:cubicBezTo>
                  <a:cubicBezTo>
                    <a:pt x="45" y="15"/>
                    <a:pt x="46" y="19"/>
                    <a:pt x="46" y="24"/>
                  </a:cubicBezTo>
                  <a:close/>
                  <a:moveTo>
                    <a:pt x="35" y="24"/>
                  </a:moveTo>
                  <a:cubicBezTo>
                    <a:pt x="35" y="20"/>
                    <a:pt x="34" y="16"/>
                    <a:pt x="32" y="13"/>
                  </a:cubicBezTo>
                  <a:cubicBezTo>
                    <a:pt x="30" y="10"/>
                    <a:pt x="27" y="9"/>
                    <a:pt x="23" y="9"/>
                  </a:cubicBezTo>
                  <a:cubicBezTo>
                    <a:pt x="19" y="9"/>
                    <a:pt x="17" y="10"/>
                    <a:pt x="14" y="13"/>
                  </a:cubicBezTo>
                  <a:cubicBezTo>
                    <a:pt x="12" y="16"/>
                    <a:pt x="11" y="19"/>
                    <a:pt x="11" y="24"/>
                  </a:cubicBezTo>
                  <a:cubicBezTo>
                    <a:pt x="11" y="29"/>
                    <a:pt x="12" y="32"/>
                    <a:pt x="14" y="35"/>
                  </a:cubicBezTo>
                  <a:cubicBezTo>
                    <a:pt x="16" y="38"/>
                    <a:pt x="19" y="39"/>
                    <a:pt x="23" y="39"/>
                  </a:cubicBezTo>
                  <a:cubicBezTo>
                    <a:pt x="27" y="39"/>
                    <a:pt x="29" y="38"/>
                    <a:pt x="32" y="35"/>
                  </a:cubicBezTo>
                  <a:cubicBezTo>
                    <a:pt x="34" y="33"/>
                    <a:pt x="35" y="29"/>
                    <a:pt x="35" y="2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83" name="Freeform 39"/>
            <p:cNvSpPr>
              <a:spLocks/>
            </p:cNvSpPr>
            <p:nvPr/>
          </p:nvSpPr>
          <p:spPr bwMode="auto">
            <a:xfrm>
              <a:off x="2679" y="3986"/>
              <a:ext cx="57" cy="98"/>
            </a:xfrm>
            <a:custGeom>
              <a:avLst/>
              <a:gdLst>
                <a:gd name="T0" fmla="*/ 57 w 57"/>
                <a:gd name="T1" fmla="*/ 98 h 98"/>
                <a:gd name="T2" fmla="*/ 0 w 57"/>
                <a:gd name="T3" fmla="*/ 98 h 98"/>
                <a:gd name="T4" fmla="*/ 0 w 57"/>
                <a:gd name="T5" fmla="*/ 0 h 98"/>
                <a:gd name="T6" fmla="*/ 23 w 57"/>
                <a:gd name="T7" fmla="*/ 0 h 98"/>
                <a:gd name="T8" fmla="*/ 23 w 57"/>
                <a:gd name="T9" fmla="*/ 80 h 98"/>
                <a:gd name="T10" fmla="*/ 57 w 57"/>
                <a:gd name="T11" fmla="*/ 80 h 98"/>
                <a:gd name="T12" fmla="*/ 57 w 57"/>
                <a:gd name="T13" fmla="*/ 98 h 98"/>
              </a:gdLst>
              <a:ahLst/>
              <a:cxnLst>
                <a:cxn ang="0">
                  <a:pos x="T0" y="T1"/>
                </a:cxn>
                <a:cxn ang="0">
                  <a:pos x="T2" y="T3"/>
                </a:cxn>
                <a:cxn ang="0">
                  <a:pos x="T4" y="T5"/>
                </a:cxn>
                <a:cxn ang="0">
                  <a:pos x="T6" y="T7"/>
                </a:cxn>
                <a:cxn ang="0">
                  <a:pos x="T8" y="T9"/>
                </a:cxn>
                <a:cxn ang="0">
                  <a:pos x="T10" y="T11"/>
                </a:cxn>
                <a:cxn ang="0">
                  <a:pos x="T12" y="T13"/>
                </a:cxn>
              </a:cxnLst>
              <a:rect l="0" t="0" r="r" b="b"/>
              <a:pathLst>
                <a:path w="57" h="98">
                  <a:moveTo>
                    <a:pt x="57" y="98"/>
                  </a:moveTo>
                  <a:lnTo>
                    <a:pt x="0" y="98"/>
                  </a:lnTo>
                  <a:lnTo>
                    <a:pt x="0" y="0"/>
                  </a:lnTo>
                  <a:lnTo>
                    <a:pt x="23" y="0"/>
                  </a:lnTo>
                  <a:lnTo>
                    <a:pt x="23" y="80"/>
                  </a:lnTo>
                  <a:lnTo>
                    <a:pt x="57" y="80"/>
                  </a:lnTo>
                  <a:lnTo>
                    <a:pt x="57" y="9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grpSp>
      <p:sp>
        <p:nvSpPr>
          <p:cNvPr id="30" name="TextBox 29"/>
          <p:cNvSpPr txBox="1"/>
          <p:nvPr/>
        </p:nvSpPr>
        <p:spPr>
          <a:xfrm>
            <a:off x="2576723" y="4573751"/>
            <a:ext cx="2061485" cy="1338989"/>
          </a:xfrm>
          <a:prstGeom prst="rect">
            <a:avLst/>
          </a:prstGeom>
          <a:solidFill>
            <a:schemeClr val="bg1"/>
          </a:solidFill>
          <a:ln w="6350">
            <a:solidFill>
              <a:srgbClr val="0078D7"/>
            </a:solidFill>
            <a:prstDash val="dash"/>
          </a:ln>
        </p:spPr>
        <p:txBody>
          <a:bodyPr wrap="square" lIns="0" tIns="0" rIns="0" bIns="0" rtlCol="0" anchor="ctr">
            <a:noAutofit/>
          </a:bodyPr>
          <a:lstStyle/>
          <a:p>
            <a:pPr algn="ctr" defTabSz="896214">
              <a:lnSpc>
                <a:spcPct val="90000"/>
              </a:lnSpc>
              <a:spcAft>
                <a:spcPts val="588"/>
              </a:spcAft>
              <a:defRPr/>
            </a:pPr>
            <a:endParaRPr lang="en-US" sz="1961" kern="0" dirty="0">
              <a:solidFill>
                <a:srgbClr val="FFFFFF"/>
              </a:solidFill>
              <a:latin typeface="Segoe UI Light"/>
            </a:endParaRPr>
          </a:p>
        </p:txBody>
      </p:sp>
      <p:sp>
        <p:nvSpPr>
          <p:cNvPr id="172" name="TextBox 171"/>
          <p:cNvSpPr txBox="1"/>
          <p:nvPr/>
        </p:nvSpPr>
        <p:spPr>
          <a:xfrm>
            <a:off x="3041334" y="4631022"/>
            <a:ext cx="1373037" cy="522890"/>
          </a:xfrm>
          <a:prstGeom prst="rect">
            <a:avLst/>
          </a:prstGeom>
          <a:noFill/>
        </p:spPr>
        <p:txBody>
          <a:bodyPr wrap="square" rtlCol="0">
            <a:spAutoFit/>
          </a:bodyPr>
          <a:lstStyle/>
          <a:p>
            <a:pPr defTabSz="896214">
              <a:defRPr/>
            </a:pPr>
            <a:r>
              <a:rPr lang="en-US" sz="1371" kern="0" dirty="0">
                <a:solidFill>
                  <a:srgbClr val="0078D7"/>
                </a:solidFill>
                <a:latin typeface="Segoe UI Semibold" panose="020B0702040204020203" pitchFamily="34" charset="0"/>
                <a:cs typeface="Segoe UI Semibold" panose="020B0702040204020203" pitchFamily="34" charset="0"/>
              </a:rPr>
              <a:t>Other </a:t>
            </a:r>
            <a:br>
              <a:rPr lang="en-US" sz="1371" kern="0" dirty="0">
                <a:solidFill>
                  <a:srgbClr val="0078D7"/>
                </a:solidFill>
                <a:latin typeface="Segoe UI Semibold" panose="020B0702040204020203" pitchFamily="34" charset="0"/>
                <a:cs typeface="Segoe UI Semibold" panose="020B0702040204020203" pitchFamily="34" charset="0"/>
              </a:rPr>
            </a:br>
            <a:r>
              <a:rPr lang="en-US" sz="1371" kern="0" dirty="0">
                <a:solidFill>
                  <a:srgbClr val="0078D7"/>
                </a:solidFill>
                <a:latin typeface="Segoe UI Semibold" panose="020B0702040204020203" pitchFamily="34" charset="0"/>
                <a:cs typeface="Segoe UI Semibold" panose="020B0702040204020203" pitchFamily="34" charset="0"/>
              </a:rPr>
              <a:t>data sources</a:t>
            </a:r>
          </a:p>
        </p:txBody>
      </p:sp>
      <p:grpSp>
        <p:nvGrpSpPr>
          <p:cNvPr id="205" name="Group 30"/>
          <p:cNvGrpSpPr>
            <a:grpSpLocks noChangeAspect="1"/>
          </p:cNvGrpSpPr>
          <p:nvPr/>
        </p:nvGrpSpPr>
        <p:grpSpPr bwMode="auto">
          <a:xfrm>
            <a:off x="2688504" y="4664184"/>
            <a:ext cx="339591" cy="446539"/>
            <a:chOff x="2455" y="3797"/>
            <a:chExt cx="308" cy="405"/>
          </a:xfrm>
        </p:grpSpPr>
        <p:sp>
          <p:nvSpPr>
            <p:cNvPr id="206" name="AutoShape 29"/>
            <p:cNvSpPr>
              <a:spLocks noChangeAspect="1" noChangeArrowheads="1" noTextEdit="1"/>
            </p:cNvSpPr>
            <p:nvPr/>
          </p:nvSpPr>
          <p:spPr bwMode="auto">
            <a:xfrm>
              <a:off x="2457" y="3797"/>
              <a:ext cx="30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07" name="Freeform 31"/>
            <p:cNvSpPr>
              <a:spLocks/>
            </p:cNvSpPr>
            <p:nvPr/>
          </p:nvSpPr>
          <p:spPr bwMode="auto">
            <a:xfrm>
              <a:off x="2455" y="3852"/>
              <a:ext cx="153" cy="350"/>
            </a:xfrm>
            <a:custGeom>
              <a:avLst/>
              <a:gdLst>
                <a:gd name="T0" fmla="*/ 0 w 75"/>
                <a:gd name="T1" fmla="*/ 0 h 172"/>
                <a:gd name="T2" fmla="*/ 0 w 75"/>
                <a:gd name="T3" fmla="*/ 145 h 172"/>
                <a:gd name="T4" fmla="*/ 75 w 75"/>
                <a:gd name="T5" fmla="*/ 172 h 172"/>
                <a:gd name="T6" fmla="*/ 75 w 75"/>
                <a:gd name="T7" fmla="*/ 0 h 172"/>
                <a:gd name="T8" fmla="*/ 0 w 75"/>
                <a:gd name="T9" fmla="*/ 0 h 172"/>
              </a:gdLst>
              <a:ahLst/>
              <a:cxnLst>
                <a:cxn ang="0">
                  <a:pos x="T0" y="T1"/>
                </a:cxn>
                <a:cxn ang="0">
                  <a:pos x="T2" y="T3"/>
                </a:cxn>
                <a:cxn ang="0">
                  <a:pos x="T4" y="T5"/>
                </a:cxn>
                <a:cxn ang="0">
                  <a:pos x="T6" y="T7"/>
                </a:cxn>
                <a:cxn ang="0">
                  <a:pos x="T8" y="T9"/>
                </a:cxn>
              </a:cxnLst>
              <a:rect l="0" t="0" r="r" b="b"/>
              <a:pathLst>
                <a:path w="75" h="172">
                  <a:moveTo>
                    <a:pt x="0" y="0"/>
                  </a:moveTo>
                  <a:cubicBezTo>
                    <a:pt x="0" y="145"/>
                    <a:pt x="0" y="145"/>
                    <a:pt x="0" y="145"/>
                  </a:cubicBezTo>
                  <a:cubicBezTo>
                    <a:pt x="0" y="160"/>
                    <a:pt x="34" y="172"/>
                    <a:pt x="75" y="172"/>
                  </a:cubicBezTo>
                  <a:cubicBezTo>
                    <a:pt x="75" y="0"/>
                    <a:pt x="75" y="0"/>
                    <a:pt x="75" y="0"/>
                  </a:cubicBezTo>
                  <a:cubicBezTo>
                    <a:pt x="0" y="0"/>
                    <a:pt x="0" y="0"/>
                    <a:pt x="0"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08" name="Freeform 32"/>
            <p:cNvSpPr>
              <a:spLocks/>
            </p:cNvSpPr>
            <p:nvPr/>
          </p:nvSpPr>
          <p:spPr bwMode="auto">
            <a:xfrm>
              <a:off x="2606" y="3852"/>
              <a:ext cx="155" cy="350"/>
            </a:xfrm>
            <a:custGeom>
              <a:avLst/>
              <a:gdLst>
                <a:gd name="T0" fmla="*/ 0 w 76"/>
                <a:gd name="T1" fmla="*/ 172 h 172"/>
                <a:gd name="T2" fmla="*/ 1 w 76"/>
                <a:gd name="T3" fmla="*/ 172 h 172"/>
                <a:gd name="T4" fmla="*/ 76 w 76"/>
                <a:gd name="T5" fmla="*/ 145 h 172"/>
                <a:gd name="T6" fmla="*/ 76 w 76"/>
                <a:gd name="T7" fmla="*/ 0 h 172"/>
                <a:gd name="T8" fmla="*/ 0 w 76"/>
                <a:gd name="T9" fmla="*/ 0 h 172"/>
                <a:gd name="T10" fmla="*/ 0 w 76"/>
                <a:gd name="T11" fmla="*/ 172 h 172"/>
              </a:gdLst>
              <a:ahLst/>
              <a:cxnLst>
                <a:cxn ang="0">
                  <a:pos x="T0" y="T1"/>
                </a:cxn>
                <a:cxn ang="0">
                  <a:pos x="T2" y="T3"/>
                </a:cxn>
                <a:cxn ang="0">
                  <a:pos x="T4" y="T5"/>
                </a:cxn>
                <a:cxn ang="0">
                  <a:pos x="T6" y="T7"/>
                </a:cxn>
                <a:cxn ang="0">
                  <a:pos x="T8" y="T9"/>
                </a:cxn>
                <a:cxn ang="0">
                  <a:pos x="T10" y="T11"/>
                </a:cxn>
              </a:cxnLst>
              <a:rect l="0" t="0" r="r" b="b"/>
              <a:pathLst>
                <a:path w="76" h="172">
                  <a:moveTo>
                    <a:pt x="0" y="172"/>
                  </a:moveTo>
                  <a:cubicBezTo>
                    <a:pt x="1" y="172"/>
                    <a:pt x="1" y="172"/>
                    <a:pt x="1" y="172"/>
                  </a:cubicBezTo>
                  <a:cubicBezTo>
                    <a:pt x="42" y="172"/>
                    <a:pt x="76" y="160"/>
                    <a:pt x="76" y="145"/>
                  </a:cubicBezTo>
                  <a:cubicBezTo>
                    <a:pt x="76" y="0"/>
                    <a:pt x="76" y="0"/>
                    <a:pt x="76" y="0"/>
                  </a:cubicBezTo>
                  <a:cubicBezTo>
                    <a:pt x="0" y="0"/>
                    <a:pt x="0" y="0"/>
                    <a:pt x="0" y="0"/>
                  </a:cubicBezTo>
                  <a:cubicBezTo>
                    <a:pt x="0" y="172"/>
                    <a:pt x="0" y="172"/>
                    <a:pt x="0" y="17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09" name="Freeform 33"/>
            <p:cNvSpPr>
              <a:spLocks/>
            </p:cNvSpPr>
            <p:nvPr/>
          </p:nvSpPr>
          <p:spPr bwMode="auto">
            <a:xfrm>
              <a:off x="2606" y="3852"/>
              <a:ext cx="155" cy="350"/>
            </a:xfrm>
            <a:custGeom>
              <a:avLst/>
              <a:gdLst>
                <a:gd name="T0" fmla="*/ 76 w 76"/>
                <a:gd name="T1" fmla="*/ 0 h 172"/>
                <a:gd name="T2" fmla="*/ 0 w 76"/>
                <a:gd name="T3" fmla="*/ 0 h 172"/>
                <a:gd name="T4" fmla="*/ 0 w 76"/>
                <a:gd name="T5" fmla="*/ 172 h 172"/>
                <a:gd name="T6" fmla="*/ 1 w 76"/>
                <a:gd name="T7" fmla="*/ 172 h 172"/>
                <a:gd name="T8" fmla="*/ 76 w 76"/>
                <a:gd name="T9" fmla="*/ 145 h 172"/>
                <a:gd name="T10" fmla="*/ 76 w 76"/>
                <a:gd name="T11" fmla="*/ 0 h 172"/>
              </a:gdLst>
              <a:ahLst/>
              <a:cxnLst>
                <a:cxn ang="0">
                  <a:pos x="T0" y="T1"/>
                </a:cxn>
                <a:cxn ang="0">
                  <a:pos x="T2" y="T3"/>
                </a:cxn>
                <a:cxn ang="0">
                  <a:pos x="T4" y="T5"/>
                </a:cxn>
                <a:cxn ang="0">
                  <a:pos x="T6" y="T7"/>
                </a:cxn>
                <a:cxn ang="0">
                  <a:pos x="T8" y="T9"/>
                </a:cxn>
                <a:cxn ang="0">
                  <a:pos x="T10" y="T11"/>
                </a:cxn>
              </a:cxnLst>
              <a:rect l="0" t="0" r="r" b="b"/>
              <a:pathLst>
                <a:path w="76" h="172">
                  <a:moveTo>
                    <a:pt x="76" y="0"/>
                  </a:moveTo>
                  <a:cubicBezTo>
                    <a:pt x="0" y="0"/>
                    <a:pt x="0" y="0"/>
                    <a:pt x="0" y="0"/>
                  </a:cubicBezTo>
                  <a:cubicBezTo>
                    <a:pt x="0" y="172"/>
                    <a:pt x="0" y="172"/>
                    <a:pt x="0" y="172"/>
                  </a:cubicBezTo>
                  <a:cubicBezTo>
                    <a:pt x="1" y="172"/>
                    <a:pt x="1" y="172"/>
                    <a:pt x="1" y="172"/>
                  </a:cubicBezTo>
                  <a:cubicBezTo>
                    <a:pt x="42" y="172"/>
                    <a:pt x="76" y="160"/>
                    <a:pt x="76" y="145"/>
                  </a:cubicBezTo>
                  <a:cubicBezTo>
                    <a:pt x="76" y="0"/>
                    <a:pt x="76" y="0"/>
                    <a:pt x="76"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10" name="Oval 34"/>
            <p:cNvSpPr>
              <a:spLocks noChangeArrowheads="1"/>
            </p:cNvSpPr>
            <p:nvPr/>
          </p:nvSpPr>
          <p:spPr bwMode="auto">
            <a:xfrm>
              <a:off x="2455" y="3797"/>
              <a:ext cx="306" cy="11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11" name="Oval 35"/>
            <p:cNvSpPr>
              <a:spLocks noChangeArrowheads="1"/>
            </p:cNvSpPr>
            <p:nvPr/>
          </p:nvSpPr>
          <p:spPr bwMode="auto">
            <a:xfrm>
              <a:off x="2486" y="3813"/>
              <a:ext cx="244" cy="7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12" name="Freeform 36"/>
            <p:cNvSpPr>
              <a:spLocks/>
            </p:cNvSpPr>
            <p:nvPr/>
          </p:nvSpPr>
          <p:spPr bwMode="auto">
            <a:xfrm>
              <a:off x="2486" y="3813"/>
              <a:ext cx="244" cy="59"/>
            </a:xfrm>
            <a:custGeom>
              <a:avLst/>
              <a:gdLst>
                <a:gd name="T0" fmla="*/ 107 w 120"/>
                <a:gd name="T1" fmla="*/ 29 h 29"/>
                <a:gd name="T2" fmla="*/ 120 w 120"/>
                <a:gd name="T3" fmla="*/ 18 h 29"/>
                <a:gd name="T4" fmla="*/ 60 w 120"/>
                <a:gd name="T5" fmla="*/ 0 h 29"/>
                <a:gd name="T6" fmla="*/ 0 w 120"/>
                <a:gd name="T7" fmla="*/ 18 h 29"/>
                <a:gd name="T8" fmla="*/ 13 w 120"/>
                <a:gd name="T9" fmla="*/ 29 h 29"/>
                <a:gd name="T10" fmla="*/ 60 w 120"/>
                <a:gd name="T11" fmla="*/ 22 h 29"/>
                <a:gd name="T12" fmla="*/ 107 w 120"/>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20" h="29">
                  <a:moveTo>
                    <a:pt x="107" y="29"/>
                  </a:moveTo>
                  <a:cubicBezTo>
                    <a:pt x="115" y="26"/>
                    <a:pt x="120" y="22"/>
                    <a:pt x="120" y="18"/>
                  </a:cubicBezTo>
                  <a:cubicBezTo>
                    <a:pt x="120" y="8"/>
                    <a:pt x="93" y="0"/>
                    <a:pt x="60" y="0"/>
                  </a:cubicBezTo>
                  <a:cubicBezTo>
                    <a:pt x="27" y="0"/>
                    <a:pt x="0" y="8"/>
                    <a:pt x="0" y="18"/>
                  </a:cubicBezTo>
                  <a:cubicBezTo>
                    <a:pt x="0" y="22"/>
                    <a:pt x="5" y="26"/>
                    <a:pt x="13" y="29"/>
                  </a:cubicBezTo>
                  <a:cubicBezTo>
                    <a:pt x="24" y="24"/>
                    <a:pt x="41" y="22"/>
                    <a:pt x="60" y="22"/>
                  </a:cubicBezTo>
                  <a:cubicBezTo>
                    <a:pt x="79" y="22"/>
                    <a:pt x="96" y="24"/>
                    <a:pt x="107" y="2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grpSp>
      <p:grpSp>
        <p:nvGrpSpPr>
          <p:cNvPr id="9" name="Group 8"/>
          <p:cNvGrpSpPr/>
          <p:nvPr/>
        </p:nvGrpSpPr>
        <p:grpSpPr>
          <a:xfrm>
            <a:off x="9815745" y="5433211"/>
            <a:ext cx="539646" cy="346337"/>
            <a:chOff x="9674359" y="5477609"/>
            <a:chExt cx="627497" cy="402718"/>
          </a:xfrm>
        </p:grpSpPr>
        <p:sp>
          <p:nvSpPr>
            <p:cNvPr id="282" name="Freeform 281"/>
            <p:cNvSpPr>
              <a:spLocks noChangeAspect="1"/>
            </p:cNvSpPr>
            <p:nvPr/>
          </p:nvSpPr>
          <p:spPr bwMode="black">
            <a:xfrm flipH="1">
              <a:off x="9674359" y="5477609"/>
              <a:ext cx="627497" cy="402718"/>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rgbClr val="0078D7"/>
            </a:solidFill>
            <a:ln>
              <a:noFill/>
            </a:ln>
          </p:spPr>
          <p:txBody>
            <a:bodyPr vert="horz" wrap="square" lIns="89630" tIns="44814" rIns="89630" bIns="44814" numCol="1" anchor="t" anchorCtr="0" compatLnSpc="1">
              <a:prstTxWarp prst="textNoShape">
                <a:avLst/>
              </a:prstTxWarp>
              <a:noAutofit/>
            </a:bodyPr>
            <a:lstStyle/>
            <a:p>
              <a:pPr defTabSz="914192">
                <a:defRPr/>
              </a:pPr>
              <a:endParaRPr lang="en-US" sz="1765" kern="0" dirty="0">
                <a:solidFill>
                  <a:srgbClr val="FFFFFF"/>
                </a:solidFill>
                <a:latin typeface="Segoe UI"/>
              </a:endParaRPr>
            </a:p>
          </p:txBody>
        </p:sp>
        <p:sp>
          <p:nvSpPr>
            <p:cNvPr id="283" name="Freeform 33"/>
            <p:cNvSpPr>
              <a:spLocks noChangeAspect="1" noEditPoints="1"/>
            </p:cNvSpPr>
            <p:nvPr/>
          </p:nvSpPr>
          <p:spPr bwMode="black">
            <a:xfrm>
              <a:off x="9826969" y="5551409"/>
              <a:ext cx="322276" cy="229241"/>
            </a:xfrm>
            <a:custGeom>
              <a:avLst/>
              <a:gdLst>
                <a:gd name="T0" fmla="*/ 0 w 1871"/>
                <a:gd name="T1" fmla="*/ 1139 h 1330"/>
                <a:gd name="T2" fmla="*/ 1871 w 1871"/>
                <a:gd name="T3" fmla="*/ 1139 h 1330"/>
                <a:gd name="T4" fmla="*/ 1871 w 1871"/>
                <a:gd name="T5" fmla="*/ 1330 h 1330"/>
                <a:gd name="T6" fmla="*/ 0 w 1871"/>
                <a:gd name="T7" fmla="*/ 1330 h 1330"/>
                <a:gd name="T8" fmla="*/ 0 w 1871"/>
                <a:gd name="T9" fmla="*/ 1139 h 1330"/>
                <a:gd name="T10" fmla="*/ 1870 w 1871"/>
                <a:gd name="T11" fmla="*/ 0 h 1330"/>
                <a:gd name="T12" fmla="*/ 1829 w 1871"/>
                <a:gd name="T13" fmla="*/ 312 h 1330"/>
                <a:gd name="T14" fmla="*/ 1766 w 1871"/>
                <a:gd name="T15" fmla="*/ 249 h 1330"/>
                <a:gd name="T16" fmla="*/ 1118 w 1871"/>
                <a:gd name="T17" fmla="*/ 897 h 1330"/>
                <a:gd name="T18" fmla="*/ 1115 w 1871"/>
                <a:gd name="T19" fmla="*/ 894 h 1330"/>
                <a:gd name="T20" fmla="*/ 1112 w 1871"/>
                <a:gd name="T21" fmla="*/ 897 h 1330"/>
                <a:gd name="T22" fmla="*/ 951 w 1871"/>
                <a:gd name="T23" fmla="*/ 736 h 1330"/>
                <a:gd name="T24" fmla="*/ 951 w 1871"/>
                <a:gd name="T25" fmla="*/ 737 h 1330"/>
                <a:gd name="T26" fmla="*/ 710 w 1871"/>
                <a:gd name="T27" fmla="*/ 496 h 1330"/>
                <a:gd name="T28" fmla="*/ 175 w 1871"/>
                <a:gd name="T29" fmla="*/ 1032 h 1330"/>
                <a:gd name="T30" fmla="*/ 171 w 1871"/>
                <a:gd name="T31" fmla="*/ 1037 h 1330"/>
                <a:gd name="T32" fmla="*/ 166 w 1871"/>
                <a:gd name="T33" fmla="*/ 1041 h 1330"/>
                <a:gd name="T34" fmla="*/ 161 w 1871"/>
                <a:gd name="T35" fmla="*/ 1046 h 1330"/>
                <a:gd name="T36" fmla="*/ 160 w 1871"/>
                <a:gd name="T37" fmla="*/ 1045 h 1330"/>
                <a:gd name="T38" fmla="*/ 140 w 1871"/>
                <a:gd name="T39" fmla="*/ 1059 h 1330"/>
                <a:gd name="T40" fmla="*/ 101 w 1871"/>
                <a:gd name="T41" fmla="*/ 1066 h 1330"/>
                <a:gd name="T42" fmla="*/ 1 w 1871"/>
                <a:gd name="T43" fmla="*/ 967 h 1330"/>
                <a:gd name="T44" fmla="*/ 9 w 1871"/>
                <a:gd name="T45" fmla="*/ 928 h 1330"/>
                <a:gd name="T46" fmla="*/ 23 w 1871"/>
                <a:gd name="T47" fmla="*/ 908 h 1330"/>
                <a:gd name="T48" fmla="*/ 19 w 1871"/>
                <a:gd name="T49" fmla="*/ 905 h 1330"/>
                <a:gd name="T50" fmla="*/ 707 w 1871"/>
                <a:gd name="T51" fmla="*/ 217 h 1330"/>
                <a:gd name="T52" fmla="*/ 710 w 1871"/>
                <a:gd name="T53" fmla="*/ 220 h 1330"/>
                <a:gd name="T54" fmla="*/ 713 w 1871"/>
                <a:gd name="T55" fmla="*/ 217 h 1330"/>
                <a:gd name="T56" fmla="*/ 874 w 1871"/>
                <a:gd name="T57" fmla="*/ 378 h 1330"/>
                <a:gd name="T58" fmla="*/ 874 w 1871"/>
                <a:gd name="T59" fmla="*/ 377 h 1330"/>
                <a:gd name="T60" fmla="*/ 1115 w 1871"/>
                <a:gd name="T61" fmla="*/ 618 h 1330"/>
                <a:gd name="T62" fmla="*/ 1625 w 1871"/>
                <a:gd name="T63" fmla="*/ 108 h 1330"/>
                <a:gd name="T64" fmla="*/ 1558 w 1871"/>
                <a:gd name="T65" fmla="*/ 41 h 1330"/>
                <a:gd name="T66" fmla="*/ 1870 w 1871"/>
                <a:gd name="T67" fmla="*/ 0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1" h="1330">
                  <a:moveTo>
                    <a:pt x="0" y="1139"/>
                  </a:moveTo>
                  <a:cubicBezTo>
                    <a:pt x="1871" y="1139"/>
                    <a:pt x="1871" y="1139"/>
                    <a:pt x="1871" y="1139"/>
                  </a:cubicBezTo>
                  <a:cubicBezTo>
                    <a:pt x="1871" y="1330"/>
                    <a:pt x="1871" y="1330"/>
                    <a:pt x="1871" y="1330"/>
                  </a:cubicBezTo>
                  <a:cubicBezTo>
                    <a:pt x="0" y="1330"/>
                    <a:pt x="0" y="1330"/>
                    <a:pt x="0" y="1330"/>
                  </a:cubicBezTo>
                  <a:cubicBezTo>
                    <a:pt x="0" y="1139"/>
                    <a:pt x="0" y="1139"/>
                    <a:pt x="0" y="1139"/>
                  </a:cubicBezTo>
                  <a:close/>
                  <a:moveTo>
                    <a:pt x="1870" y="0"/>
                  </a:moveTo>
                  <a:cubicBezTo>
                    <a:pt x="1829" y="312"/>
                    <a:pt x="1829" y="312"/>
                    <a:pt x="1829" y="312"/>
                  </a:cubicBezTo>
                  <a:cubicBezTo>
                    <a:pt x="1766" y="249"/>
                    <a:pt x="1766" y="249"/>
                    <a:pt x="1766" y="249"/>
                  </a:cubicBezTo>
                  <a:cubicBezTo>
                    <a:pt x="1118" y="897"/>
                    <a:pt x="1118" y="897"/>
                    <a:pt x="1118" y="897"/>
                  </a:cubicBezTo>
                  <a:cubicBezTo>
                    <a:pt x="1115" y="894"/>
                    <a:pt x="1115" y="894"/>
                    <a:pt x="1115" y="894"/>
                  </a:cubicBezTo>
                  <a:cubicBezTo>
                    <a:pt x="1112" y="897"/>
                    <a:pt x="1112" y="897"/>
                    <a:pt x="1112" y="897"/>
                  </a:cubicBezTo>
                  <a:cubicBezTo>
                    <a:pt x="951" y="736"/>
                    <a:pt x="951" y="736"/>
                    <a:pt x="951" y="736"/>
                  </a:cubicBezTo>
                  <a:cubicBezTo>
                    <a:pt x="951" y="737"/>
                    <a:pt x="951" y="737"/>
                    <a:pt x="951" y="737"/>
                  </a:cubicBezTo>
                  <a:cubicBezTo>
                    <a:pt x="710" y="496"/>
                    <a:pt x="710" y="496"/>
                    <a:pt x="710" y="496"/>
                  </a:cubicBezTo>
                  <a:cubicBezTo>
                    <a:pt x="175" y="1032"/>
                    <a:pt x="175" y="1032"/>
                    <a:pt x="175" y="1032"/>
                  </a:cubicBezTo>
                  <a:cubicBezTo>
                    <a:pt x="171" y="1037"/>
                    <a:pt x="171" y="1037"/>
                    <a:pt x="171" y="1037"/>
                  </a:cubicBezTo>
                  <a:cubicBezTo>
                    <a:pt x="166" y="1041"/>
                    <a:pt x="166" y="1041"/>
                    <a:pt x="166" y="1041"/>
                  </a:cubicBezTo>
                  <a:cubicBezTo>
                    <a:pt x="161" y="1046"/>
                    <a:pt x="161" y="1046"/>
                    <a:pt x="161" y="1046"/>
                  </a:cubicBezTo>
                  <a:cubicBezTo>
                    <a:pt x="160" y="1045"/>
                    <a:pt x="160" y="1045"/>
                    <a:pt x="160" y="1045"/>
                  </a:cubicBezTo>
                  <a:cubicBezTo>
                    <a:pt x="140" y="1059"/>
                    <a:pt x="140" y="1059"/>
                    <a:pt x="140" y="1059"/>
                  </a:cubicBezTo>
                  <a:cubicBezTo>
                    <a:pt x="128" y="1064"/>
                    <a:pt x="115" y="1066"/>
                    <a:pt x="101" y="1066"/>
                  </a:cubicBezTo>
                  <a:cubicBezTo>
                    <a:pt x="46" y="1066"/>
                    <a:pt x="1" y="1022"/>
                    <a:pt x="1" y="967"/>
                  </a:cubicBezTo>
                  <a:cubicBezTo>
                    <a:pt x="1" y="953"/>
                    <a:pt x="4" y="940"/>
                    <a:pt x="9" y="928"/>
                  </a:cubicBezTo>
                  <a:cubicBezTo>
                    <a:pt x="23" y="908"/>
                    <a:pt x="23" y="908"/>
                    <a:pt x="23" y="908"/>
                  </a:cubicBezTo>
                  <a:cubicBezTo>
                    <a:pt x="19" y="905"/>
                    <a:pt x="19" y="905"/>
                    <a:pt x="19" y="905"/>
                  </a:cubicBezTo>
                  <a:cubicBezTo>
                    <a:pt x="707" y="217"/>
                    <a:pt x="707" y="217"/>
                    <a:pt x="707" y="217"/>
                  </a:cubicBezTo>
                  <a:cubicBezTo>
                    <a:pt x="710" y="220"/>
                    <a:pt x="710" y="220"/>
                    <a:pt x="710" y="220"/>
                  </a:cubicBezTo>
                  <a:cubicBezTo>
                    <a:pt x="713" y="217"/>
                    <a:pt x="713" y="217"/>
                    <a:pt x="713" y="217"/>
                  </a:cubicBezTo>
                  <a:cubicBezTo>
                    <a:pt x="874" y="378"/>
                    <a:pt x="874" y="378"/>
                    <a:pt x="874" y="378"/>
                  </a:cubicBezTo>
                  <a:cubicBezTo>
                    <a:pt x="874" y="377"/>
                    <a:pt x="874" y="377"/>
                    <a:pt x="874" y="377"/>
                  </a:cubicBezTo>
                  <a:cubicBezTo>
                    <a:pt x="1115" y="618"/>
                    <a:pt x="1115" y="618"/>
                    <a:pt x="1115" y="618"/>
                  </a:cubicBezTo>
                  <a:cubicBezTo>
                    <a:pt x="1625" y="108"/>
                    <a:pt x="1625" y="108"/>
                    <a:pt x="1625" y="108"/>
                  </a:cubicBezTo>
                  <a:cubicBezTo>
                    <a:pt x="1558" y="41"/>
                    <a:pt x="1558" y="41"/>
                    <a:pt x="1558" y="41"/>
                  </a:cubicBezTo>
                  <a:cubicBezTo>
                    <a:pt x="1870" y="0"/>
                    <a:pt x="1870" y="0"/>
                    <a:pt x="1870" y="0"/>
                  </a:cubicBezTo>
                  <a:close/>
                </a:path>
              </a:pathLst>
            </a:custGeom>
            <a:solidFill>
              <a:srgbClr val="0078D7"/>
            </a:solidFill>
            <a:ln>
              <a:noFill/>
            </a:ln>
          </p:spPr>
          <p:txBody>
            <a:bodyPr vert="horz" wrap="square" lIns="89630" tIns="44814" rIns="89630" bIns="44814" numCol="1" anchor="t" anchorCtr="0" compatLnSpc="1">
              <a:prstTxWarp prst="textNoShape">
                <a:avLst/>
              </a:prstTxWarp>
            </a:bodyPr>
            <a:lstStyle/>
            <a:p>
              <a:pPr defTabSz="914192">
                <a:defRPr/>
              </a:pPr>
              <a:endParaRPr lang="en-US" sz="1765" kern="0" dirty="0">
                <a:solidFill>
                  <a:srgbClr val="FFFFFF"/>
                </a:solidFill>
                <a:latin typeface="Segoe UI"/>
              </a:endParaRPr>
            </a:p>
          </p:txBody>
        </p:sp>
      </p:grpSp>
      <p:sp>
        <p:nvSpPr>
          <p:cNvPr id="284" name="Freeform 283"/>
          <p:cNvSpPr/>
          <p:nvPr/>
        </p:nvSpPr>
        <p:spPr bwMode="auto">
          <a:xfrm>
            <a:off x="9884782" y="4655641"/>
            <a:ext cx="401570" cy="415828"/>
          </a:xfrm>
          <a:custGeom>
            <a:avLst/>
            <a:gdLst>
              <a:gd name="connsiteX0" fmla="*/ 366016 w 486435"/>
              <a:gd name="connsiteY0" fmla="*/ 354165 h 503706"/>
              <a:gd name="connsiteX1" fmla="*/ 366016 w 486435"/>
              <a:gd name="connsiteY1" fmla="*/ 394522 h 503706"/>
              <a:gd name="connsiteX2" fmla="*/ 446077 w 486435"/>
              <a:gd name="connsiteY2" fmla="*/ 394522 h 503706"/>
              <a:gd name="connsiteX3" fmla="*/ 446077 w 486435"/>
              <a:gd name="connsiteY3" fmla="*/ 354165 h 503706"/>
              <a:gd name="connsiteX4" fmla="*/ 366016 w 486435"/>
              <a:gd name="connsiteY4" fmla="*/ 291366 h 503706"/>
              <a:gd name="connsiteX5" fmla="*/ 366016 w 486435"/>
              <a:gd name="connsiteY5" fmla="*/ 331723 h 503706"/>
              <a:gd name="connsiteX6" fmla="*/ 446077 w 486435"/>
              <a:gd name="connsiteY6" fmla="*/ 331723 h 503706"/>
              <a:gd name="connsiteX7" fmla="*/ 446077 w 486435"/>
              <a:gd name="connsiteY7" fmla="*/ 291366 h 503706"/>
              <a:gd name="connsiteX8" fmla="*/ 366016 w 486435"/>
              <a:gd name="connsiteY8" fmla="*/ 228566 h 503706"/>
              <a:gd name="connsiteX9" fmla="*/ 366016 w 486435"/>
              <a:gd name="connsiteY9" fmla="*/ 268924 h 503706"/>
              <a:gd name="connsiteX10" fmla="*/ 446077 w 486435"/>
              <a:gd name="connsiteY10" fmla="*/ 268924 h 503706"/>
              <a:gd name="connsiteX11" fmla="*/ 446077 w 486435"/>
              <a:gd name="connsiteY11" fmla="*/ 228566 h 503706"/>
              <a:gd name="connsiteX12" fmla="*/ 366016 w 486435"/>
              <a:gd name="connsiteY12" fmla="*/ 165767 h 503706"/>
              <a:gd name="connsiteX13" fmla="*/ 366016 w 486435"/>
              <a:gd name="connsiteY13" fmla="*/ 206124 h 503706"/>
              <a:gd name="connsiteX14" fmla="*/ 446077 w 486435"/>
              <a:gd name="connsiteY14" fmla="*/ 206124 h 503706"/>
              <a:gd name="connsiteX15" fmla="*/ 446077 w 486435"/>
              <a:gd name="connsiteY15" fmla="*/ 165767 h 503706"/>
              <a:gd name="connsiteX16" fmla="*/ 207859 w 486435"/>
              <a:gd name="connsiteY16" fmla="*/ 154014 h 503706"/>
              <a:gd name="connsiteX17" fmla="*/ 169246 w 486435"/>
              <a:gd name="connsiteY17" fmla="*/ 156413 h 503706"/>
              <a:gd name="connsiteX18" fmla="*/ 140451 w 486435"/>
              <a:gd name="connsiteY18" fmla="*/ 226221 h 503706"/>
              <a:gd name="connsiteX19" fmla="*/ 116236 w 486435"/>
              <a:gd name="connsiteY19" fmla="*/ 159904 h 503706"/>
              <a:gd name="connsiteX20" fmla="*/ 77842 w 486435"/>
              <a:gd name="connsiteY20" fmla="*/ 162085 h 503706"/>
              <a:gd name="connsiteX21" fmla="*/ 119072 w 486435"/>
              <a:gd name="connsiteY21" fmla="*/ 249127 h 503706"/>
              <a:gd name="connsiteX22" fmla="*/ 74133 w 486435"/>
              <a:gd name="connsiteY22" fmla="*/ 335950 h 503706"/>
              <a:gd name="connsiteX23" fmla="*/ 112091 w 486435"/>
              <a:gd name="connsiteY23" fmla="*/ 337259 h 503706"/>
              <a:gd name="connsiteX24" fmla="*/ 139360 w 486435"/>
              <a:gd name="connsiteY24" fmla="*/ 269414 h 503706"/>
              <a:gd name="connsiteX25" fmla="*/ 168373 w 486435"/>
              <a:gd name="connsiteY25" fmla="*/ 340967 h 503706"/>
              <a:gd name="connsiteX26" fmla="*/ 209604 w 486435"/>
              <a:gd name="connsiteY26" fmla="*/ 343803 h 503706"/>
              <a:gd name="connsiteX27" fmla="*/ 162265 w 486435"/>
              <a:gd name="connsiteY27" fmla="*/ 248036 h 503706"/>
              <a:gd name="connsiteX28" fmla="*/ 366016 w 486435"/>
              <a:gd name="connsiteY28" fmla="*/ 102967 h 503706"/>
              <a:gd name="connsiteX29" fmla="*/ 366016 w 486435"/>
              <a:gd name="connsiteY29" fmla="*/ 143325 h 503706"/>
              <a:gd name="connsiteX30" fmla="*/ 446077 w 486435"/>
              <a:gd name="connsiteY30" fmla="*/ 143325 h 503706"/>
              <a:gd name="connsiteX31" fmla="*/ 446077 w 486435"/>
              <a:gd name="connsiteY31" fmla="*/ 102967 h 503706"/>
              <a:gd name="connsiteX32" fmla="*/ 313916 w 486435"/>
              <a:gd name="connsiteY32" fmla="*/ 68282 h 503706"/>
              <a:gd name="connsiteX33" fmla="*/ 457682 w 486435"/>
              <a:gd name="connsiteY33" fmla="*/ 68282 h 503706"/>
              <a:gd name="connsiteX34" fmla="*/ 468873 w 486435"/>
              <a:gd name="connsiteY34" fmla="*/ 70541 h 503706"/>
              <a:gd name="connsiteX35" fmla="*/ 486435 w 486435"/>
              <a:gd name="connsiteY35" fmla="*/ 97035 h 503706"/>
              <a:gd name="connsiteX36" fmla="*/ 486435 w 486435"/>
              <a:gd name="connsiteY36" fmla="*/ 400563 h 503706"/>
              <a:gd name="connsiteX37" fmla="*/ 457681 w 486435"/>
              <a:gd name="connsiteY37" fmla="*/ 429317 h 503706"/>
              <a:gd name="connsiteX38" fmla="*/ 313916 w 486435"/>
              <a:gd name="connsiteY38" fmla="*/ 429317 h 503706"/>
              <a:gd name="connsiteX39" fmla="*/ 313916 w 486435"/>
              <a:gd name="connsiteY39" fmla="*/ 394468 h 503706"/>
              <a:gd name="connsiteX40" fmla="*/ 343111 w 486435"/>
              <a:gd name="connsiteY40" fmla="*/ 394468 h 503706"/>
              <a:gd name="connsiteX41" fmla="*/ 343111 w 486435"/>
              <a:gd name="connsiteY41" fmla="*/ 354110 h 503706"/>
              <a:gd name="connsiteX42" fmla="*/ 313916 w 486435"/>
              <a:gd name="connsiteY42" fmla="*/ 354110 h 503706"/>
              <a:gd name="connsiteX43" fmla="*/ 313916 w 486435"/>
              <a:gd name="connsiteY43" fmla="*/ 331668 h 503706"/>
              <a:gd name="connsiteX44" fmla="*/ 343111 w 486435"/>
              <a:gd name="connsiteY44" fmla="*/ 331668 h 503706"/>
              <a:gd name="connsiteX45" fmla="*/ 343111 w 486435"/>
              <a:gd name="connsiteY45" fmla="*/ 291311 h 503706"/>
              <a:gd name="connsiteX46" fmla="*/ 313916 w 486435"/>
              <a:gd name="connsiteY46" fmla="*/ 291311 h 503706"/>
              <a:gd name="connsiteX47" fmla="*/ 313916 w 486435"/>
              <a:gd name="connsiteY47" fmla="*/ 268869 h 503706"/>
              <a:gd name="connsiteX48" fmla="*/ 343111 w 486435"/>
              <a:gd name="connsiteY48" fmla="*/ 268869 h 503706"/>
              <a:gd name="connsiteX49" fmla="*/ 343111 w 486435"/>
              <a:gd name="connsiteY49" fmla="*/ 228512 h 503706"/>
              <a:gd name="connsiteX50" fmla="*/ 313916 w 486435"/>
              <a:gd name="connsiteY50" fmla="*/ 228512 h 503706"/>
              <a:gd name="connsiteX51" fmla="*/ 313916 w 486435"/>
              <a:gd name="connsiteY51" fmla="*/ 206070 h 503706"/>
              <a:gd name="connsiteX52" fmla="*/ 343111 w 486435"/>
              <a:gd name="connsiteY52" fmla="*/ 206070 h 503706"/>
              <a:gd name="connsiteX53" fmla="*/ 343111 w 486435"/>
              <a:gd name="connsiteY53" fmla="*/ 165712 h 503706"/>
              <a:gd name="connsiteX54" fmla="*/ 313916 w 486435"/>
              <a:gd name="connsiteY54" fmla="*/ 165712 h 503706"/>
              <a:gd name="connsiteX55" fmla="*/ 313916 w 486435"/>
              <a:gd name="connsiteY55" fmla="*/ 143270 h 503706"/>
              <a:gd name="connsiteX56" fmla="*/ 343111 w 486435"/>
              <a:gd name="connsiteY56" fmla="*/ 143270 h 503706"/>
              <a:gd name="connsiteX57" fmla="*/ 343111 w 486435"/>
              <a:gd name="connsiteY57" fmla="*/ 102913 h 503706"/>
              <a:gd name="connsiteX58" fmla="*/ 313916 w 486435"/>
              <a:gd name="connsiteY58" fmla="*/ 102913 h 503706"/>
              <a:gd name="connsiteX59" fmla="*/ 297008 w 486435"/>
              <a:gd name="connsiteY59" fmla="*/ 0 h 503706"/>
              <a:gd name="connsiteX60" fmla="*/ 297008 w 486435"/>
              <a:gd name="connsiteY60" fmla="*/ 43018 h 503706"/>
              <a:gd name="connsiteX61" fmla="*/ 296966 w 486435"/>
              <a:gd name="connsiteY61" fmla="*/ 43018 h 503706"/>
              <a:gd name="connsiteX62" fmla="*/ 296966 w 486435"/>
              <a:gd name="connsiteY62" fmla="*/ 456745 h 503706"/>
              <a:gd name="connsiteX63" fmla="*/ 297008 w 486435"/>
              <a:gd name="connsiteY63" fmla="*/ 456745 h 503706"/>
              <a:gd name="connsiteX64" fmla="*/ 297008 w 486435"/>
              <a:gd name="connsiteY64" fmla="*/ 503706 h 503706"/>
              <a:gd name="connsiteX65" fmla="*/ 0 w 486435"/>
              <a:gd name="connsiteY65" fmla="*/ 452213 h 503706"/>
              <a:gd name="connsiteX66" fmla="*/ 0 w 486435"/>
              <a:gd name="connsiteY66" fmla="*/ 51493 h 50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86435" h="503706">
                <a:moveTo>
                  <a:pt x="366016" y="354165"/>
                </a:moveTo>
                <a:lnTo>
                  <a:pt x="366016" y="394522"/>
                </a:lnTo>
                <a:lnTo>
                  <a:pt x="446077" y="394522"/>
                </a:lnTo>
                <a:lnTo>
                  <a:pt x="446077" y="354165"/>
                </a:lnTo>
                <a:close/>
                <a:moveTo>
                  <a:pt x="366016" y="291366"/>
                </a:moveTo>
                <a:lnTo>
                  <a:pt x="366016" y="331723"/>
                </a:lnTo>
                <a:lnTo>
                  <a:pt x="446077" y="331723"/>
                </a:lnTo>
                <a:lnTo>
                  <a:pt x="446077" y="291366"/>
                </a:lnTo>
                <a:close/>
                <a:moveTo>
                  <a:pt x="366016" y="228566"/>
                </a:moveTo>
                <a:lnTo>
                  <a:pt x="366016" y="268924"/>
                </a:lnTo>
                <a:lnTo>
                  <a:pt x="446077" y="268924"/>
                </a:lnTo>
                <a:lnTo>
                  <a:pt x="446077" y="228566"/>
                </a:lnTo>
                <a:close/>
                <a:moveTo>
                  <a:pt x="366016" y="165767"/>
                </a:moveTo>
                <a:lnTo>
                  <a:pt x="366016" y="206124"/>
                </a:lnTo>
                <a:lnTo>
                  <a:pt x="446077" y="206124"/>
                </a:lnTo>
                <a:lnTo>
                  <a:pt x="446077" y="165767"/>
                </a:lnTo>
                <a:close/>
                <a:moveTo>
                  <a:pt x="207859" y="154014"/>
                </a:moveTo>
                <a:lnTo>
                  <a:pt x="169246" y="156413"/>
                </a:lnTo>
                <a:lnTo>
                  <a:pt x="140451" y="226221"/>
                </a:lnTo>
                <a:lnTo>
                  <a:pt x="116236" y="159904"/>
                </a:lnTo>
                <a:lnTo>
                  <a:pt x="77842" y="162085"/>
                </a:lnTo>
                <a:lnTo>
                  <a:pt x="119072" y="249127"/>
                </a:lnTo>
                <a:lnTo>
                  <a:pt x="74133" y="335950"/>
                </a:lnTo>
                <a:lnTo>
                  <a:pt x="112091" y="337259"/>
                </a:lnTo>
                <a:lnTo>
                  <a:pt x="139360" y="269414"/>
                </a:lnTo>
                <a:lnTo>
                  <a:pt x="168373" y="340967"/>
                </a:lnTo>
                <a:lnTo>
                  <a:pt x="209604" y="343803"/>
                </a:lnTo>
                <a:lnTo>
                  <a:pt x="162265" y="248036"/>
                </a:lnTo>
                <a:close/>
                <a:moveTo>
                  <a:pt x="366016" y="102967"/>
                </a:moveTo>
                <a:lnTo>
                  <a:pt x="366016" y="143325"/>
                </a:lnTo>
                <a:lnTo>
                  <a:pt x="446077" y="143325"/>
                </a:lnTo>
                <a:lnTo>
                  <a:pt x="446077" y="102967"/>
                </a:lnTo>
                <a:close/>
                <a:moveTo>
                  <a:pt x="313916" y="68282"/>
                </a:moveTo>
                <a:lnTo>
                  <a:pt x="457682" y="68282"/>
                </a:lnTo>
                <a:lnTo>
                  <a:pt x="468873" y="70541"/>
                </a:lnTo>
                <a:cubicBezTo>
                  <a:pt x="479193" y="74906"/>
                  <a:pt x="486435" y="85125"/>
                  <a:pt x="486435" y="97035"/>
                </a:cubicBezTo>
                <a:lnTo>
                  <a:pt x="486435" y="400563"/>
                </a:lnTo>
                <a:cubicBezTo>
                  <a:pt x="486435" y="416444"/>
                  <a:pt x="473561" y="429317"/>
                  <a:pt x="457681" y="429317"/>
                </a:cubicBezTo>
                <a:lnTo>
                  <a:pt x="313916" y="429317"/>
                </a:lnTo>
                <a:lnTo>
                  <a:pt x="313916" y="394468"/>
                </a:lnTo>
                <a:lnTo>
                  <a:pt x="343111" y="394468"/>
                </a:lnTo>
                <a:lnTo>
                  <a:pt x="343111" y="354110"/>
                </a:lnTo>
                <a:lnTo>
                  <a:pt x="313916" y="354110"/>
                </a:lnTo>
                <a:lnTo>
                  <a:pt x="313916" y="331668"/>
                </a:lnTo>
                <a:lnTo>
                  <a:pt x="343111" y="331668"/>
                </a:lnTo>
                <a:lnTo>
                  <a:pt x="343111" y="291311"/>
                </a:lnTo>
                <a:lnTo>
                  <a:pt x="313916" y="291311"/>
                </a:lnTo>
                <a:lnTo>
                  <a:pt x="313916" y="268869"/>
                </a:lnTo>
                <a:lnTo>
                  <a:pt x="343111" y="268869"/>
                </a:lnTo>
                <a:lnTo>
                  <a:pt x="343111" y="228512"/>
                </a:lnTo>
                <a:lnTo>
                  <a:pt x="313916" y="228512"/>
                </a:lnTo>
                <a:lnTo>
                  <a:pt x="313916" y="206070"/>
                </a:lnTo>
                <a:lnTo>
                  <a:pt x="343111" y="206070"/>
                </a:lnTo>
                <a:lnTo>
                  <a:pt x="343111" y="165712"/>
                </a:lnTo>
                <a:lnTo>
                  <a:pt x="313916" y="165712"/>
                </a:lnTo>
                <a:lnTo>
                  <a:pt x="313916" y="143270"/>
                </a:lnTo>
                <a:lnTo>
                  <a:pt x="343111" y="143270"/>
                </a:lnTo>
                <a:lnTo>
                  <a:pt x="343111" y="102913"/>
                </a:lnTo>
                <a:lnTo>
                  <a:pt x="313916" y="102913"/>
                </a:lnTo>
                <a:close/>
                <a:moveTo>
                  <a:pt x="297008" y="0"/>
                </a:moveTo>
                <a:lnTo>
                  <a:pt x="297008" y="43018"/>
                </a:lnTo>
                <a:lnTo>
                  <a:pt x="296966" y="43018"/>
                </a:lnTo>
                <a:lnTo>
                  <a:pt x="296966" y="456745"/>
                </a:lnTo>
                <a:lnTo>
                  <a:pt x="297008" y="456745"/>
                </a:lnTo>
                <a:lnTo>
                  <a:pt x="297008" y="503706"/>
                </a:lnTo>
                <a:lnTo>
                  <a:pt x="0" y="452213"/>
                </a:lnTo>
                <a:lnTo>
                  <a:pt x="0" y="51493"/>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2" name="Rectangle 291"/>
          <p:cNvSpPr/>
          <p:nvPr/>
        </p:nvSpPr>
        <p:spPr bwMode="auto">
          <a:xfrm>
            <a:off x="7046826" y="4448440"/>
            <a:ext cx="2271087" cy="1605927"/>
          </a:xfrm>
          <a:prstGeom prst="rect">
            <a:avLst/>
          </a:prstGeom>
          <a:solidFill>
            <a:srgbClr val="0078D7">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3" name="TextBox 292"/>
          <p:cNvSpPr txBox="1"/>
          <p:nvPr/>
        </p:nvSpPr>
        <p:spPr>
          <a:xfrm>
            <a:off x="7148556" y="5276935"/>
            <a:ext cx="2061485" cy="627408"/>
          </a:xfrm>
          <a:prstGeom prst="rect">
            <a:avLst/>
          </a:prstGeom>
          <a:solidFill>
            <a:schemeClr val="bg1"/>
          </a:solidFill>
          <a:ln w="6350">
            <a:solidFill>
              <a:srgbClr val="0078D7"/>
            </a:solidFill>
            <a:prstDash val="dash"/>
          </a:ln>
        </p:spPr>
        <p:txBody>
          <a:bodyPr wrap="square" lIns="0" tIns="0" rIns="0" bIns="0" rtlCol="0" anchor="ctr">
            <a:noAutofit/>
          </a:bodyPr>
          <a:lstStyle/>
          <a:p>
            <a:pPr algn="ctr" defTabSz="896214">
              <a:lnSpc>
                <a:spcPct val="90000"/>
              </a:lnSpc>
              <a:spcAft>
                <a:spcPts val="588"/>
              </a:spcAft>
              <a:defRPr/>
            </a:pPr>
            <a:endParaRPr lang="en-US" sz="1961" kern="0" dirty="0">
              <a:solidFill>
                <a:srgbClr val="FFFFFF"/>
              </a:solidFill>
              <a:latin typeface="Segoe UI Light"/>
            </a:endParaRPr>
          </a:p>
        </p:txBody>
      </p:sp>
      <p:sp>
        <p:nvSpPr>
          <p:cNvPr id="294" name="TextBox 293"/>
          <p:cNvSpPr txBox="1"/>
          <p:nvPr/>
        </p:nvSpPr>
        <p:spPr>
          <a:xfrm>
            <a:off x="7696076" y="5350845"/>
            <a:ext cx="1373037" cy="522890"/>
          </a:xfrm>
          <a:prstGeom prst="rect">
            <a:avLst/>
          </a:prstGeom>
          <a:noFill/>
        </p:spPr>
        <p:txBody>
          <a:bodyPr wrap="square" rtlCol="0">
            <a:spAutoFit/>
          </a:bodyPr>
          <a:lstStyle/>
          <a:p>
            <a:pPr defTabSz="896214">
              <a:defRPr/>
            </a:pPr>
            <a:r>
              <a:rPr lang="en-US" sz="1371" kern="0" dirty="0">
                <a:solidFill>
                  <a:srgbClr val="0078D7"/>
                </a:solidFill>
                <a:latin typeface="Segoe UI Semibold" panose="020B0702040204020203" pitchFamily="34" charset="0"/>
                <a:cs typeface="Segoe UI Semibold" panose="020B0702040204020203" pitchFamily="34" charset="0"/>
              </a:rPr>
              <a:t>Power BI </a:t>
            </a:r>
            <a:br>
              <a:rPr lang="en-US" sz="1371" kern="0" dirty="0">
                <a:solidFill>
                  <a:srgbClr val="0078D7"/>
                </a:solidFill>
                <a:latin typeface="Segoe UI Semibold" panose="020B0702040204020203" pitchFamily="34" charset="0"/>
                <a:cs typeface="Segoe UI Semibold" panose="020B0702040204020203" pitchFamily="34" charset="0"/>
              </a:rPr>
            </a:br>
            <a:r>
              <a:rPr lang="en-US" sz="1371" kern="0" dirty="0">
                <a:solidFill>
                  <a:srgbClr val="0078D7"/>
                </a:solidFill>
                <a:latin typeface="Segoe UI Semibold" panose="020B0702040204020203" pitchFamily="34" charset="0"/>
                <a:cs typeface="Segoe UI Semibold" panose="020B0702040204020203" pitchFamily="34" charset="0"/>
              </a:rPr>
              <a:t>Desktop</a:t>
            </a:r>
          </a:p>
        </p:txBody>
      </p:sp>
      <p:sp>
        <p:nvSpPr>
          <p:cNvPr id="306" name="TextBox 305"/>
          <p:cNvSpPr txBox="1"/>
          <p:nvPr/>
        </p:nvSpPr>
        <p:spPr>
          <a:xfrm>
            <a:off x="7153386" y="4559704"/>
            <a:ext cx="2061485" cy="627408"/>
          </a:xfrm>
          <a:prstGeom prst="rect">
            <a:avLst/>
          </a:prstGeom>
          <a:solidFill>
            <a:schemeClr val="bg1"/>
          </a:solidFill>
          <a:ln w="6350">
            <a:solidFill>
              <a:srgbClr val="0078D7"/>
            </a:solidFill>
            <a:prstDash val="dash"/>
          </a:ln>
        </p:spPr>
        <p:txBody>
          <a:bodyPr wrap="square" lIns="0" tIns="0" rIns="0" bIns="0" rtlCol="0" anchor="ctr">
            <a:noAutofit/>
          </a:bodyPr>
          <a:lstStyle/>
          <a:p>
            <a:pPr algn="ctr" defTabSz="896214">
              <a:lnSpc>
                <a:spcPct val="90000"/>
              </a:lnSpc>
              <a:spcAft>
                <a:spcPts val="588"/>
              </a:spcAft>
              <a:defRPr/>
            </a:pPr>
            <a:endParaRPr lang="en-US" sz="1961" kern="0" dirty="0">
              <a:solidFill>
                <a:srgbClr val="FFFFFF"/>
              </a:solidFill>
              <a:latin typeface="Segoe UI Light"/>
            </a:endParaRPr>
          </a:p>
        </p:txBody>
      </p:sp>
      <p:sp>
        <p:nvSpPr>
          <p:cNvPr id="309" name="TextBox 308"/>
          <p:cNvSpPr txBox="1"/>
          <p:nvPr/>
        </p:nvSpPr>
        <p:spPr>
          <a:xfrm>
            <a:off x="7672578" y="4721688"/>
            <a:ext cx="1373037" cy="307604"/>
          </a:xfrm>
          <a:prstGeom prst="rect">
            <a:avLst/>
          </a:prstGeom>
          <a:noFill/>
        </p:spPr>
        <p:txBody>
          <a:bodyPr wrap="square" rtlCol="0">
            <a:spAutoFit/>
          </a:bodyPr>
          <a:lstStyle/>
          <a:p>
            <a:pPr defTabSz="896214">
              <a:defRPr/>
            </a:pPr>
            <a:r>
              <a:rPr lang="en-US" sz="1371" kern="0" dirty="0">
                <a:solidFill>
                  <a:srgbClr val="0078D7"/>
                </a:solidFill>
                <a:latin typeface="Segoe UI Semibold" panose="020B0702040204020203" pitchFamily="34" charset="0"/>
                <a:cs typeface="Segoe UI Semibold" panose="020B0702040204020203" pitchFamily="34" charset="0"/>
              </a:rPr>
              <a:t>Visual Studio</a:t>
            </a:r>
          </a:p>
        </p:txBody>
      </p:sp>
      <p:sp>
        <p:nvSpPr>
          <p:cNvPr id="337" name="TextBox 336"/>
          <p:cNvSpPr txBox="1"/>
          <p:nvPr/>
        </p:nvSpPr>
        <p:spPr>
          <a:xfrm>
            <a:off x="6908904" y="3855070"/>
            <a:ext cx="3921319" cy="588271"/>
          </a:xfrm>
          <a:prstGeom prst="rect">
            <a:avLst/>
          </a:prstGeom>
          <a:noFill/>
        </p:spPr>
        <p:txBody>
          <a:bodyPr wrap="square" lIns="179259" tIns="89630" rIns="89630" bIns="179259" rtlCol="0" anchor="t">
            <a:noAutofit/>
          </a:bodyPr>
          <a:lstStyle/>
          <a:p>
            <a:pPr defTabSz="914225">
              <a:spcAft>
                <a:spcPts val="1200"/>
              </a:spcAft>
              <a:defRPr/>
            </a:pPr>
            <a:r>
              <a:rPr lang="en-US" sz="1400" b="1" kern="0" dirty="0">
                <a:solidFill>
                  <a:srgbClr val="0078D7"/>
                </a:solidFill>
                <a:latin typeface="Segoe UI"/>
              </a:rPr>
              <a:t>Authoring and </a:t>
            </a:r>
            <a:br>
              <a:rPr lang="en-US" sz="1400" b="1" kern="0" dirty="0">
                <a:solidFill>
                  <a:srgbClr val="0078D7"/>
                </a:solidFill>
                <a:latin typeface="Segoe UI"/>
              </a:rPr>
            </a:br>
            <a:r>
              <a:rPr lang="en-US" sz="1400" b="1" kern="0" dirty="0">
                <a:solidFill>
                  <a:srgbClr val="0078D7"/>
                </a:solidFill>
                <a:latin typeface="Segoe UI"/>
              </a:rPr>
              <a:t>development tools</a:t>
            </a:r>
          </a:p>
        </p:txBody>
      </p:sp>
      <p:sp>
        <p:nvSpPr>
          <p:cNvPr id="338" name="TextBox 337"/>
          <p:cNvSpPr txBox="1"/>
          <p:nvPr/>
        </p:nvSpPr>
        <p:spPr>
          <a:xfrm>
            <a:off x="144314" y="3855069"/>
            <a:ext cx="3921319" cy="402801"/>
          </a:xfrm>
          <a:prstGeom prst="rect">
            <a:avLst/>
          </a:prstGeom>
          <a:noFill/>
        </p:spPr>
        <p:txBody>
          <a:bodyPr wrap="square" lIns="179259" tIns="89630" rIns="89630" bIns="179259" rtlCol="0" anchor="t">
            <a:noAutofit/>
          </a:bodyPr>
          <a:lstStyle/>
          <a:p>
            <a:pPr defTabSz="914225">
              <a:spcAft>
                <a:spcPts val="1200"/>
              </a:spcAft>
              <a:defRPr/>
            </a:pPr>
            <a:r>
              <a:rPr lang="en-US" sz="1400" b="1" kern="0" dirty="0">
                <a:solidFill>
                  <a:srgbClr val="0078D7"/>
                </a:solidFill>
                <a:latin typeface="Segoe UI"/>
              </a:rPr>
              <a:t>On-premises </a:t>
            </a:r>
            <a:br>
              <a:rPr lang="en-US" sz="1400" b="1" kern="0" dirty="0">
                <a:solidFill>
                  <a:srgbClr val="0078D7"/>
                </a:solidFill>
                <a:latin typeface="Segoe UI"/>
              </a:rPr>
            </a:br>
            <a:r>
              <a:rPr lang="en-US" sz="1400" b="1" kern="0" dirty="0">
                <a:solidFill>
                  <a:srgbClr val="0078D7"/>
                </a:solidFill>
                <a:latin typeface="Segoe UI"/>
              </a:rPr>
              <a:t>data sources</a:t>
            </a:r>
          </a:p>
        </p:txBody>
      </p:sp>
      <p:grpSp>
        <p:nvGrpSpPr>
          <p:cNvPr id="340" name="Group 339"/>
          <p:cNvGrpSpPr/>
          <p:nvPr/>
        </p:nvGrpSpPr>
        <p:grpSpPr>
          <a:xfrm>
            <a:off x="11295061" y="6066106"/>
            <a:ext cx="569782" cy="706461"/>
            <a:chOff x="3331021" y="4536309"/>
            <a:chExt cx="1058862" cy="1312862"/>
          </a:xfrm>
        </p:grpSpPr>
        <p:sp>
          <p:nvSpPr>
            <p:cNvPr id="341" name="AutoShape 169"/>
            <p:cNvSpPr>
              <a:spLocks noChangeAspect="1" noChangeArrowheads="1" noTextEdit="1"/>
            </p:cNvSpPr>
            <p:nvPr/>
          </p:nvSpPr>
          <p:spPr bwMode="auto">
            <a:xfrm>
              <a:off x="3331021" y="4536309"/>
              <a:ext cx="1058862" cy="131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42" name="Rectangle 171"/>
            <p:cNvSpPr>
              <a:spLocks noChangeArrowheads="1"/>
            </p:cNvSpPr>
            <p:nvPr/>
          </p:nvSpPr>
          <p:spPr bwMode="auto">
            <a:xfrm>
              <a:off x="3464371" y="4903021"/>
              <a:ext cx="185737" cy="185737"/>
            </a:xfrm>
            <a:prstGeom prst="rect">
              <a:avLst/>
            </a:prstGeom>
            <a:solidFill>
              <a:schemeClr val="bg1"/>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43" name="Rectangle 172"/>
            <p:cNvSpPr>
              <a:spLocks noChangeArrowheads="1"/>
            </p:cNvSpPr>
            <p:nvPr/>
          </p:nvSpPr>
          <p:spPr bwMode="auto">
            <a:xfrm>
              <a:off x="3572322" y="4665051"/>
              <a:ext cx="293687" cy="290358"/>
            </a:xfrm>
            <a:prstGeom prst="rect">
              <a:avLst/>
            </a:prstGeom>
            <a:solidFill>
              <a:schemeClr val="bg1"/>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44" name="Rectangle 173"/>
            <p:cNvSpPr>
              <a:spLocks noChangeArrowheads="1"/>
            </p:cNvSpPr>
            <p:nvPr/>
          </p:nvSpPr>
          <p:spPr bwMode="auto">
            <a:xfrm>
              <a:off x="3866009" y="4665050"/>
              <a:ext cx="163513" cy="1184121"/>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45" name="Rectangle 174"/>
            <p:cNvSpPr>
              <a:spLocks noChangeArrowheads="1"/>
            </p:cNvSpPr>
            <p:nvPr/>
          </p:nvSpPr>
          <p:spPr bwMode="auto">
            <a:xfrm>
              <a:off x="3572321" y="4955409"/>
              <a:ext cx="319087" cy="893762"/>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46" name="Rectangle 175"/>
            <p:cNvSpPr>
              <a:spLocks noChangeArrowheads="1"/>
            </p:cNvSpPr>
            <p:nvPr/>
          </p:nvSpPr>
          <p:spPr bwMode="auto">
            <a:xfrm>
              <a:off x="3650108" y="4903021"/>
              <a:ext cx="168275" cy="74612"/>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47" name="Rectangle 176"/>
            <p:cNvSpPr>
              <a:spLocks noChangeArrowheads="1"/>
            </p:cNvSpPr>
            <p:nvPr/>
          </p:nvSpPr>
          <p:spPr bwMode="auto">
            <a:xfrm>
              <a:off x="3331021" y="4955409"/>
              <a:ext cx="241300" cy="893762"/>
            </a:xfrm>
            <a:prstGeom prst="rect">
              <a:avLst/>
            </a:prstGeom>
            <a:solidFill>
              <a:schemeClr val="bg1"/>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48" name="Rectangle 177"/>
            <p:cNvSpPr>
              <a:spLocks noChangeArrowheads="1"/>
            </p:cNvSpPr>
            <p:nvPr/>
          </p:nvSpPr>
          <p:spPr bwMode="auto">
            <a:xfrm>
              <a:off x="3616771" y="4991921"/>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49" name="Rectangle 178"/>
            <p:cNvSpPr>
              <a:spLocks noChangeArrowheads="1"/>
            </p:cNvSpPr>
            <p:nvPr/>
          </p:nvSpPr>
          <p:spPr bwMode="auto">
            <a:xfrm>
              <a:off x="3683446" y="4991921"/>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50" name="Rectangle 179"/>
            <p:cNvSpPr>
              <a:spLocks noChangeArrowheads="1"/>
            </p:cNvSpPr>
            <p:nvPr/>
          </p:nvSpPr>
          <p:spPr bwMode="auto">
            <a:xfrm>
              <a:off x="3750121" y="4991921"/>
              <a:ext cx="34925"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51" name="Rectangle 180"/>
            <p:cNvSpPr>
              <a:spLocks noChangeArrowheads="1"/>
            </p:cNvSpPr>
            <p:nvPr/>
          </p:nvSpPr>
          <p:spPr bwMode="auto">
            <a:xfrm>
              <a:off x="3818383" y="4991921"/>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52" name="Rectangle 181"/>
            <p:cNvSpPr>
              <a:spLocks noChangeArrowheads="1"/>
            </p:cNvSpPr>
            <p:nvPr/>
          </p:nvSpPr>
          <p:spPr bwMode="auto">
            <a:xfrm>
              <a:off x="3616771" y="5125271"/>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53" name="Rectangle 182"/>
            <p:cNvSpPr>
              <a:spLocks noChangeArrowheads="1"/>
            </p:cNvSpPr>
            <p:nvPr/>
          </p:nvSpPr>
          <p:spPr bwMode="auto">
            <a:xfrm>
              <a:off x="3683446" y="5125271"/>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54" name="Rectangle 183"/>
            <p:cNvSpPr>
              <a:spLocks noChangeArrowheads="1"/>
            </p:cNvSpPr>
            <p:nvPr/>
          </p:nvSpPr>
          <p:spPr bwMode="auto">
            <a:xfrm>
              <a:off x="3750121" y="5125271"/>
              <a:ext cx="34925"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55" name="Rectangle 184"/>
            <p:cNvSpPr>
              <a:spLocks noChangeArrowheads="1"/>
            </p:cNvSpPr>
            <p:nvPr/>
          </p:nvSpPr>
          <p:spPr bwMode="auto">
            <a:xfrm>
              <a:off x="3818383" y="5125271"/>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56" name="Rectangle 185"/>
            <p:cNvSpPr>
              <a:spLocks noChangeArrowheads="1"/>
            </p:cNvSpPr>
            <p:nvPr/>
          </p:nvSpPr>
          <p:spPr bwMode="auto">
            <a:xfrm>
              <a:off x="3616771" y="526338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57" name="Rectangle 186"/>
            <p:cNvSpPr>
              <a:spLocks noChangeArrowheads="1"/>
            </p:cNvSpPr>
            <p:nvPr/>
          </p:nvSpPr>
          <p:spPr bwMode="auto">
            <a:xfrm>
              <a:off x="3683446" y="526338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58" name="Rectangle 187"/>
            <p:cNvSpPr>
              <a:spLocks noChangeArrowheads="1"/>
            </p:cNvSpPr>
            <p:nvPr/>
          </p:nvSpPr>
          <p:spPr bwMode="auto">
            <a:xfrm>
              <a:off x="3750121" y="5263384"/>
              <a:ext cx="34925"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59" name="Rectangle 188"/>
            <p:cNvSpPr>
              <a:spLocks noChangeArrowheads="1"/>
            </p:cNvSpPr>
            <p:nvPr/>
          </p:nvSpPr>
          <p:spPr bwMode="auto">
            <a:xfrm>
              <a:off x="3818383" y="526338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60" name="Rectangle 189"/>
            <p:cNvSpPr>
              <a:spLocks noChangeArrowheads="1"/>
            </p:cNvSpPr>
            <p:nvPr/>
          </p:nvSpPr>
          <p:spPr bwMode="auto">
            <a:xfrm>
              <a:off x="3616771" y="539673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61" name="Rectangle 190"/>
            <p:cNvSpPr>
              <a:spLocks noChangeArrowheads="1"/>
            </p:cNvSpPr>
            <p:nvPr/>
          </p:nvSpPr>
          <p:spPr bwMode="auto">
            <a:xfrm>
              <a:off x="3683446" y="539673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62" name="Rectangle 191"/>
            <p:cNvSpPr>
              <a:spLocks noChangeArrowheads="1"/>
            </p:cNvSpPr>
            <p:nvPr/>
          </p:nvSpPr>
          <p:spPr bwMode="auto">
            <a:xfrm>
              <a:off x="3750121" y="5396734"/>
              <a:ext cx="34925"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63" name="Rectangle 192"/>
            <p:cNvSpPr>
              <a:spLocks noChangeArrowheads="1"/>
            </p:cNvSpPr>
            <p:nvPr/>
          </p:nvSpPr>
          <p:spPr bwMode="auto">
            <a:xfrm>
              <a:off x="3818383" y="539673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64" name="Rectangle 193"/>
            <p:cNvSpPr>
              <a:spLocks noChangeArrowheads="1"/>
            </p:cNvSpPr>
            <p:nvPr/>
          </p:nvSpPr>
          <p:spPr bwMode="auto">
            <a:xfrm>
              <a:off x="3616771" y="553008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65" name="Rectangle 194"/>
            <p:cNvSpPr>
              <a:spLocks noChangeArrowheads="1"/>
            </p:cNvSpPr>
            <p:nvPr/>
          </p:nvSpPr>
          <p:spPr bwMode="auto">
            <a:xfrm>
              <a:off x="3683446" y="553008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66" name="Rectangle 195"/>
            <p:cNvSpPr>
              <a:spLocks noChangeArrowheads="1"/>
            </p:cNvSpPr>
            <p:nvPr/>
          </p:nvSpPr>
          <p:spPr bwMode="auto">
            <a:xfrm>
              <a:off x="3750121" y="5530084"/>
              <a:ext cx="34925"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67" name="Rectangle 196"/>
            <p:cNvSpPr>
              <a:spLocks noChangeArrowheads="1"/>
            </p:cNvSpPr>
            <p:nvPr/>
          </p:nvSpPr>
          <p:spPr bwMode="auto">
            <a:xfrm>
              <a:off x="3818383" y="553008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68" name="Rectangle 197"/>
            <p:cNvSpPr>
              <a:spLocks noChangeArrowheads="1"/>
            </p:cNvSpPr>
            <p:nvPr/>
          </p:nvSpPr>
          <p:spPr bwMode="auto">
            <a:xfrm>
              <a:off x="3616771" y="566343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69" name="Rectangle 198"/>
            <p:cNvSpPr>
              <a:spLocks noChangeArrowheads="1"/>
            </p:cNvSpPr>
            <p:nvPr/>
          </p:nvSpPr>
          <p:spPr bwMode="auto">
            <a:xfrm>
              <a:off x="3683446" y="566343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70" name="Rectangle 199"/>
            <p:cNvSpPr>
              <a:spLocks noChangeArrowheads="1"/>
            </p:cNvSpPr>
            <p:nvPr/>
          </p:nvSpPr>
          <p:spPr bwMode="auto">
            <a:xfrm>
              <a:off x="3427858" y="4991921"/>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71" name="Rectangle 200"/>
            <p:cNvSpPr>
              <a:spLocks noChangeArrowheads="1"/>
            </p:cNvSpPr>
            <p:nvPr/>
          </p:nvSpPr>
          <p:spPr bwMode="auto">
            <a:xfrm>
              <a:off x="3494533" y="4991921"/>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72" name="Rectangle 201"/>
            <p:cNvSpPr>
              <a:spLocks noChangeArrowheads="1"/>
            </p:cNvSpPr>
            <p:nvPr/>
          </p:nvSpPr>
          <p:spPr bwMode="auto">
            <a:xfrm>
              <a:off x="3427858" y="5125271"/>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73" name="Rectangle 202"/>
            <p:cNvSpPr>
              <a:spLocks noChangeArrowheads="1"/>
            </p:cNvSpPr>
            <p:nvPr/>
          </p:nvSpPr>
          <p:spPr bwMode="auto">
            <a:xfrm>
              <a:off x="3494533" y="5125271"/>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74" name="Rectangle 203"/>
            <p:cNvSpPr>
              <a:spLocks noChangeArrowheads="1"/>
            </p:cNvSpPr>
            <p:nvPr/>
          </p:nvSpPr>
          <p:spPr bwMode="auto">
            <a:xfrm>
              <a:off x="3427858" y="5263384"/>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75" name="Rectangle 204"/>
            <p:cNvSpPr>
              <a:spLocks noChangeArrowheads="1"/>
            </p:cNvSpPr>
            <p:nvPr/>
          </p:nvSpPr>
          <p:spPr bwMode="auto">
            <a:xfrm>
              <a:off x="3494533" y="5263384"/>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76" name="Rectangle 205"/>
            <p:cNvSpPr>
              <a:spLocks noChangeArrowheads="1"/>
            </p:cNvSpPr>
            <p:nvPr/>
          </p:nvSpPr>
          <p:spPr bwMode="auto">
            <a:xfrm>
              <a:off x="3427858" y="5396734"/>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77" name="Rectangle 206"/>
            <p:cNvSpPr>
              <a:spLocks noChangeArrowheads="1"/>
            </p:cNvSpPr>
            <p:nvPr/>
          </p:nvSpPr>
          <p:spPr bwMode="auto">
            <a:xfrm>
              <a:off x="3494533" y="5396734"/>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78" name="Rectangle 207"/>
            <p:cNvSpPr>
              <a:spLocks noChangeArrowheads="1"/>
            </p:cNvSpPr>
            <p:nvPr/>
          </p:nvSpPr>
          <p:spPr bwMode="auto">
            <a:xfrm>
              <a:off x="3427858" y="5530084"/>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79" name="Rectangle 208"/>
            <p:cNvSpPr>
              <a:spLocks noChangeArrowheads="1"/>
            </p:cNvSpPr>
            <p:nvPr/>
          </p:nvSpPr>
          <p:spPr bwMode="auto">
            <a:xfrm>
              <a:off x="3494533" y="5530084"/>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80" name="Rectangle 209"/>
            <p:cNvSpPr>
              <a:spLocks noChangeArrowheads="1"/>
            </p:cNvSpPr>
            <p:nvPr/>
          </p:nvSpPr>
          <p:spPr bwMode="auto">
            <a:xfrm>
              <a:off x="3427858" y="5663434"/>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81" name="Rectangle 210"/>
            <p:cNvSpPr>
              <a:spLocks noChangeArrowheads="1"/>
            </p:cNvSpPr>
            <p:nvPr/>
          </p:nvSpPr>
          <p:spPr bwMode="auto">
            <a:xfrm>
              <a:off x="3494533" y="5663434"/>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82" name="Rectangle 211"/>
            <p:cNvSpPr>
              <a:spLocks noChangeArrowheads="1"/>
            </p:cNvSpPr>
            <p:nvPr/>
          </p:nvSpPr>
          <p:spPr bwMode="auto">
            <a:xfrm>
              <a:off x="3361183" y="4991921"/>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83" name="Rectangle 212"/>
            <p:cNvSpPr>
              <a:spLocks noChangeArrowheads="1"/>
            </p:cNvSpPr>
            <p:nvPr/>
          </p:nvSpPr>
          <p:spPr bwMode="auto">
            <a:xfrm>
              <a:off x="3361183" y="5125271"/>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84" name="Rectangle 213"/>
            <p:cNvSpPr>
              <a:spLocks noChangeArrowheads="1"/>
            </p:cNvSpPr>
            <p:nvPr/>
          </p:nvSpPr>
          <p:spPr bwMode="auto">
            <a:xfrm>
              <a:off x="3361183" y="5263384"/>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85" name="Rectangle 214"/>
            <p:cNvSpPr>
              <a:spLocks noChangeArrowheads="1"/>
            </p:cNvSpPr>
            <p:nvPr/>
          </p:nvSpPr>
          <p:spPr bwMode="auto">
            <a:xfrm>
              <a:off x="3361183" y="5396734"/>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86" name="Rectangle 215"/>
            <p:cNvSpPr>
              <a:spLocks noChangeArrowheads="1"/>
            </p:cNvSpPr>
            <p:nvPr/>
          </p:nvSpPr>
          <p:spPr bwMode="auto">
            <a:xfrm>
              <a:off x="3361183" y="5530084"/>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87" name="Rectangle 216"/>
            <p:cNvSpPr>
              <a:spLocks noChangeArrowheads="1"/>
            </p:cNvSpPr>
            <p:nvPr/>
          </p:nvSpPr>
          <p:spPr bwMode="auto">
            <a:xfrm>
              <a:off x="3361183" y="5663434"/>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88" name="Rectangle 217"/>
            <p:cNvSpPr>
              <a:spLocks noChangeArrowheads="1"/>
            </p:cNvSpPr>
            <p:nvPr/>
          </p:nvSpPr>
          <p:spPr bwMode="auto">
            <a:xfrm>
              <a:off x="3750121" y="5663434"/>
              <a:ext cx="34925"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89" name="Rectangle 218"/>
            <p:cNvSpPr>
              <a:spLocks noChangeArrowheads="1"/>
            </p:cNvSpPr>
            <p:nvPr/>
          </p:nvSpPr>
          <p:spPr bwMode="auto">
            <a:xfrm>
              <a:off x="3818383" y="566343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90" name="Rectangle 219"/>
            <p:cNvSpPr>
              <a:spLocks noChangeArrowheads="1"/>
            </p:cNvSpPr>
            <p:nvPr/>
          </p:nvSpPr>
          <p:spPr bwMode="auto">
            <a:xfrm>
              <a:off x="3885058" y="5293546"/>
              <a:ext cx="249237" cy="555625"/>
            </a:xfrm>
            <a:prstGeom prst="rect">
              <a:avLst/>
            </a:prstGeom>
            <a:solidFill>
              <a:schemeClr val="bg1"/>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91" name="Rectangle 220"/>
            <p:cNvSpPr>
              <a:spLocks noChangeArrowheads="1"/>
            </p:cNvSpPr>
            <p:nvPr/>
          </p:nvSpPr>
          <p:spPr bwMode="auto">
            <a:xfrm>
              <a:off x="3993008" y="5396734"/>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92" name="Rectangle 221"/>
            <p:cNvSpPr>
              <a:spLocks noChangeArrowheads="1"/>
            </p:cNvSpPr>
            <p:nvPr/>
          </p:nvSpPr>
          <p:spPr bwMode="auto">
            <a:xfrm>
              <a:off x="4062858" y="5396734"/>
              <a:ext cx="30162"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93" name="Rectangle 222"/>
            <p:cNvSpPr>
              <a:spLocks noChangeArrowheads="1"/>
            </p:cNvSpPr>
            <p:nvPr/>
          </p:nvSpPr>
          <p:spPr bwMode="auto">
            <a:xfrm>
              <a:off x="3993008" y="5530084"/>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94" name="Rectangle 223"/>
            <p:cNvSpPr>
              <a:spLocks noChangeArrowheads="1"/>
            </p:cNvSpPr>
            <p:nvPr/>
          </p:nvSpPr>
          <p:spPr bwMode="auto">
            <a:xfrm>
              <a:off x="4062858" y="5530084"/>
              <a:ext cx="30162"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95" name="Rectangle 224"/>
            <p:cNvSpPr>
              <a:spLocks noChangeArrowheads="1"/>
            </p:cNvSpPr>
            <p:nvPr/>
          </p:nvSpPr>
          <p:spPr bwMode="auto">
            <a:xfrm>
              <a:off x="3993008" y="5663434"/>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96" name="Rectangle 225"/>
            <p:cNvSpPr>
              <a:spLocks noChangeArrowheads="1"/>
            </p:cNvSpPr>
            <p:nvPr/>
          </p:nvSpPr>
          <p:spPr bwMode="auto">
            <a:xfrm>
              <a:off x="4062858" y="5663434"/>
              <a:ext cx="30162"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97" name="Rectangle 226"/>
            <p:cNvSpPr>
              <a:spLocks noChangeArrowheads="1"/>
            </p:cNvSpPr>
            <p:nvPr/>
          </p:nvSpPr>
          <p:spPr bwMode="auto">
            <a:xfrm>
              <a:off x="3924746" y="5396734"/>
              <a:ext cx="34925"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98" name="Rectangle 227"/>
            <p:cNvSpPr>
              <a:spLocks noChangeArrowheads="1"/>
            </p:cNvSpPr>
            <p:nvPr/>
          </p:nvSpPr>
          <p:spPr bwMode="auto">
            <a:xfrm>
              <a:off x="3924746" y="5530084"/>
              <a:ext cx="34925"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99" name="Rectangle 228"/>
            <p:cNvSpPr>
              <a:spLocks noChangeArrowheads="1"/>
            </p:cNvSpPr>
            <p:nvPr/>
          </p:nvSpPr>
          <p:spPr bwMode="auto">
            <a:xfrm>
              <a:off x="3924746" y="5663434"/>
              <a:ext cx="34925"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400" name="Rectangle 229"/>
            <p:cNvSpPr>
              <a:spLocks noChangeArrowheads="1"/>
            </p:cNvSpPr>
            <p:nvPr/>
          </p:nvSpPr>
          <p:spPr bwMode="auto">
            <a:xfrm>
              <a:off x="4134296" y="5293546"/>
              <a:ext cx="252412" cy="555625"/>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401" name="Rectangle 230"/>
            <p:cNvSpPr>
              <a:spLocks noChangeArrowheads="1"/>
            </p:cNvSpPr>
            <p:nvPr/>
          </p:nvSpPr>
          <p:spPr bwMode="auto">
            <a:xfrm>
              <a:off x="4245421" y="5396734"/>
              <a:ext cx="28575"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402" name="Rectangle 231"/>
            <p:cNvSpPr>
              <a:spLocks noChangeArrowheads="1"/>
            </p:cNvSpPr>
            <p:nvPr/>
          </p:nvSpPr>
          <p:spPr bwMode="auto">
            <a:xfrm>
              <a:off x="4312096" y="539673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403" name="Rectangle 232"/>
            <p:cNvSpPr>
              <a:spLocks noChangeArrowheads="1"/>
            </p:cNvSpPr>
            <p:nvPr/>
          </p:nvSpPr>
          <p:spPr bwMode="auto">
            <a:xfrm>
              <a:off x="4245421" y="5530084"/>
              <a:ext cx="28575"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404" name="Rectangle 233"/>
            <p:cNvSpPr>
              <a:spLocks noChangeArrowheads="1"/>
            </p:cNvSpPr>
            <p:nvPr/>
          </p:nvSpPr>
          <p:spPr bwMode="auto">
            <a:xfrm>
              <a:off x="4312096" y="553008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405" name="Rectangle 234"/>
            <p:cNvSpPr>
              <a:spLocks noChangeArrowheads="1"/>
            </p:cNvSpPr>
            <p:nvPr/>
          </p:nvSpPr>
          <p:spPr bwMode="auto">
            <a:xfrm>
              <a:off x="4245421" y="5663434"/>
              <a:ext cx="28575"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406" name="Rectangle 235"/>
            <p:cNvSpPr>
              <a:spLocks noChangeArrowheads="1"/>
            </p:cNvSpPr>
            <p:nvPr/>
          </p:nvSpPr>
          <p:spPr bwMode="auto">
            <a:xfrm>
              <a:off x="4312096" y="566343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407" name="Rectangle 236"/>
            <p:cNvSpPr>
              <a:spLocks noChangeArrowheads="1"/>
            </p:cNvSpPr>
            <p:nvPr/>
          </p:nvSpPr>
          <p:spPr bwMode="auto">
            <a:xfrm>
              <a:off x="4178746" y="5396734"/>
              <a:ext cx="28575"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408" name="Rectangle 237"/>
            <p:cNvSpPr>
              <a:spLocks noChangeArrowheads="1"/>
            </p:cNvSpPr>
            <p:nvPr/>
          </p:nvSpPr>
          <p:spPr bwMode="auto">
            <a:xfrm>
              <a:off x="4178746" y="5530084"/>
              <a:ext cx="28575"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409" name="Rectangle 238"/>
            <p:cNvSpPr>
              <a:spLocks noChangeArrowheads="1"/>
            </p:cNvSpPr>
            <p:nvPr/>
          </p:nvSpPr>
          <p:spPr bwMode="auto">
            <a:xfrm>
              <a:off x="4178746" y="5663434"/>
              <a:ext cx="28575"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410" name="Rectangle 239"/>
            <p:cNvSpPr>
              <a:spLocks noChangeArrowheads="1"/>
            </p:cNvSpPr>
            <p:nvPr/>
          </p:nvSpPr>
          <p:spPr bwMode="auto">
            <a:xfrm>
              <a:off x="3993008" y="5199884"/>
              <a:ext cx="225425" cy="93662"/>
            </a:xfrm>
            <a:prstGeom prst="rect">
              <a:avLst/>
            </a:prstGeom>
            <a:solidFill>
              <a:schemeClr val="bg1"/>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411" name="Rectangle 240"/>
            <p:cNvSpPr>
              <a:spLocks noChangeArrowheads="1"/>
            </p:cNvSpPr>
            <p:nvPr/>
          </p:nvSpPr>
          <p:spPr bwMode="auto">
            <a:xfrm>
              <a:off x="4218433" y="5199884"/>
              <a:ext cx="168275" cy="93662"/>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grpSp>
      <p:sp>
        <p:nvSpPr>
          <p:cNvPr id="415" name="TextBox 414"/>
          <p:cNvSpPr txBox="1"/>
          <p:nvPr/>
        </p:nvSpPr>
        <p:spPr>
          <a:xfrm>
            <a:off x="3041333" y="5292097"/>
            <a:ext cx="897013" cy="469037"/>
          </a:xfrm>
          <a:prstGeom prst="rect">
            <a:avLst/>
          </a:prstGeom>
          <a:noFill/>
        </p:spPr>
        <p:txBody>
          <a:bodyPr wrap="square" rtlCol="0">
            <a:spAutoFit/>
          </a:bodyPr>
          <a:lstStyle/>
          <a:p>
            <a:pPr defTabSz="896214">
              <a:defRPr/>
            </a:pPr>
            <a:r>
              <a:rPr lang="en-US" sz="1200" kern="0" dirty="0">
                <a:solidFill>
                  <a:srgbClr val="0078D7"/>
                </a:solidFill>
                <a:latin typeface="Segoe UI Semibold" panose="020B0702040204020203" pitchFamily="34" charset="0"/>
                <a:cs typeface="Segoe UI Semibold" panose="020B0702040204020203" pitchFamily="34" charset="0"/>
              </a:rPr>
              <a:t>Teradata</a:t>
            </a:r>
          </a:p>
          <a:p>
            <a:pPr defTabSz="896214">
              <a:defRPr/>
            </a:pPr>
            <a:r>
              <a:rPr lang="en-US" sz="1200" kern="0" dirty="0">
                <a:solidFill>
                  <a:srgbClr val="0078D7"/>
                </a:solidFill>
                <a:latin typeface="Segoe UI Semibold" panose="020B0702040204020203" pitchFamily="34" charset="0"/>
                <a:cs typeface="Segoe UI Semibold" panose="020B0702040204020203" pitchFamily="34" charset="0"/>
              </a:rPr>
              <a:t>Oracle</a:t>
            </a:r>
          </a:p>
        </p:txBody>
      </p:sp>
      <p:cxnSp>
        <p:nvCxnSpPr>
          <p:cNvPr id="416" name="Straight Arrow Connector 415"/>
          <p:cNvCxnSpPr/>
          <p:nvPr/>
        </p:nvCxnSpPr>
        <p:spPr>
          <a:xfrm flipH="1">
            <a:off x="4829005" y="5271049"/>
            <a:ext cx="1594622" cy="0"/>
          </a:xfrm>
          <a:prstGeom prst="straightConnector1">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7" name="Straight Arrow Connector 416"/>
          <p:cNvCxnSpPr/>
          <p:nvPr/>
        </p:nvCxnSpPr>
        <p:spPr>
          <a:xfrm flipV="1">
            <a:off x="6418770" y="4241231"/>
            <a:ext cx="0" cy="1029819"/>
          </a:xfrm>
          <a:prstGeom prst="straightConnector1">
            <a:avLst/>
          </a:prstGeom>
          <a:ln w="1270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18" name="TextBox 417"/>
          <p:cNvSpPr txBox="1"/>
          <p:nvPr/>
        </p:nvSpPr>
        <p:spPr>
          <a:xfrm>
            <a:off x="4746240" y="4980476"/>
            <a:ext cx="1767827" cy="253751"/>
          </a:xfrm>
          <a:prstGeom prst="rect">
            <a:avLst/>
          </a:prstGeom>
          <a:noFill/>
        </p:spPr>
        <p:txBody>
          <a:bodyPr wrap="square" rtlCol="0">
            <a:spAutoFit/>
          </a:bodyPr>
          <a:lstStyle/>
          <a:p>
            <a:pPr defTabSz="914225">
              <a:defRPr/>
            </a:pPr>
            <a:r>
              <a:rPr lang="en-US" sz="1028" b="1" kern="0" dirty="0">
                <a:solidFill>
                  <a:sysClr val="windowText" lastClr="000000"/>
                </a:solidFill>
                <a:latin typeface="Segoe UI"/>
              </a:rPr>
              <a:t>Direct Query</a:t>
            </a:r>
          </a:p>
        </p:txBody>
      </p:sp>
      <p:sp>
        <p:nvSpPr>
          <p:cNvPr id="419" name="TextBox 418"/>
          <p:cNvSpPr txBox="1"/>
          <p:nvPr/>
        </p:nvSpPr>
        <p:spPr>
          <a:xfrm>
            <a:off x="4746240" y="5318967"/>
            <a:ext cx="1767827" cy="253751"/>
          </a:xfrm>
          <a:prstGeom prst="rect">
            <a:avLst/>
          </a:prstGeom>
          <a:noFill/>
        </p:spPr>
        <p:txBody>
          <a:bodyPr wrap="square" rtlCol="0">
            <a:spAutoFit/>
          </a:bodyPr>
          <a:lstStyle/>
          <a:p>
            <a:pPr defTabSz="914225">
              <a:defRPr/>
            </a:pPr>
            <a:r>
              <a:rPr lang="en-US" sz="1028" b="1" kern="0" dirty="0">
                <a:solidFill>
                  <a:sysClr val="windowText" lastClr="000000"/>
                </a:solidFill>
                <a:latin typeface="Segoe UI"/>
              </a:rPr>
              <a:t>Cached Model</a:t>
            </a:r>
          </a:p>
        </p:txBody>
      </p:sp>
      <p:cxnSp>
        <p:nvCxnSpPr>
          <p:cNvPr id="420" name="Straight Arrow Connector 419"/>
          <p:cNvCxnSpPr/>
          <p:nvPr/>
        </p:nvCxnSpPr>
        <p:spPr>
          <a:xfrm>
            <a:off x="7279567" y="2955283"/>
            <a:ext cx="0" cy="890157"/>
          </a:xfrm>
          <a:prstGeom prst="straightConnector1">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4" name="Freeform 13"/>
          <p:cNvSpPr>
            <a:spLocks noChangeAspect="1" noEditPoints="1"/>
          </p:cNvSpPr>
          <p:nvPr/>
        </p:nvSpPr>
        <p:spPr bwMode="black">
          <a:xfrm>
            <a:off x="7259524" y="4689167"/>
            <a:ext cx="375015" cy="375484"/>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solidFill>
            <a:srgbClr val="0078D7"/>
          </a:solidFill>
          <a:ln>
            <a:noFill/>
          </a:ln>
        </p:spPr>
        <p:txBody>
          <a:bodyPr vert="horz" wrap="square" lIns="89630" tIns="44814" rIns="89630" bIns="44814" numCol="1" anchor="t" anchorCtr="0" compatLnSpc="1">
            <a:prstTxWarp prst="textNoShape">
              <a:avLst/>
            </a:prstTxWarp>
          </a:bodyPr>
          <a:lstStyle/>
          <a:p>
            <a:pPr defTabSz="914192">
              <a:defRPr/>
            </a:pPr>
            <a:endParaRPr lang="en-US" sz="1765" kern="0" dirty="0">
              <a:solidFill>
                <a:srgbClr val="FFFFFF"/>
              </a:solidFill>
              <a:latin typeface="Segoe UI"/>
            </a:endParaRPr>
          </a:p>
        </p:txBody>
      </p:sp>
      <p:sp>
        <p:nvSpPr>
          <p:cNvPr id="425" name="TextBox 424"/>
          <p:cNvSpPr txBox="1"/>
          <p:nvPr/>
        </p:nvSpPr>
        <p:spPr>
          <a:xfrm>
            <a:off x="6023337" y="3306195"/>
            <a:ext cx="782392" cy="253751"/>
          </a:xfrm>
          <a:prstGeom prst="rect">
            <a:avLst/>
          </a:prstGeom>
          <a:noFill/>
        </p:spPr>
        <p:txBody>
          <a:bodyPr wrap="square" rtlCol="0">
            <a:spAutoFit/>
          </a:bodyPr>
          <a:lstStyle/>
          <a:p>
            <a:pPr algn="ctr" defTabSz="914225">
              <a:defRPr/>
            </a:pPr>
            <a:r>
              <a:rPr lang="en-US" sz="1028" b="1" kern="0" dirty="0">
                <a:solidFill>
                  <a:srgbClr val="0078D7"/>
                </a:solidFill>
                <a:latin typeface="Segoe UI"/>
              </a:rPr>
              <a:t>Gateway</a:t>
            </a:r>
          </a:p>
        </p:txBody>
      </p:sp>
      <p:sp>
        <p:nvSpPr>
          <p:cNvPr id="427" name="TextBox 426"/>
          <p:cNvSpPr txBox="1"/>
          <p:nvPr/>
        </p:nvSpPr>
        <p:spPr>
          <a:xfrm>
            <a:off x="9499813" y="1405553"/>
            <a:ext cx="2472252" cy="408904"/>
          </a:xfrm>
          <a:prstGeom prst="rect">
            <a:avLst/>
          </a:prstGeom>
          <a:noFill/>
        </p:spPr>
        <p:txBody>
          <a:bodyPr wrap="square" lIns="179259" tIns="89630" rIns="89630" bIns="179259" rtlCol="0" anchor="t">
            <a:noAutofit/>
          </a:bodyPr>
          <a:lstStyle/>
          <a:p>
            <a:pPr defTabSz="896214">
              <a:spcAft>
                <a:spcPts val="588"/>
              </a:spcAft>
              <a:defRPr/>
            </a:pPr>
            <a:r>
              <a:rPr lang="en-US" sz="1400" b="1" kern="0" dirty="0">
                <a:solidFill>
                  <a:srgbClr val="0078D7"/>
                </a:solidFill>
                <a:latin typeface="Segoe UI"/>
              </a:rPr>
              <a:t>Cloud </a:t>
            </a:r>
            <a:br>
              <a:rPr lang="en-US" sz="1400" b="1" kern="0" dirty="0">
                <a:solidFill>
                  <a:srgbClr val="0078D7"/>
                </a:solidFill>
                <a:latin typeface="Segoe UI"/>
              </a:rPr>
            </a:br>
            <a:r>
              <a:rPr lang="en-US" sz="1400" b="1" kern="0" dirty="0">
                <a:solidFill>
                  <a:srgbClr val="0078D7"/>
                </a:solidFill>
                <a:latin typeface="Segoe UI"/>
              </a:rPr>
              <a:t>visualization tools</a:t>
            </a:r>
          </a:p>
        </p:txBody>
      </p:sp>
      <p:sp>
        <p:nvSpPr>
          <p:cNvPr id="428" name="TextBox 427"/>
          <p:cNvSpPr txBox="1"/>
          <p:nvPr/>
        </p:nvSpPr>
        <p:spPr>
          <a:xfrm>
            <a:off x="9499813" y="3855070"/>
            <a:ext cx="2472252" cy="408904"/>
          </a:xfrm>
          <a:prstGeom prst="rect">
            <a:avLst/>
          </a:prstGeom>
          <a:noFill/>
        </p:spPr>
        <p:txBody>
          <a:bodyPr wrap="square" lIns="179259" tIns="89630" rIns="89630" bIns="179259" rtlCol="0" anchor="t">
            <a:noAutofit/>
          </a:bodyPr>
          <a:lstStyle/>
          <a:p>
            <a:pPr defTabSz="896214">
              <a:spcAft>
                <a:spcPts val="588"/>
              </a:spcAft>
              <a:defRPr/>
            </a:pPr>
            <a:r>
              <a:rPr lang="en-US" sz="1400" b="1" kern="0" dirty="0">
                <a:solidFill>
                  <a:srgbClr val="0078D7"/>
                </a:solidFill>
                <a:latin typeface="Segoe UI"/>
              </a:rPr>
              <a:t>On-premises  visualization tools</a:t>
            </a:r>
          </a:p>
        </p:txBody>
      </p:sp>
      <p:sp>
        <p:nvSpPr>
          <p:cNvPr id="47" name="Rectangle 46"/>
          <p:cNvSpPr/>
          <p:nvPr/>
        </p:nvSpPr>
        <p:spPr>
          <a:xfrm>
            <a:off x="5604482" y="1859209"/>
            <a:ext cx="1620989" cy="415183"/>
          </a:xfrm>
          <a:prstGeom prst="rect">
            <a:avLst/>
          </a:prstGeom>
        </p:spPr>
        <p:txBody>
          <a:bodyPr wrap="square">
            <a:spAutoFit/>
          </a:bodyPr>
          <a:lstStyle/>
          <a:p>
            <a:pPr algn="ctr" defTabSz="896214">
              <a:defRPr/>
            </a:pPr>
            <a:r>
              <a:rPr lang="en-US" sz="1028" b="1" kern="0" dirty="0">
                <a:solidFill>
                  <a:srgbClr val="0078D7"/>
                </a:solidFill>
                <a:latin typeface="Segoe UI"/>
              </a:rPr>
              <a:t>Azure </a:t>
            </a:r>
            <a:br>
              <a:rPr lang="en-US" sz="1028" b="1" kern="0" dirty="0">
                <a:solidFill>
                  <a:srgbClr val="0078D7"/>
                </a:solidFill>
                <a:latin typeface="Segoe UI"/>
              </a:rPr>
            </a:br>
            <a:r>
              <a:rPr lang="en-US" sz="1028" b="1" kern="0" dirty="0">
                <a:solidFill>
                  <a:srgbClr val="0078D7"/>
                </a:solidFill>
                <a:latin typeface="Segoe UI"/>
              </a:rPr>
              <a:t>Analysis Services</a:t>
            </a:r>
          </a:p>
        </p:txBody>
      </p:sp>
      <p:cxnSp>
        <p:nvCxnSpPr>
          <p:cNvPr id="224" name="Straight Arrow Connector 223"/>
          <p:cNvCxnSpPr/>
          <p:nvPr/>
        </p:nvCxnSpPr>
        <p:spPr>
          <a:xfrm>
            <a:off x="9409535" y="5224343"/>
            <a:ext cx="182854" cy="1"/>
          </a:xfrm>
          <a:prstGeom prst="straightConnector1">
            <a:avLst/>
          </a:prstGeom>
          <a:ln w="1270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p:cNvCxnSpPr/>
          <p:nvPr/>
        </p:nvCxnSpPr>
        <p:spPr>
          <a:xfrm flipH="1" flipV="1">
            <a:off x="9396479" y="2752060"/>
            <a:ext cx="8894" cy="2479090"/>
          </a:xfrm>
          <a:prstGeom prst="straightConnector1">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6" name="Straight Arrow Connector 265"/>
          <p:cNvCxnSpPr/>
          <p:nvPr/>
        </p:nvCxnSpPr>
        <p:spPr>
          <a:xfrm flipH="1">
            <a:off x="7046825" y="2754282"/>
            <a:ext cx="2492229" cy="0"/>
          </a:xfrm>
          <a:prstGeom prst="straightConnector1">
            <a:avLst/>
          </a:prstGeom>
          <a:ln w="12700">
            <a:solidFill>
              <a:srgbClr val="0078D7"/>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29" name="Freeform 428"/>
          <p:cNvSpPr>
            <a:spLocks noChangeAspect="1"/>
          </p:cNvSpPr>
          <p:nvPr/>
        </p:nvSpPr>
        <p:spPr bwMode="black">
          <a:xfrm>
            <a:off x="5744667" y="2273869"/>
            <a:ext cx="1391350" cy="822843"/>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89606" tIns="44804" rIns="89606" bIns="44804" numCol="1" anchor="t" anchorCtr="0" compatLnSpc="1">
            <a:prstTxWarp prst="textNoShape">
              <a:avLst/>
            </a:prstTxWarp>
          </a:bodyPr>
          <a:lstStyle/>
          <a:p>
            <a:pPr defTabSz="914225">
              <a:defRPr/>
            </a:pPr>
            <a:endParaRPr lang="en-US" sz="1764" kern="0" dirty="0">
              <a:solidFill>
                <a:sysClr val="windowText" lastClr="000000"/>
              </a:solidFill>
              <a:latin typeface="Segoe UI"/>
            </a:endParaRPr>
          </a:p>
        </p:txBody>
      </p:sp>
      <p:cxnSp>
        <p:nvCxnSpPr>
          <p:cNvPr id="265" name="Straight Arrow Connector 264"/>
          <p:cNvCxnSpPr/>
          <p:nvPr/>
        </p:nvCxnSpPr>
        <p:spPr>
          <a:xfrm flipH="1">
            <a:off x="4819907" y="2754282"/>
            <a:ext cx="973050" cy="0"/>
          </a:xfrm>
          <a:prstGeom prst="straightConnector1">
            <a:avLst/>
          </a:prstGeom>
          <a:ln w="12700">
            <a:solidFill>
              <a:srgbClr val="0078D7"/>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21" name="Straight Arrow Connector 420"/>
          <p:cNvCxnSpPr/>
          <p:nvPr/>
        </p:nvCxnSpPr>
        <p:spPr>
          <a:xfrm flipH="1">
            <a:off x="7054457" y="2962263"/>
            <a:ext cx="224857" cy="0"/>
          </a:xfrm>
          <a:prstGeom prst="straightConnector1">
            <a:avLst/>
          </a:prstGeom>
          <a:ln w="1270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3" name="Freeform 271"/>
          <p:cNvSpPr/>
          <p:nvPr/>
        </p:nvSpPr>
        <p:spPr>
          <a:xfrm>
            <a:off x="9882136" y="2271158"/>
            <a:ext cx="388183" cy="293078"/>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0078D7"/>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225">
              <a:defRPr/>
            </a:pPr>
            <a:endParaRPr lang="en-US">
              <a:solidFill>
                <a:srgbClr val="FFFFFF"/>
              </a:solidFill>
              <a:latin typeface="Segoe UI"/>
            </a:endParaRPr>
          </a:p>
        </p:txBody>
      </p:sp>
      <p:sp>
        <p:nvSpPr>
          <p:cNvPr id="226" name="Freeform 271"/>
          <p:cNvSpPr/>
          <p:nvPr/>
        </p:nvSpPr>
        <p:spPr>
          <a:xfrm>
            <a:off x="9882136" y="2966290"/>
            <a:ext cx="388183" cy="293078"/>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0078D7"/>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225">
              <a:defRPr/>
            </a:pPr>
            <a:endParaRPr lang="en-US">
              <a:solidFill>
                <a:srgbClr val="FFFFFF"/>
              </a:solidFill>
              <a:latin typeface="Segoe UI"/>
            </a:endParaRPr>
          </a:p>
        </p:txBody>
      </p:sp>
      <p:sp>
        <p:nvSpPr>
          <p:cNvPr id="228" name="Freeform 271"/>
          <p:cNvSpPr/>
          <p:nvPr/>
        </p:nvSpPr>
        <p:spPr>
          <a:xfrm>
            <a:off x="7256359" y="5470983"/>
            <a:ext cx="388183" cy="293078"/>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0078D7"/>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225">
              <a:defRPr/>
            </a:pPr>
            <a:endParaRPr lang="en-US">
              <a:solidFill>
                <a:srgbClr val="FFFFFF"/>
              </a:solidFill>
              <a:latin typeface="Segoe UI"/>
            </a:endParaRPr>
          </a:p>
        </p:txBody>
      </p:sp>
      <p:sp>
        <p:nvSpPr>
          <p:cNvPr id="227" name="TextBox 226"/>
          <p:cNvSpPr txBox="1"/>
          <p:nvPr/>
        </p:nvSpPr>
        <p:spPr>
          <a:xfrm>
            <a:off x="417783" y="6156356"/>
            <a:ext cx="2959871" cy="124650"/>
          </a:xfrm>
          <a:prstGeom prst="rect">
            <a:avLst/>
          </a:prstGeom>
          <a:noFill/>
        </p:spPr>
        <p:txBody>
          <a:bodyPr wrap="square" lIns="0" tIns="0" rIns="0" bIns="0" rtlCol="0">
            <a:spAutoFit/>
          </a:bodyPr>
          <a:lstStyle/>
          <a:p>
            <a:pPr defTabSz="914225">
              <a:lnSpc>
                <a:spcPct val="90000"/>
              </a:lnSpc>
              <a:spcAft>
                <a:spcPts val="600"/>
              </a:spcAft>
              <a:defRPr/>
            </a:pPr>
            <a:r>
              <a:rPr lang="en-US" sz="900" b="1" kern="0" dirty="0">
                <a:gradFill>
                  <a:gsLst>
                    <a:gs pos="2917">
                      <a:srgbClr val="505050"/>
                    </a:gs>
                    <a:gs pos="30000">
                      <a:srgbClr val="505050"/>
                    </a:gs>
                  </a:gsLst>
                  <a:lin ang="5400000" scaled="0"/>
                </a:gradFill>
                <a:latin typeface="Segoe UI"/>
              </a:rPr>
              <a:t>Note: </a:t>
            </a:r>
            <a:r>
              <a:rPr lang="en-US" sz="900" kern="0" dirty="0">
                <a:gradFill>
                  <a:gsLst>
                    <a:gs pos="2917">
                      <a:srgbClr val="505050"/>
                    </a:gs>
                    <a:gs pos="30000">
                      <a:srgbClr val="505050"/>
                    </a:gs>
                  </a:gsLst>
                  <a:lin ang="5400000" scaled="0"/>
                </a:gradFill>
                <a:latin typeface="Segoe UI"/>
              </a:rPr>
              <a:t>not all capabilities available at public preview</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187" y="2321763"/>
            <a:ext cx="914270" cy="914270"/>
          </a:xfrm>
          <a:prstGeom prst="rect">
            <a:avLst/>
          </a:prstGeom>
        </p:spPr>
      </p:pic>
      <p:grpSp>
        <p:nvGrpSpPr>
          <p:cNvPr id="2" name="Group 1"/>
          <p:cNvGrpSpPr/>
          <p:nvPr/>
        </p:nvGrpSpPr>
        <p:grpSpPr>
          <a:xfrm>
            <a:off x="393730" y="5285331"/>
            <a:ext cx="2064460" cy="627408"/>
            <a:chOff x="392920" y="5285594"/>
            <a:chExt cx="2064753" cy="627497"/>
          </a:xfrm>
        </p:grpSpPr>
        <p:sp>
          <p:nvSpPr>
            <p:cNvPr id="33" name="TextBox 32"/>
            <p:cNvSpPr txBox="1"/>
            <p:nvPr/>
          </p:nvSpPr>
          <p:spPr>
            <a:xfrm>
              <a:off x="392920" y="5285594"/>
              <a:ext cx="2061777" cy="627497"/>
            </a:xfrm>
            <a:prstGeom prst="rect">
              <a:avLst/>
            </a:prstGeom>
            <a:solidFill>
              <a:schemeClr val="bg1"/>
            </a:solidFill>
            <a:ln w="6350">
              <a:solidFill>
                <a:srgbClr val="0078D7"/>
              </a:solidFill>
              <a:prstDash val="dash"/>
            </a:ln>
          </p:spPr>
          <p:txBody>
            <a:bodyPr wrap="square" lIns="0" tIns="0" rIns="0" bIns="0" rtlCol="0" anchor="ctr">
              <a:noAutofit/>
            </a:bodyPr>
            <a:lstStyle/>
            <a:p>
              <a:pPr algn="ctr" defTabSz="896214">
                <a:lnSpc>
                  <a:spcPct val="90000"/>
                </a:lnSpc>
                <a:spcAft>
                  <a:spcPts val="588"/>
                </a:spcAft>
                <a:defRPr/>
              </a:pPr>
              <a:endParaRPr lang="en-US" sz="1961" kern="0" dirty="0">
                <a:solidFill>
                  <a:srgbClr val="FFFFFF"/>
                </a:solidFill>
                <a:latin typeface="Segoe UI Light"/>
              </a:endParaRPr>
            </a:p>
          </p:txBody>
        </p:sp>
        <p:sp>
          <p:nvSpPr>
            <p:cNvPr id="167" name="TextBox 166"/>
            <p:cNvSpPr txBox="1"/>
            <p:nvPr/>
          </p:nvSpPr>
          <p:spPr>
            <a:xfrm>
              <a:off x="910242" y="5342028"/>
              <a:ext cx="1547431" cy="522964"/>
            </a:xfrm>
            <a:prstGeom prst="rect">
              <a:avLst/>
            </a:prstGeom>
            <a:noFill/>
          </p:spPr>
          <p:txBody>
            <a:bodyPr wrap="square" rtlCol="0">
              <a:spAutoFit/>
            </a:bodyPr>
            <a:lstStyle/>
            <a:p>
              <a:pPr defTabSz="896214">
                <a:defRPr/>
              </a:pPr>
              <a:r>
                <a:rPr lang="en-US" sz="1371" kern="0" dirty="0">
                  <a:solidFill>
                    <a:srgbClr val="0078D7"/>
                  </a:solidFill>
                  <a:latin typeface="Segoe UI Semibold" panose="020B0702040204020203" pitchFamily="34" charset="0"/>
                  <a:cs typeface="Segoe UI Semibold" panose="020B0702040204020203" pitchFamily="34" charset="0"/>
                </a:rPr>
                <a:t>Analytics Platform System</a:t>
              </a:r>
            </a:p>
          </p:txBody>
        </p:sp>
        <p:sp>
          <p:nvSpPr>
            <p:cNvPr id="230" name="Freeform 56"/>
            <p:cNvSpPr>
              <a:spLocks noChangeAspect="1"/>
            </p:cNvSpPr>
            <p:nvPr/>
          </p:nvSpPr>
          <p:spPr>
            <a:xfrm flipH="1">
              <a:off x="581198" y="5401256"/>
              <a:ext cx="200936" cy="396173"/>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0078D7"/>
            </a:solidFill>
            <a:ln w="9525" cap="flat" cmpd="sng" algn="ctr">
              <a:noFill/>
              <a:prstDash val="solid"/>
            </a:ln>
            <a:effectLst/>
          </p:spPr>
          <p:txBody>
            <a:bodyPr vert="horz" wrap="square" lIns="91410" tIns="45705" rIns="91410" bIns="45705" numCol="1" rtlCol="0" anchor="ctr"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0" fontAlgn="base">
                <a:spcBef>
                  <a:spcPct val="0"/>
                </a:spcBef>
                <a:spcAft>
                  <a:spcPct val="0"/>
                </a:spcAft>
                <a:defRPr/>
              </a:pPr>
              <a:endParaRPr lang="en-US" sz="1599" kern="0" dirty="0">
                <a:solidFill>
                  <a:srgbClr val="EAEAEA">
                    <a:lumMod val="75000"/>
                  </a:srgbClr>
                </a:solidFill>
                <a:latin typeface="Segoe UI"/>
              </a:endParaRPr>
            </a:p>
          </p:txBody>
        </p:sp>
      </p:grpSp>
      <p:grpSp>
        <p:nvGrpSpPr>
          <p:cNvPr id="4" name="Group 3"/>
          <p:cNvGrpSpPr/>
          <p:nvPr/>
        </p:nvGrpSpPr>
        <p:grpSpPr>
          <a:xfrm>
            <a:off x="2576723" y="2086880"/>
            <a:ext cx="2062311" cy="627408"/>
            <a:chOff x="2576223" y="2116506"/>
            <a:chExt cx="2062604" cy="627497"/>
          </a:xfrm>
        </p:grpSpPr>
        <p:sp>
          <p:nvSpPr>
            <p:cNvPr id="102" name="TextBox 101"/>
            <p:cNvSpPr txBox="1"/>
            <p:nvPr/>
          </p:nvSpPr>
          <p:spPr>
            <a:xfrm>
              <a:off x="2576223" y="2116506"/>
              <a:ext cx="2061777" cy="627497"/>
            </a:xfrm>
            <a:prstGeom prst="rect">
              <a:avLst/>
            </a:prstGeom>
            <a:solidFill>
              <a:schemeClr val="bg1"/>
            </a:solidFill>
            <a:ln w="6350">
              <a:solidFill>
                <a:srgbClr val="0078D7"/>
              </a:solidFill>
              <a:prstDash val="dash"/>
            </a:ln>
          </p:spPr>
          <p:txBody>
            <a:bodyPr wrap="square" lIns="0" tIns="0" rIns="0" bIns="0" rtlCol="0" anchor="ctr">
              <a:noAutofit/>
            </a:bodyPr>
            <a:lstStyle/>
            <a:p>
              <a:pPr algn="ctr" defTabSz="896214">
                <a:lnSpc>
                  <a:spcPct val="90000"/>
                </a:lnSpc>
                <a:spcAft>
                  <a:spcPts val="588"/>
                </a:spcAft>
                <a:defRPr/>
              </a:pPr>
              <a:endParaRPr lang="en-US" sz="1961" kern="0" dirty="0">
                <a:solidFill>
                  <a:srgbClr val="FFFFFF"/>
                </a:solidFill>
                <a:latin typeface="Segoe UI Light"/>
              </a:endParaRPr>
            </a:p>
          </p:txBody>
        </p:sp>
        <p:sp>
          <p:nvSpPr>
            <p:cNvPr id="426" name="TextBox 425"/>
            <p:cNvSpPr txBox="1"/>
            <p:nvPr/>
          </p:nvSpPr>
          <p:spPr>
            <a:xfrm>
              <a:off x="3091396" y="2172940"/>
              <a:ext cx="1547431" cy="522964"/>
            </a:xfrm>
            <a:prstGeom prst="rect">
              <a:avLst/>
            </a:prstGeom>
            <a:noFill/>
          </p:spPr>
          <p:txBody>
            <a:bodyPr wrap="square" rtlCol="0">
              <a:spAutoFit/>
            </a:bodyPr>
            <a:lstStyle/>
            <a:p>
              <a:pPr defTabSz="896214">
                <a:defRPr/>
              </a:pPr>
              <a:r>
                <a:rPr lang="en-US" sz="1371" kern="0" dirty="0">
                  <a:solidFill>
                    <a:srgbClr val="0078D7"/>
                  </a:solidFill>
                  <a:latin typeface="Segoe UI Semibold" panose="020B0702040204020203" pitchFamily="34" charset="0"/>
                  <a:cs typeface="Segoe UI Semibold" panose="020B0702040204020203" pitchFamily="34" charset="0"/>
                </a:rPr>
                <a:t>Other data sources</a:t>
              </a:r>
            </a:p>
          </p:txBody>
        </p:sp>
        <p:grpSp>
          <p:nvGrpSpPr>
            <p:cNvPr id="190" name="Group 30"/>
            <p:cNvGrpSpPr>
              <a:grpSpLocks noChangeAspect="1"/>
            </p:cNvGrpSpPr>
            <p:nvPr/>
          </p:nvGrpSpPr>
          <p:grpSpPr bwMode="auto">
            <a:xfrm>
              <a:off x="2693520" y="2206953"/>
              <a:ext cx="339639" cy="446602"/>
              <a:chOff x="2455" y="3797"/>
              <a:chExt cx="308" cy="405"/>
            </a:xfrm>
          </p:grpSpPr>
          <p:sp>
            <p:nvSpPr>
              <p:cNvPr id="191" name="AutoShape 29"/>
              <p:cNvSpPr>
                <a:spLocks noChangeAspect="1" noChangeArrowheads="1" noTextEdit="1"/>
              </p:cNvSpPr>
              <p:nvPr/>
            </p:nvSpPr>
            <p:spPr bwMode="auto">
              <a:xfrm>
                <a:off x="2457" y="3797"/>
                <a:ext cx="30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92" name="Freeform 31"/>
              <p:cNvSpPr>
                <a:spLocks/>
              </p:cNvSpPr>
              <p:nvPr/>
            </p:nvSpPr>
            <p:spPr bwMode="auto">
              <a:xfrm>
                <a:off x="2455" y="3852"/>
                <a:ext cx="153" cy="350"/>
              </a:xfrm>
              <a:custGeom>
                <a:avLst/>
                <a:gdLst>
                  <a:gd name="T0" fmla="*/ 0 w 75"/>
                  <a:gd name="T1" fmla="*/ 0 h 172"/>
                  <a:gd name="T2" fmla="*/ 0 w 75"/>
                  <a:gd name="T3" fmla="*/ 145 h 172"/>
                  <a:gd name="T4" fmla="*/ 75 w 75"/>
                  <a:gd name="T5" fmla="*/ 172 h 172"/>
                  <a:gd name="T6" fmla="*/ 75 w 75"/>
                  <a:gd name="T7" fmla="*/ 0 h 172"/>
                  <a:gd name="T8" fmla="*/ 0 w 75"/>
                  <a:gd name="T9" fmla="*/ 0 h 172"/>
                </a:gdLst>
                <a:ahLst/>
                <a:cxnLst>
                  <a:cxn ang="0">
                    <a:pos x="T0" y="T1"/>
                  </a:cxn>
                  <a:cxn ang="0">
                    <a:pos x="T2" y="T3"/>
                  </a:cxn>
                  <a:cxn ang="0">
                    <a:pos x="T4" y="T5"/>
                  </a:cxn>
                  <a:cxn ang="0">
                    <a:pos x="T6" y="T7"/>
                  </a:cxn>
                  <a:cxn ang="0">
                    <a:pos x="T8" y="T9"/>
                  </a:cxn>
                </a:cxnLst>
                <a:rect l="0" t="0" r="r" b="b"/>
                <a:pathLst>
                  <a:path w="75" h="172">
                    <a:moveTo>
                      <a:pt x="0" y="0"/>
                    </a:moveTo>
                    <a:cubicBezTo>
                      <a:pt x="0" y="145"/>
                      <a:pt x="0" y="145"/>
                      <a:pt x="0" y="145"/>
                    </a:cubicBezTo>
                    <a:cubicBezTo>
                      <a:pt x="0" y="160"/>
                      <a:pt x="34" y="172"/>
                      <a:pt x="75" y="172"/>
                    </a:cubicBezTo>
                    <a:cubicBezTo>
                      <a:pt x="75" y="0"/>
                      <a:pt x="75" y="0"/>
                      <a:pt x="75" y="0"/>
                    </a:cubicBezTo>
                    <a:cubicBezTo>
                      <a:pt x="0" y="0"/>
                      <a:pt x="0" y="0"/>
                      <a:pt x="0"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93" name="Freeform 32"/>
              <p:cNvSpPr>
                <a:spLocks/>
              </p:cNvSpPr>
              <p:nvPr/>
            </p:nvSpPr>
            <p:spPr bwMode="auto">
              <a:xfrm>
                <a:off x="2606" y="3852"/>
                <a:ext cx="155" cy="350"/>
              </a:xfrm>
              <a:custGeom>
                <a:avLst/>
                <a:gdLst>
                  <a:gd name="T0" fmla="*/ 0 w 76"/>
                  <a:gd name="T1" fmla="*/ 172 h 172"/>
                  <a:gd name="T2" fmla="*/ 1 w 76"/>
                  <a:gd name="T3" fmla="*/ 172 h 172"/>
                  <a:gd name="T4" fmla="*/ 76 w 76"/>
                  <a:gd name="T5" fmla="*/ 145 h 172"/>
                  <a:gd name="T6" fmla="*/ 76 w 76"/>
                  <a:gd name="T7" fmla="*/ 0 h 172"/>
                  <a:gd name="T8" fmla="*/ 0 w 76"/>
                  <a:gd name="T9" fmla="*/ 0 h 172"/>
                  <a:gd name="T10" fmla="*/ 0 w 76"/>
                  <a:gd name="T11" fmla="*/ 172 h 172"/>
                </a:gdLst>
                <a:ahLst/>
                <a:cxnLst>
                  <a:cxn ang="0">
                    <a:pos x="T0" y="T1"/>
                  </a:cxn>
                  <a:cxn ang="0">
                    <a:pos x="T2" y="T3"/>
                  </a:cxn>
                  <a:cxn ang="0">
                    <a:pos x="T4" y="T5"/>
                  </a:cxn>
                  <a:cxn ang="0">
                    <a:pos x="T6" y="T7"/>
                  </a:cxn>
                  <a:cxn ang="0">
                    <a:pos x="T8" y="T9"/>
                  </a:cxn>
                  <a:cxn ang="0">
                    <a:pos x="T10" y="T11"/>
                  </a:cxn>
                </a:cxnLst>
                <a:rect l="0" t="0" r="r" b="b"/>
                <a:pathLst>
                  <a:path w="76" h="172">
                    <a:moveTo>
                      <a:pt x="0" y="172"/>
                    </a:moveTo>
                    <a:cubicBezTo>
                      <a:pt x="1" y="172"/>
                      <a:pt x="1" y="172"/>
                      <a:pt x="1" y="172"/>
                    </a:cubicBezTo>
                    <a:cubicBezTo>
                      <a:pt x="42" y="172"/>
                      <a:pt x="76" y="160"/>
                      <a:pt x="76" y="145"/>
                    </a:cubicBezTo>
                    <a:cubicBezTo>
                      <a:pt x="76" y="0"/>
                      <a:pt x="76" y="0"/>
                      <a:pt x="76" y="0"/>
                    </a:cubicBezTo>
                    <a:cubicBezTo>
                      <a:pt x="0" y="0"/>
                      <a:pt x="0" y="0"/>
                      <a:pt x="0" y="0"/>
                    </a:cubicBezTo>
                    <a:cubicBezTo>
                      <a:pt x="0" y="172"/>
                      <a:pt x="0" y="172"/>
                      <a:pt x="0" y="17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94" name="Freeform 33"/>
              <p:cNvSpPr>
                <a:spLocks/>
              </p:cNvSpPr>
              <p:nvPr/>
            </p:nvSpPr>
            <p:spPr bwMode="auto">
              <a:xfrm>
                <a:off x="2606" y="3852"/>
                <a:ext cx="155" cy="350"/>
              </a:xfrm>
              <a:custGeom>
                <a:avLst/>
                <a:gdLst>
                  <a:gd name="T0" fmla="*/ 76 w 76"/>
                  <a:gd name="T1" fmla="*/ 0 h 172"/>
                  <a:gd name="T2" fmla="*/ 0 w 76"/>
                  <a:gd name="T3" fmla="*/ 0 h 172"/>
                  <a:gd name="T4" fmla="*/ 0 w 76"/>
                  <a:gd name="T5" fmla="*/ 172 h 172"/>
                  <a:gd name="T6" fmla="*/ 1 w 76"/>
                  <a:gd name="T7" fmla="*/ 172 h 172"/>
                  <a:gd name="T8" fmla="*/ 76 w 76"/>
                  <a:gd name="T9" fmla="*/ 145 h 172"/>
                  <a:gd name="T10" fmla="*/ 76 w 76"/>
                  <a:gd name="T11" fmla="*/ 0 h 172"/>
                </a:gdLst>
                <a:ahLst/>
                <a:cxnLst>
                  <a:cxn ang="0">
                    <a:pos x="T0" y="T1"/>
                  </a:cxn>
                  <a:cxn ang="0">
                    <a:pos x="T2" y="T3"/>
                  </a:cxn>
                  <a:cxn ang="0">
                    <a:pos x="T4" y="T5"/>
                  </a:cxn>
                  <a:cxn ang="0">
                    <a:pos x="T6" y="T7"/>
                  </a:cxn>
                  <a:cxn ang="0">
                    <a:pos x="T8" y="T9"/>
                  </a:cxn>
                  <a:cxn ang="0">
                    <a:pos x="T10" y="T11"/>
                  </a:cxn>
                </a:cxnLst>
                <a:rect l="0" t="0" r="r" b="b"/>
                <a:pathLst>
                  <a:path w="76" h="172">
                    <a:moveTo>
                      <a:pt x="76" y="0"/>
                    </a:moveTo>
                    <a:cubicBezTo>
                      <a:pt x="0" y="0"/>
                      <a:pt x="0" y="0"/>
                      <a:pt x="0" y="0"/>
                    </a:cubicBezTo>
                    <a:cubicBezTo>
                      <a:pt x="0" y="172"/>
                      <a:pt x="0" y="172"/>
                      <a:pt x="0" y="172"/>
                    </a:cubicBezTo>
                    <a:cubicBezTo>
                      <a:pt x="1" y="172"/>
                      <a:pt x="1" y="172"/>
                      <a:pt x="1" y="172"/>
                    </a:cubicBezTo>
                    <a:cubicBezTo>
                      <a:pt x="42" y="172"/>
                      <a:pt x="76" y="160"/>
                      <a:pt x="76" y="145"/>
                    </a:cubicBezTo>
                    <a:cubicBezTo>
                      <a:pt x="76" y="0"/>
                      <a:pt x="76" y="0"/>
                      <a:pt x="76"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95" name="Oval 34"/>
              <p:cNvSpPr>
                <a:spLocks noChangeArrowheads="1"/>
              </p:cNvSpPr>
              <p:nvPr/>
            </p:nvSpPr>
            <p:spPr bwMode="auto">
              <a:xfrm>
                <a:off x="2455" y="3797"/>
                <a:ext cx="306" cy="11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96" name="Oval 35"/>
              <p:cNvSpPr>
                <a:spLocks noChangeArrowheads="1"/>
              </p:cNvSpPr>
              <p:nvPr/>
            </p:nvSpPr>
            <p:spPr bwMode="auto">
              <a:xfrm>
                <a:off x="2486" y="3813"/>
                <a:ext cx="244" cy="7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97" name="Freeform 36"/>
              <p:cNvSpPr>
                <a:spLocks/>
              </p:cNvSpPr>
              <p:nvPr/>
            </p:nvSpPr>
            <p:spPr bwMode="auto">
              <a:xfrm>
                <a:off x="2486" y="3813"/>
                <a:ext cx="244" cy="59"/>
              </a:xfrm>
              <a:custGeom>
                <a:avLst/>
                <a:gdLst>
                  <a:gd name="T0" fmla="*/ 107 w 120"/>
                  <a:gd name="T1" fmla="*/ 29 h 29"/>
                  <a:gd name="T2" fmla="*/ 120 w 120"/>
                  <a:gd name="T3" fmla="*/ 18 h 29"/>
                  <a:gd name="T4" fmla="*/ 60 w 120"/>
                  <a:gd name="T5" fmla="*/ 0 h 29"/>
                  <a:gd name="T6" fmla="*/ 0 w 120"/>
                  <a:gd name="T7" fmla="*/ 18 h 29"/>
                  <a:gd name="T8" fmla="*/ 13 w 120"/>
                  <a:gd name="T9" fmla="*/ 29 h 29"/>
                  <a:gd name="T10" fmla="*/ 60 w 120"/>
                  <a:gd name="T11" fmla="*/ 22 h 29"/>
                  <a:gd name="T12" fmla="*/ 107 w 120"/>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20" h="29">
                    <a:moveTo>
                      <a:pt x="107" y="29"/>
                    </a:moveTo>
                    <a:cubicBezTo>
                      <a:pt x="115" y="26"/>
                      <a:pt x="120" y="22"/>
                      <a:pt x="120" y="18"/>
                    </a:cubicBezTo>
                    <a:cubicBezTo>
                      <a:pt x="120" y="8"/>
                      <a:pt x="93" y="0"/>
                      <a:pt x="60" y="0"/>
                    </a:cubicBezTo>
                    <a:cubicBezTo>
                      <a:pt x="27" y="0"/>
                      <a:pt x="0" y="8"/>
                      <a:pt x="0" y="18"/>
                    </a:cubicBezTo>
                    <a:cubicBezTo>
                      <a:pt x="0" y="22"/>
                      <a:pt x="5" y="26"/>
                      <a:pt x="13" y="29"/>
                    </a:cubicBezTo>
                    <a:cubicBezTo>
                      <a:pt x="24" y="24"/>
                      <a:pt x="41" y="22"/>
                      <a:pt x="60" y="22"/>
                    </a:cubicBezTo>
                    <a:cubicBezTo>
                      <a:pt x="79" y="22"/>
                      <a:pt x="96" y="24"/>
                      <a:pt x="107" y="2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grpSp>
      </p:grpSp>
    </p:spTree>
    <p:extLst>
      <p:ext uri="{BB962C8B-B14F-4D97-AF65-F5344CB8AC3E}">
        <p14:creationId xmlns:p14="http://schemas.microsoft.com/office/powerpoint/2010/main" val="178111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2" name="Rectangle 171">
            <a:extLst>
              <a:ext uri="{FF2B5EF4-FFF2-40B4-BE49-F238E27FC236}">
                <a16:creationId xmlns:a16="http://schemas.microsoft.com/office/drawing/2014/main" id="{AAB80071-3043-46C0-B33D-77C2965F5DF5}"/>
              </a:ext>
            </a:extLst>
          </p:cNvPr>
          <p:cNvSpPr/>
          <p:nvPr/>
        </p:nvSpPr>
        <p:spPr bwMode="auto">
          <a:xfrm>
            <a:off x="4197296" y="4664507"/>
            <a:ext cx="1643137" cy="1223093"/>
          </a:xfrm>
          <a:prstGeom prst="rect">
            <a:avLst/>
          </a:prstGeom>
          <a:no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1" name="Rectangle 170">
            <a:extLst>
              <a:ext uri="{FF2B5EF4-FFF2-40B4-BE49-F238E27FC236}">
                <a16:creationId xmlns:a16="http://schemas.microsoft.com/office/drawing/2014/main" id="{EFAFE247-08E1-4D7B-B16C-0EE2677B8044}"/>
              </a:ext>
            </a:extLst>
          </p:cNvPr>
          <p:cNvSpPr/>
          <p:nvPr/>
        </p:nvSpPr>
        <p:spPr bwMode="auto">
          <a:xfrm>
            <a:off x="6740602" y="4672363"/>
            <a:ext cx="1643137" cy="1223093"/>
          </a:xfrm>
          <a:prstGeom prst="rect">
            <a:avLst/>
          </a:prstGeom>
          <a:no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0" name="Rectangle 169">
            <a:extLst>
              <a:ext uri="{FF2B5EF4-FFF2-40B4-BE49-F238E27FC236}">
                <a16:creationId xmlns:a16="http://schemas.microsoft.com/office/drawing/2014/main" id="{C0874B7F-AA49-4510-9B46-F2A3EE0B3B1F}"/>
              </a:ext>
            </a:extLst>
          </p:cNvPr>
          <p:cNvSpPr/>
          <p:nvPr/>
        </p:nvSpPr>
        <p:spPr bwMode="auto">
          <a:xfrm>
            <a:off x="7021796" y="2766847"/>
            <a:ext cx="1405221" cy="1092659"/>
          </a:xfrm>
          <a:prstGeom prst="rect">
            <a:avLst/>
          </a:prstGeom>
          <a:no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9" name="Rectangle 168">
            <a:extLst>
              <a:ext uri="{FF2B5EF4-FFF2-40B4-BE49-F238E27FC236}">
                <a16:creationId xmlns:a16="http://schemas.microsoft.com/office/drawing/2014/main" id="{7A0367CA-A7B6-40FA-B51D-028DE4E5F72C}"/>
              </a:ext>
            </a:extLst>
          </p:cNvPr>
          <p:cNvSpPr/>
          <p:nvPr/>
        </p:nvSpPr>
        <p:spPr bwMode="auto">
          <a:xfrm>
            <a:off x="5417898" y="2460989"/>
            <a:ext cx="1063496" cy="1246139"/>
          </a:xfrm>
          <a:prstGeom prst="rect">
            <a:avLst/>
          </a:prstGeom>
          <a:no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 name="Rectangle 2">
            <a:extLst>
              <a:ext uri="{FF2B5EF4-FFF2-40B4-BE49-F238E27FC236}">
                <a16:creationId xmlns:a16="http://schemas.microsoft.com/office/drawing/2014/main" id="{0810652F-157F-4999-BFE4-A4BE133338A4}"/>
              </a:ext>
            </a:extLst>
          </p:cNvPr>
          <p:cNvSpPr/>
          <p:nvPr/>
        </p:nvSpPr>
        <p:spPr bwMode="auto">
          <a:xfrm>
            <a:off x="3885839" y="3306328"/>
            <a:ext cx="1011505" cy="927761"/>
          </a:xfrm>
          <a:prstGeom prst="rect">
            <a:avLst/>
          </a:prstGeom>
          <a:no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7" name="Freeform 266">
            <a:extLst>
              <a:ext uri="{FF2B5EF4-FFF2-40B4-BE49-F238E27FC236}">
                <a16:creationId xmlns:a16="http://schemas.microsoft.com/office/drawing/2014/main" id="{6EEF1465-140F-4D66-93DB-CA11ED659035}"/>
              </a:ext>
            </a:extLst>
          </p:cNvPr>
          <p:cNvSpPr>
            <a:spLocks noChangeAspect="1"/>
          </p:cNvSpPr>
          <p:nvPr/>
        </p:nvSpPr>
        <p:spPr bwMode="black">
          <a:xfrm>
            <a:off x="4546530" y="3196202"/>
            <a:ext cx="3201912" cy="1893610"/>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tx2"/>
          </a:solidFill>
          <a:ln>
            <a:solidFill>
              <a:schemeClr val="accent1"/>
            </a:solidFill>
          </a:ln>
        </p:spPr>
        <p:txBody>
          <a:bodyPr vert="horz" wrap="square" lIns="89606" tIns="44804" rIns="89606" bIns="44804" numCol="1" anchor="t" anchorCtr="0" compatLnSpc="1">
            <a:prstTxWarp prst="textNoShape">
              <a:avLst/>
            </a:prstTxWarp>
          </a:bodyPr>
          <a:lstStyle/>
          <a:p>
            <a:pPr defTabSz="914225">
              <a:defRPr/>
            </a:pPr>
            <a:endParaRPr lang="en-US" sz="1764" dirty="0">
              <a:solidFill>
                <a:srgbClr val="2C2C2C"/>
              </a:solidFill>
              <a:latin typeface="Segoe UI"/>
            </a:endParaRPr>
          </a:p>
        </p:txBody>
      </p:sp>
      <p:sp>
        <p:nvSpPr>
          <p:cNvPr id="2" name="Title 1"/>
          <p:cNvSpPr>
            <a:spLocks noGrp="1"/>
          </p:cNvSpPr>
          <p:nvPr>
            <p:ph type="title"/>
          </p:nvPr>
        </p:nvSpPr>
        <p:spPr/>
        <p:txBody>
          <a:bodyPr/>
          <a:lstStyle/>
          <a:p>
            <a:r>
              <a:rPr lang="en-US" dirty="0"/>
              <a:t>Azure Analysis Services</a:t>
            </a:r>
            <a:br>
              <a:rPr lang="en-US" dirty="0"/>
            </a:br>
            <a:r>
              <a:rPr lang="en-US" sz="3136" dirty="0">
                <a:gradFill>
                  <a:gsLst>
                    <a:gs pos="1250">
                      <a:schemeClr val="tx2"/>
                    </a:gs>
                    <a:gs pos="100000">
                      <a:schemeClr val="tx2"/>
                    </a:gs>
                  </a:gsLst>
                  <a:lin ang="5400000" scaled="0"/>
                </a:gradFill>
              </a:rPr>
              <a:t>Azure Analysis Services is based on SQL Server technology</a:t>
            </a:r>
            <a:endParaRPr lang="en-US" dirty="0">
              <a:gradFill>
                <a:gsLst>
                  <a:gs pos="1250">
                    <a:schemeClr val="tx2"/>
                  </a:gs>
                  <a:gs pos="100000">
                    <a:schemeClr val="tx2"/>
                  </a:gs>
                </a:gsLst>
                <a:lin ang="5400000" scaled="0"/>
              </a:gradFill>
            </a:endParaRPr>
          </a:p>
        </p:txBody>
      </p:sp>
      <p:sp>
        <p:nvSpPr>
          <p:cNvPr id="151" name="Rectangle 150"/>
          <p:cNvSpPr/>
          <p:nvPr/>
        </p:nvSpPr>
        <p:spPr>
          <a:xfrm>
            <a:off x="3812288" y="1941749"/>
            <a:ext cx="1772991" cy="290038"/>
          </a:xfrm>
          <a:prstGeom prst="rect">
            <a:avLst/>
          </a:prstGeom>
        </p:spPr>
        <p:txBody>
          <a:bodyPr wrap="none">
            <a:spAutoFit/>
          </a:bodyPr>
          <a:lstStyle/>
          <a:p>
            <a:pPr defTabSz="896214">
              <a:lnSpc>
                <a:spcPct val="90000"/>
              </a:lnSpc>
              <a:spcAft>
                <a:spcPts val="588"/>
              </a:spcAft>
              <a:defRPr/>
            </a:pPr>
            <a:r>
              <a:rPr lang="en-US" sz="1400" b="1" kern="0" dirty="0">
                <a:solidFill>
                  <a:srgbClr val="0070C0"/>
                </a:solidFill>
                <a:latin typeface="Segoe UI"/>
              </a:rPr>
              <a:t>BI semantic model</a:t>
            </a:r>
          </a:p>
        </p:txBody>
      </p:sp>
      <p:sp>
        <p:nvSpPr>
          <p:cNvPr id="156" name="TextBox 155">
            <a:extLst/>
          </p:cNvPr>
          <p:cNvSpPr txBox="1"/>
          <p:nvPr/>
        </p:nvSpPr>
        <p:spPr>
          <a:xfrm>
            <a:off x="6606074" y="5524143"/>
            <a:ext cx="1912192" cy="287956"/>
          </a:xfrm>
          <a:prstGeom prst="rect">
            <a:avLst/>
          </a:prstGeom>
          <a:noFill/>
        </p:spPr>
        <p:txBody>
          <a:bodyPr wrap="square" lIns="89630" tIns="89630" rIns="89630" bIns="44814" rtlCol="0" anchor="ctr">
            <a:spAutoFit/>
          </a:bodyPr>
          <a:lstStyle/>
          <a:p>
            <a:pPr algn="ctr" defTabSz="896214">
              <a:lnSpc>
                <a:spcPct val="90000"/>
              </a:lnSpc>
              <a:spcAft>
                <a:spcPts val="588"/>
              </a:spcAft>
              <a:defRPr/>
            </a:pPr>
            <a:r>
              <a:rPr lang="en-US" sz="1077" b="1" kern="0" dirty="0">
                <a:solidFill>
                  <a:srgbClr val="0078D7"/>
                </a:solidFill>
                <a:latin typeface="Segoe UI"/>
              </a:rPr>
              <a:t>Business logic &amp; metrics</a:t>
            </a:r>
          </a:p>
        </p:txBody>
      </p:sp>
      <p:sp>
        <p:nvSpPr>
          <p:cNvPr id="157" name="Freeform 9">
            <a:extLst/>
          </p:cNvPr>
          <p:cNvSpPr>
            <a:spLocks noChangeAspect="1" noEditPoints="1"/>
          </p:cNvSpPr>
          <p:nvPr/>
        </p:nvSpPr>
        <p:spPr bwMode="black">
          <a:xfrm>
            <a:off x="7431921" y="5030519"/>
            <a:ext cx="579432" cy="469821"/>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noFill/>
          <a:ln>
            <a:solidFill>
              <a:srgbClr val="0070C0"/>
            </a:solidFill>
          </a:ln>
        </p:spPr>
        <p:txBody>
          <a:bodyPr vert="horz" wrap="square" lIns="87867" tIns="43934" rIns="87867" bIns="43934" numCol="1" anchor="t" anchorCtr="0" compatLnSpc="1">
            <a:prstTxWarp prst="textNoShape">
              <a:avLst/>
            </a:prstTxWarp>
          </a:bodyPr>
          <a:lstStyle/>
          <a:p>
            <a:pPr defTabSz="896214">
              <a:defRPr/>
            </a:pPr>
            <a:endParaRPr lang="en-US" sz="1729" dirty="0">
              <a:solidFill>
                <a:srgbClr val="2C2C2C"/>
              </a:solidFill>
              <a:latin typeface="Segoe UI"/>
            </a:endParaRPr>
          </a:p>
        </p:txBody>
      </p:sp>
      <p:sp>
        <p:nvSpPr>
          <p:cNvPr id="163" name="TextBox 162">
            <a:extLst/>
          </p:cNvPr>
          <p:cNvSpPr txBox="1"/>
          <p:nvPr/>
        </p:nvSpPr>
        <p:spPr>
          <a:xfrm>
            <a:off x="7141401" y="3398497"/>
            <a:ext cx="1447545" cy="287956"/>
          </a:xfrm>
          <a:prstGeom prst="rect">
            <a:avLst/>
          </a:prstGeom>
          <a:noFill/>
          <a:ln>
            <a:noFill/>
          </a:ln>
        </p:spPr>
        <p:txBody>
          <a:bodyPr wrap="square" lIns="89630" tIns="89630" rIns="89630" bIns="44814" rtlCol="0" anchor="ctr">
            <a:spAutoFit/>
          </a:bodyPr>
          <a:lstStyle/>
          <a:p>
            <a:pPr algn="ctr" defTabSz="896214">
              <a:lnSpc>
                <a:spcPct val="90000"/>
              </a:lnSpc>
              <a:spcAft>
                <a:spcPts val="588"/>
              </a:spcAft>
              <a:defRPr/>
            </a:pPr>
            <a:r>
              <a:rPr lang="en-US" sz="1077" b="1" kern="0" dirty="0">
                <a:solidFill>
                  <a:srgbClr val="0078D7"/>
                </a:solidFill>
                <a:latin typeface="Segoe UI"/>
              </a:rPr>
              <a:t>Data modeling</a:t>
            </a:r>
          </a:p>
        </p:txBody>
      </p:sp>
      <p:sp>
        <p:nvSpPr>
          <p:cNvPr id="175" name="Freeform 21">
            <a:extLst/>
          </p:cNvPr>
          <p:cNvSpPr>
            <a:spLocks noChangeAspect="1" noEditPoints="1"/>
          </p:cNvSpPr>
          <p:nvPr/>
        </p:nvSpPr>
        <p:spPr bwMode="black">
          <a:xfrm>
            <a:off x="7394711" y="2929776"/>
            <a:ext cx="527207" cy="459505"/>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203" tIns="72963" rIns="91203" bIns="72963" numCol="1" spcCol="0" rtlCol="0" fromWordArt="0" anchor="t" anchorCtr="0" forceAA="0" compatLnSpc="1">
            <a:prstTxWarp prst="textNoShape">
              <a:avLst/>
            </a:prstTxWarp>
            <a:noAutofit/>
          </a:bodyPr>
          <a:lstStyle/>
          <a:p>
            <a:pPr algn="ctr" defTabSz="464955" fontAlgn="base">
              <a:lnSpc>
                <a:spcPct val="90000"/>
              </a:lnSpc>
              <a:spcBef>
                <a:spcPct val="0"/>
              </a:spcBef>
              <a:spcAft>
                <a:spcPct val="0"/>
              </a:spcAft>
              <a:defRPr/>
            </a:pPr>
            <a:endParaRPr lang="en-US" sz="119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5" name="TextBox 184">
            <a:extLst/>
          </p:cNvPr>
          <p:cNvSpPr txBox="1"/>
          <p:nvPr/>
        </p:nvSpPr>
        <p:spPr>
          <a:xfrm>
            <a:off x="5450015" y="3019803"/>
            <a:ext cx="929557" cy="287956"/>
          </a:xfrm>
          <a:prstGeom prst="rect">
            <a:avLst/>
          </a:prstGeom>
          <a:noFill/>
        </p:spPr>
        <p:txBody>
          <a:bodyPr wrap="square" lIns="89630" tIns="89630" rIns="89630" bIns="44814" rtlCol="0" anchor="ctr">
            <a:spAutoFit/>
          </a:bodyPr>
          <a:lstStyle/>
          <a:p>
            <a:pPr algn="ctr" defTabSz="896214">
              <a:lnSpc>
                <a:spcPct val="90000"/>
              </a:lnSpc>
              <a:spcAft>
                <a:spcPts val="588"/>
              </a:spcAft>
              <a:defRPr/>
            </a:pPr>
            <a:r>
              <a:rPr lang="en-US" sz="1077" b="1" kern="0" dirty="0">
                <a:solidFill>
                  <a:srgbClr val="0078D7"/>
                </a:solidFill>
                <a:latin typeface="Segoe UI"/>
              </a:rPr>
              <a:t>Security</a:t>
            </a:r>
          </a:p>
        </p:txBody>
      </p:sp>
      <p:sp>
        <p:nvSpPr>
          <p:cNvPr id="186" name="Freeform 99">
            <a:extLst/>
          </p:cNvPr>
          <p:cNvSpPr>
            <a:spLocks noChangeAspect="1"/>
          </p:cNvSpPr>
          <p:nvPr/>
        </p:nvSpPr>
        <p:spPr bwMode="auto">
          <a:xfrm>
            <a:off x="5738864" y="2610813"/>
            <a:ext cx="299156" cy="336762"/>
          </a:xfrm>
          <a:custGeom>
            <a:avLst/>
            <a:gdLst/>
            <a:ahLst/>
            <a:cxnLst/>
            <a:rect l="l" t="t" r="r" b="b"/>
            <a:pathLst>
              <a:path w="1407693" h="1585061">
                <a:moveTo>
                  <a:pt x="983922" y="368134"/>
                </a:moveTo>
                <a:cubicBezTo>
                  <a:pt x="975073" y="368134"/>
                  <a:pt x="959144" y="369906"/>
                  <a:pt x="935252" y="373450"/>
                </a:cubicBezTo>
                <a:cubicBezTo>
                  <a:pt x="911359" y="376107"/>
                  <a:pt x="896315" y="379651"/>
                  <a:pt x="889236" y="382309"/>
                </a:cubicBezTo>
                <a:cubicBezTo>
                  <a:pt x="882157" y="385853"/>
                  <a:pt x="869768" y="396484"/>
                  <a:pt x="852069" y="414203"/>
                </a:cubicBezTo>
                <a:cubicBezTo>
                  <a:pt x="833486" y="432807"/>
                  <a:pt x="806939" y="465587"/>
                  <a:pt x="772427" y="514313"/>
                </a:cubicBezTo>
                <a:cubicBezTo>
                  <a:pt x="737915" y="563040"/>
                  <a:pt x="706058" y="614424"/>
                  <a:pt x="675971" y="668466"/>
                </a:cubicBezTo>
                <a:cubicBezTo>
                  <a:pt x="646769" y="722508"/>
                  <a:pt x="618452" y="779208"/>
                  <a:pt x="592789" y="836794"/>
                </a:cubicBezTo>
                <a:cubicBezTo>
                  <a:pt x="568896" y="796041"/>
                  <a:pt x="546773" y="767691"/>
                  <a:pt x="527305" y="753516"/>
                </a:cubicBezTo>
                <a:cubicBezTo>
                  <a:pt x="507837" y="738455"/>
                  <a:pt x="491024" y="731367"/>
                  <a:pt x="477750" y="731367"/>
                </a:cubicBezTo>
                <a:cubicBezTo>
                  <a:pt x="467131" y="731367"/>
                  <a:pt x="454742" y="736683"/>
                  <a:pt x="438814" y="748200"/>
                </a:cubicBezTo>
                <a:cubicBezTo>
                  <a:pt x="422885" y="758831"/>
                  <a:pt x="414921" y="770349"/>
                  <a:pt x="414921" y="780980"/>
                </a:cubicBezTo>
                <a:cubicBezTo>
                  <a:pt x="414921" y="788067"/>
                  <a:pt x="422000" y="799584"/>
                  <a:pt x="437044" y="815531"/>
                </a:cubicBezTo>
                <a:cubicBezTo>
                  <a:pt x="465361" y="845653"/>
                  <a:pt x="490139" y="877547"/>
                  <a:pt x="512262" y="911212"/>
                </a:cubicBezTo>
                <a:cubicBezTo>
                  <a:pt x="525536" y="931589"/>
                  <a:pt x="534385" y="943992"/>
                  <a:pt x="538809" y="948422"/>
                </a:cubicBezTo>
                <a:cubicBezTo>
                  <a:pt x="543234" y="952851"/>
                  <a:pt x="556508" y="955509"/>
                  <a:pt x="579515" y="955509"/>
                </a:cubicBezTo>
                <a:cubicBezTo>
                  <a:pt x="610487" y="955509"/>
                  <a:pt x="629071" y="951079"/>
                  <a:pt x="635265" y="943106"/>
                </a:cubicBezTo>
                <a:cubicBezTo>
                  <a:pt x="640575" y="936018"/>
                  <a:pt x="651194" y="912984"/>
                  <a:pt x="667122" y="874003"/>
                </a:cubicBezTo>
                <a:cubicBezTo>
                  <a:pt x="706058" y="777436"/>
                  <a:pt x="754729" y="685299"/>
                  <a:pt x="813133" y="597591"/>
                </a:cubicBezTo>
                <a:cubicBezTo>
                  <a:pt x="870653" y="509884"/>
                  <a:pt x="923748" y="443439"/>
                  <a:pt x="972418" y="399142"/>
                </a:cubicBezTo>
                <a:cubicBezTo>
                  <a:pt x="982152" y="390282"/>
                  <a:pt x="987462" y="384967"/>
                  <a:pt x="989231" y="382309"/>
                </a:cubicBezTo>
                <a:cubicBezTo>
                  <a:pt x="991886" y="379651"/>
                  <a:pt x="992771" y="376993"/>
                  <a:pt x="992771" y="374336"/>
                </a:cubicBezTo>
                <a:cubicBezTo>
                  <a:pt x="992771" y="369906"/>
                  <a:pt x="990116" y="368134"/>
                  <a:pt x="983922" y="368134"/>
                </a:cubicBezTo>
                <a:close/>
                <a:moveTo>
                  <a:pt x="695394" y="0"/>
                </a:moveTo>
                <a:cubicBezTo>
                  <a:pt x="895720" y="148883"/>
                  <a:pt x="1163791" y="186000"/>
                  <a:pt x="1407693" y="200525"/>
                </a:cubicBezTo>
                <a:cubicBezTo>
                  <a:pt x="1390747" y="285860"/>
                  <a:pt x="1461517" y="1376262"/>
                  <a:pt x="694708" y="1585061"/>
                </a:cubicBezTo>
                <a:cubicBezTo>
                  <a:pt x="23523" y="1327239"/>
                  <a:pt x="4842" y="669974"/>
                  <a:pt x="0" y="196090"/>
                </a:cubicBezTo>
                <a:cubicBezTo>
                  <a:pt x="235429" y="194275"/>
                  <a:pt x="456333" y="161593"/>
                  <a:pt x="695394" y="0"/>
                </a:cubicBezTo>
                <a:close/>
              </a:path>
            </a:pathLst>
          </a:cu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algn="ctr" defTabSz="895919" fontAlgn="base">
              <a:spcBef>
                <a:spcPct val="0"/>
              </a:spcBef>
              <a:spcAft>
                <a:spcPct val="0"/>
              </a:spcAft>
              <a:defRPr/>
            </a:pPr>
            <a:endParaRPr lang="en-US" sz="1765" spc="-49" dirty="0" err="1">
              <a:solidFill>
                <a:srgbClr val="0078D7"/>
              </a:solidFill>
              <a:latin typeface="Segoe UI" pitchFamily="34" charset="0"/>
              <a:ea typeface="Segoe UI" pitchFamily="34" charset="0"/>
              <a:cs typeface="Segoe UI" pitchFamily="34" charset="0"/>
            </a:endParaRPr>
          </a:p>
        </p:txBody>
      </p:sp>
      <p:pic>
        <p:nvPicPr>
          <p:cNvPr id="187" name="Picture 186">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5929568" y="3638650"/>
            <a:ext cx="1056088" cy="1056088"/>
          </a:xfrm>
          <a:prstGeom prst="rect">
            <a:avLst/>
          </a:prstGeom>
          <a:solidFill>
            <a:schemeClr val="tx2"/>
          </a:solidFill>
        </p:spPr>
      </p:pic>
      <p:sp>
        <p:nvSpPr>
          <p:cNvPr id="188" name="Rectangle 187">
            <a:extLst/>
          </p:cNvPr>
          <p:cNvSpPr/>
          <p:nvPr/>
        </p:nvSpPr>
        <p:spPr>
          <a:xfrm>
            <a:off x="4835164" y="4594151"/>
            <a:ext cx="2696190" cy="341584"/>
          </a:xfrm>
          <a:prstGeom prst="rect">
            <a:avLst/>
          </a:prstGeom>
        </p:spPr>
        <p:txBody>
          <a:bodyPr wrap="none">
            <a:spAutoFit/>
          </a:bodyPr>
          <a:lstStyle/>
          <a:p>
            <a:pPr defTabSz="896214">
              <a:lnSpc>
                <a:spcPct val="90000"/>
              </a:lnSpc>
              <a:spcAft>
                <a:spcPts val="588"/>
              </a:spcAft>
              <a:defRPr/>
            </a:pPr>
            <a:r>
              <a:rPr lang="en-US" sz="1765" b="1" kern="0" dirty="0">
                <a:solidFill>
                  <a:srgbClr val="FFFFFF"/>
                </a:solidFill>
                <a:latin typeface="Segoe UI"/>
              </a:rPr>
              <a:t>Azure Analysis Services</a:t>
            </a:r>
          </a:p>
        </p:txBody>
      </p:sp>
      <p:sp>
        <p:nvSpPr>
          <p:cNvPr id="190" name="Freeform 214">
            <a:extLst/>
          </p:cNvPr>
          <p:cNvSpPr/>
          <p:nvPr/>
        </p:nvSpPr>
        <p:spPr bwMode="auto">
          <a:xfrm flipH="1" flipV="1">
            <a:off x="4409575" y="5087358"/>
            <a:ext cx="403333" cy="403333"/>
          </a:xfrm>
          <a:custGeom>
            <a:avLst/>
            <a:gdLst/>
            <a:ahLst/>
            <a:cxnLst/>
            <a:rect l="l" t="t" r="r" b="b"/>
            <a:pathLst>
              <a:path w="4301747" h="4270663">
                <a:moveTo>
                  <a:pt x="639250" y="2400189"/>
                </a:moveTo>
                <a:lnTo>
                  <a:pt x="3920" y="2311124"/>
                </a:lnTo>
                <a:cubicBezTo>
                  <a:pt x="-106916" y="318049"/>
                  <a:pt x="2157312" y="-748752"/>
                  <a:pt x="3661520" y="607015"/>
                </a:cubicBezTo>
                <a:lnTo>
                  <a:pt x="4094970" y="179504"/>
                </a:lnTo>
                <a:lnTo>
                  <a:pt x="4296850" y="1675795"/>
                </a:lnTo>
                <a:lnTo>
                  <a:pt x="2830248" y="1456101"/>
                </a:lnTo>
                <a:lnTo>
                  <a:pt x="3234009" y="1064215"/>
                </a:lnTo>
                <a:cubicBezTo>
                  <a:pt x="2826289" y="517951"/>
                  <a:pt x="631335" y="120127"/>
                  <a:pt x="639250" y="2400189"/>
                </a:cubicBezTo>
                <a:close/>
                <a:moveTo>
                  <a:pt x="2177409" y="4270606"/>
                </a:moveTo>
                <a:cubicBezTo>
                  <a:pt x="1654578" y="4274424"/>
                  <a:pt x="1110292" y="4087325"/>
                  <a:pt x="640227" y="3663648"/>
                </a:cubicBezTo>
                <a:lnTo>
                  <a:pt x="206777" y="4091159"/>
                </a:lnTo>
                <a:lnTo>
                  <a:pt x="4897" y="2594868"/>
                </a:lnTo>
                <a:lnTo>
                  <a:pt x="1471499" y="2814562"/>
                </a:lnTo>
                <a:lnTo>
                  <a:pt x="1067738" y="3206448"/>
                </a:lnTo>
                <a:cubicBezTo>
                  <a:pt x="1475458" y="3752712"/>
                  <a:pt x="3670412" y="4150536"/>
                  <a:pt x="3662497" y="1870474"/>
                </a:cubicBezTo>
                <a:lnTo>
                  <a:pt x="4297827" y="1959539"/>
                </a:lnTo>
                <a:cubicBezTo>
                  <a:pt x="4374027" y="3329778"/>
                  <a:pt x="3327638" y="4262208"/>
                  <a:pt x="2177409" y="4270606"/>
                </a:cubicBezTo>
                <a:close/>
              </a:path>
            </a:pathLst>
          </a:cu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algn="ctr" defTabSz="895919" fontAlgn="base">
              <a:spcBef>
                <a:spcPct val="0"/>
              </a:spcBef>
              <a:spcAft>
                <a:spcPct val="0"/>
              </a:spcAft>
              <a:defRPr/>
            </a:pPr>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91" name="TextBox 190">
            <a:extLst/>
          </p:cNvPr>
          <p:cNvSpPr txBox="1"/>
          <p:nvPr/>
        </p:nvSpPr>
        <p:spPr>
          <a:xfrm>
            <a:off x="4122791" y="5531291"/>
            <a:ext cx="1708088" cy="287956"/>
          </a:xfrm>
          <a:prstGeom prst="rect">
            <a:avLst/>
          </a:prstGeom>
          <a:noFill/>
        </p:spPr>
        <p:txBody>
          <a:bodyPr wrap="square" lIns="89630" tIns="89630" rIns="89630" bIns="44814" rtlCol="0" anchor="ctr">
            <a:spAutoFit/>
          </a:bodyPr>
          <a:lstStyle/>
          <a:p>
            <a:pPr algn="ctr" defTabSz="896214">
              <a:lnSpc>
                <a:spcPct val="90000"/>
              </a:lnSpc>
              <a:spcAft>
                <a:spcPts val="588"/>
              </a:spcAft>
              <a:defRPr/>
            </a:pPr>
            <a:r>
              <a:rPr lang="en-US" sz="1077" b="1" kern="0" dirty="0">
                <a:solidFill>
                  <a:srgbClr val="0078D7"/>
                </a:solidFill>
                <a:latin typeface="Segoe UI"/>
              </a:rPr>
              <a:t>Lifecycle management</a:t>
            </a:r>
          </a:p>
        </p:txBody>
      </p:sp>
      <p:sp>
        <p:nvSpPr>
          <p:cNvPr id="158" name="TextBox 157">
            <a:extLst>
              <a:ext uri="{FF2B5EF4-FFF2-40B4-BE49-F238E27FC236}">
                <a16:creationId xmlns:a16="http://schemas.microsoft.com/office/drawing/2014/main" id="{9E37471A-0410-4F72-80A9-70EF60889E56}"/>
              </a:ext>
            </a:extLst>
          </p:cNvPr>
          <p:cNvSpPr txBox="1"/>
          <p:nvPr/>
        </p:nvSpPr>
        <p:spPr>
          <a:xfrm>
            <a:off x="3751001" y="3930104"/>
            <a:ext cx="1112667" cy="287956"/>
          </a:xfrm>
          <a:prstGeom prst="rect">
            <a:avLst/>
          </a:prstGeom>
          <a:noFill/>
        </p:spPr>
        <p:txBody>
          <a:bodyPr wrap="square" lIns="89630" tIns="89630" rIns="89630" bIns="44814" rtlCol="0" anchor="ctr">
            <a:spAutoFit/>
          </a:bodyPr>
          <a:lstStyle/>
          <a:p>
            <a:pPr algn="ctr" defTabSz="896214">
              <a:lnSpc>
                <a:spcPct val="90000"/>
              </a:lnSpc>
              <a:spcAft>
                <a:spcPts val="588"/>
              </a:spcAft>
              <a:defRPr/>
            </a:pPr>
            <a:r>
              <a:rPr lang="en-US" sz="1077" b="1" kern="0" dirty="0">
                <a:solidFill>
                  <a:srgbClr val="0078D7"/>
                </a:solidFill>
                <a:latin typeface="Segoe UI"/>
              </a:rPr>
              <a:t>Queries</a:t>
            </a:r>
          </a:p>
        </p:txBody>
      </p:sp>
      <p:grpSp>
        <p:nvGrpSpPr>
          <p:cNvPr id="159" name="Group 158">
            <a:extLst>
              <a:ext uri="{FF2B5EF4-FFF2-40B4-BE49-F238E27FC236}">
                <a16:creationId xmlns:a16="http://schemas.microsoft.com/office/drawing/2014/main" id="{B5A8C8E4-3BC9-4E72-B014-FAA0AA404284}"/>
              </a:ext>
            </a:extLst>
          </p:cNvPr>
          <p:cNvGrpSpPr/>
          <p:nvPr/>
        </p:nvGrpSpPr>
        <p:grpSpPr>
          <a:xfrm>
            <a:off x="4077972" y="3428229"/>
            <a:ext cx="458722" cy="458722"/>
            <a:chOff x="9613900" y="3016250"/>
            <a:chExt cx="458787" cy="458787"/>
          </a:xfrm>
          <a:noFill/>
        </p:grpSpPr>
        <p:sp>
          <p:nvSpPr>
            <p:cNvPr id="160" name="Rectangle 159">
              <a:extLst>
                <a:ext uri="{FF2B5EF4-FFF2-40B4-BE49-F238E27FC236}">
                  <a16:creationId xmlns:a16="http://schemas.microsoft.com/office/drawing/2014/main" id="{9E9F9D13-E1C7-469E-82F6-5D94888C08EE}"/>
                </a:ext>
              </a:extLst>
            </p:cNvPr>
            <p:cNvSpPr>
              <a:spLocks noChangeArrowheads="1"/>
            </p:cNvSpPr>
            <p:nvPr/>
          </p:nvSpPr>
          <p:spPr bwMode="auto">
            <a:xfrm>
              <a:off x="9613900" y="3016250"/>
              <a:ext cx="458787" cy="458787"/>
            </a:xfrm>
            <a:prstGeom prst="rect">
              <a:avLst/>
            </a:prstGeom>
            <a:grpFill/>
            <a:ln w="9525">
              <a:solidFill>
                <a:srgbClr val="0070C0"/>
              </a:solidFill>
              <a:miter lim="800000"/>
              <a:headEnd/>
              <a:tailEnd/>
            </a:ln>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a:solidFill>
                  <a:srgbClr val="353535"/>
                </a:solidFill>
                <a:latin typeface="Segoe UI Semilight"/>
              </a:endParaRPr>
            </a:p>
          </p:txBody>
        </p:sp>
        <p:sp>
          <p:nvSpPr>
            <p:cNvPr id="161" name="Rectangle 160">
              <a:extLst>
                <a:ext uri="{FF2B5EF4-FFF2-40B4-BE49-F238E27FC236}">
                  <a16:creationId xmlns:a16="http://schemas.microsoft.com/office/drawing/2014/main" id="{65837D15-8310-4CAF-B539-21E6EBE486EF}"/>
                </a:ext>
              </a:extLst>
            </p:cNvPr>
            <p:cNvSpPr>
              <a:spLocks noChangeArrowheads="1"/>
            </p:cNvSpPr>
            <p:nvPr/>
          </p:nvSpPr>
          <p:spPr bwMode="auto">
            <a:xfrm>
              <a:off x="9640888" y="3275013"/>
              <a:ext cx="76200" cy="166687"/>
            </a:xfrm>
            <a:prstGeom prst="rect">
              <a:avLst/>
            </a:prstGeom>
            <a:grpFill/>
            <a:ln w="9525">
              <a:solidFill>
                <a:srgbClr val="0070C0"/>
              </a:solidFill>
              <a:miter lim="800000"/>
              <a:headEnd/>
              <a:tailEnd/>
            </a:ln>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a:solidFill>
                  <a:srgbClr val="353535"/>
                </a:solidFill>
                <a:latin typeface="Segoe UI Semilight"/>
              </a:endParaRPr>
            </a:p>
          </p:txBody>
        </p:sp>
        <p:sp>
          <p:nvSpPr>
            <p:cNvPr id="164" name="Rectangle 163">
              <a:extLst>
                <a:ext uri="{FF2B5EF4-FFF2-40B4-BE49-F238E27FC236}">
                  <a16:creationId xmlns:a16="http://schemas.microsoft.com/office/drawing/2014/main" id="{B98A364B-12D0-490E-8950-B596B204B2AE}"/>
                </a:ext>
              </a:extLst>
            </p:cNvPr>
            <p:cNvSpPr>
              <a:spLocks noChangeArrowheads="1"/>
            </p:cNvSpPr>
            <p:nvPr/>
          </p:nvSpPr>
          <p:spPr bwMode="auto">
            <a:xfrm>
              <a:off x="9856788" y="3224213"/>
              <a:ext cx="74612" cy="217487"/>
            </a:xfrm>
            <a:prstGeom prst="rect">
              <a:avLst/>
            </a:prstGeom>
            <a:grpFill/>
            <a:ln w="9525">
              <a:solidFill>
                <a:srgbClr val="0070C0"/>
              </a:solidFill>
              <a:miter lim="800000"/>
              <a:headEnd/>
              <a:tailEnd/>
            </a:ln>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a:solidFill>
                  <a:srgbClr val="353535"/>
                </a:solidFill>
                <a:latin typeface="Segoe UI Semilight"/>
              </a:endParaRPr>
            </a:p>
          </p:txBody>
        </p:sp>
        <p:sp>
          <p:nvSpPr>
            <p:cNvPr id="165" name="Rectangle 164">
              <a:extLst>
                <a:ext uri="{FF2B5EF4-FFF2-40B4-BE49-F238E27FC236}">
                  <a16:creationId xmlns:a16="http://schemas.microsoft.com/office/drawing/2014/main" id="{1EF55196-7B61-4015-81A1-42CC18041473}"/>
                </a:ext>
              </a:extLst>
            </p:cNvPr>
            <p:cNvSpPr>
              <a:spLocks noChangeArrowheads="1"/>
            </p:cNvSpPr>
            <p:nvPr/>
          </p:nvSpPr>
          <p:spPr bwMode="auto">
            <a:xfrm>
              <a:off x="9966325" y="3076575"/>
              <a:ext cx="74612" cy="365125"/>
            </a:xfrm>
            <a:prstGeom prst="rect">
              <a:avLst/>
            </a:prstGeom>
            <a:grpFill/>
            <a:ln w="9525">
              <a:solidFill>
                <a:srgbClr val="0070C0"/>
              </a:solidFill>
              <a:miter lim="800000"/>
              <a:headEnd/>
              <a:tailEnd/>
            </a:ln>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a:solidFill>
                  <a:srgbClr val="353535"/>
                </a:solidFill>
                <a:latin typeface="Segoe UI Semilight"/>
              </a:endParaRPr>
            </a:p>
          </p:txBody>
        </p:sp>
        <p:sp>
          <p:nvSpPr>
            <p:cNvPr id="166" name="Rectangle 165">
              <a:extLst>
                <a:ext uri="{FF2B5EF4-FFF2-40B4-BE49-F238E27FC236}">
                  <a16:creationId xmlns:a16="http://schemas.microsoft.com/office/drawing/2014/main" id="{0CA21593-D4E2-4128-AA2C-158EE117906F}"/>
                </a:ext>
              </a:extLst>
            </p:cNvPr>
            <p:cNvSpPr>
              <a:spLocks noChangeArrowheads="1"/>
            </p:cNvSpPr>
            <p:nvPr/>
          </p:nvSpPr>
          <p:spPr bwMode="auto">
            <a:xfrm>
              <a:off x="9750425" y="3195638"/>
              <a:ext cx="76200" cy="246062"/>
            </a:xfrm>
            <a:prstGeom prst="rect">
              <a:avLst/>
            </a:prstGeom>
            <a:grpFill/>
            <a:ln w="9525">
              <a:solidFill>
                <a:srgbClr val="0070C0"/>
              </a:solidFill>
              <a:miter lim="800000"/>
              <a:headEnd/>
              <a:tailEnd/>
            </a:ln>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a:solidFill>
                  <a:srgbClr val="353535"/>
                </a:solidFill>
                <a:latin typeface="Segoe UI Semilight"/>
              </a:endParaRPr>
            </a:p>
          </p:txBody>
        </p:sp>
      </p:grpSp>
      <p:sp>
        <p:nvSpPr>
          <p:cNvPr id="236" name="Rectangle 235">
            <a:extLst>
              <a:ext uri="{FF2B5EF4-FFF2-40B4-BE49-F238E27FC236}">
                <a16:creationId xmlns:a16="http://schemas.microsoft.com/office/drawing/2014/main" id="{5F864092-D719-4C1E-B3C9-A81C210A3E15}"/>
              </a:ext>
            </a:extLst>
          </p:cNvPr>
          <p:cNvSpPr/>
          <p:nvPr/>
        </p:nvSpPr>
        <p:spPr bwMode="auto">
          <a:xfrm>
            <a:off x="354035" y="2198140"/>
            <a:ext cx="2220372" cy="4142114"/>
          </a:xfrm>
          <a:prstGeom prst="rect">
            <a:avLst/>
          </a:prstGeom>
          <a:solidFill>
            <a:srgbClr val="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27997" tIns="91427" rIns="182854" bIns="146284" numCol="1" spcCol="0" rtlCol="0" fromWordArt="0" anchor="t" anchorCtr="0" forceAA="0" compatLnSpc="1">
            <a:prstTxWarp prst="textNoShape">
              <a:avLst/>
            </a:prstTxWarp>
            <a:noAutofit/>
          </a:bodyPr>
          <a:lstStyle/>
          <a:p>
            <a:pPr defTabSz="914225">
              <a:lnSpc>
                <a:spcPct val="90000"/>
              </a:lnSpc>
              <a:spcAft>
                <a:spcPts val="600"/>
              </a:spcAft>
              <a:defRPr/>
            </a:pPr>
            <a:endParaRPr lang="en-US" sz="1400" b="1" kern="0" dirty="0">
              <a:solidFill>
                <a:srgbClr val="2C2C2C"/>
              </a:solidFill>
              <a:latin typeface="Segoe UI"/>
            </a:endParaRPr>
          </a:p>
        </p:txBody>
      </p:sp>
      <p:sp>
        <p:nvSpPr>
          <p:cNvPr id="237" name="TextBox 236">
            <a:extLst>
              <a:ext uri="{FF2B5EF4-FFF2-40B4-BE49-F238E27FC236}">
                <a16:creationId xmlns:a16="http://schemas.microsoft.com/office/drawing/2014/main" id="{04863FC8-C559-4409-B51F-E652E787875D}"/>
              </a:ext>
            </a:extLst>
          </p:cNvPr>
          <p:cNvSpPr txBox="1"/>
          <p:nvPr/>
        </p:nvSpPr>
        <p:spPr>
          <a:xfrm>
            <a:off x="461682" y="4384492"/>
            <a:ext cx="1989138" cy="1878120"/>
          </a:xfrm>
          <a:prstGeom prst="rect">
            <a:avLst/>
          </a:prstGeom>
          <a:solidFill>
            <a:srgbClr val="505050">
              <a:lumMod val="60000"/>
              <a:lumOff val="40000"/>
            </a:srgbClr>
          </a:solidFill>
        </p:spPr>
        <p:txBody>
          <a:bodyPr wrap="square" lIns="91427" tIns="91427" rIns="182854" bIns="146284" rtlCol="0">
            <a:noAutofit/>
          </a:bodyPr>
          <a:lstStyle/>
          <a:p>
            <a:pPr defTabSz="914225">
              <a:lnSpc>
                <a:spcPct val="90000"/>
              </a:lnSpc>
              <a:spcAft>
                <a:spcPts val="600"/>
              </a:spcAft>
              <a:defRPr/>
            </a:pPr>
            <a:r>
              <a:rPr lang="en-US" sz="1100" b="1" kern="0" dirty="0">
                <a:solidFill>
                  <a:srgbClr val="FFFFFF"/>
                </a:solidFill>
                <a:latin typeface="Segoe UI"/>
              </a:rPr>
              <a:t>On-premises</a:t>
            </a:r>
          </a:p>
        </p:txBody>
      </p:sp>
      <p:sp>
        <p:nvSpPr>
          <p:cNvPr id="238" name="TextBox 237">
            <a:extLst>
              <a:ext uri="{FF2B5EF4-FFF2-40B4-BE49-F238E27FC236}">
                <a16:creationId xmlns:a16="http://schemas.microsoft.com/office/drawing/2014/main" id="{D233B448-4201-4CAF-BA15-657C22B90787}"/>
              </a:ext>
            </a:extLst>
          </p:cNvPr>
          <p:cNvSpPr txBox="1"/>
          <p:nvPr/>
        </p:nvSpPr>
        <p:spPr>
          <a:xfrm>
            <a:off x="469650" y="2352130"/>
            <a:ext cx="1989138" cy="1878120"/>
          </a:xfrm>
          <a:prstGeom prst="rect">
            <a:avLst/>
          </a:prstGeom>
          <a:solidFill>
            <a:srgbClr val="505050">
              <a:lumMod val="60000"/>
              <a:lumOff val="40000"/>
            </a:srgbClr>
          </a:solidFill>
        </p:spPr>
        <p:txBody>
          <a:bodyPr wrap="square" lIns="91427" tIns="91427" rIns="182854" bIns="146284" rtlCol="0">
            <a:noAutofit/>
          </a:bodyPr>
          <a:lstStyle/>
          <a:p>
            <a:pPr defTabSz="914225">
              <a:lnSpc>
                <a:spcPct val="90000"/>
              </a:lnSpc>
              <a:spcAft>
                <a:spcPts val="600"/>
              </a:spcAft>
              <a:defRPr/>
            </a:pPr>
            <a:r>
              <a:rPr lang="en-US" sz="1100" b="1" kern="0" dirty="0">
                <a:solidFill>
                  <a:srgbClr val="FFFFFF"/>
                </a:solidFill>
                <a:latin typeface="Segoe UI"/>
              </a:rPr>
              <a:t>Cloud</a:t>
            </a:r>
          </a:p>
        </p:txBody>
      </p:sp>
      <p:grpSp>
        <p:nvGrpSpPr>
          <p:cNvPr id="239" name="Group 238">
            <a:extLst>
              <a:ext uri="{FF2B5EF4-FFF2-40B4-BE49-F238E27FC236}">
                <a16:creationId xmlns:a16="http://schemas.microsoft.com/office/drawing/2014/main" id="{5E5604A1-6045-4A51-BAAC-C4166D492235}"/>
              </a:ext>
            </a:extLst>
          </p:cNvPr>
          <p:cNvGrpSpPr>
            <a:grpSpLocks/>
          </p:cNvGrpSpPr>
          <p:nvPr/>
        </p:nvGrpSpPr>
        <p:grpSpPr>
          <a:xfrm>
            <a:off x="2710117" y="3132396"/>
            <a:ext cx="594638" cy="2170060"/>
            <a:chOff x="2814452" y="3508016"/>
            <a:chExt cx="1140031" cy="1626177"/>
          </a:xfrm>
        </p:grpSpPr>
        <p:cxnSp>
          <p:nvCxnSpPr>
            <p:cNvPr id="240" name="Straight Connector 239">
              <a:extLst>
                <a:ext uri="{FF2B5EF4-FFF2-40B4-BE49-F238E27FC236}">
                  <a16:creationId xmlns:a16="http://schemas.microsoft.com/office/drawing/2014/main" id="{7A3398E0-042B-45AA-9C42-E6BC42D113B6}"/>
                </a:ext>
              </a:extLst>
            </p:cNvPr>
            <p:cNvCxnSpPr/>
            <p:nvPr/>
          </p:nvCxnSpPr>
          <p:spPr>
            <a:xfrm flipH="1">
              <a:off x="3371481" y="3508016"/>
              <a:ext cx="0" cy="1626177"/>
            </a:xfrm>
            <a:prstGeom prst="line">
              <a:avLst/>
            </a:prstGeom>
            <a:noFill/>
            <a:ln w="38100" cap="flat" cmpd="sng" algn="ctr">
              <a:solidFill>
                <a:srgbClr val="D2D2D2">
                  <a:lumMod val="75000"/>
                </a:srgbClr>
              </a:solidFill>
              <a:prstDash val="solid"/>
              <a:miter lim="800000"/>
              <a:headEnd type="none"/>
              <a:tailEnd type="none"/>
            </a:ln>
            <a:effectLst/>
          </p:spPr>
        </p:cxnSp>
        <p:cxnSp>
          <p:nvCxnSpPr>
            <p:cNvPr id="241" name="Straight Arrow Connector 240">
              <a:extLst>
                <a:ext uri="{FF2B5EF4-FFF2-40B4-BE49-F238E27FC236}">
                  <a16:creationId xmlns:a16="http://schemas.microsoft.com/office/drawing/2014/main" id="{BF23265D-E978-4A6F-86D9-A51169513FA9}"/>
                </a:ext>
              </a:extLst>
            </p:cNvPr>
            <p:cNvCxnSpPr/>
            <p:nvPr/>
          </p:nvCxnSpPr>
          <p:spPr>
            <a:xfrm flipH="1">
              <a:off x="2814452" y="3522158"/>
              <a:ext cx="546266" cy="0"/>
            </a:xfrm>
            <a:prstGeom prst="straightConnector1">
              <a:avLst/>
            </a:prstGeom>
            <a:noFill/>
            <a:ln w="38100" cap="flat" cmpd="sng" algn="ctr">
              <a:solidFill>
                <a:srgbClr val="D2D2D2">
                  <a:lumMod val="75000"/>
                </a:srgbClr>
              </a:solidFill>
              <a:prstDash val="solid"/>
              <a:miter lim="800000"/>
              <a:headEnd type="none"/>
              <a:tailEnd type="triangle"/>
            </a:ln>
            <a:effectLst/>
          </p:spPr>
        </p:cxnSp>
        <p:cxnSp>
          <p:nvCxnSpPr>
            <p:cNvPr id="242" name="Straight Arrow Connector 241">
              <a:extLst>
                <a:ext uri="{FF2B5EF4-FFF2-40B4-BE49-F238E27FC236}">
                  <a16:creationId xmlns:a16="http://schemas.microsoft.com/office/drawing/2014/main" id="{74827A11-61EB-4058-A2D8-1BC597C19A42}"/>
                </a:ext>
              </a:extLst>
            </p:cNvPr>
            <p:cNvCxnSpPr/>
            <p:nvPr/>
          </p:nvCxnSpPr>
          <p:spPr>
            <a:xfrm flipH="1">
              <a:off x="2814454" y="5119480"/>
              <a:ext cx="546266" cy="0"/>
            </a:xfrm>
            <a:prstGeom prst="straightConnector1">
              <a:avLst/>
            </a:prstGeom>
            <a:noFill/>
            <a:ln w="38100" cap="flat" cmpd="sng" algn="ctr">
              <a:solidFill>
                <a:srgbClr val="D2D2D2">
                  <a:lumMod val="75000"/>
                </a:srgbClr>
              </a:solidFill>
              <a:prstDash val="solid"/>
              <a:miter lim="800000"/>
              <a:headEnd type="none"/>
              <a:tailEnd type="triangle"/>
            </a:ln>
            <a:effectLst/>
          </p:spPr>
        </p:cxnSp>
        <p:cxnSp>
          <p:nvCxnSpPr>
            <p:cNvPr id="243" name="Straight Arrow Connector 242">
              <a:extLst>
                <a:ext uri="{FF2B5EF4-FFF2-40B4-BE49-F238E27FC236}">
                  <a16:creationId xmlns:a16="http://schemas.microsoft.com/office/drawing/2014/main" id="{AD7E40BB-17EC-42DE-B8BE-405F0A330305}"/>
                </a:ext>
              </a:extLst>
            </p:cNvPr>
            <p:cNvCxnSpPr/>
            <p:nvPr/>
          </p:nvCxnSpPr>
          <p:spPr>
            <a:xfrm rot="10800000" flipH="1">
              <a:off x="3408217" y="4334991"/>
              <a:ext cx="546266" cy="0"/>
            </a:xfrm>
            <a:prstGeom prst="straightConnector1">
              <a:avLst/>
            </a:prstGeom>
            <a:noFill/>
            <a:ln w="38100" cap="flat" cmpd="sng" algn="ctr">
              <a:solidFill>
                <a:srgbClr val="D2D2D2">
                  <a:lumMod val="75000"/>
                </a:srgbClr>
              </a:solidFill>
              <a:prstDash val="solid"/>
              <a:miter lim="800000"/>
              <a:headEnd type="none"/>
              <a:tailEnd type="triangle"/>
            </a:ln>
            <a:effectLst/>
          </p:spPr>
        </p:cxnSp>
      </p:grpSp>
      <p:sp>
        <p:nvSpPr>
          <p:cNvPr id="244" name="Rectangle 243">
            <a:extLst>
              <a:ext uri="{FF2B5EF4-FFF2-40B4-BE49-F238E27FC236}">
                <a16:creationId xmlns:a16="http://schemas.microsoft.com/office/drawing/2014/main" id="{9DAC4E0F-9938-4F87-95E5-AD655A496BE5}"/>
              </a:ext>
            </a:extLst>
          </p:cNvPr>
          <p:cNvSpPr/>
          <p:nvPr/>
        </p:nvSpPr>
        <p:spPr>
          <a:xfrm>
            <a:off x="412144" y="1936122"/>
            <a:ext cx="1279336" cy="290038"/>
          </a:xfrm>
          <a:prstGeom prst="rect">
            <a:avLst/>
          </a:prstGeom>
        </p:spPr>
        <p:txBody>
          <a:bodyPr wrap="none">
            <a:spAutoFit/>
          </a:bodyPr>
          <a:lstStyle/>
          <a:p>
            <a:pPr defTabSz="914225">
              <a:lnSpc>
                <a:spcPct val="90000"/>
              </a:lnSpc>
              <a:spcAft>
                <a:spcPts val="600"/>
              </a:spcAft>
              <a:defRPr/>
            </a:pPr>
            <a:r>
              <a:rPr lang="en-US" sz="1400" b="1" kern="0" dirty="0">
                <a:solidFill>
                  <a:srgbClr val="E6E6E6">
                    <a:lumMod val="50000"/>
                  </a:srgbClr>
                </a:solidFill>
                <a:latin typeface="Segoe UI"/>
              </a:rPr>
              <a:t>Data sources</a:t>
            </a:r>
          </a:p>
        </p:txBody>
      </p:sp>
      <p:grpSp>
        <p:nvGrpSpPr>
          <p:cNvPr id="245" name="Group 30">
            <a:extLst>
              <a:ext uri="{FF2B5EF4-FFF2-40B4-BE49-F238E27FC236}">
                <a16:creationId xmlns:a16="http://schemas.microsoft.com/office/drawing/2014/main" id="{6A27C7E7-28FB-4122-A096-81430FAC993D}"/>
              </a:ext>
            </a:extLst>
          </p:cNvPr>
          <p:cNvGrpSpPr>
            <a:grpSpLocks noChangeAspect="1"/>
          </p:cNvGrpSpPr>
          <p:nvPr/>
        </p:nvGrpSpPr>
        <p:grpSpPr bwMode="auto">
          <a:xfrm>
            <a:off x="605205" y="5004453"/>
            <a:ext cx="206926" cy="272092"/>
            <a:chOff x="2455" y="3797"/>
            <a:chExt cx="308" cy="405"/>
          </a:xfrm>
        </p:grpSpPr>
        <p:sp>
          <p:nvSpPr>
            <p:cNvPr id="246" name="AutoShape 29">
              <a:extLst>
                <a:ext uri="{FF2B5EF4-FFF2-40B4-BE49-F238E27FC236}">
                  <a16:creationId xmlns:a16="http://schemas.microsoft.com/office/drawing/2014/main" id="{5A1BEE2E-2A04-4384-A157-A0D3FAF07011}"/>
                </a:ext>
              </a:extLst>
            </p:cNvPr>
            <p:cNvSpPr>
              <a:spLocks noChangeAspect="1" noChangeArrowheads="1" noTextEdit="1"/>
            </p:cNvSpPr>
            <p:nvPr/>
          </p:nvSpPr>
          <p:spPr bwMode="auto">
            <a:xfrm>
              <a:off x="2457" y="3797"/>
              <a:ext cx="30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47" name="Freeform 31">
              <a:extLst>
                <a:ext uri="{FF2B5EF4-FFF2-40B4-BE49-F238E27FC236}">
                  <a16:creationId xmlns:a16="http://schemas.microsoft.com/office/drawing/2014/main" id="{E7BD0DD3-69E8-4BDC-97A2-FEBC345046C3}"/>
                </a:ext>
              </a:extLst>
            </p:cNvPr>
            <p:cNvSpPr>
              <a:spLocks/>
            </p:cNvSpPr>
            <p:nvPr/>
          </p:nvSpPr>
          <p:spPr bwMode="auto">
            <a:xfrm>
              <a:off x="2455" y="3852"/>
              <a:ext cx="153" cy="350"/>
            </a:xfrm>
            <a:custGeom>
              <a:avLst/>
              <a:gdLst>
                <a:gd name="T0" fmla="*/ 0 w 75"/>
                <a:gd name="T1" fmla="*/ 0 h 172"/>
                <a:gd name="T2" fmla="*/ 0 w 75"/>
                <a:gd name="T3" fmla="*/ 145 h 172"/>
                <a:gd name="T4" fmla="*/ 75 w 75"/>
                <a:gd name="T5" fmla="*/ 172 h 172"/>
                <a:gd name="T6" fmla="*/ 75 w 75"/>
                <a:gd name="T7" fmla="*/ 0 h 172"/>
                <a:gd name="T8" fmla="*/ 0 w 75"/>
                <a:gd name="T9" fmla="*/ 0 h 172"/>
              </a:gdLst>
              <a:ahLst/>
              <a:cxnLst>
                <a:cxn ang="0">
                  <a:pos x="T0" y="T1"/>
                </a:cxn>
                <a:cxn ang="0">
                  <a:pos x="T2" y="T3"/>
                </a:cxn>
                <a:cxn ang="0">
                  <a:pos x="T4" y="T5"/>
                </a:cxn>
                <a:cxn ang="0">
                  <a:pos x="T6" y="T7"/>
                </a:cxn>
                <a:cxn ang="0">
                  <a:pos x="T8" y="T9"/>
                </a:cxn>
              </a:cxnLst>
              <a:rect l="0" t="0" r="r" b="b"/>
              <a:pathLst>
                <a:path w="75" h="172">
                  <a:moveTo>
                    <a:pt x="0" y="0"/>
                  </a:moveTo>
                  <a:cubicBezTo>
                    <a:pt x="0" y="145"/>
                    <a:pt x="0" y="145"/>
                    <a:pt x="0" y="145"/>
                  </a:cubicBezTo>
                  <a:cubicBezTo>
                    <a:pt x="0" y="160"/>
                    <a:pt x="34" y="172"/>
                    <a:pt x="75" y="172"/>
                  </a:cubicBezTo>
                  <a:cubicBezTo>
                    <a:pt x="75" y="0"/>
                    <a:pt x="75" y="0"/>
                    <a:pt x="75" y="0"/>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dirty="0">
                <a:solidFill>
                  <a:sysClr val="windowText" lastClr="000000"/>
                </a:solidFill>
                <a:latin typeface="Segoe UI"/>
              </a:endParaRPr>
            </a:p>
          </p:txBody>
        </p:sp>
        <p:sp>
          <p:nvSpPr>
            <p:cNvPr id="248" name="Freeform 32">
              <a:extLst>
                <a:ext uri="{FF2B5EF4-FFF2-40B4-BE49-F238E27FC236}">
                  <a16:creationId xmlns:a16="http://schemas.microsoft.com/office/drawing/2014/main" id="{B9220028-59FD-4B78-9720-41DEC6726881}"/>
                </a:ext>
              </a:extLst>
            </p:cNvPr>
            <p:cNvSpPr>
              <a:spLocks/>
            </p:cNvSpPr>
            <p:nvPr/>
          </p:nvSpPr>
          <p:spPr bwMode="auto">
            <a:xfrm>
              <a:off x="2606" y="3852"/>
              <a:ext cx="155" cy="350"/>
            </a:xfrm>
            <a:custGeom>
              <a:avLst/>
              <a:gdLst>
                <a:gd name="T0" fmla="*/ 0 w 76"/>
                <a:gd name="T1" fmla="*/ 172 h 172"/>
                <a:gd name="T2" fmla="*/ 1 w 76"/>
                <a:gd name="T3" fmla="*/ 172 h 172"/>
                <a:gd name="T4" fmla="*/ 76 w 76"/>
                <a:gd name="T5" fmla="*/ 145 h 172"/>
                <a:gd name="T6" fmla="*/ 76 w 76"/>
                <a:gd name="T7" fmla="*/ 0 h 172"/>
                <a:gd name="T8" fmla="*/ 0 w 76"/>
                <a:gd name="T9" fmla="*/ 0 h 172"/>
                <a:gd name="T10" fmla="*/ 0 w 76"/>
                <a:gd name="T11" fmla="*/ 172 h 172"/>
              </a:gdLst>
              <a:ahLst/>
              <a:cxnLst>
                <a:cxn ang="0">
                  <a:pos x="T0" y="T1"/>
                </a:cxn>
                <a:cxn ang="0">
                  <a:pos x="T2" y="T3"/>
                </a:cxn>
                <a:cxn ang="0">
                  <a:pos x="T4" y="T5"/>
                </a:cxn>
                <a:cxn ang="0">
                  <a:pos x="T6" y="T7"/>
                </a:cxn>
                <a:cxn ang="0">
                  <a:pos x="T8" y="T9"/>
                </a:cxn>
                <a:cxn ang="0">
                  <a:pos x="T10" y="T11"/>
                </a:cxn>
              </a:cxnLst>
              <a:rect l="0" t="0" r="r" b="b"/>
              <a:pathLst>
                <a:path w="76" h="172">
                  <a:moveTo>
                    <a:pt x="0" y="172"/>
                  </a:moveTo>
                  <a:cubicBezTo>
                    <a:pt x="1" y="172"/>
                    <a:pt x="1" y="172"/>
                    <a:pt x="1" y="172"/>
                  </a:cubicBezTo>
                  <a:cubicBezTo>
                    <a:pt x="42" y="172"/>
                    <a:pt x="76" y="160"/>
                    <a:pt x="76" y="145"/>
                  </a:cubicBezTo>
                  <a:cubicBezTo>
                    <a:pt x="76" y="0"/>
                    <a:pt x="76" y="0"/>
                    <a:pt x="76" y="0"/>
                  </a:cubicBezTo>
                  <a:cubicBezTo>
                    <a:pt x="0" y="0"/>
                    <a:pt x="0" y="0"/>
                    <a:pt x="0" y="0"/>
                  </a:cubicBezTo>
                  <a:cubicBezTo>
                    <a:pt x="0" y="172"/>
                    <a:pt x="0" y="172"/>
                    <a:pt x="0" y="17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49" name="Freeform 33">
              <a:extLst>
                <a:ext uri="{FF2B5EF4-FFF2-40B4-BE49-F238E27FC236}">
                  <a16:creationId xmlns:a16="http://schemas.microsoft.com/office/drawing/2014/main" id="{390086DE-7B6E-4835-B1B4-3AE651D05264}"/>
                </a:ext>
              </a:extLst>
            </p:cNvPr>
            <p:cNvSpPr>
              <a:spLocks/>
            </p:cNvSpPr>
            <p:nvPr/>
          </p:nvSpPr>
          <p:spPr bwMode="auto">
            <a:xfrm>
              <a:off x="2606" y="3852"/>
              <a:ext cx="155" cy="350"/>
            </a:xfrm>
            <a:custGeom>
              <a:avLst/>
              <a:gdLst>
                <a:gd name="T0" fmla="*/ 76 w 76"/>
                <a:gd name="T1" fmla="*/ 0 h 172"/>
                <a:gd name="T2" fmla="*/ 0 w 76"/>
                <a:gd name="T3" fmla="*/ 0 h 172"/>
                <a:gd name="T4" fmla="*/ 0 w 76"/>
                <a:gd name="T5" fmla="*/ 172 h 172"/>
                <a:gd name="T6" fmla="*/ 1 w 76"/>
                <a:gd name="T7" fmla="*/ 172 h 172"/>
                <a:gd name="T8" fmla="*/ 76 w 76"/>
                <a:gd name="T9" fmla="*/ 145 h 172"/>
                <a:gd name="T10" fmla="*/ 76 w 76"/>
                <a:gd name="T11" fmla="*/ 0 h 172"/>
              </a:gdLst>
              <a:ahLst/>
              <a:cxnLst>
                <a:cxn ang="0">
                  <a:pos x="T0" y="T1"/>
                </a:cxn>
                <a:cxn ang="0">
                  <a:pos x="T2" y="T3"/>
                </a:cxn>
                <a:cxn ang="0">
                  <a:pos x="T4" y="T5"/>
                </a:cxn>
                <a:cxn ang="0">
                  <a:pos x="T6" y="T7"/>
                </a:cxn>
                <a:cxn ang="0">
                  <a:pos x="T8" y="T9"/>
                </a:cxn>
                <a:cxn ang="0">
                  <a:pos x="T10" y="T11"/>
                </a:cxn>
              </a:cxnLst>
              <a:rect l="0" t="0" r="r" b="b"/>
              <a:pathLst>
                <a:path w="76" h="172">
                  <a:moveTo>
                    <a:pt x="76" y="0"/>
                  </a:moveTo>
                  <a:cubicBezTo>
                    <a:pt x="0" y="0"/>
                    <a:pt x="0" y="0"/>
                    <a:pt x="0" y="0"/>
                  </a:cubicBezTo>
                  <a:cubicBezTo>
                    <a:pt x="0" y="172"/>
                    <a:pt x="0" y="172"/>
                    <a:pt x="0" y="172"/>
                  </a:cubicBezTo>
                  <a:cubicBezTo>
                    <a:pt x="1" y="172"/>
                    <a:pt x="1" y="172"/>
                    <a:pt x="1" y="172"/>
                  </a:cubicBezTo>
                  <a:cubicBezTo>
                    <a:pt x="42" y="172"/>
                    <a:pt x="76" y="160"/>
                    <a:pt x="76" y="145"/>
                  </a:cubicBezTo>
                  <a:cubicBezTo>
                    <a:pt x="76" y="0"/>
                    <a:pt x="76" y="0"/>
                    <a:pt x="7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dirty="0">
                <a:solidFill>
                  <a:sysClr val="windowText" lastClr="000000"/>
                </a:solidFill>
                <a:latin typeface="Segoe UI"/>
              </a:endParaRPr>
            </a:p>
          </p:txBody>
        </p:sp>
        <p:sp>
          <p:nvSpPr>
            <p:cNvPr id="250" name="Oval 34">
              <a:extLst>
                <a:ext uri="{FF2B5EF4-FFF2-40B4-BE49-F238E27FC236}">
                  <a16:creationId xmlns:a16="http://schemas.microsoft.com/office/drawing/2014/main" id="{13C9A606-94F6-45E7-8C2F-52B3709ADCA4}"/>
                </a:ext>
              </a:extLst>
            </p:cNvPr>
            <p:cNvSpPr>
              <a:spLocks noChangeArrowheads="1"/>
            </p:cNvSpPr>
            <p:nvPr/>
          </p:nvSpPr>
          <p:spPr bwMode="auto">
            <a:xfrm>
              <a:off x="2455" y="3797"/>
              <a:ext cx="306"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51" name="Oval 35">
              <a:extLst>
                <a:ext uri="{FF2B5EF4-FFF2-40B4-BE49-F238E27FC236}">
                  <a16:creationId xmlns:a16="http://schemas.microsoft.com/office/drawing/2014/main" id="{1ABE0847-0626-459D-9187-BBD2A48CB72B}"/>
                </a:ext>
              </a:extLst>
            </p:cNvPr>
            <p:cNvSpPr>
              <a:spLocks noChangeArrowheads="1"/>
            </p:cNvSpPr>
            <p:nvPr/>
          </p:nvSpPr>
          <p:spPr bwMode="auto">
            <a:xfrm>
              <a:off x="2486" y="3813"/>
              <a:ext cx="244" cy="74"/>
            </a:xfrm>
            <a:prstGeom prst="ellipse">
              <a:avLst/>
            </a:prstGeom>
            <a:solidFill>
              <a:srgbClr val="50505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52" name="Freeform 36">
              <a:extLst>
                <a:ext uri="{FF2B5EF4-FFF2-40B4-BE49-F238E27FC236}">
                  <a16:creationId xmlns:a16="http://schemas.microsoft.com/office/drawing/2014/main" id="{549DACED-E1DD-4347-851D-A9FCBCF86599}"/>
                </a:ext>
              </a:extLst>
            </p:cNvPr>
            <p:cNvSpPr>
              <a:spLocks/>
            </p:cNvSpPr>
            <p:nvPr/>
          </p:nvSpPr>
          <p:spPr bwMode="auto">
            <a:xfrm>
              <a:off x="2486" y="3813"/>
              <a:ext cx="244" cy="59"/>
            </a:xfrm>
            <a:custGeom>
              <a:avLst/>
              <a:gdLst>
                <a:gd name="T0" fmla="*/ 107 w 120"/>
                <a:gd name="T1" fmla="*/ 29 h 29"/>
                <a:gd name="T2" fmla="*/ 120 w 120"/>
                <a:gd name="T3" fmla="*/ 18 h 29"/>
                <a:gd name="T4" fmla="*/ 60 w 120"/>
                <a:gd name="T5" fmla="*/ 0 h 29"/>
                <a:gd name="T6" fmla="*/ 0 w 120"/>
                <a:gd name="T7" fmla="*/ 18 h 29"/>
                <a:gd name="T8" fmla="*/ 13 w 120"/>
                <a:gd name="T9" fmla="*/ 29 h 29"/>
                <a:gd name="T10" fmla="*/ 60 w 120"/>
                <a:gd name="T11" fmla="*/ 22 h 29"/>
                <a:gd name="T12" fmla="*/ 107 w 120"/>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20" h="29">
                  <a:moveTo>
                    <a:pt x="107" y="29"/>
                  </a:moveTo>
                  <a:cubicBezTo>
                    <a:pt x="115" y="26"/>
                    <a:pt x="120" y="22"/>
                    <a:pt x="120" y="18"/>
                  </a:cubicBezTo>
                  <a:cubicBezTo>
                    <a:pt x="120" y="8"/>
                    <a:pt x="93" y="0"/>
                    <a:pt x="60" y="0"/>
                  </a:cubicBezTo>
                  <a:cubicBezTo>
                    <a:pt x="27" y="0"/>
                    <a:pt x="0" y="8"/>
                    <a:pt x="0" y="18"/>
                  </a:cubicBezTo>
                  <a:cubicBezTo>
                    <a:pt x="0" y="22"/>
                    <a:pt x="5" y="26"/>
                    <a:pt x="13" y="29"/>
                  </a:cubicBezTo>
                  <a:cubicBezTo>
                    <a:pt x="24" y="24"/>
                    <a:pt x="41" y="22"/>
                    <a:pt x="60" y="22"/>
                  </a:cubicBezTo>
                  <a:cubicBezTo>
                    <a:pt x="79" y="22"/>
                    <a:pt x="96" y="24"/>
                    <a:pt x="107" y="29"/>
                  </a:cubicBezTo>
                </a:path>
              </a:pathLst>
            </a:custGeom>
            <a:solidFill>
              <a:srgbClr val="50505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53" name="Freeform 37">
              <a:extLst>
                <a:ext uri="{FF2B5EF4-FFF2-40B4-BE49-F238E27FC236}">
                  <a16:creationId xmlns:a16="http://schemas.microsoft.com/office/drawing/2014/main" id="{6E55A430-80B6-472B-8AE3-E465B57B0154}"/>
                </a:ext>
              </a:extLst>
            </p:cNvPr>
            <p:cNvSpPr>
              <a:spLocks/>
            </p:cNvSpPr>
            <p:nvPr/>
          </p:nvSpPr>
          <p:spPr bwMode="auto">
            <a:xfrm>
              <a:off x="2496" y="3986"/>
              <a:ext cx="63" cy="100"/>
            </a:xfrm>
            <a:custGeom>
              <a:avLst/>
              <a:gdLst>
                <a:gd name="T0" fmla="*/ 31 w 31"/>
                <a:gd name="T1" fmla="*/ 34 h 49"/>
                <a:gd name="T2" fmla="*/ 26 w 31"/>
                <a:gd name="T3" fmla="*/ 45 h 49"/>
                <a:gd name="T4" fmla="*/ 13 w 31"/>
                <a:gd name="T5" fmla="*/ 49 h 49"/>
                <a:gd name="T6" fmla="*/ 1 w 31"/>
                <a:gd name="T7" fmla="*/ 46 h 49"/>
                <a:gd name="T8" fmla="*/ 1 w 31"/>
                <a:gd name="T9" fmla="*/ 35 h 49"/>
                <a:gd name="T10" fmla="*/ 13 w 31"/>
                <a:gd name="T11" fmla="*/ 40 h 49"/>
                <a:gd name="T12" fmla="*/ 18 w 31"/>
                <a:gd name="T13" fmla="*/ 39 h 49"/>
                <a:gd name="T14" fmla="*/ 20 w 31"/>
                <a:gd name="T15" fmla="*/ 35 h 49"/>
                <a:gd name="T16" fmla="*/ 18 w 31"/>
                <a:gd name="T17" fmla="*/ 32 h 49"/>
                <a:gd name="T18" fmla="*/ 11 w 31"/>
                <a:gd name="T19" fmla="*/ 28 h 49"/>
                <a:gd name="T20" fmla="*/ 0 w 31"/>
                <a:gd name="T21" fmla="*/ 14 h 49"/>
                <a:gd name="T22" fmla="*/ 5 w 31"/>
                <a:gd name="T23" fmla="*/ 3 h 49"/>
                <a:gd name="T24" fmla="*/ 18 w 31"/>
                <a:gd name="T25" fmla="*/ 0 h 49"/>
                <a:gd name="T26" fmla="*/ 29 w 31"/>
                <a:gd name="T27" fmla="*/ 1 h 49"/>
                <a:gd name="T28" fmla="*/ 29 w 31"/>
                <a:gd name="T29" fmla="*/ 11 h 49"/>
                <a:gd name="T30" fmla="*/ 18 w 31"/>
                <a:gd name="T31" fmla="*/ 8 h 49"/>
                <a:gd name="T32" fmla="*/ 13 w 31"/>
                <a:gd name="T33" fmla="*/ 9 h 49"/>
                <a:gd name="T34" fmla="*/ 12 w 31"/>
                <a:gd name="T35" fmla="*/ 13 h 49"/>
                <a:gd name="T36" fmla="*/ 13 w 31"/>
                <a:gd name="T37" fmla="*/ 16 h 49"/>
                <a:gd name="T38" fmla="*/ 19 w 31"/>
                <a:gd name="T39" fmla="*/ 20 h 49"/>
                <a:gd name="T40" fmla="*/ 28 w 31"/>
                <a:gd name="T41" fmla="*/ 26 h 49"/>
                <a:gd name="T42" fmla="*/ 31 w 31"/>
                <a:gd name="T43" fmla="*/ 3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49">
                  <a:moveTo>
                    <a:pt x="31" y="34"/>
                  </a:moveTo>
                  <a:cubicBezTo>
                    <a:pt x="31" y="39"/>
                    <a:pt x="30" y="42"/>
                    <a:pt x="26" y="45"/>
                  </a:cubicBezTo>
                  <a:cubicBezTo>
                    <a:pt x="23" y="47"/>
                    <a:pt x="19" y="49"/>
                    <a:pt x="13" y="49"/>
                  </a:cubicBezTo>
                  <a:cubicBezTo>
                    <a:pt x="8" y="49"/>
                    <a:pt x="4" y="48"/>
                    <a:pt x="1" y="46"/>
                  </a:cubicBezTo>
                  <a:cubicBezTo>
                    <a:pt x="1" y="35"/>
                    <a:pt x="1" y="35"/>
                    <a:pt x="1" y="35"/>
                  </a:cubicBezTo>
                  <a:cubicBezTo>
                    <a:pt x="4" y="39"/>
                    <a:pt x="9" y="40"/>
                    <a:pt x="13" y="40"/>
                  </a:cubicBezTo>
                  <a:cubicBezTo>
                    <a:pt x="15" y="40"/>
                    <a:pt x="17" y="40"/>
                    <a:pt x="18" y="39"/>
                  </a:cubicBezTo>
                  <a:cubicBezTo>
                    <a:pt x="19" y="38"/>
                    <a:pt x="20" y="37"/>
                    <a:pt x="20" y="35"/>
                  </a:cubicBezTo>
                  <a:cubicBezTo>
                    <a:pt x="20" y="34"/>
                    <a:pt x="19" y="33"/>
                    <a:pt x="18" y="32"/>
                  </a:cubicBezTo>
                  <a:cubicBezTo>
                    <a:pt x="17" y="31"/>
                    <a:pt x="15" y="29"/>
                    <a:pt x="11" y="28"/>
                  </a:cubicBezTo>
                  <a:cubicBezTo>
                    <a:pt x="4" y="24"/>
                    <a:pt x="0" y="20"/>
                    <a:pt x="0" y="14"/>
                  </a:cubicBezTo>
                  <a:cubicBezTo>
                    <a:pt x="0" y="9"/>
                    <a:pt x="2" y="6"/>
                    <a:pt x="5" y="3"/>
                  </a:cubicBezTo>
                  <a:cubicBezTo>
                    <a:pt x="8" y="1"/>
                    <a:pt x="12" y="0"/>
                    <a:pt x="18" y="0"/>
                  </a:cubicBezTo>
                  <a:cubicBezTo>
                    <a:pt x="22" y="0"/>
                    <a:pt x="26" y="0"/>
                    <a:pt x="29" y="1"/>
                  </a:cubicBezTo>
                  <a:cubicBezTo>
                    <a:pt x="29" y="11"/>
                    <a:pt x="29" y="11"/>
                    <a:pt x="29" y="11"/>
                  </a:cubicBezTo>
                  <a:cubicBezTo>
                    <a:pt x="26" y="9"/>
                    <a:pt x="22" y="8"/>
                    <a:pt x="18" y="8"/>
                  </a:cubicBezTo>
                  <a:cubicBezTo>
                    <a:pt x="16" y="8"/>
                    <a:pt x="15" y="8"/>
                    <a:pt x="13" y="9"/>
                  </a:cubicBezTo>
                  <a:cubicBezTo>
                    <a:pt x="12" y="10"/>
                    <a:pt x="12" y="11"/>
                    <a:pt x="12" y="13"/>
                  </a:cubicBezTo>
                  <a:cubicBezTo>
                    <a:pt x="12" y="14"/>
                    <a:pt x="12" y="15"/>
                    <a:pt x="13" y="16"/>
                  </a:cubicBezTo>
                  <a:cubicBezTo>
                    <a:pt x="14" y="17"/>
                    <a:pt x="16" y="19"/>
                    <a:pt x="19" y="20"/>
                  </a:cubicBezTo>
                  <a:cubicBezTo>
                    <a:pt x="23" y="22"/>
                    <a:pt x="26" y="24"/>
                    <a:pt x="28" y="26"/>
                  </a:cubicBezTo>
                  <a:cubicBezTo>
                    <a:pt x="30" y="29"/>
                    <a:pt x="31" y="31"/>
                    <a:pt x="31" y="34"/>
                  </a:cubicBezTo>
                  <a:close/>
                </a:path>
              </a:pathLst>
            </a:custGeom>
            <a:solidFill>
              <a:srgbClr val="50505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dirty="0">
                <a:solidFill>
                  <a:sysClr val="windowText" lastClr="000000"/>
                </a:solidFill>
                <a:latin typeface="Segoe UI"/>
              </a:endParaRPr>
            </a:p>
          </p:txBody>
        </p:sp>
        <p:sp>
          <p:nvSpPr>
            <p:cNvPr id="254" name="Freeform 38">
              <a:extLst>
                <a:ext uri="{FF2B5EF4-FFF2-40B4-BE49-F238E27FC236}">
                  <a16:creationId xmlns:a16="http://schemas.microsoft.com/office/drawing/2014/main" id="{CF736425-7759-41B0-9EB5-FF657B1E288B}"/>
                </a:ext>
              </a:extLst>
            </p:cNvPr>
            <p:cNvSpPr>
              <a:spLocks noEditPoints="1"/>
            </p:cNvSpPr>
            <p:nvPr/>
          </p:nvSpPr>
          <p:spPr bwMode="auto">
            <a:xfrm>
              <a:off x="2569" y="3986"/>
              <a:ext cx="94" cy="122"/>
            </a:xfrm>
            <a:custGeom>
              <a:avLst/>
              <a:gdLst>
                <a:gd name="T0" fmla="*/ 46 w 46"/>
                <a:gd name="T1" fmla="*/ 24 h 60"/>
                <a:gd name="T2" fmla="*/ 42 w 46"/>
                <a:gd name="T3" fmla="*/ 38 h 60"/>
                <a:gd name="T4" fmla="*/ 32 w 46"/>
                <a:gd name="T5" fmla="*/ 47 h 60"/>
                <a:gd name="T6" fmla="*/ 45 w 46"/>
                <a:gd name="T7" fmla="*/ 60 h 60"/>
                <a:gd name="T8" fmla="*/ 31 w 46"/>
                <a:gd name="T9" fmla="*/ 60 h 60"/>
                <a:gd name="T10" fmla="*/ 22 w 46"/>
                <a:gd name="T11" fmla="*/ 49 h 60"/>
                <a:gd name="T12" fmla="*/ 10 w 46"/>
                <a:gd name="T13" fmla="*/ 45 h 60"/>
                <a:gd name="T14" fmla="*/ 2 w 46"/>
                <a:gd name="T15" fmla="*/ 37 h 60"/>
                <a:gd name="T16" fmla="*/ 0 w 46"/>
                <a:gd name="T17" fmla="*/ 25 h 60"/>
                <a:gd name="T18" fmla="*/ 3 w 46"/>
                <a:gd name="T19" fmla="*/ 12 h 60"/>
                <a:gd name="T20" fmla="*/ 11 w 46"/>
                <a:gd name="T21" fmla="*/ 3 h 60"/>
                <a:gd name="T22" fmla="*/ 24 w 46"/>
                <a:gd name="T23" fmla="*/ 0 h 60"/>
                <a:gd name="T24" fmla="*/ 35 w 46"/>
                <a:gd name="T25" fmla="*/ 3 h 60"/>
                <a:gd name="T26" fmla="*/ 43 w 46"/>
                <a:gd name="T27" fmla="*/ 11 h 60"/>
                <a:gd name="T28" fmla="*/ 46 w 46"/>
                <a:gd name="T29" fmla="*/ 24 h 60"/>
                <a:gd name="T30" fmla="*/ 35 w 46"/>
                <a:gd name="T31" fmla="*/ 24 h 60"/>
                <a:gd name="T32" fmla="*/ 32 w 46"/>
                <a:gd name="T33" fmla="*/ 13 h 60"/>
                <a:gd name="T34" fmla="*/ 23 w 46"/>
                <a:gd name="T35" fmla="*/ 9 h 60"/>
                <a:gd name="T36" fmla="*/ 14 w 46"/>
                <a:gd name="T37" fmla="*/ 13 h 60"/>
                <a:gd name="T38" fmla="*/ 11 w 46"/>
                <a:gd name="T39" fmla="*/ 24 h 60"/>
                <a:gd name="T40" fmla="*/ 14 w 46"/>
                <a:gd name="T41" fmla="*/ 35 h 60"/>
                <a:gd name="T42" fmla="*/ 23 w 46"/>
                <a:gd name="T43" fmla="*/ 39 h 60"/>
                <a:gd name="T44" fmla="*/ 32 w 46"/>
                <a:gd name="T45" fmla="*/ 35 h 60"/>
                <a:gd name="T46" fmla="*/ 35 w 46"/>
                <a:gd name="T47" fmla="*/ 2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60">
                  <a:moveTo>
                    <a:pt x="46" y="24"/>
                  </a:moveTo>
                  <a:cubicBezTo>
                    <a:pt x="46" y="29"/>
                    <a:pt x="45" y="34"/>
                    <a:pt x="42" y="38"/>
                  </a:cubicBezTo>
                  <a:cubicBezTo>
                    <a:pt x="40" y="42"/>
                    <a:pt x="36" y="45"/>
                    <a:pt x="32" y="47"/>
                  </a:cubicBezTo>
                  <a:cubicBezTo>
                    <a:pt x="45" y="60"/>
                    <a:pt x="45" y="60"/>
                    <a:pt x="45" y="60"/>
                  </a:cubicBezTo>
                  <a:cubicBezTo>
                    <a:pt x="31" y="60"/>
                    <a:pt x="31" y="60"/>
                    <a:pt x="31" y="60"/>
                  </a:cubicBezTo>
                  <a:cubicBezTo>
                    <a:pt x="22" y="49"/>
                    <a:pt x="22" y="49"/>
                    <a:pt x="22" y="49"/>
                  </a:cubicBezTo>
                  <a:cubicBezTo>
                    <a:pt x="17" y="48"/>
                    <a:pt x="14" y="47"/>
                    <a:pt x="10" y="45"/>
                  </a:cubicBezTo>
                  <a:cubicBezTo>
                    <a:pt x="7" y="43"/>
                    <a:pt x="4" y="40"/>
                    <a:pt x="2" y="37"/>
                  </a:cubicBezTo>
                  <a:cubicBezTo>
                    <a:pt x="1" y="33"/>
                    <a:pt x="0" y="29"/>
                    <a:pt x="0" y="25"/>
                  </a:cubicBezTo>
                  <a:cubicBezTo>
                    <a:pt x="0" y="20"/>
                    <a:pt x="1" y="15"/>
                    <a:pt x="3" y="12"/>
                  </a:cubicBezTo>
                  <a:cubicBezTo>
                    <a:pt x="5" y="8"/>
                    <a:pt x="8" y="5"/>
                    <a:pt x="11" y="3"/>
                  </a:cubicBezTo>
                  <a:cubicBezTo>
                    <a:pt x="15" y="1"/>
                    <a:pt x="19" y="0"/>
                    <a:pt x="24" y="0"/>
                  </a:cubicBezTo>
                  <a:cubicBezTo>
                    <a:pt x="28" y="0"/>
                    <a:pt x="32" y="1"/>
                    <a:pt x="35" y="3"/>
                  </a:cubicBezTo>
                  <a:cubicBezTo>
                    <a:pt x="39" y="5"/>
                    <a:pt x="41" y="7"/>
                    <a:pt x="43" y="11"/>
                  </a:cubicBezTo>
                  <a:cubicBezTo>
                    <a:pt x="45" y="15"/>
                    <a:pt x="46" y="19"/>
                    <a:pt x="46" y="24"/>
                  </a:cubicBezTo>
                  <a:close/>
                  <a:moveTo>
                    <a:pt x="35" y="24"/>
                  </a:moveTo>
                  <a:cubicBezTo>
                    <a:pt x="35" y="20"/>
                    <a:pt x="34" y="16"/>
                    <a:pt x="32" y="13"/>
                  </a:cubicBezTo>
                  <a:cubicBezTo>
                    <a:pt x="30" y="10"/>
                    <a:pt x="27" y="9"/>
                    <a:pt x="23" y="9"/>
                  </a:cubicBezTo>
                  <a:cubicBezTo>
                    <a:pt x="19" y="9"/>
                    <a:pt x="17" y="10"/>
                    <a:pt x="14" y="13"/>
                  </a:cubicBezTo>
                  <a:cubicBezTo>
                    <a:pt x="12" y="16"/>
                    <a:pt x="11" y="19"/>
                    <a:pt x="11" y="24"/>
                  </a:cubicBezTo>
                  <a:cubicBezTo>
                    <a:pt x="11" y="29"/>
                    <a:pt x="12" y="32"/>
                    <a:pt x="14" y="35"/>
                  </a:cubicBezTo>
                  <a:cubicBezTo>
                    <a:pt x="16" y="38"/>
                    <a:pt x="19" y="39"/>
                    <a:pt x="23" y="39"/>
                  </a:cubicBezTo>
                  <a:cubicBezTo>
                    <a:pt x="27" y="39"/>
                    <a:pt x="29" y="38"/>
                    <a:pt x="32" y="35"/>
                  </a:cubicBezTo>
                  <a:cubicBezTo>
                    <a:pt x="34" y="33"/>
                    <a:pt x="35" y="29"/>
                    <a:pt x="35" y="24"/>
                  </a:cubicBezTo>
                  <a:close/>
                </a:path>
              </a:pathLst>
            </a:custGeom>
            <a:solidFill>
              <a:srgbClr val="50505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505050"/>
                </a:solidFill>
                <a:latin typeface="Segoe UI"/>
              </a:endParaRPr>
            </a:p>
          </p:txBody>
        </p:sp>
        <p:sp>
          <p:nvSpPr>
            <p:cNvPr id="255" name="Freeform 39">
              <a:extLst>
                <a:ext uri="{FF2B5EF4-FFF2-40B4-BE49-F238E27FC236}">
                  <a16:creationId xmlns:a16="http://schemas.microsoft.com/office/drawing/2014/main" id="{A8FA8280-42ED-464A-8E09-D01D3FDCB17E}"/>
                </a:ext>
              </a:extLst>
            </p:cNvPr>
            <p:cNvSpPr>
              <a:spLocks/>
            </p:cNvSpPr>
            <p:nvPr/>
          </p:nvSpPr>
          <p:spPr bwMode="auto">
            <a:xfrm>
              <a:off x="2679" y="3986"/>
              <a:ext cx="57" cy="98"/>
            </a:xfrm>
            <a:custGeom>
              <a:avLst/>
              <a:gdLst>
                <a:gd name="T0" fmla="*/ 57 w 57"/>
                <a:gd name="T1" fmla="*/ 98 h 98"/>
                <a:gd name="T2" fmla="*/ 0 w 57"/>
                <a:gd name="T3" fmla="*/ 98 h 98"/>
                <a:gd name="T4" fmla="*/ 0 w 57"/>
                <a:gd name="T5" fmla="*/ 0 h 98"/>
                <a:gd name="T6" fmla="*/ 23 w 57"/>
                <a:gd name="T7" fmla="*/ 0 h 98"/>
                <a:gd name="T8" fmla="*/ 23 w 57"/>
                <a:gd name="T9" fmla="*/ 80 h 98"/>
                <a:gd name="T10" fmla="*/ 57 w 57"/>
                <a:gd name="T11" fmla="*/ 80 h 98"/>
                <a:gd name="T12" fmla="*/ 57 w 57"/>
                <a:gd name="T13" fmla="*/ 98 h 98"/>
              </a:gdLst>
              <a:ahLst/>
              <a:cxnLst>
                <a:cxn ang="0">
                  <a:pos x="T0" y="T1"/>
                </a:cxn>
                <a:cxn ang="0">
                  <a:pos x="T2" y="T3"/>
                </a:cxn>
                <a:cxn ang="0">
                  <a:pos x="T4" y="T5"/>
                </a:cxn>
                <a:cxn ang="0">
                  <a:pos x="T6" y="T7"/>
                </a:cxn>
                <a:cxn ang="0">
                  <a:pos x="T8" y="T9"/>
                </a:cxn>
                <a:cxn ang="0">
                  <a:pos x="T10" y="T11"/>
                </a:cxn>
                <a:cxn ang="0">
                  <a:pos x="T12" y="T13"/>
                </a:cxn>
              </a:cxnLst>
              <a:rect l="0" t="0" r="r" b="b"/>
              <a:pathLst>
                <a:path w="57" h="98">
                  <a:moveTo>
                    <a:pt x="57" y="98"/>
                  </a:moveTo>
                  <a:lnTo>
                    <a:pt x="0" y="98"/>
                  </a:lnTo>
                  <a:lnTo>
                    <a:pt x="0" y="0"/>
                  </a:lnTo>
                  <a:lnTo>
                    <a:pt x="23" y="0"/>
                  </a:lnTo>
                  <a:lnTo>
                    <a:pt x="23" y="80"/>
                  </a:lnTo>
                  <a:lnTo>
                    <a:pt x="57" y="80"/>
                  </a:lnTo>
                  <a:lnTo>
                    <a:pt x="57" y="98"/>
                  </a:lnTo>
                  <a:close/>
                </a:path>
              </a:pathLst>
            </a:custGeom>
            <a:solidFill>
              <a:srgbClr val="50505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505050"/>
                </a:solidFill>
                <a:latin typeface="Segoe UI"/>
              </a:endParaRPr>
            </a:p>
          </p:txBody>
        </p:sp>
      </p:grpSp>
      <p:grpSp>
        <p:nvGrpSpPr>
          <p:cNvPr id="256" name="Group 30">
            <a:extLst>
              <a:ext uri="{FF2B5EF4-FFF2-40B4-BE49-F238E27FC236}">
                <a16:creationId xmlns:a16="http://schemas.microsoft.com/office/drawing/2014/main" id="{7593D950-7E53-465C-BE85-60AB7107EFC6}"/>
              </a:ext>
            </a:extLst>
          </p:cNvPr>
          <p:cNvGrpSpPr>
            <a:grpSpLocks noChangeAspect="1"/>
          </p:cNvGrpSpPr>
          <p:nvPr/>
        </p:nvGrpSpPr>
        <p:grpSpPr bwMode="auto">
          <a:xfrm>
            <a:off x="605206" y="5793904"/>
            <a:ext cx="200870" cy="264131"/>
            <a:chOff x="2455" y="3797"/>
            <a:chExt cx="308" cy="405"/>
          </a:xfrm>
        </p:grpSpPr>
        <p:sp>
          <p:nvSpPr>
            <p:cNvPr id="257" name="AutoShape 29">
              <a:extLst>
                <a:ext uri="{FF2B5EF4-FFF2-40B4-BE49-F238E27FC236}">
                  <a16:creationId xmlns:a16="http://schemas.microsoft.com/office/drawing/2014/main" id="{32B3CA9E-780C-4453-92BE-DF8CD5261FBE}"/>
                </a:ext>
              </a:extLst>
            </p:cNvPr>
            <p:cNvSpPr>
              <a:spLocks noChangeAspect="1" noChangeArrowheads="1" noTextEdit="1"/>
            </p:cNvSpPr>
            <p:nvPr/>
          </p:nvSpPr>
          <p:spPr bwMode="auto">
            <a:xfrm>
              <a:off x="2457" y="3797"/>
              <a:ext cx="30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58" name="Freeform 31">
              <a:extLst>
                <a:ext uri="{FF2B5EF4-FFF2-40B4-BE49-F238E27FC236}">
                  <a16:creationId xmlns:a16="http://schemas.microsoft.com/office/drawing/2014/main" id="{AB25C4F5-FB81-4544-B12C-4B37FD53AD9F}"/>
                </a:ext>
              </a:extLst>
            </p:cNvPr>
            <p:cNvSpPr>
              <a:spLocks/>
            </p:cNvSpPr>
            <p:nvPr/>
          </p:nvSpPr>
          <p:spPr bwMode="auto">
            <a:xfrm>
              <a:off x="2455" y="3852"/>
              <a:ext cx="153" cy="350"/>
            </a:xfrm>
            <a:custGeom>
              <a:avLst/>
              <a:gdLst>
                <a:gd name="T0" fmla="*/ 0 w 75"/>
                <a:gd name="T1" fmla="*/ 0 h 172"/>
                <a:gd name="T2" fmla="*/ 0 w 75"/>
                <a:gd name="T3" fmla="*/ 145 h 172"/>
                <a:gd name="T4" fmla="*/ 75 w 75"/>
                <a:gd name="T5" fmla="*/ 172 h 172"/>
                <a:gd name="T6" fmla="*/ 75 w 75"/>
                <a:gd name="T7" fmla="*/ 0 h 172"/>
                <a:gd name="T8" fmla="*/ 0 w 75"/>
                <a:gd name="T9" fmla="*/ 0 h 172"/>
              </a:gdLst>
              <a:ahLst/>
              <a:cxnLst>
                <a:cxn ang="0">
                  <a:pos x="T0" y="T1"/>
                </a:cxn>
                <a:cxn ang="0">
                  <a:pos x="T2" y="T3"/>
                </a:cxn>
                <a:cxn ang="0">
                  <a:pos x="T4" y="T5"/>
                </a:cxn>
                <a:cxn ang="0">
                  <a:pos x="T6" y="T7"/>
                </a:cxn>
                <a:cxn ang="0">
                  <a:pos x="T8" y="T9"/>
                </a:cxn>
              </a:cxnLst>
              <a:rect l="0" t="0" r="r" b="b"/>
              <a:pathLst>
                <a:path w="75" h="172">
                  <a:moveTo>
                    <a:pt x="0" y="0"/>
                  </a:moveTo>
                  <a:cubicBezTo>
                    <a:pt x="0" y="145"/>
                    <a:pt x="0" y="145"/>
                    <a:pt x="0" y="145"/>
                  </a:cubicBezTo>
                  <a:cubicBezTo>
                    <a:pt x="0" y="160"/>
                    <a:pt x="34" y="172"/>
                    <a:pt x="75" y="172"/>
                  </a:cubicBezTo>
                  <a:cubicBezTo>
                    <a:pt x="75" y="0"/>
                    <a:pt x="75" y="0"/>
                    <a:pt x="75" y="0"/>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59" name="Freeform 32">
              <a:extLst>
                <a:ext uri="{FF2B5EF4-FFF2-40B4-BE49-F238E27FC236}">
                  <a16:creationId xmlns:a16="http://schemas.microsoft.com/office/drawing/2014/main" id="{024C3B02-BE5A-4E17-BF37-CB5FA8C02F26}"/>
                </a:ext>
              </a:extLst>
            </p:cNvPr>
            <p:cNvSpPr>
              <a:spLocks/>
            </p:cNvSpPr>
            <p:nvPr/>
          </p:nvSpPr>
          <p:spPr bwMode="auto">
            <a:xfrm>
              <a:off x="2606" y="3852"/>
              <a:ext cx="155" cy="350"/>
            </a:xfrm>
            <a:custGeom>
              <a:avLst/>
              <a:gdLst>
                <a:gd name="T0" fmla="*/ 0 w 76"/>
                <a:gd name="T1" fmla="*/ 172 h 172"/>
                <a:gd name="T2" fmla="*/ 1 w 76"/>
                <a:gd name="T3" fmla="*/ 172 h 172"/>
                <a:gd name="T4" fmla="*/ 76 w 76"/>
                <a:gd name="T5" fmla="*/ 145 h 172"/>
                <a:gd name="T6" fmla="*/ 76 w 76"/>
                <a:gd name="T7" fmla="*/ 0 h 172"/>
                <a:gd name="T8" fmla="*/ 0 w 76"/>
                <a:gd name="T9" fmla="*/ 0 h 172"/>
                <a:gd name="T10" fmla="*/ 0 w 76"/>
                <a:gd name="T11" fmla="*/ 172 h 172"/>
              </a:gdLst>
              <a:ahLst/>
              <a:cxnLst>
                <a:cxn ang="0">
                  <a:pos x="T0" y="T1"/>
                </a:cxn>
                <a:cxn ang="0">
                  <a:pos x="T2" y="T3"/>
                </a:cxn>
                <a:cxn ang="0">
                  <a:pos x="T4" y="T5"/>
                </a:cxn>
                <a:cxn ang="0">
                  <a:pos x="T6" y="T7"/>
                </a:cxn>
                <a:cxn ang="0">
                  <a:pos x="T8" y="T9"/>
                </a:cxn>
                <a:cxn ang="0">
                  <a:pos x="T10" y="T11"/>
                </a:cxn>
              </a:cxnLst>
              <a:rect l="0" t="0" r="r" b="b"/>
              <a:pathLst>
                <a:path w="76" h="172">
                  <a:moveTo>
                    <a:pt x="0" y="172"/>
                  </a:moveTo>
                  <a:cubicBezTo>
                    <a:pt x="1" y="172"/>
                    <a:pt x="1" y="172"/>
                    <a:pt x="1" y="172"/>
                  </a:cubicBezTo>
                  <a:cubicBezTo>
                    <a:pt x="42" y="172"/>
                    <a:pt x="76" y="160"/>
                    <a:pt x="76" y="145"/>
                  </a:cubicBezTo>
                  <a:cubicBezTo>
                    <a:pt x="76" y="0"/>
                    <a:pt x="76" y="0"/>
                    <a:pt x="76" y="0"/>
                  </a:cubicBezTo>
                  <a:cubicBezTo>
                    <a:pt x="0" y="0"/>
                    <a:pt x="0" y="0"/>
                    <a:pt x="0" y="0"/>
                  </a:cubicBezTo>
                  <a:cubicBezTo>
                    <a:pt x="0" y="172"/>
                    <a:pt x="0" y="172"/>
                    <a:pt x="0" y="17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60" name="Freeform 33">
              <a:extLst>
                <a:ext uri="{FF2B5EF4-FFF2-40B4-BE49-F238E27FC236}">
                  <a16:creationId xmlns:a16="http://schemas.microsoft.com/office/drawing/2014/main" id="{E0E13D74-62AD-4DC8-937C-961056CDCFDD}"/>
                </a:ext>
              </a:extLst>
            </p:cNvPr>
            <p:cNvSpPr>
              <a:spLocks/>
            </p:cNvSpPr>
            <p:nvPr/>
          </p:nvSpPr>
          <p:spPr bwMode="auto">
            <a:xfrm>
              <a:off x="2606" y="3852"/>
              <a:ext cx="155" cy="350"/>
            </a:xfrm>
            <a:custGeom>
              <a:avLst/>
              <a:gdLst>
                <a:gd name="T0" fmla="*/ 76 w 76"/>
                <a:gd name="T1" fmla="*/ 0 h 172"/>
                <a:gd name="T2" fmla="*/ 0 w 76"/>
                <a:gd name="T3" fmla="*/ 0 h 172"/>
                <a:gd name="T4" fmla="*/ 0 w 76"/>
                <a:gd name="T5" fmla="*/ 172 h 172"/>
                <a:gd name="T6" fmla="*/ 1 w 76"/>
                <a:gd name="T7" fmla="*/ 172 h 172"/>
                <a:gd name="T8" fmla="*/ 76 w 76"/>
                <a:gd name="T9" fmla="*/ 145 h 172"/>
                <a:gd name="T10" fmla="*/ 76 w 76"/>
                <a:gd name="T11" fmla="*/ 0 h 172"/>
              </a:gdLst>
              <a:ahLst/>
              <a:cxnLst>
                <a:cxn ang="0">
                  <a:pos x="T0" y="T1"/>
                </a:cxn>
                <a:cxn ang="0">
                  <a:pos x="T2" y="T3"/>
                </a:cxn>
                <a:cxn ang="0">
                  <a:pos x="T4" y="T5"/>
                </a:cxn>
                <a:cxn ang="0">
                  <a:pos x="T6" y="T7"/>
                </a:cxn>
                <a:cxn ang="0">
                  <a:pos x="T8" y="T9"/>
                </a:cxn>
                <a:cxn ang="0">
                  <a:pos x="T10" y="T11"/>
                </a:cxn>
              </a:cxnLst>
              <a:rect l="0" t="0" r="r" b="b"/>
              <a:pathLst>
                <a:path w="76" h="172">
                  <a:moveTo>
                    <a:pt x="76" y="0"/>
                  </a:moveTo>
                  <a:cubicBezTo>
                    <a:pt x="0" y="0"/>
                    <a:pt x="0" y="0"/>
                    <a:pt x="0" y="0"/>
                  </a:cubicBezTo>
                  <a:cubicBezTo>
                    <a:pt x="0" y="172"/>
                    <a:pt x="0" y="172"/>
                    <a:pt x="0" y="172"/>
                  </a:cubicBezTo>
                  <a:cubicBezTo>
                    <a:pt x="1" y="172"/>
                    <a:pt x="1" y="172"/>
                    <a:pt x="1" y="172"/>
                  </a:cubicBezTo>
                  <a:cubicBezTo>
                    <a:pt x="42" y="172"/>
                    <a:pt x="76" y="160"/>
                    <a:pt x="76" y="145"/>
                  </a:cubicBezTo>
                  <a:cubicBezTo>
                    <a:pt x="76" y="0"/>
                    <a:pt x="76" y="0"/>
                    <a:pt x="7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61" name="Oval 34">
              <a:extLst>
                <a:ext uri="{FF2B5EF4-FFF2-40B4-BE49-F238E27FC236}">
                  <a16:creationId xmlns:a16="http://schemas.microsoft.com/office/drawing/2014/main" id="{57E1E90A-1B55-4805-9EA7-B87B2DCAAEA6}"/>
                </a:ext>
              </a:extLst>
            </p:cNvPr>
            <p:cNvSpPr>
              <a:spLocks noChangeArrowheads="1"/>
            </p:cNvSpPr>
            <p:nvPr/>
          </p:nvSpPr>
          <p:spPr bwMode="auto">
            <a:xfrm>
              <a:off x="2455" y="3797"/>
              <a:ext cx="306"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62" name="Oval 35">
              <a:extLst>
                <a:ext uri="{FF2B5EF4-FFF2-40B4-BE49-F238E27FC236}">
                  <a16:creationId xmlns:a16="http://schemas.microsoft.com/office/drawing/2014/main" id="{7CFEF428-B729-496B-BEFE-0B2FAB7481B3}"/>
                </a:ext>
              </a:extLst>
            </p:cNvPr>
            <p:cNvSpPr>
              <a:spLocks noChangeArrowheads="1"/>
            </p:cNvSpPr>
            <p:nvPr/>
          </p:nvSpPr>
          <p:spPr bwMode="auto">
            <a:xfrm>
              <a:off x="2486" y="3813"/>
              <a:ext cx="244" cy="74"/>
            </a:xfrm>
            <a:prstGeom prst="ellipse">
              <a:avLst/>
            </a:prstGeom>
            <a:solidFill>
              <a:srgbClr val="50505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63" name="Freeform 36">
              <a:extLst>
                <a:ext uri="{FF2B5EF4-FFF2-40B4-BE49-F238E27FC236}">
                  <a16:creationId xmlns:a16="http://schemas.microsoft.com/office/drawing/2014/main" id="{06931F03-FC8C-4ADD-AEC2-5D19828CA6B8}"/>
                </a:ext>
              </a:extLst>
            </p:cNvPr>
            <p:cNvSpPr>
              <a:spLocks/>
            </p:cNvSpPr>
            <p:nvPr/>
          </p:nvSpPr>
          <p:spPr bwMode="auto">
            <a:xfrm>
              <a:off x="2486" y="3813"/>
              <a:ext cx="244" cy="59"/>
            </a:xfrm>
            <a:custGeom>
              <a:avLst/>
              <a:gdLst>
                <a:gd name="T0" fmla="*/ 107 w 120"/>
                <a:gd name="T1" fmla="*/ 29 h 29"/>
                <a:gd name="T2" fmla="*/ 120 w 120"/>
                <a:gd name="T3" fmla="*/ 18 h 29"/>
                <a:gd name="T4" fmla="*/ 60 w 120"/>
                <a:gd name="T5" fmla="*/ 0 h 29"/>
                <a:gd name="T6" fmla="*/ 0 w 120"/>
                <a:gd name="T7" fmla="*/ 18 h 29"/>
                <a:gd name="T8" fmla="*/ 13 w 120"/>
                <a:gd name="T9" fmla="*/ 29 h 29"/>
                <a:gd name="T10" fmla="*/ 60 w 120"/>
                <a:gd name="T11" fmla="*/ 22 h 29"/>
                <a:gd name="T12" fmla="*/ 107 w 120"/>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20" h="29">
                  <a:moveTo>
                    <a:pt x="107" y="29"/>
                  </a:moveTo>
                  <a:cubicBezTo>
                    <a:pt x="115" y="26"/>
                    <a:pt x="120" y="22"/>
                    <a:pt x="120" y="18"/>
                  </a:cubicBezTo>
                  <a:cubicBezTo>
                    <a:pt x="120" y="8"/>
                    <a:pt x="93" y="0"/>
                    <a:pt x="60" y="0"/>
                  </a:cubicBezTo>
                  <a:cubicBezTo>
                    <a:pt x="27" y="0"/>
                    <a:pt x="0" y="8"/>
                    <a:pt x="0" y="18"/>
                  </a:cubicBezTo>
                  <a:cubicBezTo>
                    <a:pt x="0" y="22"/>
                    <a:pt x="5" y="26"/>
                    <a:pt x="13" y="29"/>
                  </a:cubicBezTo>
                  <a:cubicBezTo>
                    <a:pt x="24" y="24"/>
                    <a:pt x="41" y="22"/>
                    <a:pt x="60" y="22"/>
                  </a:cubicBezTo>
                  <a:cubicBezTo>
                    <a:pt x="79" y="22"/>
                    <a:pt x="96" y="24"/>
                    <a:pt x="107" y="29"/>
                  </a:cubicBezTo>
                </a:path>
              </a:pathLst>
            </a:custGeom>
            <a:solidFill>
              <a:srgbClr val="50505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grpSp>
      <p:grpSp>
        <p:nvGrpSpPr>
          <p:cNvPr id="264" name="Group 263">
            <a:extLst>
              <a:ext uri="{FF2B5EF4-FFF2-40B4-BE49-F238E27FC236}">
                <a16:creationId xmlns:a16="http://schemas.microsoft.com/office/drawing/2014/main" id="{13B97954-FB2B-43D3-B574-72E8187DE2E5}"/>
              </a:ext>
            </a:extLst>
          </p:cNvPr>
          <p:cNvGrpSpPr/>
          <p:nvPr/>
        </p:nvGrpSpPr>
        <p:grpSpPr>
          <a:xfrm>
            <a:off x="562317" y="3009984"/>
            <a:ext cx="1806328" cy="1083607"/>
            <a:chOff x="545544" y="2789516"/>
            <a:chExt cx="2023637" cy="1213969"/>
          </a:xfrm>
        </p:grpSpPr>
        <p:sp>
          <p:nvSpPr>
            <p:cNvPr id="265" name="TextBox 264">
              <a:extLst>
                <a:ext uri="{FF2B5EF4-FFF2-40B4-BE49-F238E27FC236}">
                  <a16:creationId xmlns:a16="http://schemas.microsoft.com/office/drawing/2014/main" id="{BBF37B02-B563-4D65-8211-2BE0071CEDFE}"/>
                </a:ext>
              </a:extLst>
            </p:cNvPr>
            <p:cNvSpPr txBox="1"/>
            <p:nvPr/>
          </p:nvSpPr>
          <p:spPr>
            <a:xfrm>
              <a:off x="903666" y="2836731"/>
              <a:ext cx="1665514" cy="279251"/>
            </a:xfrm>
            <a:prstGeom prst="rect">
              <a:avLst/>
            </a:prstGeom>
            <a:noFill/>
          </p:spPr>
          <p:txBody>
            <a:bodyPr wrap="square" rtlCol="0">
              <a:spAutoFit/>
            </a:bodyPr>
            <a:lstStyle/>
            <a:p>
              <a:pPr defTabSz="896214">
                <a:defRPr/>
              </a:pPr>
              <a:r>
                <a:rPr lang="en-US" sz="1000" kern="0" dirty="0">
                  <a:solidFill>
                    <a:srgbClr val="FFFFFF"/>
                  </a:solidFill>
                  <a:latin typeface="Segoe UI Semibold" panose="020B0702040204020203" pitchFamily="34" charset="0"/>
                  <a:cs typeface="Segoe UI Semibold" panose="020B0702040204020203" pitchFamily="34" charset="0"/>
                </a:rPr>
                <a:t>SQL Database</a:t>
              </a:r>
            </a:p>
          </p:txBody>
        </p:sp>
        <p:sp>
          <p:nvSpPr>
            <p:cNvPr id="266" name="TextBox 265">
              <a:extLst>
                <a:ext uri="{FF2B5EF4-FFF2-40B4-BE49-F238E27FC236}">
                  <a16:creationId xmlns:a16="http://schemas.microsoft.com/office/drawing/2014/main" id="{36CAC416-C88A-45D3-B01E-4700D1153D52}"/>
                </a:ext>
              </a:extLst>
            </p:cNvPr>
            <p:cNvSpPr txBox="1"/>
            <p:nvPr/>
          </p:nvSpPr>
          <p:spPr>
            <a:xfrm>
              <a:off x="903664" y="3316023"/>
              <a:ext cx="1665517" cy="279251"/>
            </a:xfrm>
            <a:prstGeom prst="rect">
              <a:avLst/>
            </a:prstGeom>
            <a:noFill/>
          </p:spPr>
          <p:txBody>
            <a:bodyPr wrap="square" rtlCol="0">
              <a:spAutoFit/>
            </a:bodyPr>
            <a:lstStyle/>
            <a:p>
              <a:pPr defTabSz="896214">
                <a:defRPr/>
              </a:pPr>
              <a:r>
                <a:rPr lang="en-US" sz="1000" kern="0" dirty="0">
                  <a:solidFill>
                    <a:srgbClr val="FFFFFF"/>
                  </a:solidFill>
                  <a:latin typeface="Segoe UI Semibold" panose="020B0702040204020203" pitchFamily="34" charset="0"/>
                  <a:cs typeface="Segoe UI Semibold" panose="020B0702040204020203" pitchFamily="34" charset="0"/>
                </a:rPr>
                <a:t>SQL Data Warehouse</a:t>
              </a:r>
            </a:p>
          </p:txBody>
        </p:sp>
        <p:sp>
          <p:nvSpPr>
            <p:cNvPr id="267" name="TextBox 266">
              <a:extLst>
                <a:ext uri="{FF2B5EF4-FFF2-40B4-BE49-F238E27FC236}">
                  <a16:creationId xmlns:a16="http://schemas.microsoft.com/office/drawing/2014/main" id="{71D512CA-C6C2-4583-B439-62BA4DC42022}"/>
                </a:ext>
              </a:extLst>
            </p:cNvPr>
            <p:cNvSpPr txBox="1"/>
            <p:nvPr/>
          </p:nvSpPr>
          <p:spPr>
            <a:xfrm>
              <a:off x="572922" y="2789516"/>
              <a:ext cx="310748" cy="340653"/>
            </a:xfrm>
            <a:custGeom>
              <a:avLst/>
              <a:gdLst>
                <a:gd name="connsiteX0" fmla="*/ 2615664 w 3654515"/>
                <a:gd name="connsiteY0" fmla="*/ 2534931 h 4006207"/>
                <a:gd name="connsiteX1" fmla="*/ 1960582 w 3654515"/>
                <a:gd name="connsiteY1" fmla="*/ 3034209 h 4006207"/>
                <a:gd name="connsiteX2" fmla="*/ 1338741 w 3654515"/>
                <a:gd name="connsiteY2" fmla="*/ 3425023 h 4006207"/>
                <a:gd name="connsiteX3" fmla="*/ 1731746 w 3654515"/>
                <a:gd name="connsiteY3" fmla="*/ 3891938 h 4006207"/>
                <a:gd name="connsiteX4" fmla="*/ 1776343 w 3654515"/>
                <a:gd name="connsiteY4" fmla="*/ 3896192 h 4006207"/>
                <a:gd name="connsiteX5" fmla="*/ 1804775 w 3654515"/>
                <a:gd name="connsiteY5" fmla="*/ 3901622 h 4006207"/>
                <a:gd name="connsiteX6" fmla="*/ 3274309 w 3654515"/>
                <a:gd name="connsiteY6" fmla="*/ 3901622 h 4006207"/>
                <a:gd name="connsiteX7" fmla="*/ 3279764 w 3654515"/>
                <a:gd name="connsiteY7" fmla="*/ 3900582 h 4006207"/>
                <a:gd name="connsiteX8" fmla="*/ 3285213 w 3654515"/>
                <a:gd name="connsiteY8" fmla="*/ 3901622 h 4006207"/>
                <a:gd name="connsiteX9" fmla="*/ 3560897 w 3654515"/>
                <a:gd name="connsiteY9" fmla="*/ 3646315 h 4006207"/>
                <a:gd name="connsiteX10" fmla="*/ 3253200 w 3654515"/>
                <a:gd name="connsiteY10" fmla="*/ 3434254 h 4006207"/>
                <a:gd name="connsiteX11" fmla="*/ 3272188 w 3654515"/>
                <a:gd name="connsiteY11" fmla="*/ 3231989 h 4006207"/>
                <a:gd name="connsiteX12" fmla="*/ 2615664 w 3654515"/>
                <a:gd name="connsiteY12" fmla="*/ 2534931 h 4006207"/>
                <a:gd name="connsiteX13" fmla="*/ 2610633 w 3654515"/>
                <a:gd name="connsiteY13" fmla="*/ 2448880 h 4006207"/>
                <a:gd name="connsiteX14" fmla="*/ 3372712 w 3654515"/>
                <a:gd name="connsiteY14" fmla="*/ 3227544 h 4006207"/>
                <a:gd name="connsiteX15" fmla="*/ 3352240 w 3654515"/>
                <a:gd name="connsiteY15" fmla="*/ 3365886 h 4006207"/>
                <a:gd name="connsiteX16" fmla="*/ 3457751 w 3654515"/>
                <a:gd name="connsiteY16" fmla="*/ 3387188 h 4006207"/>
                <a:gd name="connsiteX17" fmla="*/ 3654515 w 3654515"/>
                <a:gd name="connsiteY17" fmla="*/ 3684038 h 4006207"/>
                <a:gd name="connsiteX18" fmla="*/ 3332349 w 3654515"/>
                <a:gd name="connsiteY18" fmla="*/ 4006204 h 4006207"/>
                <a:gd name="connsiteX19" fmla="*/ 3326473 w 3654515"/>
                <a:gd name="connsiteY19" fmla="*/ 4005021 h 4006207"/>
                <a:gd name="connsiteX20" fmla="*/ 3320592 w 3654515"/>
                <a:gd name="connsiteY20" fmla="*/ 4006207 h 4006207"/>
                <a:gd name="connsiteX21" fmla="*/ 1736561 w 3654515"/>
                <a:gd name="connsiteY21" fmla="*/ 4006204 h 4006207"/>
                <a:gd name="connsiteX22" fmla="*/ 1705914 w 3654515"/>
                <a:gd name="connsiteY22" fmla="*/ 4000020 h 4006207"/>
                <a:gd name="connsiteX23" fmla="*/ 1657844 w 3654515"/>
                <a:gd name="connsiteY23" fmla="*/ 3995171 h 4006207"/>
                <a:gd name="connsiteX24" fmla="*/ 1224216 w 3654515"/>
                <a:gd name="connsiteY24" fmla="*/ 3463131 h 4006207"/>
                <a:gd name="connsiteX25" fmla="*/ 1767292 w 3654515"/>
                <a:gd name="connsiteY25" fmla="*/ 2920055 h 4006207"/>
                <a:gd name="connsiteX26" fmla="*/ 1876738 w 3654515"/>
                <a:gd name="connsiteY26" fmla="*/ 2931089 h 4006207"/>
                <a:gd name="connsiteX27" fmla="*/ 1903868 w 3654515"/>
                <a:gd name="connsiteY27" fmla="*/ 2939508 h 4006207"/>
                <a:gd name="connsiteX28" fmla="*/ 1908440 w 3654515"/>
                <a:gd name="connsiteY28" fmla="*/ 2924453 h 4006207"/>
                <a:gd name="connsiteX29" fmla="*/ 2610633 w 3654515"/>
                <a:gd name="connsiteY29" fmla="*/ 2448880 h 4006207"/>
                <a:gd name="connsiteX30" fmla="*/ 1328895 w 3654515"/>
                <a:gd name="connsiteY30" fmla="*/ 1748195 h 4006207"/>
                <a:gd name="connsiteX31" fmla="*/ 1421457 w 3654515"/>
                <a:gd name="connsiteY31" fmla="*/ 1798955 h 4006207"/>
                <a:gd name="connsiteX32" fmla="*/ 1455297 w 3654515"/>
                <a:gd name="connsiteY32" fmla="*/ 1937798 h 4006207"/>
                <a:gd name="connsiteX33" fmla="*/ 1419466 w 3654515"/>
                <a:gd name="connsiteY33" fmla="*/ 2070171 h 4006207"/>
                <a:gd name="connsiteX34" fmla="*/ 1325411 w 3654515"/>
                <a:gd name="connsiteY34" fmla="*/ 2119438 h 4006207"/>
                <a:gd name="connsiteX35" fmla="*/ 1228620 w 3654515"/>
                <a:gd name="connsiteY35" fmla="*/ 2070668 h 4006207"/>
                <a:gd name="connsiteX36" fmla="*/ 1193038 w 3654515"/>
                <a:gd name="connsiteY36" fmla="*/ 1934812 h 4006207"/>
                <a:gd name="connsiteX37" fmla="*/ 1228869 w 3654515"/>
                <a:gd name="connsiteY37" fmla="*/ 1796964 h 4006207"/>
                <a:gd name="connsiteX38" fmla="*/ 1328895 w 3654515"/>
                <a:gd name="connsiteY38" fmla="*/ 1748195 h 4006207"/>
                <a:gd name="connsiteX39" fmla="*/ 1785481 w 3654515"/>
                <a:gd name="connsiteY39" fmla="*/ 1577006 h 4006207"/>
                <a:gd name="connsiteX40" fmla="*/ 1785481 w 3654515"/>
                <a:gd name="connsiteY40" fmla="*/ 2290627 h 4006207"/>
                <a:gd name="connsiteX41" fmla="*/ 2246299 w 3654515"/>
                <a:gd name="connsiteY41" fmla="*/ 2290627 h 4006207"/>
                <a:gd name="connsiteX42" fmla="*/ 2246299 w 3654515"/>
                <a:gd name="connsiteY42" fmla="*/ 2122423 h 4006207"/>
                <a:gd name="connsiteX43" fmla="*/ 2000463 w 3654515"/>
                <a:gd name="connsiteY43" fmla="*/ 2122423 h 4006207"/>
                <a:gd name="connsiteX44" fmla="*/ 2000463 w 3654515"/>
                <a:gd name="connsiteY44" fmla="*/ 1577006 h 4006207"/>
                <a:gd name="connsiteX45" fmla="*/ 1330885 w 3654515"/>
                <a:gd name="connsiteY45" fmla="*/ 1565062 h 4006207"/>
                <a:gd name="connsiteX46" fmla="*/ 1140785 w 3654515"/>
                <a:gd name="connsiteY46" fmla="*/ 1612587 h 4006207"/>
                <a:gd name="connsiteX47" fmla="*/ 1010900 w 3654515"/>
                <a:gd name="connsiteY47" fmla="*/ 1747200 h 4006207"/>
                <a:gd name="connsiteX48" fmla="*/ 964619 w 3654515"/>
                <a:gd name="connsiteY48" fmla="*/ 1943272 h 4006207"/>
                <a:gd name="connsiteX49" fmla="*/ 1010403 w 3654515"/>
                <a:gd name="connsiteY49" fmla="*/ 2129639 h 4006207"/>
                <a:gd name="connsiteX50" fmla="*/ 1138546 w 3654515"/>
                <a:gd name="connsiteY50" fmla="*/ 2257534 h 4006207"/>
                <a:gd name="connsiteX51" fmla="*/ 1321430 w 3654515"/>
                <a:gd name="connsiteY51" fmla="*/ 2303068 h 4006207"/>
                <a:gd name="connsiteX52" fmla="*/ 1404537 w 3654515"/>
                <a:gd name="connsiteY52" fmla="*/ 2294608 h 4006207"/>
                <a:gd name="connsiteX53" fmla="*/ 1495108 w 3654515"/>
                <a:gd name="connsiteY53" fmla="*/ 2386672 h 4006207"/>
                <a:gd name="connsiteX54" fmla="*/ 1764831 w 3654515"/>
                <a:gd name="connsiteY54" fmla="*/ 2386672 h 4006207"/>
                <a:gd name="connsiteX55" fmla="*/ 1576224 w 3654515"/>
                <a:gd name="connsiteY55" fmla="*/ 2204535 h 4006207"/>
                <a:gd name="connsiteX56" fmla="*/ 1683217 w 3654515"/>
                <a:gd name="connsiteY56" fmla="*/ 1931826 h 4006207"/>
                <a:gd name="connsiteX57" fmla="*/ 1639176 w 3654515"/>
                <a:gd name="connsiteY57" fmla="*/ 1740482 h 4006207"/>
                <a:gd name="connsiteX58" fmla="*/ 1514267 w 3654515"/>
                <a:gd name="connsiteY58" fmla="*/ 1610597 h 4006207"/>
                <a:gd name="connsiteX59" fmla="*/ 1330885 w 3654515"/>
                <a:gd name="connsiteY59" fmla="*/ 1565062 h 4006207"/>
                <a:gd name="connsiteX60" fmla="*/ 683674 w 3654515"/>
                <a:gd name="connsiteY60" fmla="*/ 1565062 h 4006207"/>
                <a:gd name="connsiteX61" fmla="*/ 472673 w 3654515"/>
                <a:gd name="connsiteY61" fmla="*/ 1627019 h 4006207"/>
                <a:gd name="connsiteX62" fmla="*/ 394045 w 3654515"/>
                <a:gd name="connsiteY62" fmla="*/ 1792485 h 4006207"/>
                <a:gd name="connsiteX63" fmla="*/ 566230 w 3654515"/>
                <a:gd name="connsiteY63" fmla="*/ 2006472 h 4006207"/>
                <a:gd name="connsiteX64" fmla="*/ 639135 w 3654515"/>
                <a:gd name="connsiteY64" fmla="*/ 2037824 h 4006207"/>
                <a:gd name="connsiteX65" fmla="*/ 668496 w 3654515"/>
                <a:gd name="connsiteY65" fmla="*/ 2062457 h 4006207"/>
                <a:gd name="connsiteX66" fmla="*/ 678200 w 3654515"/>
                <a:gd name="connsiteY66" fmla="*/ 2093062 h 4006207"/>
                <a:gd name="connsiteX67" fmla="*/ 658792 w 3654515"/>
                <a:gd name="connsiteY67" fmla="*/ 2130137 h 4006207"/>
                <a:gd name="connsiteX68" fmla="*/ 604051 w 3654515"/>
                <a:gd name="connsiteY68" fmla="*/ 2142827 h 4006207"/>
                <a:gd name="connsiteX69" fmla="*/ 503029 w 3654515"/>
                <a:gd name="connsiteY69" fmla="*/ 2122672 h 4006207"/>
                <a:gd name="connsiteX70" fmla="*/ 403998 w 3654515"/>
                <a:gd name="connsiteY70" fmla="*/ 2069673 h 4006207"/>
                <a:gd name="connsiteX71" fmla="*/ 403998 w 3654515"/>
                <a:gd name="connsiteY71" fmla="*/ 2265247 h 4006207"/>
                <a:gd name="connsiteX72" fmla="*/ 609027 w 3654515"/>
                <a:gd name="connsiteY72" fmla="*/ 2303068 h 4006207"/>
                <a:gd name="connsiteX73" fmla="*/ 774245 w 3654515"/>
                <a:gd name="connsiteY73" fmla="*/ 2277191 h 4006207"/>
                <a:gd name="connsiteX74" fmla="*/ 880990 w 3654515"/>
                <a:gd name="connsiteY74" fmla="*/ 2198563 h 4006207"/>
                <a:gd name="connsiteX75" fmla="*/ 919059 w 3654515"/>
                <a:gd name="connsiteY75" fmla="*/ 2074650 h 4006207"/>
                <a:gd name="connsiteX76" fmla="*/ 873027 w 3654515"/>
                <a:gd name="connsiteY76" fmla="*/ 1948248 h 4006207"/>
                <a:gd name="connsiteX77" fmla="*/ 716021 w 3654515"/>
                <a:gd name="connsiteY77" fmla="*/ 1850212 h 4006207"/>
                <a:gd name="connsiteX78" fmla="*/ 642121 w 3654515"/>
                <a:gd name="connsiteY78" fmla="*/ 1812142 h 4006207"/>
                <a:gd name="connsiteX79" fmla="*/ 624454 w 3654515"/>
                <a:gd name="connsiteY79" fmla="*/ 1775068 h 4006207"/>
                <a:gd name="connsiteX80" fmla="*/ 646350 w 3654515"/>
                <a:gd name="connsiteY80" fmla="*/ 1738242 h 4006207"/>
                <a:gd name="connsiteX81" fmla="*/ 704077 w 3654515"/>
                <a:gd name="connsiteY81" fmla="*/ 1724806 h 4006207"/>
                <a:gd name="connsiteX82" fmla="*/ 881239 w 3654515"/>
                <a:gd name="connsiteY82" fmla="*/ 1774073 h 4006207"/>
                <a:gd name="connsiteX83" fmla="*/ 881239 w 3654515"/>
                <a:gd name="connsiteY83" fmla="*/ 1592433 h 4006207"/>
                <a:gd name="connsiteX84" fmla="*/ 809329 w 3654515"/>
                <a:gd name="connsiteY84" fmla="*/ 1575513 h 4006207"/>
                <a:gd name="connsiteX85" fmla="*/ 752349 w 3654515"/>
                <a:gd name="connsiteY85" fmla="*/ 1568048 h 4006207"/>
                <a:gd name="connsiteX86" fmla="*/ 683674 w 3654515"/>
                <a:gd name="connsiteY86" fmla="*/ 1565062 h 4006207"/>
                <a:gd name="connsiteX87" fmla="*/ 1309044 w 3654515"/>
                <a:gd name="connsiteY87" fmla="*/ 196190 h 4006207"/>
                <a:gd name="connsiteX88" fmla="*/ 347062 w 3654515"/>
                <a:gd name="connsiteY88" fmla="*/ 500340 h 4006207"/>
                <a:gd name="connsiteX89" fmla="*/ 1309044 w 3654515"/>
                <a:gd name="connsiteY89" fmla="*/ 804488 h 4006207"/>
                <a:gd name="connsiteX90" fmla="*/ 2271029 w 3654515"/>
                <a:gd name="connsiteY90" fmla="*/ 500340 h 4006207"/>
                <a:gd name="connsiteX91" fmla="*/ 1309044 w 3654515"/>
                <a:gd name="connsiteY91" fmla="*/ 196190 h 4006207"/>
                <a:gd name="connsiteX92" fmla="*/ 1315224 w 3654515"/>
                <a:gd name="connsiteY92" fmla="*/ 0 h 4006207"/>
                <a:gd name="connsiteX93" fmla="*/ 2630444 w 3654515"/>
                <a:gd name="connsiteY93" fmla="*/ 588894 h 4006207"/>
                <a:gd name="connsiteX94" fmla="*/ 2636856 w 3654515"/>
                <a:gd name="connsiteY94" fmla="*/ 2379088 h 4006207"/>
                <a:gd name="connsiteX95" fmla="*/ 1860931 w 3654515"/>
                <a:gd name="connsiteY95" fmla="*/ 2847882 h 4006207"/>
                <a:gd name="connsiteX96" fmla="*/ 1167213 w 3654515"/>
                <a:gd name="connsiteY96" fmla="*/ 3297268 h 4006207"/>
                <a:gd name="connsiteX97" fmla="*/ 1144936 w 3654515"/>
                <a:gd name="connsiteY97" fmla="*/ 3503600 h 4006207"/>
                <a:gd name="connsiteX98" fmla="*/ 1050193 w 3654515"/>
                <a:gd name="connsiteY98" fmla="*/ 3520680 h 4006207"/>
                <a:gd name="connsiteX99" fmla="*/ 0 w 3654515"/>
                <a:gd name="connsiteY99" fmla="*/ 2943751 h 4006207"/>
                <a:gd name="connsiteX100" fmla="*/ 0 w 3654515"/>
                <a:gd name="connsiteY100" fmla="*/ 588894 h 4006207"/>
                <a:gd name="connsiteX101" fmla="*/ 1315224 w 3654515"/>
                <a:gd name="connsiteY101" fmla="*/ 0 h 400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54515" h="4006207">
                  <a:moveTo>
                    <a:pt x="2615664" y="2534931"/>
                  </a:moveTo>
                  <a:cubicBezTo>
                    <a:pt x="2075168" y="2553950"/>
                    <a:pt x="1992068" y="3047282"/>
                    <a:pt x="1960582" y="3034209"/>
                  </a:cubicBezTo>
                  <a:cubicBezTo>
                    <a:pt x="1750630" y="2947045"/>
                    <a:pt x="1387344" y="3032852"/>
                    <a:pt x="1338741" y="3425023"/>
                  </a:cubicBezTo>
                  <a:cubicBezTo>
                    <a:pt x="1313406" y="3629467"/>
                    <a:pt x="1448733" y="3854175"/>
                    <a:pt x="1731746" y="3891938"/>
                  </a:cubicBezTo>
                  <a:lnTo>
                    <a:pt x="1776343" y="3896192"/>
                  </a:lnTo>
                  <a:lnTo>
                    <a:pt x="1804775" y="3901622"/>
                  </a:lnTo>
                  <a:lnTo>
                    <a:pt x="3274309" y="3901622"/>
                  </a:lnTo>
                  <a:lnTo>
                    <a:pt x="3279764" y="3900582"/>
                  </a:lnTo>
                  <a:lnTo>
                    <a:pt x="3285213" y="3901622"/>
                  </a:lnTo>
                  <a:cubicBezTo>
                    <a:pt x="3450282" y="3901622"/>
                    <a:pt x="3586162" y="3769274"/>
                    <a:pt x="3560897" y="3646315"/>
                  </a:cubicBezTo>
                  <a:cubicBezTo>
                    <a:pt x="3543701" y="3562623"/>
                    <a:pt x="3485290" y="3469652"/>
                    <a:pt x="3253200" y="3434254"/>
                  </a:cubicBezTo>
                  <a:cubicBezTo>
                    <a:pt x="3255079" y="3357929"/>
                    <a:pt x="3270309" y="3308317"/>
                    <a:pt x="3272188" y="3231989"/>
                  </a:cubicBezTo>
                  <a:cubicBezTo>
                    <a:pt x="3272188" y="2854587"/>
                    <a:pt x="3006128" y="2534931"/>
                    <a:pt x="2615664" y="2534931"/>
                  </a:cubicBezTo>
                  <a:close/>
                  <a:moveTo>
                    <a:pt x="2610633" y="2448880"/>
                  </a:moveTo>
                  <a:cubicBezTo>
                    <a:pt x="3031516" y="2448880"/>
                    <a:pt x="3372712" y="2797500"/>
                    <a:pt x="3372712" y="3227544"/>
                  </a:cubicBezTo>
                  <a:lnTo>
                    <a:pt x="3352240" y="3365886"/>
                  </a:lnTo>
                  <a:lnTo>
                    <a:pt x="3457751" y="3387188"/>
                  </a:lnTo>
                  <a:cubicBezTo>
                    <a:pt x="3573383" y="3436096"/>
                    <a:pt x="3654515" y="3550593"/>
                    <a:pt x="3654515" y="3684038"/>
                  </a:cubicBezTo>
                  <a:cubicBezTo>
                    <a:pt x="3654515" y="3861967"/>
                    <a:pt x="3510277" y="4006204"/>
                    <a:pt x="3332349" y="4006204"/>
                  </a:cubicBezTo>
                  <a:lnTo>
                    <a:pt x="3326473" y="4005021"/>
                  </a:lnTo>
                  <a:lnTo>
                    <a:pt x="3320592" y="4006207"/>
                  </a:lnTo>
                  <a:lnTo>
                    <a:pt x="1736561" y="4006204"/>
                  </a:lnTo>
                  <a:lnTo>
                    <a:pt x="1705914" y="4000020"/>
                  </a:lnTo>
                  <a:lnTo>
                    <a:pt x="1657844" y="3995171"/>
                  </a:lnTo>
                  <a:cubicBezTo>
                    <a:pt x="1410373" y="3944532"/>
                    <a:pt x="1224216" y="3725571"/>
                    <a:pt x="1224216" y="3463131"/>
                  </a:cubicBezTo>
                  <a:cubicBezTo>
                    <a:pt x="1224216" y="3163198"/>
                    <a:pt x="1467359" y="2920055"/>
                    <a:pt x="1767292" y="2920055"/>
                  </a:cubicBezTo>
                  <a:cubicBezTo>
                    <a:pt x="1804783" y="2920055"/>
                    <a:pt x="1841387" y="2923852"/>
                    <a:pt x="1876738" y="2931089"/>
                  </a:cubicBezTo>
                  <a:lnTo>
                    <a:pt x="1903868" y="2939508"/>
                  </a:lnTo>
                  <a:lnTo>
                    <a:pt x="1908440" y="2924453"/>
                  </a:lnTo>
                  <a:cubicBezTo>
                    <a:pt x="2024131" y="2644980"/>
                    <a:pt x="2294968" y="2448880"/>
                    <a:pt x="2610633" y="2448880"/>
                  </a:cubicBezTo>
                  <a:close/>
                  <a:moveTo>
                    <a:pt x="1328895" y="1748195"/>
                  </a:moveTo>
                  <a:cubicBezTo>
                    <a:pt x="1368043" y="1748195"/>
                    <a:pt x="1398897" y="1765115"/>
                    <a:pt x="1421457" y="1798955"/>
                  </a:cubicBezTo>
                  <a:cubicBezTo>
                    <a:pt x="1444017" y="1832795"/>
                    <a:pt x="1455297" y="1879076"/>
                    <a:pt x="1455297" y="1937798"/>
                  </a:cubicBezTo>
                  <a:cubicBezTo>
                    <a:pt x="1455297" y="1993202"/>
                    <a:pt x="1443353" y="2037326"/>
                    <a:pt x="1419466" y="2070171"/>
                  </a:cubicBezTo>
                  <a:cubicBezTo>
                    <a:pt x="1395579" y="2103015"/>
                    <a:pt x="1364228" y="2119438"/>
                    <a:pt x="1325411" y="2119438"/>
                  </a:cubicBezTo>
                  <a:cubicBezTo>
                    <a:pt x="1284605" y="2119438"/>
                    <a:pt x="1252341" y="2103181"/>
                    <a:pt x="1228620" y="2070668"/>
                  </a:cubicBezTo>
                  <a:cubicBezTo>
                    <a:pt x="1204899" y="2038156"/>
                    <a:pt x="1193038" y="1992870"/>
                    <a:pt x="1193038" y="1934812"/>
                  </a:cubicBezTo>
                  <a:cubicBezTo>
                    <a:pt x="1193038" y="1875426"/>
                    <a:pt x="1204981" y="1829477"/>
                    <a:pt x="1228869" y="1796964"/>
                  </a:cubicBezTo>
                  <a:cubicBezTo>
                    <a:pt x="1252755" y="1764451"/>
                    <a:pt x="1286097" y="1748195"/>
                    <a:pt x="1328895" y="1748195"/>
                  </a:cubicBezTo>
                  <a:close/>
                  <a:moveTo>
                    <a:pt x="1785481" y="1577006"/>
                  </a:moveTo>
                  <a:lnTo>
                    <a:pt x="1785481" y="2290627"/>
                  </a:lnTo>
                  <a:lnTo>
                    <a:pt x="2246299" y="2290627"/>
                  </a:lnTo>
                  <a:lnTo>
                    <a:pt x="2246299" y="2122423"/>
                  </a:lnTo>
                  <a:lnTo>
                    <a:pt x="2000463" y="2122423"/>
                  </a:lnTo>
                  <a:lnTo>
                    <a:pt x="2000463" y="1577006"/>
                  </a:lnTo>
                  <a:close/>
                  <a:moveTo>
                    <a:pt x="1330885" y="1565062"/>
                  </a:moveTo>
                  <a:cubicBezTo>
                    <a:pt x="1259888" y="1565062"/>
                    <a:pt x="1196522" y="1580904"/>
                    <a:pt x="1140785" y="1612587"/>
                  </a:cubicBezTo>
                  <a:cubicBezTo>
                    <a:pt x="1085049" y="1644270"/>
                    <a:pt x="1041754" y="1689141"/>
                    <a:pt x="1010900" y="1747200"/>
                  </a:cubicBezTo>
                  <a:cubicBezTo>
                    <a:pt x="980046" y="1805258"/>
                    <a:pt x="964619" y="1870616"/>
                    <a:pt x="964619" y="1943272"/>
                  </a:cubicBezTo>
                  <a:cubicBezTo>
                    <a:pt x="964619" y="2012610"/>
                    <a:pt x="979880" y="2074733"/>
                    <a:pt x="1010403" y="2129639"/>
                  </a:cubicBezTo>
                  <a:cubicBezTo>
                    <a:pt x="1040925" y="2184546"/>
                    <a:pt x="1083639" y="2227178"/>
                    <a:pt x="1138546" y="2257534"/>
                  </a:cubicBezTo>
                  <a:cubicBezTo>
                    <a:pt x="1193453" y="2287890"/>
                    <a:pt x="1254414" y="2303068"/>
                    <a:pt x="1321430" y="2303068"/>
                  </a:cubicBezTo>
                  <a:cubicBezTo>
                    <a:pt x="1350294" y="2303068"/>
                    <a:pt x="1377996" y="2300248"/>
                    <a:pt x="1404537" y="2294608"/>
                  </a:cubicBezTo>
                  <a:lnTo>
                    <a:pt x="1495108" y="2386672"/>
                  </a:lnTo>
                  <a:lnTo>
                    <a:pt x="1764831" y="2386672"/>
                  </a:lnTo>
                  <a:lnTo>
                    <a:pt x="1576224" y="2204535"/>
                  </a:lnTo>
                  <a:cubicBezTo>
                    <a:pt x="1647553" y="2133206"/>
                    <a:pt x="1683217" y="2042303"/>
                    <a:pt x="1683217" y="1931826"/>
                  </a:cubicBezTo>
                  <a:cubicBezTo>
                    <a:pt x="1683217" y="1860497"/>
                    <a:pt x="1668537" y="1796715"/>
                    <a:pt x="1639176" y="1740482"/>
                  </a:cubicBezTo>
                  <a:cubicBezTo>
                    <a:pt x="1609815" y="1684248"/>
                    <a:pt x="1568179" y="1640953"/>
                    <a:pt x="1514267" y="1610597"/>
                  </a:cubicBezTo>
                  <a:cubicBezTo>
                    <a:pt x="1460356" y="1580240"/>
                    <a:pt x="1399229" y="1565062"/>
                    <a:pt x="1330885" y="1565062"/>
                  </a:cubicBezTo>
                  <a:close/>
                  <a:moveTo>
                    <a:pt x="683674" y="1565062"/>
                  </a:moveTo>
                  <a:cubicBezTo>
                    <a:pt x="595425" y="1565062"/>
                    <a:pt x="525091" y="1585714"/>
                    <a:pt x="472673" y="1627019"/>
                  </a:cubicBezTo>
                  <a:cubicBezTo>
                    <a:pt x="420254" y="1668323"/>
                    <a:pt x="394045" y="1723479"/>
                    <a:pt x="394045" y="1792485"/>
                  </a:cubicBezTo>
                  <a:cubicBezTo>
                    <a:pt x="394045" y="1891019"/>
                    <a:pt x="451440" y="1962348"/>
                    <a:pt x="566230" y="2006472"/>
                  </a:cubicBezTo>
                  <a:cubicBezTo>
                    <a:pt x="601728" y="2019743"/>
                    <a:pt x="626030" y="2030193"/>
                    <a:pt x="639135" y="2037824"/>
                  </a:cubicBezTo>
                  <a:cubicBezTo>
                    <a:pt x="652239" y="2045455"/>
                    <a:pt x="662026" y="2053666"/>
                    <a:pt x="668496" y="2062457"/>
                  </a:cubicBezTo>
                  <a:cubicBezTo>
                    <a:pt x="674965" y="2071249"/>
                    <a:pt x="678200" y="2081451"/>
                    <a:pt x="678200" y="2093062"/>
                  </a:cubicBezTo>
                  <a:cubicBezTo>
                    <a:pt x="678200" y="2109319"/>
                    <a:pt x="671730" y="2121677"/>
                    <a:pt x="658792" y="2130137"/>
                  </a:cubicBezTo>
                  <a:cubicBezTo>
                    <a:pt x="645853" y="2138597"/>
                    <a:pt x="627606" y="2142827"/>
                    <a:pt x="604051" y="2142827"/>
                  </a:cubicBezTo>
                  <a:cubicBezTo>
                    <a:pt x="572865" y="2142827"/>
                    <a:pt x="539191" y="2136109"/>
                    <a:pt x="503029" y="2122672"/>
                  </a:cubicBezTo>
                  <a:cubicBezTo>
                    <a:pt x="466867" y="2109236"/>
                    <a:pt x="433857" y="2091570"/>
                    <a:pt x="403998" y="2069673"/>
                  </a:cubicBezTo>
                  <a:lnTo>
                    <a:pt x="403998" y="2265247"/>
                  </a:lnTo>
                  <a:cubicBezTo>
                    <a:pt x="466037" y="2290461"/>
                    <a:pt x="534381" y="2303068"/>
                    <a:pt x="609027" y="2303068"/>
                  </a:cubicBezTo>
                  <a:cubicBezTo>
                    <a:pt x="673389" y="2303068"/>
                    <a:pt x="728462" y="2294442"/>
                    <a:pt x="774245" y="2277191"/>
                  </a:cubicBezTo>
                  <a:cubicBezTo>
                    <a:pt x="820028" y="2259939"/>
                    <a:pt x="855610" y="2233730"/>
                    <a:pt x="880990" y="2198563"/>
                  </a:cubicBezTo>
                  <a:cubicBezTo>
                    <a:pt x="906370" y="2163396"/>
                    <a:pt x="919059" y="2122092"/>
                    <a:pt x="919059" y="2074650"/>
                  </a:cubicBezTo>
                  <a:cubicBezTo>
                    <a:pt x="919059" y="2025881"/>
                    <a:pt x="903715" y="1983747"/>
                    <a:pt x="873027" y="1948248"/>
                  </a:cubicBezTo>
                  <a:cubicBezTo>
                    <a:pt x="842339" y="1912749"/>
                    <a:pt x="790004" y="1880071"/>
                    <a:pt x="716021" y="1850212"/>
                  </a:cubicBezTo>
                  <a:cubicBezTo>
                    <a:pt x="678532" y="1834619"/>
                    <a:pt x="653898" y="1821929"/>
                    <a:pt x="642121" y="1812142"/>
                  </a:cubicBezTo>
                  <a:cubicBezTo>
                    <a:pt x="630343" y="1802355"/>
                    <a:pt x="624454" y="1789997"/>
                    <a:pt x="624454" y="1775068"/>
                  </a:cubicBezTo>
                  <a:cubicBezTo>
                    <a:pt x="624454" y="1759475"/>
                    <a:pt x="631753" y="1747200"/>
                    <a:pt x="646350" y="1738242"/>
                  </a:cubicBezTo>
                  <a:cubicBezTo>
                    <a:pt x="660948" y="1729285"/>
                    <a:pt x="680190" y="1724806"/>
                    <a:pt x="704077" y="1724806"/>
                  </a:cubicBezTo>
                  <a:cubicBezTo>
                    <a:pt x="762136" y="1724806"/>
                    <a:pt x="821189" y="1741228"/>
                    <a:pt x="881239" y="1774073"/>
                  </a:cubicBezTo>
                  <a:lnTo>
                    <a:pt x="881239" y="1592433"/>
                  </a:lnTo>
                  <a:cubicBezTo>
                    <a:pt x="850385" y="1584139"/>
                    <a:pt x="826415" y="1578499"/>
                    <a:pt x="809329" y="1575513"/>
                  </a:cubicBezTo>
                  <a:cubicBezTo>
                    <a:pt x="792243" y="1572527"/>
                    <a:pt x="773250" y="1570039"/>
                    <a:pt x="752349" y="1568048"/>
                  </a:cubicBezTo>
                  <a:cubicBezTo>
                    <a:pt x="731448" y="1566057"/>
                    <a:pt x="708556" y="1565062"/>
                    <a:pt x="683674" y="1565062"/>
                  </a:cubicBezTo>
                  <a:close/>
                  <a:moveTo>
                    <a:pt x="1309044" y="196190"/>
                  </a:moveTo>
                  <a:cubicBezTo>
                    <a:pt x="777755" y="196190"/>
                    <a:pt x="347062" y="332363"/>
                    <a:pt x="347062" y="500340"/>
                  </a:cubicBezTo>
                  <a:cubicBezTo>
                    <a:pt x="347062" y="668316"/>
                    <a:pt x="777755" y="804488"/>
                    <a:pt x="1309044" y="804488"/>
                  </a:cubicBezTo>
                  <a:cubicBezTo>
                    <a:pt x="1840335" y="804488"/>
                    <a:pt x="2271029" y="668316"/>
                    <a:pt x="2271029" y="500340"/>
                  </a:cubicBezTo>
                  <a:cubicBezTo>
                    <a:pt x="2271029" y="332363"/>
                    <a:pt x="1840335" y="196190"/>
                    <a:pt x="1309044" y="196190"/>
                  </a:cubicBezTo>
                  <a:close/>
                  <a:moveTo>
                    <a:pt x="1315224" y="0"/>
                  </a:moveTo>
                  <a:cubicBezTo>
                    <a:pt x="2041487" y="0"/>
                    <a:pt x="2630444" y="263538"/>
                    <a:pt x="2630444" y="588894"/>
                  </a:cubicBezTo>
                  <a:cubicBezTo>
                    <a:pt x="2632582" y="1185624"/>
                    <a:pt x="2634718" y="1782357"/>
                    <a:pt x="2636856" y="2379088"/>
                  </a:cubicBezTo>
                  <a:cubicBezTo>
                    <a:pt x="2239277" y="2346543"/>
                    <a:pt x="1952849" y="2602556"/>
                    <a:pt x="1860931" y="2847882"/>
                  </a:cubicBezTo>
                  <a:cubicBezTo>
                    <a:pt x="1610647" y="2807470"/>
                    <a:pt x="1299367" y="2933621"/>
                    <a:pt x="1167213" y="3297268"/>
                  </a:cubicBezTo>
                  <a:cubicBezTo>
                    <a:pt x="1137653" y="3455719"/>
                    <a:pt x="1164439" y="3466365"/>
                    <a:pt x="1144936" y="3503600"/>
                  </a:cubicBezTo>
                  <a:cubicBezTo>
                    <a:pt x="1125433" y="3540836"/>
                    <a:pt x="1157653" y="3515663"/>
                    <a:pt x="1050193" y="3520680"/>
                  </a:cubicBezTo>
                  <a:cubicBezTo>
                    <a:pt x="450921" y="3465791"/>
                    <a:pt x="0" y="3228437"/>
                    <a:pt x="0" y="2943751"/>
                  </a:cubicBezTo>
                  <a:lnTo>
                    <a:pt x="0" y="588894"/>
                  </a:lnTo>
                  <a:cubicBezTo>
                    <a:pt x="0" y="263538"/>
                    <a:pt x="588957" y="0"/>
                    <a:pt x="1315224" y="0"/>
                  </a:cubicBezTo>
                  <a:close/>
                </a:path>
              </a:pathLst>
            </a:custGeom>
            <a:solidFill>
              <a:srgbClr val="FFFFFF"/>
            </a:solidFill>
            <a:ln>
              <a:noFill/>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14225">
                <a:lnSpc>
                  <a:spcPct val="90000"/>
                </a:lnSpc>
                <a:spcAft>
                  <a:spcPts val="600"/>
                </a:spcAft>
                <a:defRPr/>
              </a:pPr>
              <a:endParaRPr lang="en-US" sz="7998"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68" name="Group 267">
              <a:extLst>
                <a:ext uri="{FF2B5EF4-FFF2-40B4-BE49-F238E27FC236}">
                  <a16:creationId xmlns:a16="http://schemas.microsoft.com/office/drawing/2014/main" id="{1A67AA63-BBCE-44CF-927A-2AB01F421B99}"/>
                </a:ext>
              </a:extLst>
            </p:cNvPr>
            <p:cNvGrpSpPr/>
            <p:nvPr/>
          </p:nvGrpSpPr>
          <p:grpSpPr>
            <a:xfrm>
              <a:off x="559964" y="3706565"/>
              <a:ext cx="269822" cy="281675"/>
              <a:chOff x="8741682" y="6146532"/>
              <a:chExt cx="435311" cy="454434"/>
            </a:xfrm>
          </p:grpSpPr>
          <p:sp>
            <p:nvSpPr>
              <p:cNvPr id="271" name="AutoShape 41">
                <a:extLst>
                  <a:ext uri="{FF2B5EF4-FFF2-40B4-BE49-F238E27FC236}">
                    <a16:creationId xmlns:a16="http://schemas.microsoft.com/office/drawing/2014/main" id="{A06913BE-406B-4873-9CBF-12CE4DB9A9BF}"/>
                  </a:ext>
                </a:extLst>
              </p:cNvPr>
              <p:cNvSpPr>
                <a:spLocks noChangeAspect="1" noChangeArrowheads="1" noTextEdit="1"/>
              </p:cNvSpPr>
              <p:nvPr/>
            </p:nvSpPr>
            <p:spPr bwMode="auto">
              <a:xfrm>
                <a:off x="8741682" y="6146532"/>
                <a:ext cx="433061" cy="45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272" name="Freeform 44">
                <a:extLst>
                  <a:ext uri="{FF2B5EF4-FFF2-40B4-BE49-F238E27FC236}">
                    <a16:creationId xmlns:a16="http://schemas.microsoft.com/office/drawing/2014/main" id="{51749860-79C7-4E8D-B53A-C70464FCB65E}"/>
                  </a:ext>
                </a:extLst>
              </p:cNvPr>
              <p:cNvSpPr>
                <a:spLocks/>
              </p:cNvSpPr>
              <p:nvPr/>
            </p:nvSpPr>
            <p:spPr bwMode="auto">
              <a:xfrm>
                <a:off x="8851916" y="6257891"/>
                <a:ext cx="325077" cy="343075"/>
              </a:xfrm>
              <a:custGeom>
                <a:avLst/>
                <a:gdLst>
                  <a:gd name="T0" fmla="*/ 277 w 289"/>
                  <a:gd name="T1" fmla="*/ 44 h 305"/>
                  <a:gd name="T2" fmla="*/ 245 w 289"/>
                  <a:gd name="T3" fmla="*/ 12 h 305"/>
                  <a:gd name="T4" fmla="*/ 231 w 289"/>
                  <a:gd name="T5" fmla="*/ 0 h 305"/>
                  <a:gd name="T6" fmla="*/ 229 w 289"/>
                  <a:gd name="T7" fmla="*/ 0 h 305"/>
                  <a:gd name="T8" fmla="*/ 0 w 289"/>
                  <a:gd name="T9" fmla="*/ 0 h 305"/>
                  <a:gd name="T10" fmla="*/ 0 w 289"/>
                  <a:gd name="T11" fmla="*/ 305 h 305"/>
                  <a:gd name="T12" fmla="*/ 289 w 289"/>
                  <a:gd name="T13" fmla="*/ 305 h 305"/>
                  <a:gd name="T14" fmla="*/ 289 w 289"/>
                  <a:gd name="T15" fmla="*/ 60 h 305"/>
                  <a:gd name="T16" fmla="*/ 289 w 289"/>
                  <a:gd name="T17" fmla="*/ 58 h 305"/>
                  <a:gd name="T18" fmla="*/ 277 w 289"/>
                  <a:gd name="T19" fmla="*/ 4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05">
                    <a:moveTo>
                      <a:pt x="277" y="44"/>
                    </a:moveTo>
                    <a:lnTo>
                      <a:pt x="245" y="12"/>
                    </a:lnTo>
                    <a:lnTo>
                      <a:pt x="231" y="0"/>
                    </a:lnTo>
                    <a:lnTo>
                      <a:pt x="229" y="0"/>
                    </a:lnTo>
                    <a:lnTo>
                      <a:pt x="0" y="0"/>
                    </a:lnTo>
                    <a:lnTo>
                      <a:pt x="0" y="305"/>
                    </a:lnTo>
                    <a:lnTo>
                      <a:pt x="289" y="305"/>
                    </a:lnTo>
                    <a:lnTo>
                      <a:pt x="289" y="60"/>
                    </a:lnTo>
                    <a:lnTo>
                      <a:pt x="289" y="58"/>
                    </a:lnTo>
                    <a:lnTo>
                      <a:pt x="277"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273" name="Freeform 46">
                <a:extLst>
                  <a:ext uri="{FF2B5EF4-FFF2-40B4-BE49-F238E27FC236}">
                    <a16:creationId xmlns:a16="http://schemas.microsoft.com/office/drawing/2014/main" id="{C1E2985E-AF14-490D-BD95-A3F9917DB0CD}"/>
                  </a:ext>
                </a:extLst>
              </p:cNvPr>
              <p:cNvSpPr>
                <a:spLocks/>
              </p:cNvSpPr>
              <p:nvPr/>
            </p:nvSpPr>
            <p:spPr bwMode="auto">
              <a:xfrm>
                <a:off x="8869913" y="6275888"/>
                <a:ext cx="289082" cy="307080"/>
              </a:xfrm>
              <a:custGeom>
                <a:avLst/>
                <a:gdLst>
                  <a:gd name="T0" fmla="*/ 209 w 257"/>
                  <a:gd name="T1" fmla="*/ 0 h 273"/>
                  <a:gd name="T2" fmla="*/ 0 w 257"/>
                  <a:gd name="T3" fmla="*/ 0 h 273"/>
                  <a:gd name="T4" fmla="*/ 0 w 257"/>
                  <a:gd name="T5" fmla="*/ 273 h 273"/>
                  <a:gd name="T6" fmla="*/ 257 w 257"/>
                  <a:gd name="T7" fmla="*/ 273 h 273"/>
                  <a:gd name="T8" fmla="*/ 257 w 257"/>
                  <a:gd name="T9" fmla="*/ 48 h 273"/>
                  <a:gd name="T10" fmla="*/ 209 w 257"/>
                  <a:gd name="T11" fmla="*/ 48 h 273"/>
                  <a:gd name="T12" fmla="*/ 209 w 257"/>
                  <a:gd name="T13" fmla="*/ 0 h 273"/>
                </a:gdLst>
                <a:ahLst/>
                <a:cxnLst>
                  <a:cxn ang="0">
                    <a:pos x="T0" y="T1"/>
                  </a:cxn>
                  <a:cxn ang="0">
                    <a:pos x="T2" y="T3"/>
                  </a:cxn>
                  <a:cxn ang="0">
                    <a:pos x="T4" y="T5"/>
                  </a:cxn>
                  <a:cxn ang="0">
                    <a:pos x="T6" y="T7"/>
                  </a:cxn>
                  <a:cxn ang="0">
                    <a:pos x="T8" y="T9"/>
                  </a:cxn>
                  <a:cxn ang="0">
                    <a:pos x="T10" y="T11"/>
                  </a:cxn>
                  <a:cxn ang="0">
                    <a:pos x="T12" y="T13"/>
                  </a:cxn>
                </a:cxnLst>
                <a:rect l="0" t="0" r="r" b="b"/>
                <a:pathLst>
                  <a:path w="257" h="273">
                    <a:moveTo>
                      <a:pt x="209" y="0"/>
                    </a:moveTo>
                    <a:lnTo>
                      <a:pt x="0" y="0"/>
                    </a:lnTo>
                    <a:lnTo>
                      <a:pt x="0" y="273"/>
                    </a:lnTo>
                    <a:lnTo>
                      <a:pt x="257" y="273"/>
                    </a:lnTo>
                    <a:lnTo>
                      <a:pt x="257" y="48"/>
                    </a:lnTo>
                    <a:lnTo>
                      <a:pt x="209" y="48"/>
                    </a:lnTo>
                    <a:lnTo>
                      <a:pt x="20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274" name="Rectangle 51">
                <a:extLst>
                  <a:ext uri="{FF2B5EF4-FFF2-40B4-BE49-F238E27FC236}">
                    <a16:creationId xmlns:a16="http://schemas.microsoft.com/office/drawing/2014/main" id="{2E3EC2B2-A90E-4CE8-9E9A-5081687DBBF3}"/>
                  </a:ext>
                </a:extLst>
              </p:cNvPr>
              <p:cNvSpPr>
                <a:spLocks noChangeArrowheads="1"/>
              </p:cNvSpPr>
              <p:nvPr/>
            </p:nvSpPr>
            <p:spPr bwMode="auto">
              <a:xfrm>
                <a:off x="8761929" y="6148782"/>
                <a:ext cx="262086" cy="53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275" name="Freeform 55">
                <a:extLst>
                  <a:ext uri="{FF2B5EF4-FFF2-40B4-BE49-F238E27FC236}">
                    <a16:creationId xmlns:a16="http://schemas.microsoft.com/office/drawing/2014/main" id="{7A0C7F92-AEF7-4C41-BE3B-A63B34E81F92}"/>
                  </a:ext>
                </a:extLst>
              </p:cNvPr>
              <p:cNvSpPr>
                <a:spLocks/>
              </p:cNvSpPr>
              <p:nvPr/>
            </p:nvSpPr>
            <p:spPr bwMode="auto">
              <a:xfrm>
                <a:off x="8797924" y="6166779"/>
                <a:ext cx="208094" cy="35995"/>
              </a:xfrm>
              <a:custGeom>
                <a:avLst/>
                <a:gdLst>
                  <a:gd name="T0" fmla="*/ 185 w 185"/>
                  <a:gd name="T1" fmla="*/ 0 h 32"/>
                  <a:gd name="T2" fmla="*/ 0 w 185"/>
                  <a:gd name="T3" fmla="*/ 0 h 32"/>
                  <a:gd name="T4" fmla="*/ 0 w 185"/>
                  <a:gd name="T5" fmla="*/ 32 h 32"/>
                  <a:gd name="T6" fmla="*/ 48 w 185"/>
                  <a:gd name="T7" fmla="*/ 32 h 32"/>
                  <a:gd name="T8" fmla="*/ 185 w 185"/>
                  <a:gd name="T9" fmla="*/ 32 h 32"/>
                  <a:gd name="T10" fmla="*/ 185 w 185"/>
                  <a:gd name="T11" fmla="*/ 0 h 32"/>
                </a:gdLst>
                <a:ahLst/>
                <a:cxnLst>
                  <a:cxn ang="0">
                    <a:pos x="T0" y="T1"/>
                  </a:cxn>
                  <a:cxn ang="0">
                    <a:pos x="T2" y="T3"/>
                  </a:cxn>
                  <a:cxn ang="0">
                    <a:pos x="T4" y="T5"/>
                  </a:cxn>
                  <a:cxn ang="0">
                    <a:pos x="T6" y="T7"/>
                  </a:cxn>
                  <a:cxn ang="0">
                    <a:pos x="T8" y="T9"/>
                  </a:cxn>
                  <a:cxn ang="0">
                    <a:pos x="T10" y="T11"/>
                  </a:cxn>
                </a:cxnLst>
                <a:rect l="0" t="0" r="r" b="b"/>
                <a:pathLst>
                  <a:path w="185" h="32">
                    <a:moveTo>
                      <a:pt x="185" y="0"/>
                    </a:moveTo>
                    <a:lnTo>
                      <a:pt x="0" y="0"/>
                    </a:lnTo>
                    <a:lnTo>
                      <a:pt x="0" y="32"/>
                    </a:lnTo>
                    <a:lnTo>
                      <a:pt x="48" y="32"/>
                    </a:lnTo>
                    <a:lnTo>
                      <a:pt x="185" y="32"/>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276" name="Rectangle 59">
                <a:extLst>
                  <a:ext uri="{FF2B5EF4-FFF2-40B4-BE49-F238E27FC236}">
                    <a16:creationId xmlns:a16="http://schemas.microsoft.com/office/drawing/2014/main" id="{6918BC25-6544-4740-94FA-6AE2015388DF}"/>
                  </a:ext>
                </a:extLst>
              </p:cNvPr>
              <p:cNvSpPr>
                <a:spLocks noChangeArrowheads="1"/>
              </p:cNvSpPr>
              <p:nvPr/>
            </p:nvSpPr>
            <p:spPr bwMode="auto">
              <a:xfrm>
                <a:off x="8815921" y="6202774"/>
                <a:ext cx="262086" cy="55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277" name="Rectangle 61">
                <a:extLst>
                  <a:ext uri="{FF2B5EF4-FFF2-40B4-BE49-F238E27FC236}">
                    <a16:creationId xmlns:a16="http://schemas.microsoft.com/office/drawing/2014/main" id="{AC18AB91-0164-4E94-8645-BD5D432BF834}"/>
                  </a:ext>
                </a:extLst>
              </p:cNvPr>
              <p:cNvSpPr>
                <a:spLocks noChangeArrowheads="1"/>
              </p:cNvSpPr>
              <p:nvPr/>
            </p:nvSpPr>
            <p:spPr bwMode="auto">
              <a:xfrm>
                <a:off x="8797924" y="6202774"/>
                <a:ext cx="53992" cy="34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278" name="Rectangle 62">
                <a:extLst>
                  <a:ext uri="{FF2B5EF4-FFF2-40B4-BE49-F238E27FC236}">
                    <a16:creationId xmlns:a16="http://schemas.microsoft.com/office/drawing/2014/main" id="{CC3E7F33-29EE-475C-B82F-B130FFDF92B3}"/>
                  </a:ext>
                </a:extLst>
              </p:cNvPr>
              <p:cNvSpPr>
                <a:spLocks noChangeArrowheads="1"/>
              </p:cNvSpPr>
              <p:nvPr/>
            </p:nvSpPr>
            <p:spPr bwMode="auto">
              <a:xfrm>
                <a:off x="8851916" y="6220771"/>
                <a:ext cx="208094" cy="3712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279" name="Rectangle 63">
                <a:extLst>
                  <a:ext uri="{FF2B5EF4-FFF2-40B4-BE49-F238E27FC236}">
                    <a16:creationId xmlns:a16="http://schemas.microsoft.com/office/drawing/2014/main" id="{C525879D-2207-4848-95DE-087725337F3D}"/>
                  </a:ext>
                </a:extLst>
              </p:cNvPr>
              <p:cNvSpPr>
                <a:spLocks noChangeArrowheads="1"/>
              </p:cNvSpPr>
              <p:nvPr/>
            </p:nvSpPr>
            <p:spPr bwMode="auto">
              <a:xfrm>
                <a:off x="8851916" y="6220771"/>
                <a:ext cx="208094" cy="37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280" name="Freeform 64">
                <a:extLst>
                  <a:ext uri="{FF2B5EF4-FFF2-40B4-BE49-F238E27FC236}">
                    <a16:creationId xmlns:a16="http://schemas.microsoft.com/office/drawing/2014/main" id="{3865E72D-3E21-4939-9ED2-EBC0705EDCC4}"/>
                  </a:ext>
                </a:extLst>
              </p:cNvPr>
              <p:cNvSpPr>
                <a:spLocks/>
              </p:cNvSpPr>
              <p:nvPr/>
            </p:nvSpPr>
            <p:spPr bwMode="auto">
              <a:xfrm>
                <a:off x="8815921" y="6220771"/>
                <a:ext cx="35995" cy="308205"/>
              </a:xfrm>
              <a:custGeom>
                <a:avLst/>
                <a:gdLst>
                  <a:gd name="T0" fmla="*/ 32 w 32"/>
                  <a:gd name="T1" fmla="*/ 0 h 274"/>
                  <a:gd name="T2" fmla="*/ 16 w 32"/>
                  <a:gd name="T3" fmla="*/ 0 h 274"/>
                  <a:gd name="T4" fmla="*/ 0 w 32"/>
                  <a:gd name="T5" fmla="*/ 0 h 274"/>
                  <a:gd name="T6" fmla="*/ 0 w 32"/>
                  <a:gd name="T7" fmla="*/ 274 h 274"/>
                  <a:gd name="T8" fmla="*/ 32 w 32"/>
                  <a:gd name="T9" fmla="*/ 274 h 274"/>
                  <a:gd name="T10" fmla="*/ 32 w 32"/>
                  <a:gd name="T11" fmla="*/ 33 h 274"/>
                  <a:gd name="T12" fmla="*/ 32 w 32"/>
                  <a:gd name="T13" fmla="*/ 0 h 274"/>
                </a:gdLst>
                <a:ahLst/>
                <a:cxnLst>
                  <a:cxn ang="0">
                    <a:pos x="T0" y="T1"/>
                  </a:cxn>
                  <a:cxn ang="0">
                    <a:pos x="T2" y="T3"/>
                  </a:cxn>
                  <a:cxn ang="0">
                    <a:pos x="T4" y="T5"/>
                  </a:cxn>
                  <a:cxn ang="0">
                    <a:pos x="T6" y="T7"/>
                  </a:cxn>
                  <a:cxn ang="0">
                    <a:pos x="T8" y="T9"/>
                  </a:cxn>
                  <a:cxn ang="0">
                    <a:pos x="T10" y="T11"/>
                  </a:cxn>
                  <a:cxn ang="0">
                    <a:pos x="T12" y="T13"/>
                  </a:cxn>
                </a:cxnLst>
                <a:rect l="0" t="0" r="r" b="b"/>
                <a:pathLst>
                  <a:path w="32" h="274">
                    <a:moveTo>
                      <a:pt x="32" y="0"/>
                    </a:moveTo>
                    <a:lnTo>
                      <a:pt x="16" y="0"/>
                    </a:lnTo>
                    <a:lnTo>
                      <a:pt x="0" y="0"/>
                    </a:lnTo>
                    <a:lnTo>
                      <a:pt x="0" y="274"/>
                    </a:lnTo>
                    <a:lnTo>
                      <a:pt x="32" y="274"/>
                    </a:lnTo>
                    <a:lnTo>
                      <a:pt x="32" y="33"/>
                    </a:lnTo>
                    <a:lnTo>
                      <a:pt x="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281" name="Freeform 65">
                <a:extLst>
                  <a:ext uri="{FF2B5EF4-FFF2-40B4-BE49-F238E27FC236}">
                    <a16:creationId xmlns:a16="http://schemas.microsoft.com/office/drawing/2014/main" id="{524C37B7-B9A2-435C-938A-32AFE436AD1A}"/>
                  </a:ext>
                </a:extLst>
              </p:cNvPr>
              <p:cNvSpPr>
                <a:spLocks/>
              </p:cNvSpPr>
              <p:nvPr/>
            </p:nvSpPr>
            <p:spPr bwMode="auto">
              <a:xfrm>
                <a:off x="8815921" y="6220771"/>
                <a:ext cx="35995" cy="308205"/>
              </a:xfrm>
              <a:custGeom>
                <a:avLst/>
                <a:gdLst>
                  <a:gd name="T0" fmla="*/ 32 w 32"/>
                  <a:gd name="T1" fmla="*/ 0 h 274"/>
                  <a:gd name="T2" fmla="*/ 16 w 32"/>
                  <a:gd name="T3" fmla="*/ 0 h 274"/>
                  <a:gd name="T4" fmla="*/ 0 w 32"/>
                  <a:gd name="T5" fmla="*/ 0 h 274"/>
                  <a:gd name="T6" fmla="*/ 0 w 32"/>
                  <a:gd name="T7" fmla="*/ 274 h 274"/>
                  <a:gd name="T8" fmla="*/ 32 w 32"/>
                  <a:gd name="T9" fmla="*/ 274 h 274"/>
                  <a:gd name="T10" fmla="*/ 32 w 32"/>
                  <a:gd name="T11" fmla="*/ 33 h 274"/>
                  <a:gd name="T12" fmla="*/ 32 w 32"/>
                  <a:gd name="T13" fmla="*/ 0 h 274"/>
                </a:gdLst>
                <a:ahLst/>
                <a:cxnLst>
                  <a:cxn ang="0">
                    <a:pos x="T0" y="T1"/>
                  </a:cxn>
                  <a:cxn ang="0">
                    <a:pos x="T2" y="T3"/>
                  </a:cxn>
                  <a:cxn ang="0">
                    <a:pos x="T4" y="T5"/>
                  </a:cxn>
                  <a:cxn ang="0">
                    <a:pos x="T6" y="T7"/>
                  </a:cxn>
                  <a:cxn ang="0">
                    <a:pos x="T8" y="T9"/>
                  </a:cxn>
                  <a:cxn ang="0">
                    <a:pos x="T10" y="T11"/>
                  </a:cxn>
                  <a:cxn ang="0">
                    <a:pos x="T12" y="T13"/>
                  </a:cxn>
                </a:cxnLst>
                <a:rect l="0" t="0" r="r" b="b"/>
                <a:pathLst>
                  <a:path w="32" h="274">
                    <a:moveTo>
                      <a:pt x="32" y="0"/>
                    </a:moveTo>
                    <a:lnTo>
                      <a:pt x="16" y="0"/>
                    </a:lnTo>
                    <a:lnTo>
                      <a:pt x="0" y="0"/>
                    </a:lnTo>
                    <a:lnTo>
                      <a:pt x="0" y="274"/>
                    </a:lnTo>
                    <a:lnTo>
                      <a:pt x="32" y="274"/>
                    </a:lnTo>
                    <a:lnTo>
                      <a:pt x="32" y="33"/>
                    </a:lnTo>
                    <a:lnTo>
                      <a:pt x="32" y="0"/>
                    </a:ln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grpSp>
        <p:sp>
          <p:nvSpPr>
            <p:cNvPr id="269" name="Freeform 258">
              <a:extLst>
                <a:ext uri="{FF2B5EF4-FFF2-40B4-BE49-F238E27FC236}">
                  <a16:creationId xmlns:a16="http://schemas.microsoft.com/office/drawing/2014/main" id="{24BA27BC-A3B6-47E6-89A8-7778D9C1725C}"/>
                </a:ext>
              </a:extLst>
            </p:cNvPr>
            <p:cNvSpPr/>
            <p:nvPr/>
          </p:nvSpPr>
          <p:spPr bwMode="auto">
            <a:xfrm flipH="1">
              <a:off x="545544" y="3267499"/>
              <a:ext cx="359022" cy="343268"/>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rgbClr val="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270" name="TextBox 269">
              <a:extLst>
                <a:ext uri="{FF2B5EF4-FFF2-40B4-BE49-F238E27FC236}">
                  <a16:creationId xmlns:a16="http://schemas.microsoft.com/office/drawing/2014/main" id="{F9639840-C8E8-4BD7-9ECD-E217B1689624}"/>
                </a:ext>
              </a:extLst>
            </p:cNvPr>
            <p:cNvSpPr txBox="1"/>
            <p:nvPr/>
          </p:nvSpPr>
          <p:spPr>
            <a:xfrm>
              <a:off x="903666" y="3724234"/>
              <a:ext cx="1464554" cy="279251"/>
            </a:xfrm>
            <a:prstGeom prst="rect">
              <a:avLst/>
            </a:prstGeom>
            <a:noFill/>
          </p:spPr>
          <p:txBody>
            <a:bodyPr wrap="square" rtlCol="0">
              <a:spAutoFit/>
            </a:bodyPr>
            <a:lstStyle/>
            <a:p>
              <a:pPr defTabSz="896214">
                <a:defRPr/>
              </a:pPr>
              <a:r>
                <a:rPr lang="en-US" sz="1000" kern="0" dirty="0">
                  <a:solidFill>
                    <a:srgbClr val="FFFFFF"/>
                  </a:solidFill>
                  <a:latin typeface="Segoe UI Semibold" panose="020B0702040204020203" pitchFamily="34" charset="0"/>
                  <a:cs typeface="Segoe UI Semibold" panose="020B0702040204020203" pitchFamily="34" charset="0"/>
                </a:rPr>
                <a:t>Other data sources</a:t>
              </a:r>
            </a:p>
          </p:txBody>
        </p:sp>
      </p:grpSp>
      <p:sp>
        <p:nvSpPr>
          <p:cNvPr id="282" name="Freeform 266">
            <a:extLst>
              <a:ext uri="{FF2B5EF4-FFF2-40B4-BE49-F238E27FC236}">
                <a16:creationId xmlns:a16="http://schemas.microsoft.com/office/drawing/2014/main" id="{7AD30913-CA3B-44C8-BEF5-D054DFCCBA98}"/>
              </a:ext>
            </a:extLst>
          </p:cNvPr>
          <p:cNvSpPr>
            <a:spLocks noChangeAspect="1"/>
          </p:cNvSpPr>
          <p:nvPr/>
        </p:nvSpPr>
        <p:spPr bwMode="black">
          <a:xfrm>
            <a:off x="1923275" y="2408972"/>
            <a:ext cx="484439" cy="286497"/>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FFFFFF"/>
          </a:solidFill>
          <a:ln>
            <a:noFill/>
          </a:ln>
        </p:spPr>
        <p:txBody>
          <a:bodyPr vert="horz" wrap="square" lIns="89606" tIns="44804" rIns="89606" bIns="44804" numCol="1" anchor="t" anchorCtr="0" compatLnSpc="1">
            <a:prstTxWarp prst="textNoShape">
              <a:avLst/>
            </a:prstTxWarp>
          </a:bodyPr>
          <a:lstStyle/>
          <a:p>
            <a:pPr defTabSz="914225">
              <a:defRPr/>
            </a:pPr>
            <a:endParaRPr lang="en-US" sz="1764" kern="0" dirty="0">
              <a:solidFill>
                <a:sysClr val="windowText" lastClr="000000"/>
              </a:solidFill>
              <a:latin typeface="Segoe UI"/>
            </a:endParaRPr>
          </a:p>
        </p:txBody>
      </p:sp>
      <p:sp>
        <p:nvSpPr>
          <p:cNvPr id="283" name="Freeform 70">
            <a:extLst>
              <a:ext uri="{FF2B5EF4-FFF2-40B4-BE49-F238E27FC236}">
                <a16:creationId xmlns:a16="http://schemas.microsoft.com/office/drawing/2014/main" id="{06C59C9F-4783-493F-A91E-F21F15805782}"/>
              </a:ext>
            </a:extLst>
          </p:cNvPr>
          <p:cNvSpPr/>
          <p:nvPr/>
        </p:nvSpPr>
        <p:spPr>
          <a:xfrm>
            <a:off x="2001684" y="4443267"/>
            <a:ext cx="327624" cy="417667"/>
          </a:xfrm>
          <a:custGeom>
            <a:avLst/>
            <a:gdLst>
              <a:gd name="connsiteX0" fmla="*/ 1158342 w 4408059"/>
              <a:gd name="connsiteY0" fmla="*/ 4779035 h 5619545"/>
              <a:gd name="connsiteX1" fmla="*/ 1334176 w 4408059"/>
              <a:gd name="connsiteY1" fmla="*/ 4779035 h 5619545"/>
              <a:gd name="connsiteX2" fmla="*/ 1334176 w 4408059"/>
              <a:gd name="connsiteY2" fmla="*/ 5098731 h 5619545"/>
              <a:gd name="connsiteX3" fmla="*/ 1158342 w 4408059"/>
              <a:gd name="connsiteY3" fmla="*/ 5098731 h 5619545"/>
              <a:gd name="connsiteX4" fmla="*/ 822582 w 4408059"/>
              <a:gd name="connsiteY4" fmla="*/ 4779035 h 5619545"/>
              <a:gd name="connsiteX5" fmla="*/ 822899 w 4408059"/>
              <a:gd name="connsiteY5" fmla="*/ 4779035 h 5619545"/>
              <a:gd name="connsiteX6" fmla="*/ 990417 w 4408059"/>
              <a:gd name="connsiteY6" fmla="*/ 4779035 h 5619545"/>
              <a:gd name="connsiteX7" fmla="*/ 998733 w 4408059"/>
              <a:gd name="connsiteY7" fmla="*/ 4779035 h 5619545"/>
              <a:gd name="connsiteX8" fmla="*/ 998733 w 4408059"/>
              <a:gd name="connsiteY8" fmla="*/ 5098731 h 5619545"/>
              <a:gd name="connsiteX9" fmla="*/ 990417 w 4408059"/>
              <a:gd name="connsiteY9" fmla="*/ 5098731 h 5619545"/>
              <a:gd name="connsiteX10" fmla="*/ 822899 w 4408059"/>
              <a:gd name="connsiteY10" fmla="*/ 5098731 h 5619545"/>
              <a:gd name="connsiteX11" fmla="*/ 822582 w 4408059"/>
              <a:gd name="connsiteY11" fmla="*/ 5098731 h 5619545"/>
              <a:gd name="connsiteX12" fmla="*/ 487138 w 4408059"/>
              <a:gd name="connsiteY12" fmla="*/ 4779035 h 5619545"/>
              <a:gd name="connsiteX13" fmla="*/ 654973 w 4408059"/>
              <a:gd name="connsiteY13" fmla="*/ 4779035 h 5619545"/>
              <a:gd name="connsiteX14" fmla="*/ 654973 w 4408059"/>
              <a:gd name="connsiteY14" fmla="*/ 5098731 h 5619545"/>
              <a:gd name="connsiteX15" fmla="*/ 487138 w 4408059"/>
              <a:gd name="connsiteY15" fmla="*/ 5098731 h 5619545"/>
              <a:gd name="connsiteX16" fmla="*/ 1837729 w 4408059"/>
              <a:gd name="connsiteY16" fmla="*/ 4779027 h 5619545"/>
              <a:gd name="connsiteX17" fmla="*/ 2005564 w 4408059"/>
              <a:gd name="connsiteY17" fmla="*/ 4779027 h 5619545"/>
              <a:gd name="connsiteX18" fmla="*/ 2005564 w 4408059"/>
              <a:gd name="connsiteY18" fmla="*/ 5098723 h 5619545"/>
              <a:gd name="connsiteX19" fmla="*/ 1837729 w 4408059"/>
              <a:gd name="connsiteY19" fmla="*/ 5098723 h 5619545"/>
              <a:gd name="connsiteX20" fmla="*/ 1502057 w 4408059"/>
              <a:gd name="connsiteY20" fmla="*/ 4779027 h 5619545"/>
              <a:gd name="connsiteX21" fmla="*/ 1669892 w 4408059"/>
              <a:gd name="connsiteY21" fmla="*/ 4779027 h 5619545"/>
              <a:gd name="connsiteX22" fmla="*/ 1669892 w 4408059"/>
              <a:gd name="connsiteY22" fmla="*/ 5098723 h 5619545"/>
              <a:gd name="connsiteX23" fmla="*/ 1502057 w 4408059"/>
              <a:gd name="connsiteY23" fmla="*/ 5098723 h 5619545"/>
              <a:gd name="connsiteX24" fmla="*/ 3040415 w 4408059"/>
              <a:gd name="connsiteY24" fmla="*/ 4596613 h 5619545"/>
              <a:gd name="connsiteX25" fmla="*/ 3216249 w 4408059"/>
              <a:gd name="connsiteY25" fmla="*/ 4596613 h 5619545"/>
              <a:gd name="connsiteX26" fmla="*/ 3216249 w 4408059"/>
              <a:gd name="connsiteY26" fmla="*/ 4916310 h 5619545"/>
              <a:gd name="connsiteX27" fmla="*/ 3040415 w 4408059"/>
              <a:gd name="connsiteY27" fmla="*/ 4916310 h 5619545"/>
              <a:gd name="connsiteX28" fmla="*/ 2704655 w 4408059"/>
              <a:gd name="connsiteY28" fmla="*/ 4596613 h 5619545"/>
              <a:gd name="connsiteX29" fmla="*/ 2872490 w 4408059"/>
              <a:gd name="connsiteY29" fmla="*/ 4596613 h 5619545"/>
              <a:gd name="connsiteX30" fmla="*/ 2872490 w 4408059"/>
              <a:gd name="connsiteY30" fmla="*/ 4916310 h 5619545"/>
              <a:gd name="connsiteX31" fmla="*/ 2704655 w 4408059"/>
              <a:gd name="connsiteY31" fmla="*/ 4916310 h 5619545"/>
              <a:gd name="connsiteX32" fmla="*/ 3719802 w 4408059"/>
              <a:gd name="connsiteY32" fmla="*/ 4596602 h 5619545"/>
              <a:gd name="connsiteX33" fmla="*/ 3887637 w 4408059"/>
              <a:gd name="connsiteY33" fmla="*/ 4596602 h 5619545"/>
              <a:gd name="connsiteX34" fmla="*/ 3887637 w 4408059"/>
              <a:gd name="connsiteY34" fmla="*/ 4916299 h 5619545"/>
              <a:gd name="connsiteX35" fmla="*/ 3719802 w 4408059"/>
              <a:gd name="connsiteY35" fmla="*/ 4916299 h 5619545"/>
              <a:gd name="connsiteX36" fmla="*/ 3384129 w 4408059"/>
              <a:gd name="connsiteY36" fmla="*/ 4596602 h 5619545"/>
              <a:gd name="connsiteX37" fmla="*/ 3551964 w 4408059"/>
              <a:gd name="connsiteY37" fmla="*/ 4596602 h 5619545"/>
              <a:gd name="connsiteX38" fmla="*/ 3551964 w 4408059"/>
              <a:gd name="connsiteY38" fmla="*/ 4916299 h 5619545"/>
              <a:gd name="connsiteX39" fmla="*/ 3384129 w 4408059"/>
              <a:gd name="connsiteY39" fmla="*/ 4916299 h 5619545"/>
              <a:gd name="connsiteX40" fmla="*/ 1158376 w 4408059"/>
              <a:gd name="connsiteY40" fmla="*/ 4094512 h 5619545"/>
              <a:gd name="connsiteX41" fmla="*/ 1334211 w 4408059"/>
              <a:gd name="connsiteY41" fmla="*/ 4094512 h 5619545"/>
              <a:gd name="connsiteX42" fmla="*/ 1334211 w 4408059"/>
              <a:gd name="connsiteY42" fmla="*/ 4414208 h 5619545"/>
              <a:gd name="connsiteX43" fmla="*/ 1158376 w 4408059"/>
              <a:gd name="connsiteY43" fmla="*/ 4414208 h 5619545"/>
              <a:gd name="connsiteX44" fmla="*/ 822703 w 4408059"/>
              <a:gd name="connsiteY44" fmla="*/ 4094512 h 5619545"/>
              <a:gd name="connsiteX45" fmla="*/ 822932 w 4408059"/>
              <a:gd name="connsiteY45" fmla="*/ 4094512 h 5619545"/>
              <a:gd name="connsiteX46" fmla="*/ 990538 w 4408059"/>
              <a:gd name="connsiteY46" fmla="*/ 4094512 h 5619545"/>
              <a:gd name="connsiteX47" fmla="*/ 998766 w 4408059"/>
              <a:gd name="connsiteY47" fmla="*/ 4094512 h 5619545"/>
              <a:gd name="connsiteX48" fmla="*/ 998766 w 4408059"/>
              <a:gd name="connsiteY48" fmla="*/ 4414208 h 5619545"/>
              <a:gd name="connsiteX49" fmla="*/ 990538 w 4408059"/>
              <a:gd name="connsiteY49" fmla="*/ 4414208 h 5619545"/>
              <a:gd name="connsiteX50" fmla="*/ 822932 w 4408059"/>
              <a:gd name="connsiteY50" fmla="*/ 4414208 h 5619545"/>
              <a:gd name="connsiteX51" fmla="*/ 822703 w 4408059"/>
              <a:gd name="connsiteY51" fmla="*/ 4414208 h 5619545"/>
              <a:gd name="connsiteX52" fmla="*/ 487259 w 4408059"/>
              <a:gd name="connsiteY52" fmla="*/ 4094512 h 5619545"/>
              <a:gd name="connsiteX53" fmla="*/ 655094 w 4408059"/>
              <a:gd name="connsiteY53" fmla="*/ 4094512 h 5619545"/>
              <a:gd name="connsiteX54" fmla="*/ 655094 w 4408059"/>
              <a:gd name="connsiteY54" fmla="*/ 4414208 h 5619545"/>
              <a:gd name="connsiteX55" fmla="*/ 487259 w 4408059"/>
              <a:gd name="connsiteY55" fmla="*/ 4414208 h 5619545"/>
              <a:gd name="connsiteX56" fmla="*/ 1837729 w 4408059"/>
              <a:gd name="connsiteY56" fmla="*/ 4094498 h 5619545"/>
              <a:gd name="connsiteX57" fmla="*/ 2005564 w 4408059"/>
              <a:gd name="connsiteY57" fmla="*/ 4094498 h 5619545"/>
              <a:gd name="connsiteX58" fmla="*/ 2005564 w 4408059"/>
              <a:gd name="connsiteY58" fmla="*/ 4414195 h 5619545"/>
              <a:gd name="connsiteX59" fmla="*/ 1837729 w 4408059"/>
              <a:gd name="connsiteY59" fmla="*/ 4414195 h 5619545"/>
              <a:gd name="connsiteX60" fmla="*/ 1502057 w 4408059"/>
              <a:gd name="connsiteY60" fmla="*/ 4094498 h 5619545"/>
              <a:gd name="connsiteX61" fmla="*/ 1669892 w 4408059"/>
              <a:gd name="connsiteY61" fmla="*/ 4094498 h 5619545"/>
              <a:gd name="connsiteX62" fmla="*/ 1669892 w 4408059"/>
              <a:gd name="connsiteY62" fmla="*/ 4414195 h 5619545"/>
              <a:gd name="connsiteX63" fmla="*/ 1502057 w 4408059"/>
              <a:gd name="connsiteY63" fmla="*/ 4414195 h 5619545"/>
              <a:gd name="connsiteX64" fmla="*/ 3040448 w 4408059"/>
              <a:gd name="connsiteY64" fmla="*/ 3912088 h 5619545"/>
              <a:gd name="connsiteX65" fmla="*/ 3216282 w 4408059"/>
              <a:gd name="connsiteY65" fmla="*/ 3912088 h 5619545"/>
              <a:gd name="connsiteX66" fmla="*/ 3216282 w 4408059"/>
              <a:gd name="connsiteY66" fmla="*/ 4231784 h 5619545"/>
              <a:gd name="connsiteX67" fmla="*/ 3040448 w 4408059"/>
              <a:gd name="connsiteY67" fmla="*/ 4231784 h 5619545"/>
              <a:gd name="connsiteX68" fmla="*/ 2704776 w 4408059"/>
              <a:gd name="connsiteY68" fmla="*/ 3912088 h 5619545"/>
              <a:gd name="connsiteX69" fmla="*/ 2872611 w 4408059"/>
              <a:gd name="connsiteY69" fmla="*/ 3912088 h 5619545"/>
              <a:gd name="connsiteX70" fmla="*/ 2872611 w 4408059"/>
              <a:gd name="connsiteY70" fmla="*/ 4231784 h 5619545"/>
              <a:gd name="connsiteX71" fmla="*/ 2704776 w 4408059"/>
              <a:gd name="connsiteY71" fmla="*/ 4231784 h 5619545"/>
              <a:gd name="connsiteX72" fmla="*/ 3719802 w 4408059"/>
              <a:gd name="connsiteY72" fmla="*/ 3912077 h 5619545"/>
              <a:gd name="connsiteX73" fmla="*/ 3887637 w 4408059"/>
              <a:gd name="connsiteY73" fmla="*/ 3912077 h 5619545"/>
              <a:gd name="connsiteX74" fmla="*/ 3887637 w 4408059"/>
              <a:gd name="connsiteY74" fmla="*/ 4231773 h 5619545"/>
              <a:gd name="connsiteX75" fmla="*/ 3719802 w 4408059"/>
              <a:gd name="connsiteY75" fmla="*/ 4231773 h 5619545"/>
              <a:gd name="connsiteX76" fmla="*/ 3384129 w 4408059"/>
              <a:gd name="connsiteY76" fmla="*/ 3912077 h 5619545"/>
              <a:gd name="connsiteX77" fmla="*/ 3551964 w 4408059"/>
              <a:gd name="connsiteY77" fmla="*/ 3912077 h 5619545"/>
              <a:gd name="connsiteX78" fmla="*/ 3551964 w 4408059"/>
              <a:gd name="connsiteY78" fmla="*/ 4231773 h 5619545"/>
              <a:gd name="connsiteX79" fmla="*/ 3384129 w 4408059"/>
              <a:gd name="connsiteY79" fmla="*/ 4231773 h 5619545"/>
              <a:gd name="connsiteX80" fmla="*/ 1158376 w 4408059"/>
              <a:gd name="connsiteY80" fmla="*/ 3409987 h 5619545"/>
              <a:gd name="connsiteX81" fmla="*/ 1334211 w 4408059"/>
              <a:gd name="connsiteY81" fmla="*/ 3409987 h 5619545"/>
              <a:gd name="connsiteX82" fmla="*/ 1334211 w 4408059"/>
              <a:gd name="connsiteY82" fmla="*/ 3729683 h 5619545"/>
              <a:gd name="connsiteX83" fmla="*/ 1158376 w 4408059"/>
              <a:gd name="connsiteY83" fmla="*/ 3729683 h 5619545"/>
              <a:gd name="connsiteX84" fmla="*/ 822703 w 4408059"/>
              <a:gd name="connsiteY84" fmla="*/ 3409987 h 5619545"/>
              <a:gd name="connsiteX85" fmla="*/ 822932 w 4408059"/>
              <a:gd name="connsiteY85" fmla="*/ 3409987 h 5619545"/>
              <a:gd name="connsiteX86" fmla="*/ 990538 w 4408059"/>
              <a:gd name="connsiteY86" fmla="*/ 3409987 h 5619545"/>
              <a:gd name="connsiteX87" fmla="*/ 998766 w 4408059"/>
              <a:gd name="connsiteY87" fmla="*/ 3409987 h 5619545"/>
              <a:gd name="connsiteX88" fmla="*/ 998766 w 4408059"/>
              <a:gd name="connsiteY88" fmla="*/ 3729683 h 5619545"/>
              <a:gd name="connsiteX89" fmla="*/ 990538 w 4408059"/>
              <a:gd name="connsiteY89" fmla="*/ 3729683 h 5619545"/>
              <a:gd name="connsiteX90" fmla="*/ 822932 w 4408059"/>
              <a:gd name="connsiteY90" fmla="*/ 3729683 h 5619545"/>
              <a:gd name="connsiteX91" fmla="*/ 822703 w 4408059"/>
              <a:gd name="connsiteY91" fmla="*/ 3729683 h 5619545"/>
              <a:gd name="connsiteX92" fmla="*/ 487259 w 4408059"/>
              <a:gd name="connsiteY92" fmla="*/ 3409987 h 5619545"/>
              <a:gd name="connsiteX93" fmla="*/ 655094 w 4408059"/>
              <a:gd name="connsiteY93" fmla="*/ 3409987 h 5619545"/>
              <a:gd name="connsiteX94" fmla="*/ 655094 w 4408059"/>
              <a:gd name="connsiteY94" fmla="*/ 3729683 h 5619545"/>
              <a:gd name="connsiteX95" fmla="*/ 487259 w 4408059"/>
              <a:gd name="connsiteY95" fmla="*/ 3729683 h 5619545"/>
              <a:gd name="connsiteX96" fmla="*/ 1837729 w 4408059"/>
              <a:gd name="connsiteY96" fmla="*/ 3409976 h 5619545"/>
              <a:gd name="connsiteX97" fmla="*/ 2005564 w 4408059"/>
              <a:gd name="connsiteY97" fmla="*/ 3409976 h 5619545"/>
              <a:gd name="connsiteX98" fmla="*/ 2005564 w 4408059"/>
              <a:gd name="connsiteY98" fmla="*/ 3729672 h 5619545"/>
              <a:gd name="connsiteX99" fmla="*/ 1837729 w 4408059"/>
              <a:gd name="connsiteY99" fmla="*/ 3729672 h 5619545"/>
              <a:gd name="connsiteX100" fmla="*/ 1502057 w 4408059"/>
              <a:gd name="connsiteY100" fmla="*/ 3409976 h 5619545"/>
              <a:gd name="connsiteX101" fmla="*/ 1669892 w 4408059"/>
              <a:gd name="connsiteY101" fmla="*/ 3409976 h 5619545"/>
              <a:gd name="connsiteX102" fmla="*/ 1669892 w 4408059"/>
              <a:gd name="connsiteY102" fmla="*/ 3729672 h 5619545"/>
              <a:gd name="connsiteX103" fmla="*/ 1502057 w 4408059"/>
              <a:gd name="connsiteY103" fmla="*/ 3729672 h 5619545"/>
              <a:gd name="connsiteX104" fmla="*/ 3040448 w 4408059"/>
              <a:gd name="connsiteY104" fmla="*/ 3227562 h 5619545"/>
              <a:gd name="connsiteX105" fmla="*/ 3216282 w 4408059"/>
              <a:gd name="connsiteY105" fmla="*/ 3227562 h 5619545"/>
              <a:gd name="connsiteX106" fmla="*/ 3216282 w 4408059"/>
              <a:gd name="connsiteY106" fmla="*/ 3547258 h 5619545"/>
              <a:gd name="connsiteX107" fmla="*/ 3040448 w 4408059"/>
              <a:gd name="connsiteY107" fmla="*/ 3547258 h 5619545"/>
              <a:gd name="connsiteX108" fmla="*/ 2704776 w 4408059"/>
              <a:gd name="connsiteY108" fmla="*/ 3227562 h 5619545"/>
              <a:gd name="connsiteX109" fmla="*/ 2872611 w 4408059"/>
              <a:gd name="connsiteY109" fmla="*/ 3227562 h 5619545"/>
              <a:gd name="connsiteX110" fmla="*/ 2872611 w 4408059"/>
              <a:gd name="connsiteY110" fmla="*/ 3547258 h 5619545"/>
              <a:gd name="connsiteX111" fmla="*/ 2704776 w 4408059"/>
              <a:gd name="connsiteY111" fmla="*/ 3547258 h 5619545"/>
              <a:gd name="connsiteX112" fmla="*/ 3719802 w 4408059"/>
              <a:gd name="connsiteY112" fmla="*/ 3227551 h 5619545"/>
              <a:gd name="connsiteX113" fmla="*/ 3887637 w 4408059"/>
              <a:gd name="connsiteY113" fmla="*/ 3227551 h 5619545"/>
              <a:gd name="connsiteX114" fmla="*/ 3887637 w 4408059"/>
              <a:gd name="connsiteY114" fmla="*/ 3547247 h 5619545"/>
              <a:gd name="connsiteX115" fmla="*/ 3719802 w 4408059"/>
              <a:gd name="connsiteY115" fmla="*/ 3547247 h 5619545"/>
              <a:gd name="connsiteX116" fmla="*/ 3384129 w 4408059"/>
              <a:gd name="connsiteY116" fmla="*/ 3227551 h 5619545"/>
              <a:gd name="connsiteX117" fmla="*/ 3551964 w 4408059"/>
              <a:gd name="connsiteY117" fmla="*/ 3227551 h 5619545"/>
              <a:gd name="connsiteX118" fmla="*/ 3551964 w 4408059"/>
              <a:gd name="connsiteY118" fmla="*/ 3547247 h 5619545"/>
              <a:gd name="connsiteX119" fmla="*/ 3384129 w 4408059"/>
              <a:gd name="connsiteY119" fmla="*/ 3547247 h 5619545"/>
              <a:gd name="connsiteX120" fmla="*/ 1158376 w 4408059"/>
              <a:gd name="connsiteY120" fmla="*/ 2725458 h 5619545"/>
              <a:gd name="connsiteX121" fmla="*/ 1334211 w 4408059"/>
              <a:gd name="connsiteY121" fmla="*/ 2725458 h 5619545"/>
              <a:gd name="connsiteX122" fmla="*/ 1334211 w 4408059"/>
              <a:gd name="connsiteY122" fmla="*/ 3045154 h 5619545"/>
              <a:gd name="connsiteX123" fmla="*/ 1158376 w 4408059"/>
              <a:gd name="connsiteY123" fmla="*/ 3045154 h 5619545"/>
              <a:gd name="connsiteX124" fmla="*/ 822703 w 4408059"/>
              <a:gd name="connsiteY124" fmla="*/ 2725458 h 5619545"/>
              <a:gd name="connsiteX125" fmla="*/ 822932 w 4408059"/>
              <a:gd name="connsiteY125" fmla="*/ 2725458 h 5619545"/>
              <a:gd name="connsiteX126" fmla="*/ 990538 w 4408059"/>
              <a:gd name="connsiteY126" fmla="*/ 2725458 h 5619545"/>
              <a:gd name="connsiteX127" fmla="*/ 998766 w 4408059"/>
              <a:gd name="connsiteY127" fmla="*/ 2725458 h 5619545"/>
              <a:gd name="connsiteX128" fmla="*/ 998766 w 4408059"/>
              <a:gd name="connsiteY128" fmla="*/ 3045154 h 5619545"/>
              <a:gd name="connsiteX129" fmla="*/ 990538 w 4408059"/>
              <a:gd name="connsiteY129" fmla="*/ 3045154 h 5619545"/>
              <a:gd name="connsiteX130" fmla="*/ 822932 w 4408059"/>
              <a:gd name="connsiteY130" fmla="*/ 3045154 h 5619545"/>
              <a:gd name="connsiteX131" fmla="*/ 822703 w 4408059"/>
              <a:gd name="connsiteY131" fmla="*/ 3045154 h 5619545"/>
              <a:gd name="connsiteX132" fmla="*/ 487259 w 4408059"/>
              <a:gd name="connsiteY132" fmla="*/ 2725458 h 5619545"/>
              <a:gd name="connsiteX133" fmla="*/ 655094 w 4408059"/>
              <a:gd name="connsiteY133" fmla="*/ 2725458 h 5619545"/>
              <a:gd name="connsiteX134" fmla="*/ 655094 w 4408059"/>
              <a:gd name="connsiteY134" fmla="*/ 3045154 h 5619545"/>
              <a:gd name="connsiteX135" fmla="*/ 487259 w 4408059"/>
              <a:gd name="connsiteY135" fmla="*/ 3045154 h 5619545"/>
              <a:gd name="connsiteX136" fmla="*/ 1837729 w 4408059"/>
              <a:gd name="connsiteY136" fmla="*/ 2725453 h 5619545"/>
              <a:gd name="connsiteX137" fmla="*/ 2005564 w 4408059"/>
              <a:gd name="connsiteY137" fmla="*/ 2725453 h 5619545"/>
              <a:gd name="connsiteX138" fmla="*/ 2005564 w 4408059"/>
              <a:gd name="connsiteY138" fmla="*/ 3045149 h 5619545"/>
              <a:gd name="connsiteX139" fmla="*/ 1837729 w 4408059"/>
              <a:gd name="connsiteY139" fmla="*/ 3045149 h 5619545"/>
              <a:gd name="connsiteX140" fmla="*/ 1502057 w 4408059"/>
              <a:gd name="connsiteY140" fmla="*/ 2725453 h 5619545"/>
              <a:gd name="connsiteX141" fmla="*/ 1669892 w 4408059"/>
              <a:gd name="connsiteY141" fmla="*/ 2725453 h 5619545"/>
              <a:gd name="connsiteX142" fmla="*/ 1669892 w 4408059"/>
              <a:gd name="connsiteY142" fmla="*/ 3045149 h 5619545"/>
              <a:gd name="connsiteX143" fmla="*/ 1502057 w 4408059"/>
              <a:gd name="connsiteY143" fmla="*/ 3045149 h 5619545"/>
              <a:gd name="connsiteX144" fmla="*/ 3040448 w 4408059"/>
              <a:gd name="connsiteY144" fmla="*/ 2543036 h 5619545"/>
              <a:gd name="connsiteX145" fmla="*/ 3216282 w 4408059"/>
              <a:gd name="connsiteY145" fmla="*/ 2543036 h 5619545"/>
              <a:gd name="connsiteX146" fmla="*/ 3216282 w 4408059"/>
              <a:gd name="connsiteY146" fmla="*/ 2862733 h 5619545"/>
              <a:gd name="connsiteX147" fmla="*/ 3040448 w 4408059"/>
              <a:gd name="connsiteY147" fmla="*/ 2862733 h 5619545"/>
              <a:gd name="connsiteX148" fmla="*/ 2704776 w 4408059"/>
              <a:gd name="connsiteY148" fmla="*/ 2543036 h 5619545"/>
              <a:gd name="connsiteX149" fmla="*/ 2872611 w 4408059"/>
              <a:gd name="connsiteY149" fmla="*/ 2543036 h 5619545"/>
              <a:gd name="connsiteX150" fmla="*/ 2872611 w 4408059"/>
              <a:gd name="connsiteY150" fmla="*/ 2862733 h 5619545"/>
              <a:gd name="connsiteX151" fmla="*/ 2704776 w 4408059"/>
              <a:gd name="connsiteY151" fmla="*/ 2862733 h 5619545"/>
              <a:gd name="connsiteX152" fmla="*/ 3719802 w 4408059"/>
              <a:gd name="connsiteY152" fmla="*/ 2543028 h 5619545"/>
              <a:gd name="connsiteX153" fmla="*/ 3887637 w 4408059"/>
              <a:gd name="connsiteY153" fmla="*/ 2543028 h 5619545"/>
              <a:gd name="connsiteX154" fmla="*/ 3887637 w 4408059"/>
              <a:gd name="connsiteY154" fmla="*/ 2862724 h 5619545"/>
              <a:gd name="connsiteX155" fmla="*/ 3719802 w 4408059"/>
              <a:gd name="connsiteY155" fmla="*/ 2862724 h 5619545"/>
              <a:gd name="connsiteX156" fmla="*/ 3384129 w 4408059"/>
              <a:gd name="connsiteY156" fmla="*/ 2543028 h 5619545"/>
              <a:gd name="connsiteX157" fmla="*/ 3551964 w 4408059"/>
              <a:gd name="connsiteY157" fmla="*/ 2543028 h 5619545"/>
              <a:gd name="connsiteX158" fmla="*/ 3551964 w 4408059"/>
              <a:gd name="connsiteY158" fmla="*/ 2862724 h 5619545"/>
              <a:gd name="connsiteX159" fmla="*/ 3384129 w 4408059"/>
              <a:gd name="connsiteY159" fmla="*/ 2862724 h 5619545"/>
              <a:gd name="connsiteX160" fmla="*/ 2496542 w 4408059"/>
              <a:gd name="connsiteY160" fmla="*/ 2045507 h 5619545"/>
              <a:gd name="connsiteX161" fmla="*/ 2496542 w 4408059"/>
              <a:gd name="connsiteY161" fmla="*/ 5356750 h 5619545"/>
              <a:gd name="connsiteX162" fmla="*/ 4144172 w 4408059"/>
              <a:gd name="connsiteY162" fmla="*/ 5356750 h 5619545"/>
              <a:gd name="connsiteX163" fmla="*/ 4144172 w 4408059"/>
              <a:gd name="connsiteY163" fmla="*/ 2045507 h 5619545"/>
              <a:gd name="connsiteX164" fmla="*/ 1158376 w 4408059"/>
              <a:gd name="connsiteY164" fmla="*/ 2040932 h 5619545"/>
              <a:gd name="connsiteX165" fmla="*/ 1334211 w 4408059"/>
              <a:gd name="connsiteY165" fmla="*/ 2040932 h 5619545"/>
              <a:gd name="connsiteX166" fmla="*/ 1334211 w 4408059"/>
              <a:gd name="connsiteY166" fmla="*/ 2360629 h 5619545"/>
              <a:gd name="connsiteX167" fmla="*/ 1158376 w 4408059"/>
              <a:gd name="connsiteY167" fmla="*/ 2360629 h 5619545"/>
              <a:gd name="connsiteX168" fmla="*/ 822703 w 4408059"/>
              <a:gd name="connsiteY168" fmla="*/ 2040932 h 5619545"/>
              <a:gd name="connsiteX169" fmla="*/ 822932 w 4408059"/>
              <a:gd name="connsiteY169" fmla="*/ 2040932 h 5619545"/>
              <a:gd name="connsiteX170" fmla="*/ 990538 w 4408059"/>
              <a:gd name="connsiteY170" fmla="*/ 2040932 h 5619545"/>
              <a:gd name="connsiteX171" fmla="*/ 998766 w 4408059"/>
              <a:gd name="connsiteY171" fmla="*/ 2040932 h 5619545"/>
              <a:gd name="connsiteX172" fmla="*/ 998766 w 4408059"/>
              <a:gd name="connsiteY172" fmla="*/ 2360629 h 5619545"/>
              <a:gd name="connsiteX173" fmla="*/ 990538 w 4408059"/>
              <a:gd name="connsiteY173" fmla="*/ 2360629 h 5619545"/>
              <a:gd name="connsiteX174" fmla="*/ 822932 w 4408059"/>
              <a:gd name="connsiteY174" fmla="*/ 2360629 h 5619545"/>
              <a:gd name="connsiteX175" fmla="*/ 822703 w 4408059"/>
              <a:gd name="connsiteY175" fmla="*/ 2360629 h 5619545"/>
              <a:gd name="connsiteX176" fmla="*/ 487259 w 4408059"/>
              <a:gd name="connsiteY176" fmla="*/ 2040932 h 5619545"/>
              <a:gd name="connsiteX177" fmla="*/ 655094 w 4408059"/>
              <a:gd name="connsiteY177" fmla="*/ 2040932 h 5619545"/>
              <a:gd name="connsiteX178" fmla="*/ 655094 w 4408059"/>
              <a:gd name="connsiteY178" fmla="*/ 2360629 h 5619545"/>
              <a:gd name="connsiteX179" fmla="*/ 487259 w 4408059"/>
              <a:gd name="connsiteY179" fmla="*/ 2360629 h 5619545"/>
              <a:gd name="connsiteX180" fmla="*/ 1837729 w 4408059"/>
              <a:gd name="connsiteY180" fmla="*/ 2040927 h 5619545"/>
              <a:gd name="connsiteX181" fmla="*/ 2005564 w 4408059"/>
              <a:gd name="connsiteY181" fmla="*/ 2040927 h 5619545"/>
              <a:gd name="connsiteX182" fmla="*/ 2005564 w 4408059"/>
              <a:gd name="connsiteY182" fmla="*/ 2360623 h 5619545"/>
              <a:gd name="connsiteX183" fmla="*/ 1837729 w 4408059"/>
              <a:gd name="connsiteY183" fmla="*/ 2360623 h 5619545"/>
              <a:gd name="connsiteX184" fmla="*/ 1502057 w 4408059"/>
              <a:gd name="connsiteY184" fmla="*/ 2040927 h 5619545"/>
              <a:gd name="connsiteX185" fmla="*/ 1669892 w 4408059"/>
              <a:gd name="connsiteY185" fmla="*/ 2040927 h 5619545"/>
              <a:gd name="connsiteX186" fmla="*/ 1669892 w 4408059"/>
              <a:gd name="connsiteY186" fmla="*/ 2360623 h 5619545"/>
              <a:gd name="connsiteX187" fmla="*/ 1502057 w 4408059"/>
              <a:gd name="connsiteY187" fmla="*/ 2360623 h 5619545"/>
              <a:gd name="connsiteX188" fmla="*/ 1158376 w 4408059"/>
              <a:gd name="connsiteY188" fmla="*/ 1356407 h 5619545"/>
              <a:gd name="connsiteX189" fmla="*/ 1334211 w 4408059"/>
              <a:gd name="connsiteY189" fmla="*/ 1356407 h 5619545"/>
              <a:gd name="connsiteX190" fmla="*/ 1334211 w 4408059"/>
              <a:gd name="connsiteY190" fmla="*/ 1676103 h 5619545"/>
              <a:gd name="connsiteX191" fmla="*/ 1158376 w 4408059"/>
              <a:gd name="connsiteY191" fmla="*/ 1676103 h 5619545"/>
              <a:gd name="connsiteX192" fmla="*/ 822703 w 4408059"/>
              <a:gd name="connsiteY192" fmla="*/ 1356407 h 5619545"/>
              <a:gd name="connsiteX193" fmla="*/ 822932 w 4408059"/>
              <a:gd name="connsiteY193" fmla="*/ 1356407 h 5619545"/>
              <a:gd name="connsiteX194" fmla="*/ 990538 w 4408059"/>
              <a:gd name="connsiteY194" fmla="*/ 1356407 h 5619545"/>
              <a:gd name="connsiteX195" fmla="*/ 998766 w 4408059"/>
              <a:gd name="connsiteY195" fmla="*/ 1356407 h 5619545"/>
              <a:gd name="connsiteX196" fmla="*/ 998766 w 4408059"/>
              <a:gd name="connsiteY196" fmla="*/ 1676103 h 5619545"/>
              <a:gd name="connsiteX197" fmla="*/ 990538 w 4408059"/>
              <a:gd name="connsiteY197" fmla="*/ 1676103 h 5619545"/>
              <a:gd name="connsiteX198" fmla="*/ 822932 w 4408059"/>
              <a:gd name="connsiteY198" fmla="*/ 1676103 h 5619545"/>
              <a:gd name="connsiteX199" fmla="*/ 822703 w 4408059"/>
              <a:gd name="connsiteY199" fmla="*/ 1676103 h 5619545"/>
              <a:gd name="connsiteX200" fmla="*/ 487259 w 4408059"/>
              <a:gd name="connsiteY200" fmla="*/ 1356407 h 5619545"/>
              <a:gd name="connsiteX201" fmla="*/ 655094 w 4408059"/>
              <a:gd name="connsiteY201" fmla="*/ 1356407 h 5619545"/>
              <a:gd name="connsiteX202" fmla="*/ 655094 w 4408059"/>
              <a:gd name="connsiteY202" fmla="*/ 1676103 h 5619545"/>
              <a:gd name="connsiteX203" fmla="*/ 487259 w 4408059"/>
              <a:gd name="connsiteY203" fmla="*/ 1676103 h 5619545"/>
              <a:gd name="connsiteX204" fmla="*/ 1837729 w 4408059"/>
              <a:gd name="connsiteY204" fmla="*/ 1356404 h 5619545"/>
              <a:gd name="connsiteX205" fmla="*/ 2005564 w 4408059"/>
              <a:gd name="connsiteY205" fmla="*/ 1356404 h 5619545"/>
              <a:gd name="connsiteX206" fmla="*/ 2005564 w 4408059"/>
              <a:gd name="connsiteY206" fmla="*/ 1676100 h 5619545"/>
              <a:gd name="connsiteX207" fmla="*/ 1837729 w 4408059"/>
              <a:gd name="connsiteY207" fmla="*/ 1676100 h 5619545"/>
              <a:gd name="connsiteX208" fmla="*/ 1502057 w 4408059"/>
              <a:gd name="connsiteY208" fmla="*/ 1356404 h 5619545"/>
              <a:gd name="connsiteX209" fmla="*/ 1669892 w 4408059"/>
              <a:gd name="connsiteY209" fmla="*/ 1356404 h 5619545"/>
              <a:gd name="connsiteX210" fmla="*/ 1669892 w 4408059"/>
              <a:gd name="connsiteY210" fmla="*/ 1676100 h 5619545"/>
              <a:gd name="connsiteX211" fmla="*/ 1502057 w 4408059"/>
              <a:gd name="connsiteY211" fmla="*/ 1676100 h 5619545"/>
              <a:gd name="connsiteX212" fmla="*/ 487259 w 4408059"/>
              <a:gd name="connsiteY212" fmla="*/ 671886 h 5619545"/>
              <a:gd name="connsiteX213" fmla="*/ 655094 w 4408059"/>
              <a:gd name="connsiteY213" fmla="*/ 671886 h 5619545"/>
              <a:gd name="connsiteX214" fmla="*/ 655094 w 4408059"/>
              <a:gd name="connsiteY214" fmla="*/ 991581 h 5619545"/>
              <a:gd name="connsiteX215" fmla="*/ 487259 w 4408059"/>
              <a:gd name="connsiteY215" fmla="*/ 991581 h 5619545"/>
              <a:gd name="connsiteX216" fmla="*/ 1502057 w 4408059"/>
              <a:gd name="connsiteY216" fmla="*/ 671885 h 5619545"/>
              <a:gd name="connsiteX217" fmla="*/ 1669892 w 4408059"/>
              <a:gd name="connsiteY217" fmla="*/ 671885 h 5619545"/>
              <a:gd name="connsiteX218" fmla="*/ 1669892 w 4408059"/>
              <a:gd name="connsiteY218" fmla="*/ 991581 h 5619545"/>
              <a:gd name="connsiteX219" fmla="*/ 1502057 w 4408059"/>
              <a:gd name="connsiteY219" fmla="*/ 991581 h 5619545"/>
              <a:gd name="connsiteX220" fmla="*/ 1158376 w 4408059"/>
              <a:gd name="connsiteY220" fmla="*/ 671885 h 5619545"/>
              <a:gd name="connsiteX221" fmla="*/ 1334211 w 4408059"/>
              <a:gd name="connsiteY221" fmla="*/ 671885 h 5619545"/>
              <a:gd name="connsiteX222" fmla="*/ 1334211 w 4408059"/>
              <a:gd name="connsiteY222" fmla="*/ 991581 h 5619545"/>
              <a:gd name="connsiteX223" fmla="*/ 1158376 w 4408059"/>
              <a:gd name="connsiteY223" fmla="*/ 991581 h 5619545"/>
              <a:gd name="connsiteX224" fmla="*/ 822703 w 4408059"/>
              <a:gd name="connsiteY224" fmla="*/ 671885 h 5619545"/>
              <a:gd name="connsiteX225" fmla="*/ 822932 w 4408059"/>
              <a:gd name="connsiteY225" fmla="*/ 671885 h 5619545"/>
              <a:gd name="connsiteX226" fmla="*/ 990538 w 4408059"/>
              <a:gd name="connsiteY226" fmla="*/ 671885 h 5619545"/>
              <a:gd name="connsiteX227" fmla="*/ 998766 w 4408059"/>
              <a:gd name="connsiteY227" fmla="*/ 671885 h 5619545"/>
              <a:gd name="connsiteX228" fmla="*/ 998766 w 4408059"/>
              <a:gd name="connsiteY228" fmla="*/ 991581 h 5619545"/>
              <a:gd name="connsiteX229" fmla="*/ 990538 w 4408059"/>
              <a:gd name="connsiteY229" fmla="*/ 991581 h 5619545"/>
              <a:gd name="connsiteX230" fmla="*/ 822932 w 4408059"/>
              <a:gd name="connsiteY230" fmla="*/ 991581 h 5619545"/>
              <a:gd name="connsiteX231" fmla="*/ 822703 w 4408059"/>
              <a:gd name="connsiteY231" fmla="*/ 991581 h 5619545"/>
              <a:gd name="connsiteX232" fmla="*/ 1837729 w 4408059"/>
              <a:gd name="connsiteY232" fmla="*/ 671885 h 5619545"/>
              <a:gd name="connsiteX233" fmla="*/ 2005564 w 4408059"/>
              <a:gd name="connsiteY233" fmla="*/ 671885 h 5619545"/>
              <a:gd name="connsiteX234" fmla="*/ 2005564 w 4408059"/>
              <a:gd name="connsiteY234" fmla="*/ 991581 h 5619545"/>
              <a:gd name="connsiteX235" fmla="*/ 1837729 w 4408059"/>
              <a:gd name="connsiteY235" fmla="*/ 991581 h 5619545"/>
              <a:gd name="connsiteX236" fmla="*/ 262795 w 4408059"/>
              <a:gd name="connsiteY236" fmla="*/ 262796 h 5619545"/>
              <a:gd name="connsiteX237" fmla="*/ 262795 w 4408059"/>
              <a:gd name="connsiteY237" fmla="*/ 5356750 h 5619545"/>
              <a:gd name="connsiteX238" fmla="*/ 2233744 w 4408059"/>
              <a:gd name="connsiteY238" fmla="*/ 5356750 h 5619545"/>
              <a:gd name="connsiteX239" fmla="*/ 2233744 w 4408059"/>
              <a:gd name="connsiteY239" fmla="*/ 262796 h 5619545"/>
              <a:gd name="connsiteX240" fmla="*/ 0 w 4408059"/>
              <a:gd name="connsiteY240" fmla="*/ 0 h 5619545"/>
              <a:gd name="connsiteX241" fmla="*/ 2496539 w 4408059"/>
              <a:gd name="connsiteY241" fmla="*/ 0 h 5619545"/>
              <a:gd name="connsiteX242" fmla="*/ 2496542 w 4408059"/>
              <a:gd name="connsiteY242" fmla="*/ 537468 h 5619545"/>
              <a:gd name="connsiteX243" fmla="*/ 2499048 w 4408059"/>
              <a:gd name="connsiteY243" fmla="*/ 536088 h 5619545"/>
              <a:gd name="connsiteX244" fmla="*/ 2499048 w 4408059"/>
              <a:gd name="connsiteY244" fmla="*/ 1783477 h 5619545"/>
              <a:gd name="connsiteX245" fmla="*/ 4408059 w 4408059"/>
              <a:gd name="connsiteY245" fmla="*/ 1783477 h 5619545"/>
              <a:gd name="connsiteX246" fmla="*/ 4408059 w 4408059"/>
              <a:gd name="connsiteY246" fmla="*/ 2434032 h 5619545"/>
              <a:gd name="connsiteX247" fmla="*/ 4406967 w 4408059"/>
              <a:gd name="connsiteY247" fmla="*/ 2434032 h 5619545"/>
              <a:gd name="connsiteX248" fmla="*/ 4406965 w 4408059"/>
              <a:gd name="connsiteY248" fmla="*/ 5619545 h 5619545"/>
              <a:gd name="connsiteX249" fmla="*/ 0 w 4408059"/>
              <a:gd name="connsiteY249" fmla="*/ 5619545 h 5619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4408059" h="5619545">
                <a:moveTo>
                  <a:pt x="1158342" y="4779035"/>
                </a:moveTo>
                <a:lnTo>
                  <a:pt x="1334176" y="4779035"/>
                </a:lnTo>
                <a:lnTo>
                  <a:pt x="1334176" y="5098731"/>
                </a:lnTo>
                <a:lnTo>
                  <a:pt x="1158342" y="5098731"/>
                </a:lnTo>
                <a:close/>
                <a:moveTo>
                  <a:pt x="822582" y="4779035"/>
                </a:moveTo>
                <a:lnTo>
                  <a:pt x="822899" y="4779035"/>
                </a:lnTo>
                <a:lnTo>
                  <a:pt x="990417" y="4779035"/>
                </a:lnTo>
                <a:lnTo>
                  <a:pt x="998733" y="4779035"/>
                </a:lnTo>
                <a:lnTo>
                  <a:pt x="998733" y="5098731"/>
                </a:lnTo>
                <a:lnTo>
                  <a:pt x="990417" y="5098731"/>
                </a:lnTo>
                <a:lnTo>
                  <a:pt x="822899" y="5098731"/>
                </a:lnTo>
                <a:lnTo>
                  <a:pt x="822582" y="5098731"/>
                </a:lnTo>
                <a:close/>
                <a:moveTo>
                  <a:pt x="487138" y="4779035"/>
                </a:moveTo>
                <a:lnTo>
                  <a:pt x="654973" y="4779035"/>
                </a:lnTo>
                <a:lnTo>
                  <a:pt x="654973" y="5098731"/>
                </a:lnTo>
                <a:lnTo>
                  <a:pt x="487138" y="5098731"/>
                </a:lnTo>
                <a:close/>
                <a:moveTo>
                  <a:pt x="1837729" y="4779027"/>
                </a:moveTo>
                <a:lnTo>
                  <a:pt x="2005564" y="4779027"/>
                </a:lnTo>
                <a:lnTo>
                  <a:pt x="2005564" y="5098723"/>
                </a:lnTo>
                <a:lnTo>
                  <a:pt x="1837729" y="5098723"/>
                </a:lnTo>
                <a:close/>
                <a:moveTo>
                  <a:pt x="1502057" y="4779027"/>
                </a:moveTo>
                <a:lnTo>
                  <a:pt x="1669892" y="4779027"/>
                </a:lnTo>
                <a:lnTo>
                  <a:pt x="1669892" y="5098723"/>
                </a:lnTo>
                <a:lnTo>
                  <a:pt x="1502057" y="5098723"/>
                </a:lnTo>
                <a:close/>
                <a:moveTo>
                  <a:pt x="3040415" y="4596613"/>
                </a:moveTo>
                <a:lnTo>
                  <a:pt x="3216249" y="4596613"/>
                </a:lnTo>
                <a:lnTo>
                  <a:pt x="3216249" y="4916310"/>
                </a:lnTo>
                <a:lnTo>
                  <a:pt x="3040415" y="4916310"/>
                </a:lnTo>
                <a:close/>
                <a:moveTo>
                  <a:pt x="2704655" y="4596613"/>
                </a:moveTo>
                <a:lnTo>
                  <a:pt x="2872490" y="4596613"/>
                </a:lnTo>
                <a:lnTo>
                  <a:pt x="2872490" y="4916310"/>
                </a:lnTo>
                <a:lnTo>
                  <a:pt x="2704655" y="4916310"/>
                </a:lnTo>
                <a:close/>
                <a:moveTo>
                  <a:pt x="3719802" y="4596602"/>
                </a:moveTo>
                <a:lnTo>
                  <a:pt x="3887637" y="4596602"/>
                </a:lnTo>
                <a:lnTo>
                  <a:pt x="3887637" y="4916299"/>
                </a:lnTo>
                <a:lnTo>
                  <a:pt x="3719802" y="4916299"/>
                </a:lnTo>
                <a:close/>
                <a:moveTo>
                  <a:pt x="3384129" y="4596602"/>
                </a:moveTo>
                <a:lnTo>
                  <a:pt x="3551964" y="4596602"/>
                </a:lnTo>
                <a:lnTo>
                  <a:pt x="3551964" y="4916299"/>
                </a:lnTo>
                <a:lnTo>
                  <a:pt x="3384129" y="4916299"/>
                </a:lnTo>
                <a:close/>
                <a:moveTo>
                  <a:pt x="1158376" y="4094512"/>
                </a:moveTo>
                <a:lnTo>
                  <a:pt x="1334211" y="4094512"/>
                </a:lnTo>
                <a:lnTo>
                  <a:pt x="1334211" y="4414208"/>
                </a:lnTo>
                <a:lnTo>
                  <a:pt x="1158376" y="4414208"/>
                </a:lnTo>
                <a:close/>
                <a:moveTo>
                  <a:pt x="822703" y="4094512"/>
                </a:moveTo>
                <a:lnTo>
                  <a:pt x="822932" y="4094512"/>
                </a:lnTo>
                <a:lnTo>
                  <a:pt x="990538" y="4094512"/>
                </a:lnTo>
                <a:lnTo>
                  <a:pt x="998766" y="4094512"/>
                </a:lnTo>
                <a:lnTo>
                  <a:pt x="998766" y="4414208"/>
                </a:lnTo>
                <a:lnTo>
                  <a:pt x="990538" y="4414208"/>
                </a:lnTo>
                <a:lnTo>
                  <a:pt x="822932" y="4414208"/>
                </a:lnTo>
                <a:lnTo>
                  <a:pt x="822703" y="4414208"/>
                </a:lnTo>
                <a:close/>
                <a:moveTo>
                  <a:pt x="487259" y="4094512"/>
                </a:moveTo>
                <a:lnTo>
                  <a:pt x="655094" y="4094512"/>
                </a:lnTo>
                <a:lnTo>
                  <a:pt x="655094" y="4414208"/>
                </a:lnTo>
                <a:lnTo>
                  <a:pt x="487259" y="4414208"/>
                </a:lnTo>
                <a:close/>
                <a:moveTo>
                  <a:pt x="1837729" y="4094498"/>
                </a:moveTo>
                <a:lnTo>
                  <a:pt x="2005564" y="4094498"/>
                </a:lnTo>
                <a:lnTo>
                  <a:pt x="2005564" y="4414195"/>
                </a:lnTo>
                <a:lnTo>
                  <a:pt x="1837729" y="4414195"/>
                </a:lnTo>
                <a:close/>
                <a:moveTo>
                  <a:pt x="1502057" y="4094498"/>
                </a:moveTo>
                <a:lnTo>
                  <a:pt x="1669892" y="4094498"/>
                </a:lnTo>
                <a:lnTo>
                  <a:pt x="1669892" y="4414195"/>
                </a:lnTo>
                <a:lnTo>
                  <a:pt x="1502057" y="4414195"/>
                </a:lnTo>
                <a:close/>
                <a:moveTo>
                  <a:pt x="3040448" y="3912088"/>
                </a:moveTo>
                <a:lnTo>
                  <a:pt x="3216282" y="3912088"/>
                </a:lnTo>
                <a:lnTo>
                  <a:pt x="3216282" y="4231784"/>
                </a:lnTo>
                <a:lnTo>
                  <a:pt x="3040448" y="4231784"/>
                </a:lnTo>
                <a:close/>
                <a:moveTo>
                  <a:pt x="2704776" y="3912088"/>
                </a:moveTo>
                <a:lnTo>
                  <a:pt x="2872611" y="3912088"/>
                </a:lnTo>
                <a:lnTo>
                  <a:pt x="2872611" y="4231784"/>
                </a:lnTo>
                <a:lnTo>
                  <a:pt x="2704776" y="4231784"/>
                </a:lnTo>
                <a:close/>
                <a:moveTo>
                  <a:pt x="3719802" y="3912077"/>
                </a:moveTo>
                <a:lnTo>
                  <a:pt x="3887637" y="3912077"/>
                </a:lnTo>
                <a:lnTo>
                  <a:pt x="3887637" y="4231773"/>
                </a:lnTo>
                <a:lnTo>
                  <a:pt x="3719802" y="4231773"/>
                </a:lnTo>
                <a:close/>
                <a:moveTo>
                  <a:pt x="3384129" y="3912077"/>
                </a:moveTo>
                <a:lnTo>
                  <a:pt x="3551964" y="3912077"/>
                </a:lnTo>
                <a:lnTo>
                  <a:pt x="3551964" y="4231773"/>
                </a:lnTo>
                <a:lnTo>
                  <a:pt x="3384129" y="4231773"/>
                </a:lnTo>
                <a:close/>
                <a:moveTo>
                  <a:pt x="1158376" y="3409987"/>
                </a:moveTo>
                <a:lnTo>
                  <a:pt x="1334211" y="3409987"/>
                </a:lnTo>
                <a:lnTo>
                  <a:pt x="1334211" y="3729683"/>
                </a:lnTo>
                <a:lnTo>
                  <a:pt x="1158376" y="3729683"/>
                </a:lnTo>
                <a:close/>
                <a:moveTo>
                  <a:pt x="822703" y="3409987"/>
                </a:moveTo>
                <a:lnTo>
                  <a:pt x="822932" y="3409987"/>
                </a:lnTo>
                <a:lnTo>
                  <a:pt x="990538" y="3409987"/>
                </a:lnTo>
                <a:lnTo>
                  <a:pt x="998766" y="3409987"/>
                </a:lnTo>
                <a:lnTo>
                  <a:pt x="998766" y="3729683"/>
                </a:lnTo>
                <a:lnTo>
                  <a:pt x="990538" y="3729683"/>
                </a:lnTo>
                <a:lnTo>
                  <a:pt x="822932" y="3729683"/>
                </a:lnTo>
                <a:lnTo>
                  <a:pt x="822703" y="3729683"/>
                </a:lnTo>
                <a:close/>
                <a:moveTo>
                  <a:pt x="487259" y="3409987"/>
                </a:moveTo>
                <a:lnTo>
                  <a:pt x="655094" y="3409987"/>
                </a:lnTo>
                <a:lnTo>
                  <a:pt x="655094" y="3729683"/>
                </a:lnTo>
                <a:lnTo>
                  <a:pt x="487259" y="3729683"/>
                </a:lnTo>
                <a:close/>
                <a:moveTo>
                  <a:pt x="1837729" y="3409976"/>
                </a:moveTo>
                <a:lnTo>
                  <a:pt x="2005564" y="3409976"/>
                </a:lnTo>
                <a:lnTo>
                  <a:pt x="2005564" y="3729672"/>
                </a:lnTo>
                <a:lnTo>
                  <a:pt x="1837729" y="3729672"/>
                </a:lnTo>
                <a:close/>
                <a:moveTo>
                  <a:pt x="1502057" y="3409976"/>
                </a:moveTo>
                <a:lnTo>
                  <a:pt x="1669892" y="3409976"/>
                </a:lnTo>
                <a:lnTo>
                  <a:pt x="1669892" y="3729672"/>
                </a:lnTo>
                <a:lnTo>
                  <a:pt x="1502057" y="3729672"/>
                </a:lnTo>
                <a:close/>
                <a:moveTo>
                  <a:pt x="3040448" y="3227562"/>
                </a:moveTo>
                <a:lnTo>
                  <a:pt x="3216282" y="3227562"/>
                </a:lnTo>
                <a:lnTo>
                  <a:pt x="3216282" y="3547258"/>
                </a:lnTo>
                <a:lnTo>
                  <a:pt x="3040448" y="3547258"/>
                </a:lnTo>
                <a:close/>
                <a:moveTo>
                  <a:pt x="2704776" y="3227562"/>
                </a:moveTo>
                <a:lnTo>
                  <a:pt x="2872611" y="3227562"/>
                </a:lnTo>
                <a:lnTo>
                  <a:pt x="2872611" y="3547258"/>
                </a:lnTo>
                <a:lnTo>
                  <a:pt x="2704776" y="3547258"/>
                </a:lnTo>
                <a:close/>
                <a:moveTo>
                  <a:pt x="3719802" y="3227551"/>
                </a:moveTo>
                <a:lnTo>
                  <a:pt x="3887637" y="3227551"/>
                </a:lnTo>
                <a:lnTo>
                  <a:pt x="3887637" y="3547247"/>
                </a:lnTo>
                <a:lnTo>
                  <a:pt x="3719802" y="3547247"/>
                </a:lnTo>
                <a:close/>
                <a:moveTo>
                  <a:pt x="3384129" y="3227551"/>
                </a:moveTo>
                <a:lnTo>
                  <a:pt x="3551964" y="3227551"/>
                </a:lnTo>
                <a:lnTo>
                  <a:pt x="3551964" y="3547247"/>
                </a:lnTo>
                <a:lnTo>
                  <a:pt x="3384129" y="3547247"/>
                </a:lnTo>
                <a:close/>
                <a:moveTo>
                  <a:pt x="1158376" y="2725458"/>
                </a:moveTo>
                <a:lnTo>
                  <a:pt x="1334211" y="2725458"/>
                </a:lnTo>
                <a:lnTo>
                  <a:pt x="1334211" y="3045154"/>
                </a:lnTo>
                <a:lnTo>
                  <a:pt x="1158376" y="3045154"/>
                </a:lnTo>
                <a:close/>
                <a:moveTo>
                  <a:pt x="822703" y="2725458"/>
                </a:moveTo>
                <a:lnTo>
                  <a:pt x="822932" y="2725458"/>
                </a:lnTo>
                <a:lnTo>
                  <a:pt x="990538" y="2725458"/>
                </a:lnTo>
                <a:lnTo>
                  <a:pt x="998766" y="2725458"/>
                </a:lnTo>
                <a:lnTo>
                  <a:pt x="998766" y="3045154"/>
                </a:lnTo>
                <a:lnTo>
                  <a:pt x="990538" y="3045154"/>
                </a:lnTo>
                <a:lnTo>
                  <a:pt x="822932" y="3045154"/>
                </a:lnTo>
                <a:lnTo>
                  <a:pt x="822703" y="3045154"/>
                </a:lnTo>
                <a:close/>
                <a:moveTo>
                  <a:pt x="487259" y="2725458"/>
                </a:moveTo>
                <a:lnTo>
                  <a:pt x="655094" y="2725458"/>
                </a:lnTo>
                <a:lnTo>
                  <a:pt x="655094" y="3045154"/>
                </a:lnTo>
                <a:lnTo>
                  <a:pt x="487259" y="3045154"/>
                </a:lnTo>
                <a:close/>
                <a:moveTo>
                  <a:pt x="1837729" y="2725453"/>
                </a:moveTo>
                <a:lnTo>
                  <a:pt x="2005564" y="2725453"/>
                </a:lnTo>
                <a:lnTo>
                  <a:pt x="2005564" y="3045149"/>
                </a:lnTo>
                <a:lnTo>
                  <a:pt x="1837729" y="3045149"/>
                </a:lnTo>
                <a:close/>
                <a:moveTo>
                  <a:pt x="1502057" y="2725453"/>
                </a:moveTo>
                <a:lnTo>
                  <a:pt x="1669892" y="2725453"/>
                </a:lnTo>
                <a:lnTo>
                  <a:pt x="1669892" y="3045149"/>
                </a:lnTo>
                <a:lnTo>
                  <a:pt x="1502057" y="3045149"/>
                </a:lnTo>
                <a:close/>
                <a:moveTo>
                  <a:pt x="3040448" y="2543036"/>
                </a:moveTo>
                <a:lnTo>
                  <a:pt x="3216282" y="2543036"/>
                </a:lnTo>
                <a:lnTo>
                  <a:pt x="3216282" y="2862733"/>
                </a:lnTo>
                <a:lnTo>
                  <a:pt x="3040448" y="2862733"/>
                </a:lnTo>
                <a:close/>
                <a:moveTo>
                  <a:pt x="2704776" y="2543036"/>
                </a:moveTo>
                <a:lnTo>
                  <a:pt x="2872611" y="2543036"/>
                </a:lnTo>
                <a:lnTo>
                  <a:pt x="2872611" y="2862733"/>
                </a:lnTo>
                <a:lnTo>
                  <a:pt x="2704776" y="2862733"/>
                </a:lnTo>
                <a:close/>
                <a:moveTo>
                  <a:pt x="3719802" y="2543028"/>
                </a:moveTo>
                <a:lnTo>
                  <a:pt x="3887637" y="2543028"/>
                </a:lnTo>
                <a:lnTo>
                  <a:pt x="3887637" y="2862724"/>
                </a:lnTo>
                <a:lnTo>
                  <a:pt x="3719802" y="2862724"/>
                </a:lnTo>
                <a:close/>
                <a:moveTo>
                  <a:pt x="3384129" y="2543028"/>
                </a:moveTo>
                <a:lnTo>
                  <a:pt x="3551964" y="2543028"/>
                </a:lnTo>
                <a:lnTo>
                  <a:pt x="3551964" y="2862724"/>
                </a:lnTo>
                <a:lnTo>
                  <a:pt x="3384129" y="2862724"/>
                </a:lnTo>
                <a:close/>
                <a:moveTo>
                  <a:pt x="2496542" y="2045507"/>
                </a:moveTo>
                <a:lnTo>
                  <a:pt x="2496542" y="5356750"/>
                </a:lnTo>
                <a:lnTo>
                  <a:pt x="4144172" y="5356750"/>
                </a:lnTo>
                <a:lnTo>
                  <a:pt x="4144172" y="2045507"/>
                </a:lnTo>
                <a:close/>
                <a:moveTo>
                  <a:pt x="1158376" y="2040932"/>
                </a:moveTo>
                <a:lnTo>
                  <a:pt x="1334211" y="2040932"/>
                </a:lnTo>
                <a:lnTo>
                  <a:pt x="1334211" y="2360629"/>
                </a:lnTo>
                <a:lnTo>
                  <a:pt x="1158376" y="2360629"/>
                </a:lnTo>
                <a:close/>
                <a:moveTo>
                  <a:pt x="822703" y="2040932"/>
                </a:moveTo>
                <a:lnTo>
                  <a:pt x="822932" y="2040932"/>
                </a:lnTo>
                <a:lnTo>
                  <a:pt x="990538" y="2040932"/>
                </a:lnTo>
                <a:lnTo>
                  <a:pt x="998766" y="2040932"/>
                </a:lnTo>
                <a:lnTo>
                  <a:pt x="998766" y="2360629"/>
                </a:lnTo>
                <a:lnTo>
                  <a:pt x="990538" y="2360629"/>
                </a:lnTo>
                <a:lnTo>
                  <a:pt x="822932" y="2360629"/>
                </a:lnTo>
                <a:lnTo>
                  <a:pt x="822703" y="2360629"/>
                </a:lnTo>
                <a:close/>
                <a:moveTo>
                  <a:pt x="487259" y="2040932"/>
                </a:moveTo>
                <a:lnTo>
                  <a:pt x="655094" y="2040932"/>
                </a:lnTo>
                <a:lnTo>
                  <a:pt x="655094" y="2360629"/>
                </a:lnTo>
                <a:lnTo>
                  <a:pt x="487259" y="2360629"/>
                </a:lnTo>
                <a:close/>
                <a:moveTo>
                  <a:pt x="1837729" y="2040927"/>
                </a:moveTo>
                <a:lnTo>
                  <a:pt x="2005564" y="2040927"/>
                </a:lnTo>
                <a:lnTo>
                  <a:pt x="2005564" y="2360623"/>
                </a:lnTo>
                <a:lnTo>
                  <a:pt x="1837729" y="2360623"/>
                </a:lnTo>
                <a:close/>
                <a:moveTo>
                  <a:pt x="1502057" y="2040927"/>
                </a:moveTo>
                <a:lnTo>
                  <a:pt x="1669892" y="2040927"/>
                </a:lnTo>
                <a:lnTo>
                  <a:pt x="1669892" y="2360623"/>
                </a:lnTo>
                <a:lnTo>
                  <a:pt x="1502057" y="2360623"/>
                </a:lnTo>
                <a:close/>
                <a:moveTo>
                  <a:pt x="1158376" y="1356407"/>
                </a:moveTo>
                <a:lnTo>
                  <a:pt x="1334211" y="1356407"/>
                </a:lnTo>
                <a:lnTo>
                  <a:pt x="1334211" y="1676103"/>
                </a:lnTo>
                <a:lnTo>
                  <a:pt x="1158376" y="1676103"/>
                </a:lnTo>
                <a:close/>
                <a:moveTo>
                  <a:pt x="822703" y="1356407"/>
                </a:moveTo>
                <a:lnTo>
                  <a:pt x="822932" y="1356407"/>
                </a:lnTo>
                <a:lnTo>
                  <a:pt x="990538" y="1356407"/>
                </a:lnTo>
                <a:lnTo>
                  <a:pt x="998766" y="1356407"/>
                </a:lnTo>
                <a:lnTo>
                  <a:pt x="998766" y="1676103"/>
                </a:lnTo>
                <a:lnTo>
                  <a:pt x="990538" y="1676103"/>
                </a:lnTo>
                <a:lnTo>
                  <a:pt x="822932" y="1676103"/>
                </a:lnTo>
                <a:lnTo>
                  <a:pt x="822703" y="1676103"/>
                </a:lnTo>
                <a:close/>
                <a:moveTo>
                  <a:pt x="487259" y="1356407"/>
                </a:moveTo>
                <a:lnTo>
                  <a:pt x="655094" y="1356407"/>
                </a:lnTo>
                <a:lnTo>
                  <a:pt x="655094" y="1676103"/>
                </a:lnTo>
                <a:lnTo>
                  <a:pt x="487259" y="1676103"/>
                </a:lnTo>
                <a:close/>
                <a:moveTo>
                  <a:pt x="1837729" y="1356404"/>
                </a:moveTo>
                <a:lnTo>
                  <a:pt x="2005564" y="1356404"/>
                </a:lnTo>
                <a:lnTo>
                  <a:pt x="2005564" y="1676100"/>
                </a:lnTo>
                <a:lnTo>
                  <a:pt x="1837729" y="1676100"/>
                </a:lnTo>
                <a:close/>
                <a:moveTo>
                  <a:pt x="1502057" y="1356404"/>
                </a:moveTo>
                <a:lnTo>
                  <a:pt x="1669892" y="1356404"/>
                </a:lnTo>
                <a:lnTo>
                  <a:pt x="1669892" y="1676100"/>
                </a:lnTo>
                <a:lnTo>
                  <a:pt x="1502057" y="1676100"/>
                </a:lnTo>
                <a:close/>
                <a:moveTo>
                  <a:pt x="487259" y="671886"/>
                </a:moveTo>
                <a:lnTo>
                  <a:pt x="655094" y="671886"/>
                </a:lnTo>
                <a:lnTo>
                  <a:pt x="655094" y="991581"/>
                </a:lnTo>
                <a:lnTo>
                  <a:pt x="487259" y="991581"/>
                </a:lnTo>
                <a:close/>
                <a:moveTo>
                  <a:pt x="1502057" y="671885"/>
                </a:moveTo>
                <a:lnTo>
                  <a:pt x="1669892" y="671885"/>
                </a:lnTo>
                <a:lnTo>
                  <a:pt x="1669892" y="991581"/>
                </a:lnTo>
                <a:lnTo>
                  <a:pt x="1502057" y="991581"/>
                </a:lnTo>
                <a:close/>
                <a:moveTo>
                  <a:pt x="1158376" y="671885"/>
                </a:moveTo>
                <a:lnTo>
                  <a:pt x="1334211" y="671885"/>
                </a:lnTo>
                <a:lnTo>
                  <a:pt x="1334211" y="991581"/>
                </a:lnTo>
                <a:lnTo>
                  <a:pt x="1158376" y="991581"/>
                </a:lnTo>
                <a:close/>
                <a:moveTo>
                  <a:pt x="822703" y="671885"/>
                </a:moveTo>
                <a:lnTo>
                  <a:pt x="822932" y="671885"/>
                </a:lnTo>
                <a:lnTo>
                  <a:pt x="990538" y="671885"/>
                </a:lnTo>
                <a:lnTo>
                  <a:pt x="998766" y="671885"/>
                </a:lnTo>
                <a:lnTo>
                  <a:pt x="998766" y="991581"/>
                </a:lnTo>
                <a:lnTo>
                  <a:pt x="990538" y="991581"/>
                </a:lnTo>
                <a:lnTo>
                  <a:pt x="822932" y="991581"/>
                </a:lnTo>
                <a:lnTo>
                  <a:pt x="822703" y="991581"/>
                </a:lnTo>
                <a:close/>
                <a:moveTo>
                  <a:pt x="1837729" y="671885"/>
                </a:moveTo>
                <a:lnTo>
                  <a:pt x="2005564" y="671885"/>
                </a:lnTo>
                <a:lnTo>
                  <a:pt x="2005564" y="991581"/>
                </a:lnTo>
                <a:lnTo>
                  <a:pt x="1837729" y="991581"/>
                </a:lnTo>
                <a:close/>
                <a:moveTo>
                  <a:pt x="262795" y="262796"/>
                </a:moveTo>
                <a:lnTo>
                  <a:pt x="262795" y="5356750"/>
                </a:lnTo>
                <a:lnTo>
                  <a:pt x="2233744" y="5356750"/>
                </a:lnTo>
                <a:lnTo>
                  <a:pt x="2233744" y="262796"/>
                </a:lnTo>
                <a:close/>
                <a:moveTo>
                  <a:pt x="0" y="0"/>
                </a:moveTo>
                <a:lnTo>
                  <a:pt x="2496539" y="0"/>
                </a:lnTo>
                <a:lnTo>
                  <a:pt x="2496542" y="537468"/>
                </a:lnTo>
                <a:lnTo>
                  <a:pt x="2499048" y="536088"/>
                </a:lnTo>
                <a:lnTo>
                  <a:pt x="2499048" y="1783477"/>
                </a:lnTo>
                <a:lnTo>
                  <a:pt x="4408059" y="1783477"/>
                </a:lnTo>
                <a:lnTo>
                  <a:pt x="4408059" y="2434032"/>
                </a:lnTo>
                <a:lnTo>
                  <a:pt x="4406967" y="2434032"/>
                </a:lnTo>
                <a:lnTo>
                  <a:pt x="4406965" y="5619545"/>
                </a:lnTo>
                <a:lnTo>
                  <a:pt x="0" y="5619545"/>
                </a:lnTo>
                <a:close/>
              </a:path>
            </a:pathLst>
          </a:custGeom>
          <a:solidFill>
            <a:srgbClr val="FFFFFF"/>
          </a:solidFill>
          <a:ln w="12700" cap="flat" cmpd="sng" algn="ctr">
            <a:noFill/>
            <a:prstDash val="solid"/>
            <a:miter lim="800000"/>
          </a:ln>
          <a:effectLst/>
        </p:spPr>
        <p:txBody>
          <a:bodyPr rtlCol="0" anchor="ctr"/>
          <a:lstStyle/>
          <a:p>
            <a:pPr algn="ctr" defTabSz="914225">
              <a:defRPr/>
            </a:pPr>
            <a:endParaRPr lang="en-US" kern="0">
              <a:solidFill>
                <a:srgbClr val="FFFFFF"/>
              </a:solidFill>
              <a:latin typeface="Segoe UI"/>
            </a:endParaRPr>
          </a:p>
        </p:txBody>
      </p:sp>
      <p:sp>
        <p:nvSpPr>
          <p:cNvPr id="284" name="TextBox 283">
            <a:extLst>
              <a:ext uri="{FF2B5EF4-FFF2-40B4-BE49-F238E27FC236}">
                <a16:creationId xmlns:a16="http://schemas.microsoft.com/office/drawing/2014/main" id="{D69C5807-AA82-4D10-BD83-864D4B849866}"/>
              </a:ext>
            </a:extLst>
          </p:cNvPr>
          <p:cNvSpPr txBox="1"/>
          <p:nvPr/>
        </p:nvSpPr>
        <p:spPr>
          <a:xfrm>
            <a:off x="881979" y="5011864"/>
            <a:ext cx="1486663" cy="249264"/>
          </a:xfrm>
          <a:prstGeom prst="rect">
            <a:avLst/>
          </a:prstGeom>
          <a:noFill/>
        </p:spPr>
        <p:txBody>
          <a:bodyPr wrap="square" rtlCol="0">
            <a:spAutoFit/>
          </a:bodyPr>
          <a:lstStyle/>
          <a:p>
            <a:pPr defTabSz="896214">
              <a:defRPr/>
            </a:pPr>
            <a:r>
              <a:rPr lang="en-US" sz="1000" kern="0" dirty="0">
                <a:solidFill>
                  <a:srgbClr val="FFFFFF"/>
                </a:solidFill>
                <a:latin typeface="Segoe UI Semibold" panose="020B0702040204020203" pitchFamily="34" charset="0"/>
                <a:cs typeface="Segoe UI Semibold" panose="020B0702040204020203" pitchFamily="34" charset="0"/>
              </a:rPr>
              <a:t>SQL Server</a:t>
            </a:r>
          </a:p>
        </p:txBody>
      </p:sp>
      <p:sp>
        <p:nvSpPr>
          <p:cNvPr id="285" name="TextBox 284">
            <a:extLst>
              <a:ext uri="{FF2B5EF4-FFF2-40B4-BE49-F238E27FC236}">
                <a16:creationId xmlns:a16="http://schemas.microsoft.com/office/drawing/2014/main" id="{23B804C8-96D5-4185-9D7F-B4B52469D271}"/>
              </a:ext>
            </a:extLst>
          </p:cNvPr>
          <p:cNvSpPr txBox="1"/>
          <p:nvPr/>
        </p:nvSpPr>
        <p:spPr>
          <a:xfrm>
            <a:off x="881979" y="5340790"/>
            <a:ext cx="1486665" cy="406208"/>
          </a:xfrm>
          <a:prstGeom prst="rect">
            <a:avLst/>
          </a:prstGeom>
          <a:solidFill>
            <a:srgbClr val="505050">
              <a:lumMod val="60000"/>
              <a:lumOff val="40000"/>
            </a:srgbClr>
          </a:solidFill>
        </p:spPr>
        <p:txBody>
          <a:bodyPr wrap="square" rtlCol="0">
            <a:spAutoFit/>
          </a:bodyPr>
          <a:lstStyle/>
          <a:p>
            <a:pPr defTabSz="896214">
              <a:defRPr/>
            </a:pPr>
            <a:r>
              <a:rPr lang="en-US" sz="1000" kern="0" dirty="0">
                <a:solidFill>
                  <a:srgbClr val="FFFFFF"/>
                </a:solidFill>
                <a:latin typeface="Segoe UI Semibold" panose="020B0702040204020203" pitchFamily="34" charset="0"/>
                <a:cs typeface="Segoe UI Semibold" panose="020B0702040204020203" pitchFamily="34" charset="0"/>
              </a:rPr>
              <a:t>Analytics platform system</a:t>
            </a:r>
          </a:p>
        </p:txBody>
      </p:sp>
      <p:sp>
        <p:nvSpPr>
          <p:cNvPr id="286" name="TextBox 285">
            <a:extLst>
              <a:ext uri="{FF2B5EF4-FFF2-40B4-BE49-F238E27FC236}">
                <a16:creationId xmlns:a16="http://schemas.microsoft.com/office/drawing/2014/main" id="{712B7E8F-28E3-477D-B2BD-BFA27203B36D}"/>
              </a:ext>
            </a:extLst>
          </p:cNvPr>
          <p:cNvSpPr txBox="1"/>
          <p:nvPr/>
        </p:nvSpPr>
        <p:spPr>
          <a:xfrm>
            <a:off x="881979" y="5804062"/>
            <a:ext cx="1525735" cy="249264"/>
          </a:xfrm>
          <a:prstGeom prst="rect">
            <a:avLst/>
          </a:prstGeom>
          <a:noFill/>
        </p:spPr>
        <p:txBody>
          <a:bodyPr wrap="square" rtlCol="0">
            <a:spAutoFit/>
          </a:bodyPr>
          <a:lstStyle/>
          <a:p>
            <a:pPr defTabSz="896214">
              <a:defRPr/>
            </a:pPr>
            <a:r>
              <a:rPr lang="en-US" sz="1000" kern="0" dirty="0">
                <a:solidFill>
                  <a:srgbClr val="FFFFFF"/>
                </a:solidFill>
                <a:latin typeface="Segoe UI Semibold" panose="020B0702040204020203" pitchFamily="34" charset="0"/>
                <a:cs typeface="Segoe UI Semibold" panose="020B0702040204020203" pitchFamily="34" charset="0"/>
              </a:rPr>
              <a:t>Other data sources</a:t>
            </a:r>
          </a:p>
        </p:txBody>
      </p:sp>
      <p:grpSp>
        <p:nvGrpSpPr>
          <p:cNvPr id="287" name="Group 30">
            <a:extLst>
              <a:ext uri="{FF2B5EF4-FFF2-40B4-BE49-F238E27FC236}">
                <a16:creationId xmlns:a16="http://schemas.microsoft.com/office/drawing/2014/main" id="{D3904615-204F-4882-B9D5-153FF9587448}"/>
              </a:ext>
            </a:extLst>
          </p:cNvPr>
          <p:cNvGrpSpPr>
            <a:grpSpLocks noChangeAspect="1"/>
          </p:cNvGrpSpPr>
          <p:nvPr/>
        </p:nvGrpSpPr>
        <p:grpSpPr bwMode="auto">
          <a:xfrm>
            <a:off x="607052" y="3836394"/>
            <a:ext cx="200870" cy="264131"/>
            <a:chOff x="2455" y="3797"/>
            <a:chExt cx="308" cy="405"/>
          </a:xfrm>
        </p:grpSpPr>
        <p:sp>
          <p:nvSpPr>
            <p:cNvPr id="288" name="AutoShape 29">
              <a:extLst>
                <a:ext uri="{FF2B5EF4-FFF2-40B4-BE49-F238E27FC236}">
                  <a16:creationId xmlns:a16="http://schemas.microsoft.com/office/drawing/2014/main" id="{5985DD2F-51EC-4AA4-9E85-DFBE3AC74D0B}"/>
                </a:ext>
              </a:extLst>
            </p:cNvPr>
            <p:cNvSpPr>
              <a:spLocks noChangeAspect="1" noChangeArrowheads="1" noTextEdit="1"/>
            </p:cNvSpPr>
            <p:nvPr/>
          </p:nvSpPr>
          <p:spPr bwMode="auto">
            <a:xfrm>
              <a:off x="2457" y="3797"/>
              <a:ext cx="30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89" name="Freeform 31">
              <a:extLst>
                <a:ext uri="{FF2B5EF4-FFF2-40B4-BE49-F238E27FC236}">
                  <a16:creationId xmlns:a16="http://schemas.microsoft.com/office/drawing/2014/main" id="{975957F5-9C91-41D1-B8BC-0C5AEB67EEDF}"/>
                </a:ext>
              </a:extLst>
            </p:cNvPr>
            <p:cNvSpPr>
              <a:spLocks/>
            </p:cNvSpPr>
            <p:nvPr/>
          </p:nvSpPr>
          <p:spPr bwMode="auto">
            <a:xfrm>
              <a:off x="2455" y="3852"/>
              <a:ext cx="153" cy="350"/>
            </a:xfrm>
            <a:custGeom>
              <a:avLst/>
              <a:gdLst>
                <a:gd name="T0" fmla="*/ 0 w 75"/>
                <a:gd name="T1" fmla="*/ 0 h 172"/>
                <a:gd name="T2" fmla="*/ 0 w 75"/>
                <a:gd name="T3" fmla="*/ 145 h 172"/>
                <a:gd name="T4" fmla="*/ 75 w 75"/>
                <a:gd name="T5" fmla="*/ 172 h 172"/>
                <a:gd name="T6" fmla="*/ 75 w 75"/>
                <a:gd name="T7" fmla="*/ 0 h 172"/>
                <a:gd name="T8" fmla="*/ 0 w 75"/>
                <a:gd name="T9" fmla="*/ 0 h 172"/>
              </a:gdLst>
              <a:ahLst/>
              <a:cxnLst>
                <a:cxn ang="0">
                  <a:pos x="T0" y="T1"/>
                </a:cxn>
                <a:cxn ang="0">
                  <a:pos x="T2" y="T3"/>
                </a:cxn>
                <a:cxn ang="0">
                  <a:pos x="T4" y="T5"/>
                </a:cxn>
                <a:cxn ang="0">
                  <a:pos x="T6" y="T7"/>
                </a:cxn>
                <a:cxn ang="0">
                  <a:pos x="T8" y="T9"/>
                </a:cxn>
              </a:cxnLst>
              <a:rect l="0" t="0" r="r" b="b"/>
              <a:pathLst>
                <a:path w="75" h="172">
                  <a:moveTo>
                    <a:pt x="0" y="0"/>
                  </a:moveTo>
                  <a:cubicBezTo>
                    <a:pt x="0" y="145"/>
                    <a:pt x="0" y="145"/>
                    <a:pt x="0" y="145"/>
                  </a:cubicBezTo>
                  <a:cubicBezTo>
                    <a:pt x="0" y="160"/>
                    <a:pt x="34" y="172"/>
                    <a:pt x="75" y="172"/>
                  </a:cubicBezTo>
                  <a:cubicBezTo>
                    <a:pt x="75" y="0"/>
                    <a:pt x="75" y="0"/>
                    <a:pt x="75" y="0"/>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90" name="Freeform 32">
              <a:extLst>
                <a:ext uri="{FF2B5EF4-FFF2-40B4-BE49-F238E27FC236}">
                  <a16:creationId xmlns:a16="http://schemas.microsoft.com/office/drawing/2014/main" id="{2A5F812F-71F2-44E1-8F00-2374219AE2F4}"/>
                </a:ext>
              </a:extLst>
            </p:cNvPr>
            <p:cNvSpPr>
              <a:spLocks/>
            </p:cNvSpPr>
            <p:nvPr/>
          </p:nvSpPr>
          <p:spPr bwMode="auto">
            <a:xfrm>
              <a:off x="2606" y="3852"/>
              <a:ext cx="155" cy="350"/>
            </a:xfrm>
            <a:custGeom>
              <a:avLst/>
              <a:gdLst>
                <a:gd name="T0" fmla="*/ 0 w 76"/>
                <a:gd name="T1" fmla="*/ 172 h 172"/>
                <a:gd name="T2" fmla="*/ 1 w 76"/>
                <a:gd name="T3" fmla="*/ 172 h 172"/>
                <a:gd name="T4" fmla="*/ 76 w 76"/>
                <a:gd name="T5" fmla="*/ 145 h 172"/>
                <a:gd name="T6" fmla="*/ 76 w 76"/>
                <a:gd name="T7" fmla="*/ 0 h 172"/>
                <a:gd name="T8" fmla="*/ 0 w 76"/>
                <a:gd name="T9" fmla="*/ 0 h 172"/>
                <a:gd name="T10" fmla="*/ 0 w 76"/>
                <a:gd name="T11" fmla="*/ 172 h 172"/>
              </a:gdLst>
              <a:ahLst/>
              <a:cxnLst>
                <a:cxn ang="0">
                  <a:pos x="T0" y="T1"/>
                </a:cxn>
                <a:cxn ang="0">
                  <a:pos x="T2" y="T3"/>
                </a:cxn>
                <a:cxn ang="0">
                  <a:pos x="T4" y="T5"/>
                </a:cxn>
                <a:cxn ang="0">
                  <a:pos x="T6" y="T7"/>
                </a:cxn>
                <a:cxn ang="0">
                  <a:pos x="T8" y="T9"/>
                </a:cxn>
                <a:cxn ang="0">
                  <a:pos x="T10" y="T11"/>
                </a:cxn>
              </a:cxnLst>
              <a:rect l="0" t="0" r="r" b="b"/>
              <a:pathLst>
                <a:path w="76" h="172">
                  <a:moveTo>
                    <a:pt x="0" y="172"/>
                  </a:moveTo>
                  <a:cubicBezTo>
                    <a:pt x="1" y="172"/>
                    <a:pt x="1" y="172"/>
                    <a:pt x="1" y="172"/>
                  </a:cubicBezTo>
                  <a:cubicBezTo>
                    <a:pt x="42" y="172"/>
                    <a:pt x="76" y="160"/>
                    <a:pt x="76" y="145"/>
                  </a:cubicBezTo>
                  <a:cubicBezTo>
                    <a:pt x="76" y="0"/>
                    <a:pt x="76" y="0"/>
                    <a:pt x="76" y="0"/>
                  </a:cubicBezTo>
                  <a:cubicBezTo>
                    <a:pt x="0" y="0"/>
                    <a:pt x="0" y="0"/>
                    <a:pt x="0" y="0"/>
                  </a:cubicBezTo>
                  <a:cubicBezTo>
                    <a:pt x="0" y="172"/>
                    <a:pt x="0" y="172"/>
                    <a:pt x="0" y="17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91" name="Freeform 33">
              <a:extLst>
                <a:ext uri="{FF2B5EF4-FFF2-40B4-BE49-F238E27FC236}">
                  <a16:creationId xmlns:a16="http://schemas.microsoft.com/office/drawing/2014/main" id="{399708B5-499B-4F26-AE95-AFA61B5CBF5E}"/>
                </a:ext>
              </a:extLst>
            </p:cNvPr>
            <p:cNvSpPr>
              <a:spLocks/>
            </p:cNvSpPr>
            <p:nvPr/>
          </p:nvSpPr>
          <p:spPr bwMode="auto">
            <a:xfrm>
              <a:off x="2606" y="3852"/>
              <a:ext cx="155" cy="350"/>
            </a:xfrm>
            <a:custGeom>
              <a:avLst/>
              <a:gdLst>
                <a:gd name="T0" fmla="*/ 76 w 76"/>
                <a:gd name="T1" fmla="*/ 0 h 172"/>
                <a:gd name="T2" fmla="*/ 0 w 76"/>
                <a:gd name="T3" fmla="*/ 0 h 172"/>
                <a:gd name="T4" fmla="*/ 0 w 76"/>
                <a:gd name="T5" fmla="*/ 172 h 172"/>
                <a:gd name="T6" fmla="*/ 1 w 76"/>
                <a:gd name="T7" fmla="*/ 172 h 172"/>
                <a:gd name="T8" fmla="*/ 76 w 76"/>
                <a:gd name="T9" fmla="*/ 145 h 172"/>
                <a:gd name="T10" fmla="*/ 76 w 76"/>
                <a:gd name="T11" fmla="*/ 0 h 172"/>
              </a:gdLst>
              <a:ahLst/>
              <a:cxnLst>
                <a:cxn ang="0">
                  <a:pos x="T0" y="T1"/>
                </a:cxn>
                <a:cxn ang="0">
                  <a:pos x="T2" y="T3"/>
                </a:cxn>
                <a:cxn ang="0">
                  <a:pos x="T4" y="T5"/>
                </a:cxn>
                <a:cxn ang="0">
                  <a:pos x="T6" y="T7"/>
                </a:cxn>
                <a:cxn ang="0">
                  <a:pos x="T8" y="T9"/>
                </a:cxn>
                <a:cxn ang="0">
                  <a:pos x="T10" y="T11"/>
                </a:cxn>
              </a:cxnLst>
              <a:rect l="0" t="0" r="r" b="b"/>
              <a:pathLst>
                <a:path w="76" h="172">
                  <a:moveTo>
                    <a:pt x="76" y="0"/>
                  </a:moveTo>
                  <a:cubicBezTo>
                    <a:pt x="0" y="0"/>
                    <a:pt x="0" y="0"/>
                    <a:pt x="0" y="0"/>
                  </a:cubicBezTo>
                  <a:cubicBezTo>
                    <a:pt x="0" y="172"/>
                    <a:pt x="0" y="172"/>
                    <a:pt x="0" y="172"/>
                  </a:cubicBezTo>
                  <a:cubicBezTo>
                    <a:pt x="1" y="172"/>
                    <a:pt x="1" y="172"/>
                    <a:pt x="1" y="172"/>
                  </a:cubicBezTo>
                  <a:cubicBezTo>
                    <a:pt x="42" y="172"/>
                    <a:pt x="76" y="160"/>
                    <a:pt x="76" y="145"/>
                  </a:cubicBezTo>
                  <a:cubicBezTo>
                    <a:pt x="76" y="0"/>
                    <a:pt x="76" y="0"/>
                    <a:pt x="7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92" name="Oval 34">
              <a:extLst>
                <a:ext uri="{FF2B5EF4-FFF2-40B4-BE49-F238E27FC236}">
                  <a16:creationId xmlns:a16="http://schemas.microsoft.com/office/drawing/2014/main" id="{D7150F02-484B-4E54-9144-F4A48A2B2986}"/>
                </a:ext>
              </a:extLst>
            </p:cNvPr>
            <p:cNvSpPr>
              <a:spLocks noChangeArrowheads="1"/>
            </p:cNvSpPr>
            <p:nvPr/>
          </p:nvSpPr>
          <p:spPr bwMode="auto">
            <a:xfrm>
              <a:off x="2455" y="3797"/>
              <a:ext cx="306"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93" name="Oval 35">
              <a:extLst>
                <a:ext uri="{FF2B5EF4-FFF2-40B4-BE49-F238E27FC236}">
                  <a16:creationId xmlns:a16="http://schemas.microsoft.com/office/drawing/2014/main" id="{9CC95B2B-1993-4592-97AC-94A6812EAB4D}"/>
                </a:ext>
              </a:extLst>
            </p:cNvPr>
            <p:cNvSpPr>
              <a:spLocks noChangeArrowheads="1"/>
            </p:cNvSpPr>
            <p:nvPr/>
          </p:nvSpPr>
          <p:spPr bwMode="auto">
            <a:xfrm>
              <a:off x="2486" y="3813"/>
              <a:ext cx="244" cy="74"/>
            </a:xfrm>
            <a:prstGeom prst="ellipse">
              <a:avLst/>
            </a:prstGeom>
            <a:solidFill>
              <a:srgbClr val="50505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94" name="Freeform 36">
              <a:extLst>
                <a:ext uri="{FF2B5EF4-FFF2-40B4-BE49-F238E27FC236}">
                  <a16:creationId xmlns:a16="http://schemas.microsoft.com/office/drawing/2014/main" id="{7E64BD70-096D-44C9-8107-D144268AAD06}"/>
                </a:ext>
              </a:extLst>
            </p:cNvPr>
            <p:cNvSpPr>
              <a:spLocks/>
            </p:cNvSpPr>
            <p:nvPr/>
          </p:nvSpPr>
          <p:spPr bwMode="auto">
            <a:xfrm>
              <a:off x="2486" y="3813"/>
              <a:ext cx="244" cy="59"/>
            </a:xfrm>
            <a:custGeom>
              <a:avLst/>
              <a:gdLst>
                <a:gd name="T0" fmla="*/ 107 w 120"/>
                <a:gd name="T1" fmla="*/ 29 h 29"/>
                <a:gd name="T2" fmla="*/ 120 w 120"/>
                <a:gd name="T3" fmla="*/ 18 h 29"/>
                <a:gd name="T4" fmla="*/ 60 w 120"/>
                <a:gd name="T5" fmla="*/ 0 h 29"/>
                <a:gd name="T6" fmla="*/ 0 w 120"/>
                <a:gd name="T7" fmla="*/ 18 h 29"/>
                <a:gd name="T8" fmla="*/ 13 w 120"/>
                <a:gd name="T9" fmla="*/ 29 h 29"/>
                <a:gd name="T10" fmla="*/ 60 w 120"/>
                <a:gd name="T11" fmla="*/ 22 h 29"/>
                <a:gd name="T12" fmla="*/ 107 w 120"/>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20" h="29">
                  <a:moveTo>
                    <a:pt x="107" y="29"/>
                  </a:moveTo>
                  <a:cubicBezTo>
                    <a:pt x="115" y="26"/>
                    <a:pt x="120" y="22"/>
                    <a:pt x="120" y="18"/>
                  </a:cubicBezTo>
                  <a:cubicBezTo>
                    <a:pt x="120" y="8"/>
                    <a:pt x="93" y="0"/>
                    <a:pt x="60" y="0"/>
                  </a:cubicBezTo>
                  <a:cubicBezTo>
                    <a:pt x="27" y="0"/>
                    <a:pt x="0" y="8"/>
                    <a:pt x="0" y="18"/>
                  </a:cubicBezTo>
                  <a:cubicBezTo>
                    <a:pt x="0" y="22"/>
                    <a:pt x="5" y="26"/>
                    <a:pt x="13" y="29"/>
                  </a:cubicBezTo>
                  <a:cubicBezTo>
                    <a:pt x="24" y="24"/>
                    <a:pt x="41" y="22"/>
                    <a:pt x="60" y="22"/>
                  </a:cubicBezTo>
                  <a:cubicBezTo>
                    <a:pt x="79" y="22"/>
                    <a:pt x="96" y="24"/>
                    <a:pt x="107" y="29"/>
                  </a:cubicBezTo>
                </a:path>
              </a:pathLst>
            </a:custGeom>
            <a:solidFill>
              <a:srgbClr val="50505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grpSp>
      <p:sp>
        <p:nvSpPr>
          <p:cNvPr id="295" name="Freeform 56">
            <a:extLst>
              <a:ext uri="{FF2B5EF4-FFF2-40B4-BE49-F238E27FC236}">
                <a16:creationId xmlns:a16="http://schemas.microsoft.com/office/drawing/2014/main" id="{ED68B3F9-F1F7-4635-96E4-7F32F5FA19CF}"/>
              </a:ext>
            </a:extLst>
          </p:cNvPr>
          <p:cNvSpPr>
            <a:spLocks noChangeAspect="1"/>
          </p:cNvSpPr>
          <p:nvPr/>
        </p:nvSpPr>
        <p:spPr>
          <a:xfrm flipH="1">
            <a:off x="616262" y="5391393"/>
            <a:ext cx="139113" cy="27428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91410" tIns="45705" rIns="91410" bIns="45705" numCol="1" rtlCol="0" anchor="ctr"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0" fontAlgn="base">
              <a:spcBef>
                <a:spcPct val="0"/>
              </a:spcBef>
              <a:spcAft>
                <a:spcPct val="0"/>
              </a:spcAft>
              <a:defRPr/>
            </a:pPr>
            <a:endParaRPr lang="en-US" sz="1599" kern="0" dirty="0">
              <a:solidFill>
                <a:srgbClr val="000000"/>
              </a:solidFill>
              <a:latin typeface="Segoe UI"/>
            </a:endParaRPr>
          </a:p>
        </p:txBody>
      </p:sp>
      <p:sp>
        <p:nvSpPr>
          <p:cNvPr id="322" name="Rectangle 321">
            <a:extLst>
              <a:ext uri="{FF2B5EF4-FFF2-40B4-BE49-F238E27FC236}">
                <a16:creationId xmlns:a16="http://schemas.microsoft.com/office/drawing/2014/main" id="{40768E62-F527-4659-A84D-1550A8A30162}"/>
              </a:ext>
            </a:extLst>
          </p:cNvPr>
          <p:cNvSpPr/>
          <p:nvPr/>
        </p:nvSpPr>
        <p:spPr bwMode="auto">
          <a:xfrm>
            <a:off x="9697433" y="2243854"/>
            <a:ext cx="2220372" cy="4142114"/>
          </a:xfrm>
          <a:prstGeom prst="rect">
            <a:avLst/>
          </a:prstGeom>
          <a:solidFill>
            <a:srgbClr val="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27997" tIns="91427" rIns="182854" bIns="146284" numCol="1" spcCol="0" rtlCol="0" fromWordArt="0" anchor="t" anchorCtr="0" forceAA="0" compatLnSpc="1">
            <a:prstTxWarp prst="textNoShape">
              <a:avLst/>
            </a:prstTxWarp>
            <a:noAutofit/>
          </a:bodyPr>
          <a:lstStyle/>
          <a:p>
            <a:pPr defTabSz="914225">
              <a:lnSpc>
                <a:spcPct val="90000"/>
              </a:lnSpc>
              <a:spcAft>
                <a:spcPts val="600"/>
              </a:spcAft>
              <a:defRPr/>
            </a:pPr>
            <a:endParaRPr lang="en-US" sz="1400" b="1" kern="0" dirty="0">
              <a:solidFill>
                <a:srgbClr val="2C2C2C"/>
              </a:solidFill>
              <a:latin typeface="Segoe UI"/>
            </a:endParaRPr>
          </a:p>
        </p:txBody>
      </p:sp>
      <p:sp>
        <p:nvSpPr>
          <p:cNvPr id="323" name="TextBox 322">
            <a:extLst>
              <a:ext uri="{FF2B5EF4-FFF2-40B4-BE49-F238E27FC236}">
                <a16:creationId xmlns:a16="http://schemas.microsoft.com/office/drawing/2014/main" id="{BCCB3A0D-22B8-44DB-B8A4-E2D17CB3CBE8}"/>
              </a:ext>
            </a:extLst>
          </p:cNvPr>
          <p:cNvSpPr txBox="1"/>
          <p:nvPr/>
        </p:nvSpPr>
        <p:spPr>
          <a:xfrm>
            <a:off x="9813048" y="4375519"/>
            <a:ext cx="1989138" cy="1878120"/>
          </a:xfrm>
          <a:prstGeom prst="rect">
            <a:avLst/>
          </a:prstGeom>
          <a:solidFill>
            <a:srgbClr val="505050">
              <a:lumMod val="60000"/>
              <a:lumOff val="40000"/>
            </a:srgbClr>
          </a:solidFill>
        </p:spPr>
        <p:txBody>
          <a:bodyPr wrap="square" lIns="91427" tIns="91427" rIns="182854" bIns="146284" rtlCol="0">
            <a:noAutofit/>
          </a:bodyPr>
          <a:lstStyle/>
          <a:p>
            <a:pPr defTabSz="914225">
              <a:lnSpc>
                <a:spcPct val="90000"/>
              </a:lnSpc>
              <a:spcAft>
                <a:spcPts val="600"/>
              </a:spcAft>
              <a:defRPr/>
            </a:pPr>
            <a:r>
              <a:rPr lang="en-US" sz="1100" b="1" kern="0" dirty="0">
                <a:solidFill>
                  <a:srgbClr val="FFFFFF"/>
                </a:solidFill>
                <a:latin typeface="Segoe UI"/>
              </a:rPr>
              <a:t>On-premises</a:t>
            </a:r>
          </a:p>
        </p:txBody>
      </p:sp>
      <p:sp>
        <p:nvSpPr>
          <p:cNvPr id="324" name="TextBox 323">
            <a:extLst>
              <a:ext uri="{FF2B5EF4-FFF2-40B4-BE49-F238E27FC236}">
                <a16:creationId xmlns:a16="http://schemas.microsoft.com/office/drawing/2014/main" id="{E955C677-ECF6-4095-A1E7-3D6DE4746C01}"/>
              </a:ext>
            </a:extLst>
          </p:cNvPr>
          <p:cNvSpPr txBox="1"/>
          <p:nvPr/>
        </p:nvSpPr>
        <p:spPr>
          <a:xfrm>
            <a:off x="9813048" y="2363559"/>
            <a:ext cx="1989138" cy="1878120"/>
          </a:xfrm>
          <a:prstGeom prst="rect">
            <a:avLst/>
          </a:prstGeom>
          <a:solidFill>
            <a:srgbClr val="505050">
              <a:lumMod val="60000"/>
              <a:lumOff val="40000"/>
            </a:srgbClr>
          </a:solidFill>
        </p:spPr>
        <p:txBody>
          <a:bodyPr wrap="square" lIns="91427" tIns="91427" rIns="182854" bIns="146284" rtlCol="0">
            <a:noAutofit/>
          </a:bodyPr>
          <a:lstStyle/>
          <a:p>
            <a:pPr defTabSz="914225">
              <a:lnSpc>
                <a:spcPct val="90000"/>
              </a:lnSpc>
              <a:spcAft>
                <a:spcPts val="600"/>
              </a:spcAft>
              <a:defRPr/>
            </a:pPr>
            <a:r>
              <a:rPr lang="en-US" sz="1100" b="1" kern="0" dirty="0">
                <a:solidFill>
                  <a:srgbClr val="FFFFFF"/>
                </a:solidFill>
                <a:latin typeface="Segoe UI"/>
              </a:rPr>
              <a:t>Cloud</a:t>
            </a:r>
          </a:p>
        </p:txBody>
      </p:sp>
      <p:grpSp>
        <p:nvGrpSpPr>
          <p:cNvPr id="325" name="Group 324">
            <a:extLst>
              <a:ext uri="{FF2B5EF4-FFF2-40B4-BE49-F238E27FC236}">
                <a16:creationId xmlns:a16="http://schemas.microsoft.com/office/drawing/2014/main" id="{2872A3E8-1977-4DCD-9E0F-C1768821586B}"/>
              </a:ext>
            </a:extLst>
          </p:cNvPr>
          <p:cNvGrpSpPr>
            <a:grpSpLocks/>
          </p:cNvGrpSpPr>
          <p:nvPr/>
        </p:nvGrpSpPr>
        <p:grpSpPr>
          <a:xfrm flipH="1">
            <a:off x="8999276" y="3178110"/>
            <a:ext cx="594638" cy="2170060"/>
            <a:chOff x="2814452" y="3508016"/>
            <a:chExt cx="1140031" cy="1626177"/>
          </a:xfrm>
        </p:grpSpPr>
        <p:cxnSp>
          <p:nvCxnSpPr>
            <p:cNvPr id="326" name="Straight Connector 325">
              <a:extLst>
                <a:ext uri="{FF2B5EF4-FFF2-40B4-BE49-F238E27FC236}">
                  <a16:creationId xmlns:a16="http://schemas.microsoft.com/office/drawing/2014/main" id="{2C9CA691-43C7-427B-9A10-E219E2EDF72A}"/>
                </a:ext>
              </a:extLst>
            </p:cNvPr>
            <p:cNvCxnSpPr/>
            <p:nvPr/>
          </p:nvCxnSpPr>
          <p:spPr>
            <a:xfrm flipH="1">
              <a:off x="3371481" y="3508016"/>
              <a:ext cx="0" cy="1626177"/>
            </a:xfrm>
            <a:prstGeom prst="line">
              <a:avLst/>
            </a:prstGeom>
            <a:noFill/>
            <a:ln w="38100" cap="flat" cmpd="sng" algn="ctr">
              <a:solidFill>
                <a:srgbClr val="D2D2D2">
                  <a:lumMod val="75000"/>
                </a:srgbClr>
              </a:solidFill>
              <a:prstDash val="solid"/>
              <a:miter lim="800000"/>
              <a:headEnd type="none"/>
              <a:tailEnd type="none"/>
            </a:ln>
            <a:effectLst/>
          </p:spPr>
        </p:cxnSp>
        <p:cxnSp>
          <p:nvCxnSpPr>
            <p:cNvPr id="327" name="Straight Arrow Connector 326">
              <a:extLst>
                <a:ext uri="{FF2B5EF4-FFF2-40B4-BE49-F238E27FC236}">
                  <a16:creationId xmlns:a16="http://schemas.microsoft.com/office/drawing/2014/main" id="{72AB0E79-FEDC-4A17-B0B0-2FBF751976B9}"/>
                </a:ext>
              </a:extLst>
            </p:cNvPr>
            <p:cNvCxnSpPr/>
            <p:nvPr/>
          </p:nvCxnSpPr>
          <p:spPr>
            <a:xfrm flipH="1">
              <a:off x="2814452" y="3522158"/>
              <a:ext cx="546266" cy="0"/>
            </a:xfrm>
            <a:prstGeom prst="straightConnector1">
              <a:avLst/>
            </a:prstGeom>
            <a:noFill/>
            <a:ln w="38100" cap="flat" cmpd="sng" algn="ctr">
              <a:solidFill>
                <a:srgbClr val="D2D2D2">
                  <a:lumMod val="75000"/>
                </a:srgbClr>
              </a:solidFill>
              <a:prstDash val="solid"/>
              <a:miter lim="800000"/>
              <a:headEnd type="none"/>
              <a:tailEnd type="triangle"/>
            </a:ln>
            <a:effectLst/>
          </p:spPr>
        </p:cxnSp>
        <p:cxnSp>
          <p:nvCxnSpPr>
            <p:cNvPr id="328" name="Straight Arrow Connector 327">
              <a:extLst>
                <a:ext uri="{FF2B5EF4-FFF2-40B4-BE49-F238E27FC236}">
                  <a16:creationId xmlns:a16="http://schemas.microsoft.com/office/drawing/2014/main" id="{774345F0-D0B4-4B32-B4F6-C7824F99E944}"/>
                </a:ext>
              </a:extLst>
            </p:cNvPr>
            <p:cNvCxnSpPr/>
            <p:nvPr/>
          </p:nvCxnSpPr>
          <p:spPr>
            <a:xfrm flipH="1">
              <a:off x="2814454" y="5116232"/>
              <a:ext cx="546266" cy="0"/>
            </a:xfrm>
            <a:prstGeom prst="straightConnector1">
              <a:avLst/>
            </a:prstGeom>
            <a:noFill/>
            <a:ln w="38100" cap="flat" cmpd="sng" algn="ctr">
              <a:solidFill>
                <a:srgbClr val="D2D2D2">
                  <a:lumMod val="75000"/>
                </a:srgbClr>
              </a:solidFill>
              <a:prstDash val="solid"/>
              <a:miter lim="800000"/>
              <a:headEnd type="none"/>
              <a:tailEnd type="triangle"/>
            </a:ln>
            <a:effectLst/>
          </p:spPr>
        </p:cxnSp>
        <p:cxnSp>
          <p:nvCxnSpPr>
            <p:cNvPr id="329" name="Straight Arrow Connector 328">
              <a:extLst>
                <a:ext uri="{FF2B5EF4-FFF2-40B4-BE49-F238E27FC236}">
                  <a16:creationId xmlns:a16="http://schemas.microsoft.com/office/drawing/2014/main" id="{C484FBE7-ED3F-4CF3-8D23-B0E729DA798C}"/>
                </a:ext>
              </a:extLst>
            </p:cNvPr>
            <p:cNvCxnSpPr/>
            <p:nvPr/>
          </p:nvCxnSpPr>
          <p:spPr>
            <a:xfrm rot="10800000" flipH="1">
              <a:off x="3408217" y="4314365"/>
              <a:ext cx="546266" cy="0"/>
            </a:xfrm>
            <a:prstGeom prst="straightConnector1">
              <a:avLst/>
            </a:prstGeom>
            <a:noFill/>
            <a:ln w="38100" cap="flat" cmpd="sng" algn="ctr">
              <a:solidFill>
                <a:srgbClr val="D2D2D2">
                  <a:lumMod val="75000"/>
                </a:srgbClr>
              </a:solidFill>
              <a:prstDash val="solid"/>
              <a:miter lim="800000"/>
              <a:headEnd type="none"/>
              <a:tailEnd type="triangle"/>
            </a:ln>
            <a:effectLst/>
          </p:spPr>
        </p:cxnSp>
      </p:grpSp>
      <p:sp>
        <p:nvSpPr>
          <p:cNvPr id="330" name="Rectangle 329">
            <a:extLst>
              <a:ext uri="{FF2B5EF4-FFF2-40B4-BE49-F238E27FC236}">
                <a16:creationId xmlns:a16="http://schemas.microsoft.com/office/drawing/2014/main" id="{1DABF2A6-DA20-44A1-937E-F1F8F905F16F}"/>
              </a:ext>
            </a:extLst>
          </p:cNvPr>
          <p:cNvSpPr/>
          <p:nvPr/>
        </p:nvSpPr>
        <p:spPr>
          <a:xfrm>
            <a:off x="9712858" y="1936122"/>
            <a:ext cx="1159127" cy="290038"/>
          </a:xfrm>
          <a:prstGeom prst="rect">
            <a:avLst/>
          </a:prstGeom>
        </p:spPr>
        <p:txBody>
          <a:bodyPr wrap="none">
            <a:spAutoFit/>
          </a:bodyPr>
          <a:lstStyle/>
          <a:p>
            <a:pPr defTabSz="914225">
              <a:lnSpc>
                <a:spcPct val="90000"/>
              </a:lnSpc>
              <a:spcAft>
                <a:spcPts val="600"/>
              </a:spcAft>
              <a:defRPr/>
            </a:pPr>
            <a:r>
              <a:rPr lang="en-US" sz="1400" b="1" kern="0" dirty="0">
                <a:solidFill>
                  <a:srgbClr val="E6E6E6">
                    <a:lumMod val="50000"/>
                  </a:srgbClr>
                </a:solidFill>
                <a:latin typeface="Segoe UI"/>
              </a:rPr>
              <a:t>Client tools</a:t>
            </a:r>
          </a:p>
        </p:txBody>
      </p:sp>
      <p:sp>
        <p:nvSpPr>
          <p:cNvPr id="331" name="Freeform 271">
            <a:extLst>
              <a:ext uri="{FF2B5EF4-FFF2-40B4-BE49-F238E27FC236}">
                <a16:creationId xmlns:a16="http://schemas.microsoft.com/office/drawing/2014/main" id="{5E0F2E7D-34FF-45EC-AEF7-33BAD8038522}"/>
              </a:ext>
            </a:extLst>
          </p:cNvPr>
          <p:cNvSpPr/>
          <p:nvPr/>
        </p:nvSpPr>
        <p:spPr>
          <a:xfrm>
            <a:off x="9917325" y="3418334"/>
            <a:ext cx="306792" cy="231628"/>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FFFFFF"/>
          </a:solidFill>
          <a:ln w="342900" cap="sq" cmpd="sng" algn="ctr">
            <a:noFill/>
            <a:prstDash val="solid"/>
            <a:miter lim="800000"/>
          </a:ln>
          <a:effectLst/>
        </p:spPr>
        <p:txBody>
          <a:bodyPr wrap="square" rtlCol="0" anchor="ctr">
            <a:noAutofit/>
          </a:bodyPr>
          <a:lstStyle/>
          <a:p>
            <a:pPr algn="ctr" defTabSz="914225">
              <a:defRPr/>
            </a:pPr>
            <a:endParaRPr lang="en-US" kern="0">
              <a:solidFill>
                <a:srgbClr val="FFFFFF"/>
              </a:solidFill>
              <a:latin typeface="Segoe UI"/>
            </a:endParaRPr>
          </a:p>
        </p:txBody>
      </p:sp>
      <p:sp>
        <p:nvSpPr>
          <p:cNvPr id="332" name="TextBox 331">
            <a:extLst>
              <a:ext uri="{FF2B5EF4-FFF2-40B4-BE49-F238E27FC236}">
                <a16:creationId xmlns:a16="http://schemas.microsoft.com/office/drawing/2014/main" id="{75855361-4708-4F10-82A4-F870352F13CB}"/>
              </a:ext>
            </a:extLst>
          </p:cNvPr>
          <p:cNvSpPr txBox="1"/>
          <p:nvPr/>
        </p:nvSpPr>
        <p:spPr>
          <a:xfrm>
            <a:off x="10224118" y="3419994"/>
            <a:ext cx="1486663" cy="249264"/>
          </a:xfrm>
          <a:prstGeom prst="rect">
            <a:avLst/>
          </a:prstGeom>
          <a:noFill/>
        </p:spPr>
        <p:txBody>
          <a:bodyPr wrap="square" rtlCol="0">
            <a:spAutoFit/>
          </a:bodyPr>
          <a:lstStyle/>
          <a:p>
            <a:pPr defTabSz="896214">
              <a:defRPr/>
            </a:pPr>
            <a:r>
              <a:rPr lang="en-US" sz="1000" kern="0" dirty="0">
                <a:solidFill>
                  <a:srgbClr val="FFFFFF"/>
                </a:solidFill>
                <a:latin typeface="Segoe UI Semibold" panose="020B0702040204020203" pitchFamily="34" charset="0"/>
                <a:cs typeface="Segoe UI Semibold" panose="020B0702040204020203" pitchFamily="34" charset="0"/>
              </a:rPr>
              <a:t>Power BI</a:t>
            </a:r>
          </a:p>
        </p:txBody>
      </p:sp>
      <p:sp>
        <p:nvSpPr>
          <p:cNvPr id="333" name="TextBox 332">
            <a:extLst>
              <a:ext uri="{FF2B5EF4-FFF2-40B4-BE49-F238E27FC236}">
                <a16:creationId xmlns:a16="http://schemas.microsoft.com/office/drawing/2014/main" id="{15923F1D-1BCE-41A3-AE49-8CF3E08F0882}"/>
              </a:ext>
            </a:extLst>
          </p:cNvPr>
          <p:cNvSpPr txBox="1"/>
          <p:nvPr/>
        </p:nvSpPr>
        <p:spPr>
          <a:xfrm>
            <a:off x="10224117" y="3847818"/>
            <a:ext cx="1486665" cy="249264"/>
          </a:xfrm>
          <a:prstGeom prst="rect">
            <a:avLst/>
          </a:prstGeom>
          <a:noFill/>
        </p:spPr>
        <p:txBody>
          <a:bodyPr wrap="square" rtlCol="0">
            <a:spAutoFit/>
          </a:bodyPr>
          <a:lstStyle/>
          <a:p>
            <a:pPr defTabSz="896214">
              <a:defRPr/>
            </a:pPr>
            <a:r>
              <a:rPr lang="en-US" sz="1000" kern="0" dirty="0">
                <a:solidFill>
                  <a:srgbClr val="FFFFFF"/>
                </a:solidFill>
                <a:latin typeface="Segoe UI Semibold" panose="020B0702040204020203" pitchFamily="34" charset="0"/>
                <a:cs typeface="Segoe UI Semibold" panose="020B0702040204020203" pitchFamily="34" charset="0"/>
              </a:rPr>
              <a:t>Power BI Embedded</a:t>
            </a:r>
          </a:p>
        </p:txBody>
      </p:sp>
      <p:sp>
        <p:nvSpPr>
          <p:cNvPr id="334" name="Freeform 271">
            <a:extLst>
              <a:ext uri="{FF2B5EF4-FFF2-40B4-BE49-F238E27FC236}">
                <a16:creationId xmlns:a16="http://schemas.microsoft.com/office/drawing/2014/main" id="{18844325-8F73-473B-BA67-1D9E6636EECB}"/>
              </a:ext>
            </a:extLst>
          </p:cNvPr>
          <p:cNvSpPr/>
          <p:nvPr/>
        </p:nvSpPr>
        <p:spPr>
          <a:xfrm>
            <a:off x="9917325" y="3855097"/>
            <a:ext cx="306792" cy="231628"/>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FFFFFF"/>
          </a:solidFill>
          <a:ln w="342900" cap="sq" cmpd="sng" algn="ctr">
            <a:noFill/>
            <a:prstDash val="solid"/>
            <a:miter lim="800000"/>
          </a:ln>
          <a:effectLst/>
        </p:spPr>
        <p:txBody>
          <a:bodyPr wrap="square" rtlCol="0" anchor="ctr">
            <a:noAutofit/>
          </a:bodyPr>
          <a:lstStyle/>
          <a:p>
            <a:pPr algn="ctr" defTabSz="914225">
              <a:defRPr/>
            </a:pPr>
            <a:endParaRPr lang="en-US" kern="0">
              <a:solidFill>
                <a:srgbClr val="FFFFFF"/>
              </a:solidFill>
              <a:latin typeface="Segoe UI"/>
            </a:endParaRPr>
          </a:p>
        </p:txBody>
      </p:sp>
      <p:sp>
        <p:nvSpPr>
          <p:cNvPr id="335" name="Freeform 266">
            <a:extLst>
              <a:ext uri="{FF2B5EF4-FFF2-40B4-BE49-F238E27FC236}">
                <a16:creationId xmlns:a16="http://schemas.microsoft.com/office/drawing/2014/main" id="{75BEA376-3579-4B11-9C0C-EC817561F566}"/>
              </a:ext>
            </a:extLst>
          </p:cNvPr>
          <p:cNvSpPr>
            <a:spLocks noChangeAspect="1"/>
          </p:cNvSpPr>
          <p:nvPr/>
        </p:nvSpPr>
        <p:spPr bwMode="black">
          <a:xfrm>
            <a:off x="11266138" y="2425481"/>
            <a:ext cx="484439" cy="286497"/>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FFFFFF"/>
          </a:solidFill>
          <a:ln>
            <a:noFill/>
          </a:ln>
        </p:spPr>
        <p:txBody>
          <a:bodyPr vert="horz" wrap="square" lIns="89606" tIns="44804" rIns="89606" bIns="44804" numCol="1" anchor="t" anchorCtr="0" compatLnSpc="1">
            <a:prstTxWarp prst="textNoShape">
              <a:avLst/>
            </a:prstTxWarp>
          </a:bodyPr>
          <a:lstStyle/>
          <a:p>
            <a:pPr defTabSz="914225">
              <a:defRPr/>
            </a:pPr>
            <a:endParaRPr lang="en-US" sz="1764" kern="0" dirty="0">
              <a:solidFill>
                <a:sysClr val="windowText" lastClr="000000"/>
              </a:solidFill>
              <a:latin typeface="Segoe UI"/>
            </a:endParaRPr>
          </a:p>
        </p:txBody>
      </p:sp>
      <p:sp>
        <p:nvSpPr>
          <p:cNvPr id="336" name="Freeform 70">
            <a:extLst>
              <a:ext uri="{FF2B5EF4-FFF2-40B4-BE49-F238E27FC236}">
                <a16:creationId xmlns:a16="http://schemas.microsoft.com/office/drawing/2014/main" id="{09DD24C9-C93B-4D5B-9192-BB9F13EEEB29}"/>
              </a:ext>
            </a:extLst>
          </p:cNvPr>
          <p:cNvSpPr/>
          <p:nvPr/>
        </p:nvSpPr>
        <p:spPr>
          <a:xfrm>
            <a:off x="11351486" y="4439299"/>
            <a:ext cx="327624" cy="417667"/>
          </a:xfrm>
          <a:custGeom>
            <a:avLst/>
            <a:gdLst>
              <a:gd name="connsiteX0" fmla="*/ 1158342 w 4408059"/>
              <a:gd name="connsiteY0" fmla="*/ 4779035 h 5619545"/>
              <a:gd name="connsiteX1" fmla="*/ 1334176 w 4408059"/>
              <a:gd name="connsiteY1" fmla="*/ 4779035 h 5619545"/>
              <a:gd name="connsiteX2" fmla="*/ 1334176 w 4408059"/>
              <a:gd name="connsiteY2" fmla="*/ 5098731 h 5619545"/>
              <a:gd name="connsiteX3" fmla="*/ 1158342 w 4408059"/>
              <a:gd name="connsiteY3" fmla="*/ 5098731 h 5619545"/>
              <a:gd name="connsiteX4" fmla="*/ 822582 w 4408059"/>
              <a:gd name="connsiteY4" fmla="*/ 4779035 h 5619545"/>
              <a:gd name="connsiteX5" fmla="*/ 822899 w 4408059"/>
              <a:gd name="connsiteY5" fmla="*/ 4779035 h 5619545"/>
              <a:gd name="connsiteX6" fmla="*/ 990417 w 4408059"/>
              <a:gd name="connsiteY6" fmla="*/ 4779035 h 5619545"/>
              <a:gd name="connsiteX7" fmla="*/ 998733 w 4408059"/>
              <a:gd name="connsiteY7" fmla="*/ 4779035 h 5619545"/>
              <a:gd name="connsiteX8" fmla="*/ 998733 w 4408059"/>
              <a:gd name="connsiteY8" fmla="*/ 5098731 h 5619545"/>
              <a:gd name="connsiteX9" fmla="*/ 990417 w 4408059"/>
              <a:gd name="connsiteY9" fmla="*/ 5098731 h 5619545"/>
              <a:gd name="connsiteX10" fmla="*/ 822899 w 4408059"/>
              <a:gd name="connsiteY10" fmla="*/ 5098731 h 5619545"/>
              <a:gd name="connsiteX11" fmla="*/ 822582 w 4408059"/>
              <a:gd name="connsiteY11" fmla="*/ 5098731 h 5619545"/>
              <a:gd name="connsiteX12" fmla="*/ 487138 w 4408059"/>
              <a:gd name="connsiteY12" fmla="*/ 4779035 h 5619545"/>
              <a:gd name="connsiteX13" fmla="*/ 654973 w 4408059"/>
              <a:gd name="connsiteY13" fmla="*/ 4779035 h 5619545"/>
              <a:gd name="connsiteX14" fmla="*/ 654973 w 4408059"/>
              <a:gd name="connsiteY14" fmla="*/ 5098731 h 5619545"/>
              <a:gd name="connsiteX15" fmla="*/ 487138 w 4408059"/>
              <a:gd name="connsiteY15" fmla="*/ 5098731 h 5619545"/>
              <a:gd name="connsiteX16" fmla="*/ 1837729 w 4408059"/>
              <a:gd name="connsiteY16" fmla="*/ 4779027 h 5619545"/>
              <a:gd name="connsiteX17" fmla="*/ 2005564 w 4408059"/>
              <a:gd name="connsiteY17" fmla="*/ 4779027 h 5619545"/>
              <a:gd name="connsiteX18" fmla="*/ 2005564 w 4408059"/>
              <a:gd name="connsiteY18" fmla="*/ 5098723 h 5619545"/>
              <a:gd name="connsiteX19" fmla="*/ 1837729 w 4408059"/>
              <a:gd name="connsiteY19" fmla="*/ 5098723 h 5619545"/>
              <a:gd name="connsiteX20" fmla="*/ 1502057 w 4408059"/>
              <a:gd name="connsiteY20" fmla="*/ 4779027 h 5619545"/>
              <a:gd name="connsiteX21" fmla="*/ 1669892 w 4408059"/>
              <a:gd name="connsiteY21" fmla="*/ 4779027 h 5619545"/>
              <a:gd name="connsiteX22" fmla="*/ 1669892 w 4408059"/>
              <a:gd name="connsiteY22" fmla="*/ 5098723 h 5619545"/>
              <a:gd name="connsiteX23" fmla="*/ 1502057 w 4408059"/>
              <a:gd name="connsiteY23" fmla="*/ 5098723 h 5619545"/>
              <a:gd name="connsiteX24" fmla="*/ 3040415 w 4408059"/>
              <a:gd name="connsiteY24" fmla="*/ 4596613 h 5619545"/>
              <a:gd name="connsiteX25" fmla="*/ 3216249 w 4408059"/>
              <a:gd name="connsiteY25" fmla="*/ 4596613 h 5619545"/>
              <a:gd name="connsiteX26" fmla="*/ 3216249 w 4408059"/>
              <a:gd name="connsiteY26" fmla="*/ 4916310 h 5619545"/>
              <a:gd name="connsiteX27" fmla="*/ 3040415 w 4408059"/>
              <a:gd name="connsiteY27" fmla="*/ 4916310 h 5619545"/>
              <a:gd name="connsiteX28" fmla="*/ 2704655 w 4408059"/>
              <a:gd name="connsiteY28" fmla="*/ 4596613 h 5619545"/>
              <a:gd name="connsiteX29" fmla="*/ 2872490 w 4408059"/>
              <a:gd name="connsiteY29" fmla="*/ 4596613 h 5619545"/>
              <a:gd name="connsiteX30" fmla="*/ 2872490 w 4408059"/>
              <a:gd name="connsiteY30" fmla="*/ 4916310 h 5619545"/>
              <a:gd name="connsiteX31" fmla="*/ 2704655 w 4408059"/>
              <a:gd name="connsiteY31" fmla="*/ 4916310 h 5619545"/>
              <a:gd name="connsiteX32" fmla="*/ 3719802 w 4408059"/>
              <a:gd name="connsiteY32" fmla="*/ 4596602 h 5619545"/>
              <a:gd name="connsiteX33" fmla="*/ 3887637 w 4408059"/>
              <a:gd name="connsiteY33" fmla="*/ 4596602 h 5619545"/>
              <a:gd name="connsiteX34" fmla="*/ 3887637 w 4408059"/>
              <a:gd name="connsiteY34" fmla="*/ 4916299 h 5619545"/>
              <a:gd name="connsiteX35" fmla="*/ 3719802 w 4408059"/>
              <a:gd name="connsiteY35" fmla="*/ 4916299 h 5619545"/>
              <a:gd name="connsiteX36" fmla="*/ 3384129 w 4408059"/>
              <a:gd name="connsiteY36" fmla="*/ 4596602 h 5619545"/>
              <a:gd name="connsiteX37" fmla="*/ 3551964 w 4408059"/>
              <a:gd name="connsiteY37" fmla="*/ 4596602 h 5619545"/>
              <a:gd name="connsiteX38" fmla="*/ 3551964 w 4408059"/>
              <a:gd name="connsiteY38" fmla="*/ 4916299 h 5619545"/>
              <a:gd name="connsiteX39" fmla="*/ 3384129 w 4408059"/>
              <a:gd name="connsiteY39" fmla="*/ 4916299 h 5619545"/>
              <a:gd name="connsiteX40" fmla="*/ 1158376 w 4408059"/>
              <a:gd name="connsiteY40" fmla="*/ 4094512 h 5619545"/>
              <a:gd name="connsiteX41" fmla="*/ 1334211 w 4408059"/>
              <a:gd name="connsiteY41" fmla="*/ 4094512 h 5619545"/>
              <a:gd name="connsiteX42" fmla="*/ 1334211 w 4408059"/>
              <a:gd name="connsiteY42" fmla="*/ 4414208 h 5619545"/>
              <a:gd name="connsiteX43" fmla="*/ 1158376 w 4408059"/>
              <a:gd name="connsiteY43" fmla="*/ 4414208 h 5619545"/>
              <a:gd name="connsiteX44" fmla="*/ 822703 w 4408059"/>
              <a:gd name="connsiteY44" fmla="*/ 4094512 h 5619545"/>
              <a:gd name="connsiteX45" fmla="*/ 822932 w 4408059"/>
              <a:gd name="connsiteY45" fmla="*/ 4094512 h 5619545"/>
              <a:gd name="connsiteX46" fmla="*/ 990538 w 4408059"/>
              <a:gd name="connsiteY46" fmla="*/ 4094512 h 5619545"/>
              <a:gd name="connsiteX47" fmla="*/ 998766 w 4408059"/>
              <a:gd name="connsiteY47" fmla="*/ 4094512 h 5619545"/>
              <a:gd name="connsiteX48" fmla="*/ 998766 w 4408059"/>
              <a:gd name="connsiteY48" fmla="*/ 4414208 h 5619545"/>
              <a:gd name="connsiteX49" fmla="*/ 990538 w 4408059"/>
              <a:gd name="connsiteY49" fmla="*/ 4414208 h 5619545"/>
              <a:gd name="connsiteX50" fmla="*/ 822932 w 4408059"/>
              <a:gd name="connsiteY50" fmla="*/ 4414208 h 5619545"/>
              <a:gd name="connsiteX51" fmla="*/ 822703 w 4408059"/>
              <a:gd name="connsiteY51" fmla="*/ 4414208 h 5619545"/>
              <a:gd name="connsiteX52" fmla="*/ 487259 w 4408059"/>
              <a:gd name="connsiteY52" fmla="*/ 4094512 h 5619545"/>
              <a:gd name="connsiteX53" fmla="*/ 655094 w 4408059"/>
              <a:gd name="connsiteY53" fmla="*/ 4094512 h 5619545"/>
              <a:gd name="connsiteX54" fmla="*/ 655094 w 4408059"/>
              <a:gd name="connsiteY54" fmla="*/ 4414208 h 5619545"/>
              <a:gd name="connsiteX55" fmla="*/ 487259 w 4408059"/>
              <a:gd name="connsiteY55" fmla="*/ 4414208 h 5619545"/>
              <a:gd name="connsiteX56" fmla="*/ 1837729 w 4408059"/>
              <a:gd name="connsiteY56" fmla="*/ 4094498 h 5619545"/>
              <a:gd name="connsiteX57" fmla="*/ 2005564 w 4408059"/>
              <a:gd name="connsiteY57" fmla="*/ 4094498 h 5619545"/>
              <a:gd name="connsiteX58" fmla="*/ 2005564 w 4408059"/>
              <a:gd name="connsiteY58" fmla="*/ 4414195 h 5619545"/>
              <a:gd name="connsiteX59" fmla="*/ 1837729 w 4408059"/>
              <a:gd name="connsiteY59" fmla="*/ 4414195 h 5619545"/>
              <a:gd name="connsiteX60" fmla="*/ 1502057 w 4408059"/>
              <a:gd name="connsiteY60" fmla="*/ 4094498 h 5619545"/>
              <a:gd name="connsiteX61" fmla="*/ 1669892 w 4408059"/>
              <a:gd name="connsiteY61" fmla="*/ 4094498 h 5619545"/>
              <a:gd name="connsiteX62" fmla="*/ 1669892 w 4408059"/>
              <a:gd name="connsiteY62" fmla="*/ 4414195 h 5619545"/>
              <a:gd name="connsiteX63" fmla="*/ 1502057 w 4408059"/>
              <a:gd name="connsiteY63" fmla="*/ 4414195 h 5619545"/>
              <a:gd name="connsiteX64" fmla="*/ 3040448 w 4408059"/>
              <a:gd name="connsiteY64" fmla="*/ 3912088 h 5619545"/>
              <a:gd name="connsiteX65" fmla="*/ 3216282 w 4408059"/>
              <a:gd name="connsiteY65" fmla="*/ 3912088 h 5619545"/>
              <a:gd name="connsiteX66" fmla="*/ 3216282 w 4408059"/>
              <a:gd name="connsiteY66" fmla="*/ 4231784 h 5619545"/>
              <a:gd name="connsiteX67" fmla="*/ 3040448 w 4408059"/>
              <a:gd name="connsiteY67" fmla="*/ 4231784 h 5619545"/>
              <a:gd name="connsiteX68" fmla="*/ 2704776 w 4408059"/>
              <a:gd name="connsiteY68" fmla="*/ 3912088 h 5619545"/>
              <a:gd name="connsiteX69" fmla="*/ 2872611 w 4408059"/>
              <a:gd name="connsiteY69" fmla="*/ 3912088 h 5619545"/>
              <a:gd name="connsiteX70" fmla="*/ 2872611 w 4408059"/>
              <a:gd name="connsiteY70" fmla="*/ 4231784 h 5619545"/>
              <a:gd name="connsiteX71" fmla="*/ 2704776 w 4408059"/>
              <a:gd name="connsiteY71" fmla="*/ 4231784 h 5619545"/>
              <a:gd name="connsiteX72" fmla="*/ 3719802 w 4408059"/>
              <a:gd name="connsiteY72" fmla="*/ 3912077 h 5619545"/>
              <a:gd name="connsiteX73" fmla="*/ 3887637 w 4408059"/>
              <a:gd name="connsiteY73" fmla="*/ 3912077 h 5619545"/>
              <a:gd name="connsiteX74" fmla="*/ 3887637 w 4408059"/>
              <a:gd name="connsiteY74" fmla="*/ 4231773 h 5619545"/>
              <a:gd name="connsiteX75" fmla="*/ 3719802 w 4408059"/>
              <a:gd name="connsiteY75" fmla="*/ 4231773 h 5619545"/>
              <a:gd name="connsiteX76" fmla="*/ 3384129 w 4408059"/>
              <a:gd name="connsiteY76" fmla="*/ 3912077 h 5619545"/>
              <a:gd name="connsiteX77" fmla="*/ 3551964 w 4408059"/>
              <a:gd name="connsiteY77" fmla="*/ 3912077 h 5619545"/>
              <a:gd name="connsiteX78" fmla="*/ 3551964 w 4408059"/>
              <a:gd name="connsiteY78" fmla="*/ 4231773 h 5619545"/>
              <a:gd name="connsiteX79" fmla="*/ 3384129 w 4408059"/>
              <a:gd name="connsiteY79" fmla="*/ 4231773 h 5619545"/>
              <a:gd name="connsiteX80" fmla="*/ 1158376 w 4408059"/>
              <a:gd name="connsiteY80" fmla="*/ 3409987 h 5619545"/>
              <a:gd name="connsiteX81" fmla="*/ 1334211 w 4408059"/>
              <a:gd name="connsiteY81" fmla="*/ 3409987 h 5619545"/>
              <a:gd name="connsiteX82" fmla="*/ 1334211 w 4408059"/>
              <a:gd name="connsiteY82" fmla="*/ 3729683 h 5619545"/>
              <a:gd name="connsiteX83" fmla="*/ 1158376 w 4408059"/>
              <a:gd name="connsiteY83" fmla="*/ 3729683 h 5619545"/>
              <a:gd name="connsiteX84" fmla="*/ 822703 w 4408059"/>
              <a:gd name="connsiteY84" fmla="*/ 3409987 h 5619545"/>
              <a:gd name="connsiteX85" fmla="*/ 822932 w 4408059"/>
              <a:gd name="connsiteY85" fmla="*/ 3409987 h 5619545"/>
              <a:gd name="connsiteX86" fmla="*/ 990538 w 4408059"/>
              <a:gd name="connsiteY86" fmla="*/ 3409987 h 5619545"/>
              <a:gd name="connsiteX87" fmla="*/ 998766 w 4408059"/>
              <a:gd name="connsiteY87" fmla="*/ 3409987 h 5619545"/>
              <a:gd name="connsiteX88" fmla="*/ 998766 w 4408059"/>
              <a:gd name="connsiteY88" fmla="*/ 3729683 h 5619545"/>
              <a:gd name="connsiteX89" fmla="*/ 990538 w 4408059"/>
              <a:gd name="connsiteY89" fmla="*/ 3729683 h 5619545"/>
              <a:gd name="connsiteX90" fmla="*/ 822932 w 4408059"/>
              <a:gd name="connsiteY90" fmla="*/ 3729683 h 5619545"/>
              <a:gd name="connsiteX91" fmla="*/ 822703 w 4408059"/>
              <a:gd name="connsiteY91" fmla="*/ 3729683 h 5619545"/>
              <a:gd name="connsiteX92" fmla="*/ 487259 w 4408059"/>
              <a:gd name="connsiteY92" fmla="*/ 3409987 h 5619545"/>
              <a:gd name="connsiteX93" fmla="*/ 655094 w 4408059"/>
              <a:gd name="connsiteY93" fmla="*/ 3409987 h 5619545"/>
              <a:gd name="connsiteX94" fmla="*/ 655094 w 4408059"/>
              <a:gd name="connsiteY94" fmla="*/ 3729683 h 5619545"/>
              <a:gd name="connsiteX95" fmla="*/ 487259 w 4408059"/>
              <a:gd name="connsiteY95" fmla="*/ 3729683 h 5619545"/>
              <a:gd name="connsiteX96" fmla="*/ 1837729 w 4408059"/>
              <a:gd name="connsiteY96" fmla="*/ 3409976 h 5619545"/>
              <a:gd name="connsiteX97" fmla="*/ 2005564 w 4408059"/>
              <a:gd name="connsiteY97" fmla="*/ 3409976 h 5619545"/>
              <a:gd name="connsiteX98" fmla="*/ 2005564 w 4408059"/>
              <a:gd name="connsiteY98" fmla="*/ 3729672 h 5619545"/>
              <a:gd name="connsiteX99" fmla="*/ 1837729 w 4408059"/>
              <a:gd name="connsiteY99" fmla="*/ 3729672 h 5619545"/>
              <a:gd name="connsiteX100" fmla="*/ 1502057 w 4408059"/>
              <a:gd name="connsiteY100" fmla="*/ 3409976 h 5619545"/>
              <a:gd name="connsiteX101" fmla="*/ 1669892 w 4408059"/>
              <a:gd name="connsiteY101" fmla="*/ 3409976 h 5619545"/>
              <a:gd name="connsiteX102" fmla="*/ 1669892 w 4408059"/>
              <a:gd name="connsiteY102" fmla="*/ 3729672 h 5619545"/>
              <a:gd name="connsiteX103" fmla="*/ 1502057 w 4408059"/>
              <a:gd name="connsiteY103" fmla="*/ 3729672 h 5619545"/>
              <a:gd name="connsiteX104" fmla="*/ 3040448 w 4408059"/>
              <a:gd name="connsiteY104" fmla="*/ 3227562 h 5619545"/>
              <a:gd name="connsiteX105" fmla="*/ 3216282 w 4408059"/>
              <a:gd name="connsiteY105" fmla="*/ 3227562 h 5619545"/>
              <a:gd name="connsiteX106" fmla="*/ 3216282 w 4408059"/>
              <a:gd name="connsiteY106" fmla="*/ 3547258 h 5619545"/>
              <a:gd name="connsiteX107" fmla="*/ 3040448 w 4408059"/>
              <a:gd name="connsiteY107" fmla="*/ 3547258 h 5619545"/>
              <a:gd name="connsiteX108" fmla="*/ 2704776 w 4408059"/>
              <a:gd name="connsiteY108" fmla="*/ 3227562 h 5619545"/>
              <a:gd name="connsiteX109" fmla="*/ 2872611 w 4408059"/>
              <a:gd name="connsiteY109" fmla="*/ 3227562 h 5619545"/>
              <a:gd name="connsiteX110" fmla="*/ 2872611 w 4408059"/>
              <a:gd name="connsiteY110" fmla="*/ 3547258 h 5619545"/>
              <a:gd name="connsiteX111" fmla="*/ 2704776 w 4408059"/>
              <a:gd name="connsiteY111" fmla="*/ 3547258 h 5619545"/>
              <a:gd name="connsiteX112" fmla="*/ 3719802 w 4408059"/>
              <a:gd name="connsiteY112" fmla="*/ 3227551 h 5619545"/>
              <a:gd name="connsiteX113" fmla="*/ 3887637 w 4408059"/>
              <a:gd name="connsiteY113" fmla="*/ 3227551 h 5619545"/>
              <a:gd name="connsiteX114" fmla="*/ 3887637 w 4408059"/>
              <a:gd name="connsiteY114" fmla="*/ 3547247 h 5619545"/>
              <a:gd name="connsiteX115" fmla="*/ 3719802 w 4408059"/>
              <a:gd name="connsiteY115" fmla="*/ 3547247 h 5619545"/>
              <a:gd name="connsiteX116" fmla="*/ 3384129 w 4408059"/>
              <a:gd name="connsiteY116" fmla="*/ 3227551 h 5619545"/>
              <a:gd name="connsiteX117" fmla="*/ 3551964 w 4408059"/>
              <a:gd name="connsiteY117" fmla="*/ 3227551 h 5619545"/>
              <a:gd name="connsiteX118" fmla="*/ 3551964 w 4408059"/>
              <a:gd name="connsiteY118" fmla="*/ 3547247 h 5619545"/>
              <a:gd name="connsiteX119" fmla="*/ 3384129 w 4408059"/>
              <a:gd name="connsiteY119" fmla="*/ 3547247 h 5619545"/>
              <a:gd name="connsiteX120" fmla="*/ 1158376 w 4408059"/>
              <a:gd name="connsiteY120" fmla="*/ 2725458 h 5619545"/>
              <a:gd name="connsiteX121" fmla="*/ 1334211 w 4408059"/>
              <a:gd name="connsiteY121" fmla="*/ 2725458 h 5619545"/>
              <a:gd name="connsiteX122" fmla="*/ 1334211 w 4408059"/>
              <a:gd name="connsiteY122" fmla="*/ 3045154 h 5619545"/>
              <a:gd name="connsiteX123" fmla="*/ 1158376 w 4408059"/>
              <a:gd name="connsiteY123" fmla="*/ 3045154 h 5619545"/>
              <a:gd name="connsiteX124" fmla="*/ 822703 w 4408059"/>
              <a:gd name="connsiteY124" fmla="*/ 2725458 h 5619545"/>
              <a:gd name="connsiteX125" fmla="*/ 822932 w 4408059"/>
              <a:gd name="connsiteY125" fmla="*/ 2725458 h 5619545"/>
              <a:gd name="connsiteX126" fmla="*/ 990538 w 4408059"/>
              <a:gd name="connsiteY126" fmla="*/ 2725458 h 5619545"/>
              <a:gd name="connsiteX127" fmla="*/ 998766 w 4408059"/>
              <a:gd name="connsiteY127" fmla="*/ 2725458 h 5619545"/>
              <a:gd name="connsiteX128" fmla="*/ 998766 w 4408059"/>
              <a:gd name="connsiteY128" fmla="*/ 3045154 h 5619545"/>
              <a:gd name="connsiteX129" fmla="*/ 990538 w 4408059"/>
              <a:gd name="connsiteY129" fmla="*/ 3045154 h 5619545"/>
              <a:gd name="connsiteX130" fmla="*/ 822932 w 4408059"/>
              <a:gd name="connsiteY130" fmla="*/ 3045154 h 5619545"/>
              <a:gd name="connsiteX131" fmla="*/ 822703 w 4408059"/>
              <a:gd name="connsiteY131" fmla="*/ 3045154 h 5619545"/>
              <a:gd name="connsiteX132" fmla="*/ 487259 w 4408059"/>
              <a:gd name="connsiteY132" fmla="*/ 2725458 h 5619545"/>
              <a:gd name="connsiteX133" fmla="*/ 655094 w 4408059"/>
              <a:gd name="connsiteY133" fmla="*/ 2725458 h 5619545"/>
              <a:gd name="connsiteX134" fmla="*/ 655094 w 4408059"/>
              <a:gd name="connsiteY134" fmla="*/ 3045154 h 5619545"/>
              <a:gd name="connsiteX135" fmla="*/ 487259 w 4408059"/>
              <a:gd name="connsiteY135" fmla="*/ 3045154 h 5619545"/>
              <a:gd name="connsiteX136" fmla="*/ 1837729 w 4408059"/>
              <a:gd name="connsiteY136" fmla="*/ 2725453 h 5619545"/>
              <a:gd name="connsiteX137" fmla="*/ 2005564 w 4408059"/>
              <a:gd name="connsiteY137" fmla="*/ 2725453 h 5619545"/>
              <a:gd name="connsiteX138" fmla="*/ 2005564 w 4408059"/>
              <a:gd name="connsiteY138" fmla="*/ 3045149 h 5619545"/>
              <a:gd name="connsiteX139" fmla="*/ 1837729 w 4408059"/>
              <a:gd name="connsiteY139" fmla="*/ 3045149 h 5619545"/>
              <a:gd name="connsiteX140" fmla="*/ 1502057 w 4408059"/>
              <a:gd name="connsiteY140" fmla="*/ 2725453 h 5619545"/>
              <a:gd name="connsiteX141" fmla="*/ 1669892 w 4408059"/>
              <a:gd name="connsiteY141" fmla="*/ 2725453 h 5619545"/>
              <a:gd name="connsiteX142" fmla="*/ 1669892 w 4408059"/>
              <a:gd name="connsiteY142" fmla="*/ 3045149 h 5619545"/>
              <a:gd name="connsiteX143" fmla="*/ 1502057 w 4408059"/>
              <a:gd name="connsiteY143" fmla="*/ 3045149 h 5619545"/>
              <a:gd name="connsiteX144" fmla="*/ 3040448 w 4408059"/>
              <a:gd name="connsiteY144" fmla="*/ 2543036 h 5619545"/>
              <a:gd name="connsiteX145" fmla="*/ 3216282 w 4408059"/>
              <a:gd name="connsiteY145" fmla="*/ 2543036 h 5619545"/>
              <a:gd name="connsiteX146" fmla="*/ 3216282 w 4408059"/>
              <a:gd name="connsiteY146" fmla="*/ 2862733 h 5619545"/>
              <a:gd name="connsiteX147" fmla="*/ 3040448 w 4408059"/>
              <a:gd name="connsiteY147" fmla="*/ 2862733 h 5619545"/>
              <a:gd name="connsiteX148" fmla="*/ 2704776 w 4408059"/>
              <a:gd name="connsiteY148" fmla="*/ 2543036 h 5619545"/>
              <a:gd name="connsiteX149" fmla="*/ 2872611 w 4408059"/>
              <a:gd name="connsiteY149" fmla="*/ 2543036 h 5619545"/>
              <a:gd name="connsiteX150" fmla="*/ 2872611 w 4408059"/>
              <a:gd name="connsiteY150" fmla="*/ 2862733 h 5619545"/>
              <a:gd name="connsiteX151" fmla="*/ 2704776 w 4408059"/>
              <a:gd name="connsiteY151" fmla="*/ 2862733 h 5619545"/>
              <a:gd name="connsiteX152" fmla="*/ 3719802 w 4408059"/>
              <a:gd name="connsiteY152" fmla="*/ 2543028 h 5619545"/>
              <a:gd name="connsiteX153" fmla="*/ 3887637 w 4408059"/>
              <a:gd name="connsiteY153" fmla="*/ 2543028 h 5619545"/>
              <a:gd name="connsiteX154" fmla="*/ 3887637 w 4408059"/>
              <a:gd name="connsiteY154" fmla="*/ 2862724 h 5619545"/>
              <a:gd name="connsiteX155" fmla="*/ 3719802 w 4408059"/>
              <a:gd name="connsiteY155" fmla="*/ 2862724 h 5619545"/>
              <a:gd name="connsiteX156" fmla="*/ 3384129 w 4408059"/>
              <a:gd name="connsiteY156" fmla="*/ 2543028 h 5619545"/>
              <a:gd name="connsiteX157" fmla="*/ 3551964 w 4408059"/>
              <a:gd name="connsiteY157" fmla="*/ 2543028 h 5619545"/>
              <a:gd name="connsiteX158" fmla="*/ 3551964 w 4408059"/>
              <a:gd name="connsiteY158" fmla="*/ 2862724 h 5619545"/>
              <a:gd name="connsiteX159" fmla="*/ 3384129 w 4408059"/>
              <a:gd name="connsiteY159" fmla="*/ 2862724 h 5619545"/>
              <a:gd name="connsiteX160" fmla="*/ 2496542 w 4408059"/>
              <a:gd name="connsiteY160" fmla="*/ 2045507 h 5619545"/>
              <a:gd name="connsiteX161" fmla="*/ 2496542 w 4408059"/>
              <a:gd name="connsiteY161" fmla="*/ 5356750 h 5619545"/>
              <a:gd name="connsiteX162" fmla="*/ 4144172 w 4408059"/>
              <a:gd name="connsiteY162" fmla="*/ 5356750 h 5619545"/>
              <a:gd name="connsiteX163" fmla="*/ 4144172 w 4408059"/>
              <a:gd name="connsiteY163" fmla="*/ 2045507 h 5619545"/>
              <a:gd name="connsiteX164" fmla="*/ 1158376 w 4408059"/>
              <a:gd name="connsiteY164" fmla="*/ 2040932 h 5619545"/>
              <a:gd name="connsiteX165" fmla="*/ 1334211 w 4408059"/>
              <a:gd name="connsiteY165" fmla="*/ 2040932 h 5619545"/>
              <a:gd name="connsiteX166" fmla="*/ 1334211 w 4408059"/>
              <a:gd name="connsiteY166" fmla="*/ 2360629 h 5619545"/>
              <a:gd name="connsiteX167" fmla="*/ 1158376 w 4408059"/>
              <a:gd name="connsiteY167" fmla="*/ 2360629 h 5619545"/>
              <a:gd name="connsiteX168" fmla="*/ 822703 w 4408059"/>
              <a:gd name="connsiteY168" fmla="*/ 2040932 h 5619545"/>
              <a:gd name="connsiteX169" fmla="*/ 822932 w 4408059"/>
              <a:gd name="connsiteY169" fmla="*/ 2040932 h 5619545"/>
              <a:gd name="connsiteX170" fmla="*/ 990538 w 4408059"/>
              <a:gd name="connsiteY170" fmla="*/ 2040932 h 5619545"/>
              <a:gd name="connsiteX171" fmla="*/ 998766 w 4408059"/>
              <a:gd name="connsiteY171" fmla="*/ 2040932 h 5619545"/>
              <a:gd name="connsiteX172" fmla="*/ 998766 w 4408059"/>
              <a:gd name="connsiteY172" fmla="*/ 2360629 h 5619545"/>
              <a:gd name="connsiteX173" fmla="*/ 990538 w 4408059"/>
              <a:gd name="connsiteY173" fmla="*/ 2360629 h 5619545"/>
              <a:gd name="connsiteX174" fmla="*/ 822932 w 4408059"/>
              <a:gd name="connsiteY174" fmla="*/ 2360629 h 5619545"/>
              <a:gd name="connsiteX175" fmla="*/ 822703 w 4408059"/>
              <a:gd name="connsiteY175" fmla="*/ 2360629 h 5619545"/>
              <a:gd name="connsiteX176" fmla="*/ 487259 w 4408059"/>
              <a:gd name="connsiteY176" fmla="*/ 2040932 h 5619545"/>
              <a:gd name="connsiteX177" fmla="*/ 655094 w 4408059"/>
              <a:gd name="connsiteY177" fmla="*/ 2040932 h 5619545"/>
              <a:gd name="connsiteX178" fmla="*/ 655094 w 4408059"/>
              <a:gd name="connsiteY178" fmla="*/ 2360629 h 5619545"/>
              <a:gd name="connsiteX179" fmla="*/ 487259 w 4408059"/>
              <a:gd name="connsiteY179" fmla="*/ 2360629 h 5619545"/>
              <a:gd name="connsiteX180" fmla="*/ 1837729 w 4408059"/>
              <a:gd name="connsiteY180" fmla="*/ 2040927 h 5619545"/>
              <a:gd name="connsiteX181" fmla="*/ 2005564 w 4408059"/>
              <a:gd name="connsiteY181" fmla="*/ 2040927 h 5619545"/>
              <a:gd name="connsiteX182" fmla="*/ 2005564 w 4408059"/>
              <a:gd name="connsiteY182" fmla="*/ 2360623 h 5619545"/>
              <a:gd name="connsiteX183" fmla="*/ 1837729 w 4408059"/>
              <a:gd name="connsiteY183" fmla="*/ 2360623 h 5619545"/>
              <a:gd name="connsiteX184" fmla="*/ 1502057 w 4408059"/>
              <a:gd name="connsiteY184" fmla="*/ 2040927 h 5619545"/>
              <a:gd name="connsiteX185" fmla="*/ 1669892 w 4408059"/>
              <a:gd name="connsiteY185" fmla="*/ 2040927 h 5619545"/>
              <a:gd name="connsiteX186" fmla="*/ 1669892 w 4408059"/>
              <a:gd name="connsiteY186" fmla="*/ 2360623 h 5619545"/>
              <a:gd name="connsiteX187" fmla="*/ 1502057 w 4408059"/>
              <a:gd name="connsiteY187" fmla="*/ 2360623 h 5619545"/>
              <a:gd name="connsiteX188" fmla="*/ 1158376 w 4408059"/>
              <a:gd name="connsiteY188" fmla="*/ 1356407 h 5619545"/>
              <a:gd name="connsiteX189" fmla="*/ 1334211 w 4408059"/>
              <a:gd name="connsiteY189" fmla="*/ 1356407 h 5619545"/>
              <a:gd name="connsiteX190" fmla="*/ 1334211 w 4408059"/>
              <a:gd name="connsiteY190" fmla="*/ 1676103 h 5619545"/>
              <a:gd name="connsiteX191" fmla="*/ 1158376 w 4408059"/>
              <a:gd name="connsiteY191" fmla="*/ 1676103 h 5619545"/>
              <a:gd name="connsiteX192" fmla="*/ 822703 w 4408059"/>
              <a:gd name="connsiteY192" fmla="*/ 1356407 h 5619545"/>
              <a:gd name="connsiteX193" fmla="*/ 822932 w 4408059"/>
              <a:gd name="connsiteY193" fmla="*/ 1356407 h 5619545"/>
              <a:gd name="connsiteX194" fmla="*/ 990538 w 4408059"/>
              <a:gd name="connsiteY194" fmla="*/ 1356407 h 5619545"/>
              <a:gd name="connsiteX195" fmla="*/ 998766 w 4408059"/>
              <a:gd name="connsiteY195" fmla="*/ 1356407 h 5619545"/>
              <a:gd name="connsiteX196" fmla="*/ 998766 w 4408059"/>
              <a:gd name="connsiteY196" fmla="*/ 1676103 h 5619545"/>
              <a:gd name="connsiteX197" fmla="*/ 990538 w 4408059"/>
              <a:gd name="connsiteY197" fmla="*/ 1676103 h 5619545"/>
              <a:gd name="connsiteX198" fmla="*/ 822932 w 4408059"/>
              <a:gd name="connsiteY198" fmla="*/ 1676103 h 5619545"/>
              <a:gd name="connsiteX199" fmla="*/ 822703 w 4408059"/>
              <a:gd name="connsiteY199" fmla="*/ 1676103 h 5619545"/>
              <a:gd name="connsiteX200" fmla="*/ 487259 w 4408059"/>
              <a:gd name="connsiteY200" fmla="*/ 1356407 h 5619545"/>
              <a:gd name="connsiteX201" fmla="*/ 655094 w 4408059"/>
              <a:gd name="connsiteY201" fmla="*/ 1356407 h 5619545"/>
              <a:gd name="connsiteX202" fmla="*/ 655094 w 4408059"/>
              <a:gd name="connsiteY202" fmla="*/ 1676103 h 5619545"/>
              <a:gd name="connsiteX203" fmla="*/ 487259 w 4408059"/>
              <a:gd name="connsiteY203" fmla="*/ 1676103 h 5619545"/>
              <a:gd name="connsiteX204" fmla="*/ 1837729 w 4408059"/>
              <a:gd name="connsiteY204" fmla="*/ 1356404 h 5619545"/>
              <a:gd name="connsiteX205" fmla="*/ 2005564 w 4408059"/>
              <a:gd name="connsiteY205" fmla="*/ 1356404 h 5619545"/>
              <a:gd name="connsiteX206" fmla="*/ 2005564 w 4408059"/>
              <a:gd name="connsiteY206" fmla="*/ 1676100 h 5619545"/>
              <a:gd name="connsiteX207" fmla="*/ 1837729 w 4408059"/>
              <a:gd name="connsiteY207" fmla="*/ 1676100 h 5619545"/>
              <a:gd name="connsiteX208" fmla="*/ 1502057 w 4408059"/>
              <a:gd name="connsiteY208" fmla="*/ 1356404 h 5619545"/>
              <a:gd name="connsiteX209" fmla="*/ 1669892 w 4408059"/>
              <a:gd name="connsiteY209" fmla="*/ 1356404 h 5619545"/>
              <a:gd name="connsiteX210" fmla="*/ 1669892 w 4408059"/>
              <a:gd name="connsiteY210" fmla="*/ 1676100 h 5619545"/>
              <a:gd name="connsiteX211" fmla="*/ 1502057 w 4408059"/>
              <a:gd name="connsiteY211" fmla="*/ 1676100 h 5619545"/>
              <a:gd name="connsiteX212" fmla="*/ 487259 w 4408059"/>
              <a:gd name="connsiteY212" fmla="*/ 671886 h 5619545"/>
              <a:gd name="connsiteX213" fmla="*/ 655094 w 4408059"/>
              <a:gd name="connsiteY213" fmla="*/ 671886 h 5619545"/>
              <a:gd name="connsiteX214" fmla="*/ 655094 w 4408059"/>
              <a:gd name="connsiteY214" fmla="*/ 991581 h 5619545"/>
              <a:gd name="connsiteX215" fmla="*/ 487259 w 4408059"/>
              <a:gd name="connsiteY215" fmla="*/ 991581 h 5619545"/>
              <a:gd name="connsiteX216" fmla="*/ 1502057 w 4408059"/>
              <a:gd name="connsiteY216" fmla="*/ 671885 h 5619545"/>
              <a:gd name="connsiteX217" fmla="*/ 1669892 w 4408059"/>
              <a:gd name="connsiteY217" fmla="*/ 671885 h 5619545"/>
              <a:gd name="connsiteX218" fmla="*/ 1669892 w 4408059"/>
              <a:gd name="connsiteY218" fmla="*/ 991581 h 5619545"/>
              <a:gd name="connsiteX219" fmla="*/ 1502057 w 4408059"/>
              <a:gd name="connsiteY219" fmla="*/ 991581 h 5619545"/>
              <a:gd name="connsiteX220" fmla="*/ 1158376 w 4408059"/>
              <a:gd name="connsiteY220" fmla="*/ 671885 h 5619545"/>
              <a:gd name="connsiteX221" fmla="*/ 1334211 w 4408059"/>
              <a:gd name="connsiteY221" fmla="*/ 671885 h 5619545"/>
              <a:gd name="connsiteX222" fmla="*/ 1334211 w 4408059"/>
              <a:gd name="connsiteY222" fmla="*/ 991581 h 5619545"/>
              <a:gd name="connsiteX223" fmla="*/ 1158376 w 4408059"/>
              <a:gd name="connsiteY223" fmla="*/ 991581 h 5619545"/>
              <a:gd name="connsiteX224" fmla="*/ 822703 w 4408059"/>
              <a:gd name="connsiteY224" fmla="*/ 671885 h 5619545"/>
              <a:gd name="connsiteX225" fmla="*/ 822932 w 4408059"/>
              <a:gd name="connsiteY225" fmla="*/ 671885 h 5619545"/>
              <a:gd name="connsiteX226" fmla="*/ 990538 w 4408059"/>
              <a:gd name="connsiteY226" fmla="*/ 671885 h 5619545"/>
              <a:gd name="connsiteX227" fmla="*/ 998766 w 4408059"/>
              <a:gd name="connsiteY227" fmla="*/ 671885 h 5619545"/>
              <a:gd name="connsiteX228" fmla="*/ 998766 w 4408059"/>
              <a:gd name="connsiteY228" fmla="*/ 991581 h 5619545"/>
              <a:gd name="connsiteX229" fmla="*/ 990538 w 4408059"/>
              <a:gd name="connsiteY229" fmla="*/ 991581 h 5619545"/>
              <a:gd name="connsiteX230" fmla="*/ 822932 w 4408059"/>
              <a:gd name="connsiteY230" fmla="*/ 991581 h 5619545"/>
              <a:gd name="connsiteX231" fmla="*/ 822703 w 4408059"/>
              <a:gd name="connsiteY231" fmla="*/ 991581 h 5619545"/>
              <a:gd name="connsiteX232" fmla="*/ 1837729 w 4408059"/>
              <a:gd name="connsiteY232" fmla="*/ 671885 h 5619545"/>
              <a:gd name="connsiteX233" fmla="*/ 2005564 w 4408059"/>
              <a:gd name="connsiteY233" fmla="*/ 671885 h 5619545"/>
              <a:gd name="connsiteX234" fmla="*/ 2005564 w 4408059"/>
              <a:gd name="connsiteY234" fmla="*/ 991581 h 5619545"/>
              <a:gd name="connsiteX235" fmla="*/ 1837729 w 4408059"/>
              <a:gd name="connsiteY235" fmla="*/ 991581 h 5619545"/>
              <a:gd name="connsiteX236" fmla="*/ 262795 w 4408059"/>
              <a:gd name="connsiteY236" fmla="*/ 262796 h 5619545"/>
              <a:gd name="connsiteX237" fmla="*/ 262795 w 4408059"/>
              <a:gd name="connsiteY237" fmla="*/ 5356750 h 5619545"/>
              <a:gd name="connsiteX238" fmla="*/ 2233744 w 4408059"/>
              <a:gd name="connsiteY238" fmla="*/ 5356750 h 5619545"/>
              <a:gd name="connsiteX239" fmla="*/ 2233744 w 4408059"/>
              <a:gd name="connsiteY239" fmla="*/ 262796 h 5619545"/>
              <a:gd name="connsiteX240" fmla="*/ 0 w 4408059"/>
              <a:gd name="connsiteY240" fmla="*/ 0 h 5619545"/>
              <a:gd name="connsiteX241" fmla="*/ 2496539 w 4408059"/>
              <a:gd name="connsiteY241" fmla="*/ 0 h 5619545"/>
              <a:gd name="connsiteX242" fmla="*/ 2496542 w 4408059"/>
              <a:gd name="connsiteY242" fmla="*/ 537468 h 5619545"/>
              <a:gd name="connsiteX243" fmla="*/ 2499048 w 4408059"/>
              <a:gd name="connsiteY243" fmla="*/ 536088 h 5619545"/>
              <a:gd name="connsiteX244" fmla="*/ 2499048 w 4408059"/>
              <a:gd name="connsiteY244" fmla="*/ 1783477 h 5619545"/>
              <a:gd name="connsiteX245" fmla="*/ 4408059 w 4408059"/>
              <a:gd name="connsiteY245" fmla="*/ 1783477 h 5619545"/>
              <a:gd name="connsiteX246" fmla="*/ 4408059 w 4408059"/>
              <a:gd name="connsiteY246" fmla="*/ 2434032 h 5619545"/>
              <a:gd name="connsiteX247" fmla="*/ 4406967 w 4408059"/>
              <a:gd name="connsiteY247" fmla="*/ 2434032 h 5619545"/>
              <a:gd name="connsiteX248" fmla="*/ 4406965 w 4408059"/>
              <a:gd name="connsiteY248" fmla="*/ 5619545 h 5619545"/>
              <a:gd name="connsiteX249" fmla="*/ 0 w 4408059"/>
              <a:gd name="connsiteY249" fmla="*/ 5619545 h 5619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4408059" h="5619545">
                <a:moveTo>
                  <a:pt x="1158342" y="4779035"/>
                </a:moveTo>
                <a:lnTo>
                  <a:pt x="1334176" y="4779035"/>
                </a:lnTo>
                <a:lnTo>
                  <a:pt x="1334176" y="5098731"/>
                </a:lnTo>
                <a:lnTo>
                  <a:pt x="1158342" y="5098731"/>
                </a:lnTo>
                <a:close/>
                <a:moveTo>
                  <a:pt x="822582" y="4779035"/>
                </a:moveTo>
                <a:lnTo>
                  <a:pt x="822899" y="4779035"/>
                </a:lnTo>
                <a:lnTo>
                  <a:pt x="990417" y="4779035"/>
                </a:lnTo>
                <a:lnTo>
                  <a:pt x="998733" y="4779035"/>
                </a:lnTo>
                <a:lnTo>
                  <a:pt x="998733" y="5098731"/>
                </a:lnTo>
                <a:lnTo>
                  <a:pt x="990417" y="5098731"/>
                </a:lnTo>
                <a:lnTo>
                  <a:pt x="822899" y="5098731"/>
                </a:lnTo>
                <a:lnTo>
                  <a:pt x="822582" y="5098731"/>
                </a:lnTo>
                <a:close/>
                <a:moveTo>
                  <a:pt x="487138" y="4779035"/>
                </a:moveTo>
                <a:lnTo>
                  <a:pt x="654973" y="4779035"/>
                </a:lnTo>
                <a:lnTo>
                  <a:pt x="654973" y="5098731"/>
                </a:lnTo>
                <a:lnTo>
                  <a:pt x="487138" y="5098731"/>
                </a:lnTo>
                <a:close/>
                <a:moveTo>
                  <a:pt x="1837729" y="4779027"/>
                </a:moveTo>
                <a:lnTo>
                  <a:pt x="2005564" y="4779027"/>
                </a:lnTo>
                <a:lnTo>
                  <a:pt x="2005564" y="5098723"/>
                </a:lnTo>
                <a:lnTo>
                  <a:pt x="1837729" y="5098723"/>
                </a:lnTo>
                <a:close/>
                <a:moveTo>
                  <a:pt x="1502057" y="4779027"/>
                </a:moveTo>
                <a:lnTo>
                  <a:pt x="1669892" y="4779027"/>
                </a:lnTo>
                <a:lnTo>
                  <a:pt x="1669892" y="5098723"/>
                </a:lnTo>
                <a:lnTo>
                  <a:pt x="1502057" y="5098723"/>
                </a:lnTo>
                <a:close/>
                <a:moveTo>
                  <a:pt x="3040415" y="4596613"/>
                </a:moveTo>
                <a:lnTo>
                  <a:pt x="3216249" y="4596613"/>
                </a:lnTo>
                <a:lnTo>
                  <a:pt x="3216249" y="4916310"/>
                </a:lnTo>
                <a:lnTo>
                  <a:pt x="3040415" y="4916310"/>
                </a:lnTo>
                <a:close/>
                <a:moveTo>
                  <a:pt x="2704655" y="4596613"/>
                </a:moveTo>
                <a:lnTo>
                  <a:pt x="2872490" y="4596613"/>
                </a:lnTo>
                <a:lnTo>
                  <a:pt x="2872490" y="4916310"/>
                </a:lnTo>
                <a:lnTo>
                  <a:pt x="2704655" y="4916310"/>
                </a:lnTo>
                <a:close/>
                <a:moveTo>
                  <a:pt x="3719802" y="4596602"/>
                </a:moveTo>
                <a:lnTo>
                  <a:pt x="3887637" y="4596602"/>
                </a:lnTo>
                <a:lnTo>
                  <a:pt x="3887637" y="4916299"/>
                </a:lnTo>
                <a:lnTo>
                  <a:pt x="3719802" y="4916299"/>
                </a:lnTo>
                <a:close/>
                <a:moveTo>
                  <a:pt x="3384129" y="4596602"/>
                </a:moveTo>
                <a:lnTo>
                  <a:pt x="3551964" y="4596602"/>
                </a:lnTo>
                <a:lnTo>
                  <a:pt x="3551964" y="4916299"/>
                </a:lnTo>
                <a:lnTo>
                  <a:pt x="3384129" y="4916299"/>
                </a:lnTo>
                <a:close/>
                <a:moveTo>
                  <a:pt x="1158376" y="4094512"/>
                </a:moveTo>
                <a:lnTo>
                  <a:pt x="1334211" y="4094512"/>
                </a:lnTo>
                <a:lnTo>
                  <a:pt x="1334211" y="4414208"/>
                </a:lnTo>
                <a:lnTo>
                  <a:pt x="1158376" y="4414208"/>
                </a:lnTo>
                <a:close/>
                <a:moveTo>
                  <a:pt x="822703" y="4094512"/>
                </a:moveTo>
                <a:lnTo>
                  <a:pt x="822932" y="4094512"/>
                </a:lnTo>
                <a:lnTo>
                  <a:pt x="990538" y="4094512"/>
                </a:lnTo>
                <a:lnTo>
                  <a:pt x="998766" y="4094512"/>
                </a:lnTo>
                <a:lnTo>
                  <a:pt x="998766" y="4414208"/>
                </a:lnTo>
                <a:lnTo>
                  <a:pt x="990538" y="4414208"/>
                </a:lnTo>
                <a:lnTo>
                  <a:pt x="822932" y="4414208"/>
                </a:lnTo>
                <a:lnTo>
                  <a:pt x="822703" y="4414208"/>
                </a:lnTo>
                <a:close/>
                <a:moveTo>
                  <a:pt x="487259" y="4094512"/>
                </a:moveTo>
                <a:lnTo>
                  <a:pt x="655094" y="4094512"/>
                </a:lnTo>
                <a:lnTo>
                  <a:pt x="655094" y="4414208"/>
                </a:lnTo>
                <a:lnTo>
                  <a:pt x="487259" y="4414208"/>
                </a:lnTo>
                <a:close/>
                <a:moveTo>
                  <a:pt x="1837729" y="4094498"/>
                </a:moveTo>
                <a:lnTo>
                  <a:pt x="2005564" y="4094498"/>
                </a:lnTo>
                <a:lnTo>
                  <a:pt x="2005564" y="4414195"/>
                </a:lnTo>
                <a:lnTo>
                  <a:pt x="1837729" y="4414195"/>
                </a:lnTo>
                <a:close/>
                <a:moveTo>
                  <a:pt x="1502057" y="4094498"/>
                </a:moveTo>
                <a:lnTo>
                  <a:pt x="1669892" y="4094498"/>
                </a:lnTo>
                <a:lnTo>
                  <a:pt x="1669892" y="4414195"/>
                </a:lnTo>
                <a:lnTo>
                  <a:pt x="1502057" y="4414195"/>
                </a:lnTo>
                <a:close/>
                <a:moveTo>
                  <a:pt x="3040448" y="3912088"/>
                </a:moveTo>
                <a:lnTo>
                  <a:pt x="3216282" y="3912088"/>
                </a:lnTo>
                <a:lnTo>
                  <a:pt x="3216282" y="4231784"/>
                </a:lnTo>
                <a:lnTo>
                  <a:pt x="3040448" y="4231784"/>
                </a:lnTo>
                <a:close/>
                <a:moveTo>
                  <a:pt x="2704776" y="3912088"/>
                </a:moveTo>
                <a:lnTo>
                  <a:pt x="2872611" y="3912088"/>
                </a:lnTo>
                <a:lnTo>
                  <a:pt x="2872611" y="4231784"/>
                </a:lnTo>
                <a:lnTo>
                  <a:pt x="2704776" y="4231784"/>
                </a:lnTo>
                <a:close/>
                <a:moveTo>
                  <a:pt x="3719802" y="3912077"/>
                </a:moveTo>
                <a:lnTo>
                  <a:pt x="3887637" y="3912077"/>
                </a:lnTo>
                <a:lnTo>
                  <a:pt x="3887637" y="4231773"/>
                </a:lnTo>
                <a:lnTo>
                  <a:pt x="3719802" y="4231773"/>
                </a:lnTo>
                <a:close/>
                <a:moveTo>
                  <a:pt x="3384129" y="3912077"/>
                </a:moveTo>
                <a:lnTo>
                  <a:pt x="3551964" y="3912077"/>
                </a:lnTo>
                <a:lnTo>
                  <a:pt x="3551964" y="4231773"/>
                </a:lnTo>
                <a:lnTo>
                  <a:pt x="3384129" y="4231773"/>
                </a:lnTo>
                <a:close/>
                <a:moveTo>
                  <a:pt x="1158376" y="3409987"/>
                </a:moveTo>
                <a:lnTo>
                  <a:pt x="1334211" y="3409987"/>
                </a:lnTo>
                <a:lnTo>
                  <a:pt x="1334211" y="3729683"/>
                </a:lnTo>
                <a:lnTo>
                  <a:pt x="1158376" y="3729683"/>
                </a:lnTo>
                <a:close/>
                <a:moveTo>
                  <a:pt x="822703" y="3409987"/>
                </a:moveTo>
                <a:lnTo>
                  <a:pt x="822932" y="3409987"/>
                </a:lnTo>
                <a:lnTo>
                  <a:pt x="990538" y="3409987"/>
                </a:lnTo>
                <a:lnTo>
                  <a:pt x="998766" y="3409987"/>
                </a:lnTo>
                <a:lnTo>
                  <a:pt x="998766" y="3729683"/>
                </a:lnTo>
                <a:lnTo>
                  <a:pt x="990538" y="3729683"/>
                </a:lnTo>
                <a:lnTo>
                  <a:pt x="822932" y="3729683"/>
                </a:lnTo>
                <a:lnTo>
                  <a:pt x="822703" y="3729683"/>
                </a:lnTo>
                <a:close/>
                <a:moveTo>
                  <a:pt x="487259" y="3409987"/>
                </a:moveTo>
                <a:lnTo>
                  <a:pt x="655094" y="3409987"/>
                </a:lnTo>
                <a:lnTo>
                  <a:pt x="655094" y="3729683"/>
                </a:lnTo>
                <a:lnTo>
                  <a:pt x="487259" y="3729683"/>
                </a:lnTo>
                <a:close/>
                <a:moveTo>
                  <a:pt x="1837729" y="3409976"/>
                </a:moveTo>
                <a:lnTo>
                  <a:pt x="2005564" y="3409976"/>
                </a:lnTo>
                <a:lnTo>
                  <a:pt x="2005564" y="3729672"/>
                </a:lnTo>
                <a:lnTo>
                  <a:pt x="1837729" y="3729672"/>
                </a:lnTo>
                <a:close/>
                <a:moveTo>
                  <a:pt x="1502057" y="3409976"/>
                </a:moveTo>
                <a:lnTo>
                  <a:pt x="1669892" y="3409976"/>
                </a:lnTo>
                <a:lnTo>
                  <a:pt x="1669892" y="3729672"/>
                </a:lnTo>
                <a:lnTo>
                  <a:pt x="1502057" y="3729672"/>
                </a:lnTo>
                <a:close/>
                <a:moveTo>
                  <a:pt x="3040448" y="3227562"/>
                </a:moveTo>
                <a:lnTo>
                  <a:pt x="3216282" y="3227562"/>
                </a:lnTo>
                <a:lnTo>
                  <a:pt x="3216282" y="3547258"/>
                </a:lnTo>
                <a:lnTo>
                  <a:pt x="3040448" y="3547258"/>
                </a:lnTo>
                <a:close/>
                <a:moveTo>
                  <a:pt x="2704776" y="3227562"/>
                </a:moveTo>
                <a:lnTo>
                  <a:pt x="2872611" y="3227562"/>
                </a:lnTo>
                <a:lnTo>
                  <a:pt x="2872611" y="3547258"/>
                </a:lnTo>
                <a:lnTo>
                  <a:pt x="2704776" y="3547258"/>
                </a:lnTo>
                <a:close/>
                <a:moveTo>
                  <a:pt x="3719802" y="3227551"/>
                </a:moveTo>
                <a:lnTo>
                  <a:pt x="3887637" y="3227551"/>
                </a:lnTo>
                <a:lnTo>
                  <a:pt x="3887637" y="3547247"/>
                </a:lnTo>
                <a:lnTo>
                  <a:pt x="3719802" y="3547247"/>
                </a:lnTo>
                <a:close/>
                <a:moveTo>
                  <a:pt x="3384129" y="3227551"/>
                </a:moveTo>
                <a:lnTo>
                  <a:pt x="3551964" y="3227551"/>
                </a:lnTo>
                <a:lnTo>
                  <a:pt x="3551964" y="3547247"/>
                </a:lnTo>
                <a:lnTo>
                  <a:pt x="3384129" y="3547247"/>
                </a:lnTo>
                <a:close/>
                <a:moveTo>
                  <a:pt x="1158376" y="2725458"/>
                </a:moveTo>
                <a:lnTo>
                  <a:pt x="1334211" y="2725458"/>
                </a:lnTo>
                <a:lnTo>
                  <a:pt x="1334211" y="3045154"/>
                </a:lnTo>
                <a:lnTo>
                  <a:pt x="1158376" y="3045154"/>
                </a:lnTo>
                <a:close/>
                <a:moveTo>
                  <a:pt x="822703" y="2725458"/>
                </a:moveTo>
                <a:lnTo>
                  <a:pt x="822932" y="2725458"/>
                </a:lnTo>
                <a:lnTo>
                  <a:pt x="990538" y="2725458"/>
                </a:lnTo>
                <a:lnTo>
                  <a:pt x="998766" y="2725458"/>
                </a:lnTo>
                <a:lnTo>
                  <a:pt x="998766" y="3045154"/>
                </a:lnTo>
                <a:lnTo>
                  <a:pt x="990538" y="3045154"/>
                </a:lnTo>
                <a:lnTo>
                  <a:pt x="822932" y="3045154"/>
                </a:lnTo>
                <a:lnTo>
                  <a:pt x="822703" y="3045154"/>
                </a:lnTo>
                <a:close/>
                <a:moveTo>
                  <a:pt x="487259" y="2725458"/>
                </a:moveTo>
                <a:lnTo>
                  <a:pt x="655094" y="2725458"/>
                </a:lnTo>
                <a:lnTo>
                  <a:pt x="655094" y="3045154"/>
                </a:lnTo>
                <a:lnTo>
                  <a:pt x="487259" y="3045154"/>
                </a:lnTo>
                <a:close/>
                <a:moveTo>
                  <a:pt x="1837729" y="2725453"/>
                </a:moveTo>
                <a:lnTo>
                  <a:pt x="2005564" y="2725453"/>
                </a:lnTo>
                <a:lnTo>
                  <a:pt x="2005564" y="3045149"/>
                </a:lnTo>
                <a:lnTo>
                  <a:pt x="1837729" y="3045149"/>
                </a:lnTo>
                <a:close/>
                <a:moveTo>
                  <a:pt x="1502057" y="2725453"/>
                </a:moveTo>
                <a:lnTo>
                  <a:pt x="1669892" y="2725453"/>
                </a:lnTo>
                <a:lnTo>
                  <a:pt x="1669892" y="3045149"/>
                </a:lnTo>
                <a:lnTo>
                  <a:pt x="1502057" y="3045149"/>
                </a:lnTo>
                <a:close/>
                <a:moveTo>
                  <a:pt x="3040448" y="2543036"/>
                </a:moveTo>
                <a:lnTo>
                  <a:pt x="3216282" y="2543036"/>
                </a:lnTo>
                <a:lnTo>
                  <a:pt x="3216282" y="2862733"/>
                </a:lnTo>
                <a:lnTo>
                  <a:pt x="3040448" y="2862733"/>
                </a:lnTo>
                <a:close/>
                <a:moveTo>
                  <a:pt x="2704776" y="2543036"/>
                </a:moveTo>
                <a:lnTo>
                  <a:pt x="2872611" y="2543036"/>
                </a:lnTo>
                <a:lnTo>
                  <a:pt x="2872611" y="2862733"/>
                </a:lnTo>
                <a:lnTo>
                  <a:pt x="2704776" y="2862733"/>
                </a:lnTo>
                <a:close/>
                <a:moveTo>
                  <a:pt x="3719802" y="2543028"/>
                </a:moveTo>
                <a:lnTo>
                  <a:pt x="3887637" y="2543028"/>
                </a:lnTo>
                <a:lnTo>
                  <a:pt x="3887637" y="2862724"/>
                </a:lnTo>
                <a:lnTo>
                  <a:pt x="3719802" y="2862724"/>
                </a:lnTo>
                <a:close/>
                <a:moveTo>
                  <a:pt x="3384129" y="2543028"/>
                </a:moveTo>
                <a:lnTo>
                  <a:pt x="3551964" y="2543028"/>
                </a:lnTo>
                <a:lnTo>
                  <a:pt x="3551964" y="2862724"/>
                </a:lnTo>
                <a:lnTo>
                  <a:pt x="3384129" y="2862724"/>
                </a:lnTo>
                <a:close/>
                <a:moveTo>
                  <a:pt x="2496542" y="2045507"/>
                </a:moveTo>
                <a:lnTo>
                  <a:pt x="2496542" y="5356750"/>
                </a:lnTo>
                <a:lnTo>
                  <a:pt x="4144172" y="5356750"/>
                </a:lnTo>
                <a:lnTo>
                  <a:pt x="4144172" y="2045507"/>
                </a:lnTo>
                <a:close/>
                <a:moveTo>
                  <a:pt x="1158376" y="2040932"/>
                </a:moveTo>
                <a:lnTo>
                  <a:pt x="1334211" y="2040932"/>
                </a:lnTo>
                <a:lnTo>
                  <a:pt x="1334211" y="2360629"/>
                </a:lnTo>
                <a:lnTo>
                  <a:pt x="1158376" y="2360629"/>
                </a:lnTo>
                <a:close/>
                <a:moveTo>
                  <a:pt x="822703" y="2040932"/>
                </a:moveTo>
                <a:lnTo>
                  <a:pt x="822932" y="2040932"/>
                </a:lnTo>
                <a:lnTo>
                  <a:pt x="990538" y="2040932"/>
                </a:lnTo>
                <a:lnTo>
                  <a:pt x="998766" y="2040932"/>
                </a:lnTo>
                <a:lnTo>
                  <a:pt x="998766" y="2360629"/>
                </a:lnTo>
                <a:lnTo>
                  <a:pt x="990538" y="2360629"/>
                </a:lnTo>
                <a:lnTo>
                  <a:pt x="822932" y="2360629"/>
                </a:lnTo>
                <a:lnTo>
                  <a:pt x="822703" y="2360629"/>
                </a:lnTo>
                <a:close/>
                <a:moveTo>
                  <a:pt x="487259" y="2040932"/>
                </a:moveTo>
                <a:lnTo>
                  <a:pt x="655094" y="2040932"/>
                </a:lnTo>
                <a:lnTo>
                  <a:pt x="655094" y="2360629"/>
                </a:lnTo>
                <a:lnTo>
                  <a:pt x="487259" y="2360629"/>
                </a:lnTo>
                <a:close/>
                <a:moveTo>
                  <a:pt x="1837729" y="2040927"/>
                </a:moveTo>
                <a:lnTo>
                  <a:pt x="2005564" y="2040927"/>
                </a:lnTo>
                <a:lnTo>
                  <a:pt x="2005564" y="2360623"/>
                </a:lnTo>
                <a:lnTo>
                  <a:pt x="1837729" y="2360623"/>
                </a:lnTo>
                <a:close/>
                <a:moveTo>
                  <a:pt x="1502057" y="2040927"/>
                </a:moveTo>
                <a:lnTo>
                  <a:pt x="1669892" y="2040927"/>
                </a:lnTo>
                <a:lnTo>
                  <a:pt x="1669892" y="2360623"/>
                </a:lnTo>
                <a:lnTo>
                  <a:pt x="1502057" y="2360623"/>
                </a:lnTo>
                <a:close/>
                <a:moveTo>
                  <a:pt x="1158376" y="1356407"/>
                </a:moveTo>
                <a:lnTo>
                  <a:pt x="1334211" y="1356407"/>
                </a:lnTo>
                <a:lnTo>
                  <a:pt x="1334211" y="1676103"/>
                </a:lnTo>
                <a:lnTo>
                  <a:pt x="1158376" y="1676103"/>
                </a:lnTo>
                <a:close/>
                <a:moveTo>
                  <a:pt x="822703" y="1356407"/>
                </a:moveTo>
                <a:lnTo>
                  <a:pt x="822932" y="1356407"/>
                </a:lnTo>
                <a:lnTo>
                  <a:pt x="990538" y="1356407"/>
                </a:lnTo>
                <a:lnTo>
                  <a:pt x="998766" y="1356407"/>
                </a:lnTo>
                <a:lnTo>
                  <a:pt x="998766" y="1676103"/>
                </a:lnTo>
                <a:lnTo>
                  <a:pt x="990538" y="1676103"/>
                </a:lnTo>
                <a:lnTo>
                  <a:pt x="822932" y="1676103"/>
                </a:lnTo>
                <a:lnTo>
                  <a:pt x="822703" y="1676103"/>
                </a:lnTo>
                <a:close/>
                <a:moveTo>
                  <a:pt x="487259" y="1356407"/>
                </a:moveTo>
                <a:lnTo>
                  <a:pt x="655094" y="1356407"/>
                </a:lnTo>
                <a:lnTo>
                  <a:pt x="655094" y="1676103"/>
                </a:lnTo>
                <a:lnTo>
                  <a:pt x="487259" y="1676103"/>
                </a:lnTo>
                <a:close/>
                <a:moveTo>
                  <a:pt x="1837729" y="1356404"/>
                </a:moveTo>
                <a:lnTo>
                  <a:pt x="2005564" y="1356404"/>
                </a:lnTo>
                <a:lnTo>
                  <a:pt x="2005564" y="1676100"/>
                </a:lnTo>
                <a:lnTo>
                  <a:pt x="1837729" y="1676100"/>
                </a:lnTo>
                <a:close/>
                <a:moveTo>
                  <a:pt x="1502057" y="1356404"/>
                </a:moveTo>
                <a:lnTo>
                  <a:pt x="1669892" y="1356404"/>
                </a:lnTo>
                <a:lnTo>
                  <a:pt x="1669892" y="1676100"/>
                </a:lnTo>
                <a:lnTo>
                  <a:pt x="1502057" y="1676100"/>
                </a:lnTo>
                <a:close/>
                <a:moveTo>
                  <a:pt x="487259" y="671886"/>
                </a:moveTo>
                <a:lnTo>
                  <a:pt x="655094" y="671886"/>
                </a:lnTo>
                <a:lnTo>
                  <a:pt x="655094" y="991581"/>
                </a:lnTo>
                <a:lnTo>
                  <a:pt x="487259" y="991581"/>
                </a:lnTo>
                <a:close/>
                <a:moveTo>
                  <a:pt x="1502057" y="671885"/>
                </a:moveTo>
                <a:lnTo>
                  <a:pt x="1669892" y="671885"/>
                </a:lnTo>
                <a:lnTo>
                  <a:pt x="1669892" y="991581"/>
                </a:lnTo>
                <a:lnTo>
                  <a:pt x="1502057" y="991581"/>
                </a:lnTo>
                <a:close/>
                <a:moveTo>
                  <a:pt x="1158376" y="671885"/>
                </a:moveTo>
                <a:lnTo>
                  <a:pt x="1334211" y="671885"/>
                </a:lnTo>
                <a:lnTo>
                  <a:pt x="1334211" y="991581"/>
                </a:lnTo>
                <a:lnTo>
                  <a:pt x="1158376" y="991581"/>
                </a:lnTo>
                <a:close/>
                <a:moveTo>
                  <a:pt x="822703" y="671885"/>
                </a:moveTo>
                <a:lnTo>
                  <a:pt x="822932" y="671885"/>
                </a:lnTo>
                <a:lnTo>
                  <a:pt x="990538" y="671885"/>
                </a:lnTo>
                <a:lnTo>
                  <a:pt x="998766" y="671885"/>
                </a:lnTo>
                <a:lnTo>
                  <a:pt x="998766" y="991581"/>
                </a:lnTo>
                <a:lnTo>
                  <a:pt x="990538" y="991581"/>
                </a:lnTo>
                <a:lnTo>
                  <a:pt x="822932" y="991581"/>
                </a:lnTo>
                <a:lnTo>
                  <a:pt x="822703" y="991581"/>
                </a:lnTo>
                <a:close/>
                <a:moveTo>
                  <a:pt x="1837729" y="671885"/>
                </a:moveTo>
                <a:lnTo>
                  <a:pt x="2005564" y="671885"/>
                </a:lnTo>
                <a:lnTo>
                  <a:pt x="2005564" y="991581"/>
                </a:lnTo>
                <a:lnTo>
                  <a:pt x="1837729" y="991581"/>
                </a:lnTo>
                <a:close/>
                <a:moveTo>
                  <a:pt x="262795" y="262796"/>
                </a:moveTo>
                <a:lnTo>
                  <a:pt x="262795" y="5356750"/>
                </a:lnTo>
                <a:lnTo>
                  <a:pt x="2233744" y="5356750"/>
                </a:lnTo>
                <a:lnTo>
                  <a:pt x="2233744" y="262796"/>
                </a:lnTo>
                <a:close/>
                <a:moveTo>
                  <a:pt x="0" y="0"/>
                </a:moveTo>
                <a:lnTo>
                  <a:pt x="2496539" y="0"/>
                </a:lnTo>
                <a:lnTo>
                  <a:pt x="2496542" y="537468"/>
                </a:lnTo>
                <a:lnTo>
                  <a:pt x="2499048" y="536088"/>
                </a:lnTo>
                <a:lnTo>
                  <a:pt x="2499048" y="1783477"/>
                </a:lnTo>
                <a:lnTo>
                  <a:pt x="4408059" y="1783477"/>
                </a:lnTo>
                <a:lnTo>
                  <a:pt x="4408059" y="2434032"/>
                </a:lnTo>
                <a:lnTo>
                  <a:pt x="4406967" y="2434032"/>
                </a:lnTo>
                <a:lnTo>
                  <a:pt x="4406965" y="5619545"/>
                </a:lnTo>
                <a:lnTo>
                  <a:pt x="0" y="5619545"/>
                </a:lnTo>
                <a:close/>
              </a:path>
            </a:pathLst>
          </a:custGeom>
          <a:solidFill>
            <a:srgbClr val="FFFFFF"/>
          </a:solidFill>
          <a:ln w="12700" cap="flat" cmpd="sng" algn="ctr">
            <a:noFill/>
            <a:prstDash val="solid"/>
            <a:miter lim="800000"/>
          </a:ln>
          <a:effectLst/>
        </p:spPr>
        <p:txBody>
          <a:bodyPr rtlCol="0" anchor="ctr"/>
          <a:lstStyle/>
          <a:p>
            <a:pPr algn="ctr" defTabSz="914225">
              <a:defRPr/>
            </a:pPr>
            <a:endParaRPr lang="en-US" kern="0">
              <a:solidFill>
                <a:srgbClr val="FFFFFF"/>
              </a:solidFill>
              <a:latin typeface="Segoe UI"/>
            </a:endParaRPr>
          </a:p>
        </p:txBody>
      </p:sp>
      <p:grpSp>
        <p:nvGrpSpPr>
          <p:cNvPr id="337" name="Group 336">
            <a:extLst>
              <a:ext uri="{FF2B5EF4-FFF2-40B4-BE49-F238E27FC236}">
                <a16:creationId xmlns:a16="http://schemas.microsoft.com/office/drawing/2014/main" id="{8ADDFD0E-A1CA-4FB2-8A9A-6774C6415C4F}"/>
              </a:ext>
            </a:extLst>
          </p:cNvPr>
          <p:cNvGrpSpPr/>
          <p:nvPr/>
        </p:nvGrpSpPr>
        <p:grpSpPr>
          <a:xfrm>
            <a:off x="9917326" y="5431415"/>
            <a:ext cx="1793455" cy="317685"/>
            <a:chOff x="10011177" y="5352895"/>
            <a:chExt cx="1793710" cy="317730"/>
          </a:xfrm>
        </p:grpSpPr>
        <p:sp>
          <p:nvSpPr>
            <p:cNvPr id="338" name="Freeform 283">
              <a:extLst>
                <a:ext uri="{FF2B5EF4-FFF2-40B4-BE49-F238E27FC236}">
                  <a16:creationId xmlns:a16="http://schemas.microsoft.com/office/drawing/2014/main" id="{41F8A52B-3311-44B6-B049-5E1230430C99}"/>
                </a:ext>
              </a:extLst>
            </p:cNvPr>
            <p:cNvSpPr/>
            <p:nvPr/>
          </p:nvSpPr>
          <p:spPr bwMode="auto">
            <a:xfrm>
              <a:off x="10011177" y="5352895"/>
              <a:ext cx="306836" cy="317730"/>
            </a:xfrm>
            <a:custGeom>
              <a:avLst/>
              <a:gdLst>
                <a:gd name="connsiteX0" fmla="*/ 366016 w 486435"/>
                <a:gd name="connsiteY0" fmla="*/ 354165 h 503706"/>
                <a:gd name="connsiteX1" fmla="*/ 366016 w 486435"/>
                <a:gd name="connsiteY1" fmla="*/ 394522 h 503706"/>
                <a:gd name="connsiteX2" fmla="*/ 446077 w 486435"/>
                <a:gd name="connsiteY2" fmla="*/ 394522 h 503706"/>
                <a:gd name="connsiteX3" fmla="*/ 446077 w 486435"/>
                <a:gd name="connsiteY3" fmla="*/ 354165 h 503706"/>
                <a:gd name="connsiteX4" fmla="*/ 366016 w 486435"/>
                <a:gd name="connsiteY4" fmla="*/ 291366 h 503706"/>
                <a:gd name="connsiteX5" fmla="*/ 366016 w 486435"/>
                <a:gd name="connsiteY5" fmla="*/ 331723 h 503706"/>
                <a:gd name="connsiteX6" fmla="*/ 446077 w 486435"/>
                <a:gd name="connsiteY6" fmla="*/ 331723 h 503706"/>
                <a:gd name="connsiteX7" fmla="*/ 446077 w 486435"/>
                <a:gd name="connsiteY7" fmla="*/ 291366 h 503706"/>
                <a:gd name="connsiteX8" fmla="*/ 366016 w 486435"/>
                <a:gd name="connsiteY8" fmla="*/ 228566 h 503706"/>
                <a:gd name="connsiteX9" fmla="*/ 366016 w 486435"/>
                <a:gd name="connsiteY9" fmla="*/ 268924 h 503706"/>
                <a:gd name="connsiteX10" fmla="*/ 446077 w 486435"/>
                <a:gd name="connsiteY10" fmla="*/ 268924 h 503706"/>
                <a:gd name="connsiteX11" fmla="*/ 446077 w 486435"/>
                <a:gd name="connsiteY11" fmla="*/ 228566 h 503706"/>
                <a:gd name="connsiteX12" fmla="*/ 366016 w 486435"/>
                <a:gd name="connsiteY12" fmla="*/ 165767 h 503706"/>
                <a:gd name="connsiteX13" fmla="*/ 366016 w 486435"/>
                <a:gd name="connsiteY13" fmla="*/ 206124 h 503706"/>
                <a:gd name="connsiteX14" fmla="*/ 446077 w 486435"/>
                <a:gd name="connsiteY14" fmla="*/ 206124 h 503706"/>
                <a:gd name="connsiteX15" fmla="*/ 446077 w 486435"/>
                <a:gd name="connsiteY15" fmla="*/ 165767 h 503706"/>
                <a:gd name="connsiteX16" fmla="*/ 207859 w 486435"/>
                <a:gd name="connsiteY16" fmla="*/ 154014 h 503706"/>
                <a:gd name="connsiteX17" fmla="*/ 169246 w 486435"/>
                <a:gd name="connsiteY17" fmla="*/ 156413 h 503706"/>
                <a:gd name="connsiteX18" fmla="*/ 140451 w 486435"/>
                <a:gd name="connsiteY18" fmla="*/ 226221 h 503706"/>
                <a:gd name="connsiteX19" fmla="*/ 116236 w 486435"/>
                <a:gd name="connsiteY19" fmla="*/ 159904 h 503706"/>
                <a:gd name="connsiteX20" fmla="*/ 77842 w 486435"/>
                <a:gd name="connsiteY20" fmla="*/ 162085 h 503706"/>
                <a:gd name="connsiteX21" fmla="*/ 119072 w 486435"/>
                <a:gd name="connsiteY21" fmla="*/ 249127 h 503706"/>
                <a:gd name="connsiteX22" fmla="*/ 74133 w 486435"/>
                <a:gd name="connsiteY22" fmla="*/ 335950 h 503706"/>
                <a:gd name="connsiteX23" fmla="*/ 112091 w 486435"/>
                <a:gd name="connsiteY23" fmla="*/ 337259 h 503706"/>
                <a:gd name="connsiteX24" fmla="*/ 139360 w 486435"/>
                <a:gd name="connsiteY24" fmla="*/ 269414 h 503706"/>
                <a:gd name="connsiteX25" fmla="*/ 168373 w 486435"/>
                <a:gd name="connsiteY25" fmla="*/ 340967 h 503706"/>
                <a:gd name="connsiteX26" fmla="*/ 209604 w 486435"/>
                <a:gd name="connsiteY26" fmla="*/ 343803 h 503706"/>
                <a:gd name="connsiteX27" fmla="*/ 162265 w 486435"/>
                <a:gd name="connsiteY27" fmla="*/ 248036 h 503706"/>
                <a:gd name="connsiteX28" fmla="*/ 366016 w 486435"/>
                <a:gd name="connsiteY28" fmla="*/ 102967 h 503706"/>
                <a:gd name="connsiteX29" fmla="*/ 366016 w 486435"/>
                <a:gd name="connsiteY29" fmla="*/ 143325 h 503706"/>
                <a:gd name="connsiteX30" fmla="*/ 446077 w 486435"/>
                <a:gd name="connsiteY30" fmla="*/ 143325 h 503706"/>
                <a:gd name="connsiteX31" fmla="*/ 446077 w 486435"/>
                <a:gd name="connsiteY31" fmla="*/ 102967 h 503706"/>
                <a:gd name="connsiteX32" fmla="*/ 313916 w 486435"/>
                <a:gd name="connsiteY32" fmla="*/ 68282 h 503706"/>
                <a:gd name="connsiteX33" fmla="*/ 457682 w 486435"/>
                <a:gd name="connsiteY33" fmla="*/ 68282 h 503706"/>
                <a:gd name="connsiteX34" fmla="*/ 468873 w 486435"/>
                <a:gd name="connsiteY34" fmla="*/ 70541 h 503706"/>
                <a:gd name="connsiteX35" fmla="*/ 486435 w 486435"/>
                <a:gd name="connsiteY35" fmla="*/ 97035 h 503706"/>
                <a:gd name="connsiteX36" fmla="*/ 486435 w 486435"/>
                <a:gd name="connsiteY36" fmla="*/ 400563 h 503706"/>
                <a:gd name="connsiteX37" fmla="*/ 457681 w 486435"/>
                <a:gd name="connsiteY37" fmla="*/ 429317 h 503706"/>
                <a:gd name="connsiteX38" fmla="*/ 313916 w 486435"/>
                <a:gd name="connsiteY38" fmla="*/ 429317 h 503706"/>
                <a:gd name="connsiteX39" fmla="*/ 313916 w 486435"/>
                <a:gd name="connsiteY39" fmla="*/ 394468 h 503706"/>
                <a:gd name="connsiteX40" fmla="*/ 343111 w 486435"/>
                <a:gd name="connsiteY40" fmla="*/ 394468 h 503706"/>
                <a:gd name="connsiteX41" fmla="*/ 343111 w 486435"/>
                <a:gd name="connsiteY41" fmla="*/ 354110 h 503706"/>
                <a:gd name="connsiteX42" fmla="*/ 313916 w 486435"/>
                <a:gd name="connsiteY42" fmla="*/ 354110 h 503706"/>
                <a:gd name="connsiteX43" fmla="*/ 313916 w 486435"/>
                <a:gd name="connsiteY43" fmla="*/ 331668 h 503706"/>
                <a:gd name="connsiteX44" fmla="*/ 343111 w 486435"/>
                <a:gd name="connsiteY44" fmla="*/ 331668 h 503706"/>
                <a:gd name="connsiteX45" fmla="*/ 343111 w 486435"/>
                <a:gd name="connsiteY45" fmla="*/ 291311 h 503706"/>
                <a:gd name="connsiteX46" fmla="*/ 313916 w 486435"/>
                <a:gd name="connsiteY46" fmla="*/ 291311 h 503706"/>
                <a:gd name="connsiteX47" fmla="*/ 313916 w 486435"/>
                <a:gd name="connsiteY47" fmla="*/ 268869 h 503706"/>
                <a:gd name="connsiteX48" fmla="*/ 343111 w 486435"/>
                <a:gd name="connsiteY48" fmla="*/ 268869 h 503706"/>
                <a:gd name="connsiteX49" fmla="*/ 343111 w 486435"/>
                <a:gd name="connsiteY49" fmla="*/ 228512 h 503706"/>
                <a:gd name="connsiteX50" fmla="*/ 313916 w 486435"/>
                <a:gd name="connsiteY50" fmla="*/ 228512 h 503706"/>
                <a:gd name="connsiteX51" fmla="*/ 313916 w 486435"/>
                <a:gd name="connsiteY51" fmla="*/ 206070 h 503706"/>
                <a:gd name="connsiteX52" fmla="*/ 343111 w 486435"/>
                <a:gd name="connsiteY52" fmla="*/ 206070 h 503706"/>
                <a:gd name="connsiteX53" fmla="*/ 343111 w 486435"/>
                <a:gd name="connsiteY53" fmla="*/ 165712 h 503706"/>
                <a:gd name="connsiteX54" fmla="*/ 313916 w 486435"/>
                <a:gd name="connsiteY54" fmla="*/ 165712 h 503706"/>
                <a:gd name="connsiteX55" fmla="*/ 313916 w 486435"/>
                <a:gd name="connsiteY55" fmla="*/ 143270 h 503706"/>
                <a:gd name="connsiteX56" fmla="*/ 343111 w 486435"/>
                <a:gd name="connsiteY56" fmla="*/ 143270 h 503706"/>
                <a:gd name="connsiteX57" fmla="*/ 343111 w 486435"/>
                <a:gd name="connsiteY57" fmla="*/ 102913 h 503706"/>
                <a:gd name="connsiteX58" fmla="*/ 313916 w 486435"/>
                <a:gd name="connsiteY58" fmla="*/ 102913 h 503706"/>
                <a:gd name="connsiteX59" fmla="*/ 297008 w 486435"/>
                <a:gd name="connsiteY59" fmla="*/ 0 h 503706"/>
                <a:gd name="connsiteX60" fmla="*/ 297008 w 486435"/>
                <a:gd name="connsiteY60" fmla="*/ 43018 h 503706"/>
                <a:gd name="connsiteX61" fmla="*/ 296966 w 486435"/>
                <a:gd name="connsiteY61" fmla="*/ 43018 h 503706"/>
                <a:gd name="connsiteX62" fmla="*/ 296966 w 486435"/>
                <a:gd name="connsiteY62" fmla="*/ 456745 h 503706"/>
                <a:gd name="connsiteX63" fmla="*/ 297008 w 486435"/>
                <a:gd name="connsiteY63" fmla="*/ 456745 h 503706"/>
                <a:gd name="connsiteX64" fmla="*/ 297008 w 486435"/>
                <a:gd name="connsiteY64" fmla="*/ 503706 h 503706"/>
                <a:gd name="connsiteX65" fmla="*/ 0 w 486435"/>
                <a:gd name="connsiteY65" fmla="*/ 452213 h 503706"/>
                <a:gd name="connsiteX66" fmla="*/ 0 w 486435"/>
                <a:gd name="connsiteY66" fmla="*/ 51493 h 50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86435" h="503706">
                  <a:moveTo>
                    <a:pt x="366016" y="354165"/>
                  </a:moveTo>
                  <a:lnTo>
                    <a:pt x="366016" y="394522"/>
                  </a:lnTo>
                  <a:lnTo>
                    <a:pt x="446077" y="394522"/>
                  </a:lnTo>
                  <a:lnTo>
                    <a:pt x="446077" y="354165"/>
                  </a:lnTo>
                  <a:close/>
                  <a:moveTo>
                    <a:pt x="366016" y="291366"/>
                  </a:moveTo>
                  <a:lnTo>
                    <a:pt x="366016" y="331723"/>
                  </a:lnTo>
                  <a:lnTo>
                    <a:pt x="446077" y="331723"/>
                  </a:lnTo>
                  <a:lnTo>
                    <a:pt x="446077" y="291366"/>
                  </a:lnTo>
                  <a:close/>
                  <a:moveTo>
                    <a:pt x="366016" y="228566"/>
                  </a:moveTo>
                  <a:lnTo>
                    <a:pt x="366016" y="268924"/>
                  </a:lnTo>
                  <a:lnTo>
                    <a:pt x="446077" y="268924"/>
                  </a:lnTo>
                  <a:lnTo>
                    <a:pt x="446077" y="228566"/>
                  </a:lnTo>
                  <a:close/>
                  <a:moveTo>
                    <a:pt x="366016" y="165767"/>
                  </a:moveTo>
                  <a:lnTo>
                    <a:pt x="366016" y="206124"/>
                  </a:lnTo>
                  <a:lnTo>
                    <a:pt x="446077" y="206124"/>
                  </a:lnTo>
                  <a:lnTo>
                    <a:pt x="446077" y="165767"/>
                  </a:lnTo>
                  <a:close/>
                  <a:moveTo>
                    <a:pt x="207859" y="154014"/>
                  </a:moveTo>
                  <a:lnTo>
                    <a:pt x="169246" y="156413"/>
                  </a:lnTo>
                  <a:lnTo>
                    <a:pt x="140451" y="226221"/>
                  </a:lnTo>
                  <a:lnTo>
                    <a:pt x="116236" y="159904"/>
                  </a:lnTo>
                  <a:lnTo>
                    <a:pt x="77842" y="162085"/>
                  </a:lnTo>
                  <a:lnTo>
                    <a:pt x="119072" y="249127"/>
                  </a:lnTo>
                  <a:lnTo>
                    <a:pt x="74133" y="335950"/>
                  </a:lnTo>
                  <a:lnTo>
                    <a:pt x="112091" y="337259"/>
                  </a:lnTo>
                  <a:lnTo>
                    <a:pt x="139360" y="269414"/>
                  </a:lnTo>
                  <a:lnTo>
                    <a:pt x="168373" y="340967"/>
                  </a:lnTo>
                  <a:lnTo>
                    <a:pt x="209604" y="343803"/>
                  </a:lnTo>
                  <a:lnTo>
                    <a:pt x="162265" y="248036"/>
                  </a:lnTo>
                  <a:close/>
                  <a:moveTo>
                    <a:pt x="366016" y="102967"/>
                  </a:moveTo>
                  <a:lnTo>
                    <a:pt x="366016" y="143325"/>
                  </a:lnTo>
                  <a:lnTo>
                    <a:pt x="446077" y="143325"/>
                  </a:lnTo>
                  <a:lnTo>
                    <a:pt x="446077" y="102967"/>
                  </a:lnTo>
                  <a:close/>
                  <a:moveTo>
                    <a:pt x="313916" y="68282"/>
                  </a:moveTo>
                  <a:lnTo>
                    <a:pt x="457682" y="68282"/>
                  </a:lnTo>
                  <a:lnTo>
                    <a:pt x="468873" y="70541"/>
                  </a:lnTo>
                  <a:cubicBezTo>
                    <a:pt x="479193" y="74906"/>
                    <a:pt x="486435" y="85125"/>
                    <a:pt x="486435" y="97035"/>
                  </a:cubicBezTo>
                  <a:lnTo>
                    <a:pt x="486435" y="400563"/>
                  </a:lnTo>
                  <a:cubicBezTo>
                    <a:pt x="486435" y="416444"/>
                    <a:pt x="473561" y="429317"/>
                    <a:pt x="457681" y="429317"/>
                  </a:cubicBezTo>
                  <a:lnTo>
                    <a:pt x="313916" y="429317"/>
                  </a:lnTo>
                  <a:lnTo>
                    <a:pt x="313916" y="394468"/>
                  </a:lnTo>
                  <a:lnTo>
                    <a:pt x="343111" y="394468"/>
                  </a:lnTo>
                  <a:lnTo>
                    <a:pt x="343111" y="354110"/>
                  </a:lnTo>
                  <a:lnTo>
                    <a:pt x="313916" y="354110"/>
                  </a:lnTo>
                  <a:lnTo>
                    <a:pt x="313916" y="331668"/>
                  </a:lnTo>
                  <a:lnTo>
                    <a:pt x="343111" y="331668"/>
                  </a:lnTo>
                  <a:lnTo>
                    <a:pt x="343111" y="291311"/>
                  </a:lnTo>
                  <a:lnTo>
                    <a:pt x="313916" y="291311"/>
                  </a:lnTo>
                  <a:lnTo>
                    <a:pt x="313916" y="268869"/>
                  </a:lnTo>
                  <a:lnTo>
                    <a:pt x="343111" y="268869"/>
                  </a:lnTo>
                  <a:lnTo>
                    <a:pt x="343111" y="228512"/>
                  </a:lnTo>
                  <a:lnTo>
                    <a:pt x="313916" y="228512"/>
                  </a:lnTo>
                  <a:lnTo>
                    <a:pt x="313916" y="206070"/>
                  </a:lnTo>
                  <a:lnTo>
                    <a:pt x="343111" y="206070"/>
                  </a:lnTo>
                  <a:lnTo>
                    <a:pt x="343111" y="165712"/>
                  </a:lnTo>
                  <a:lnTo>
                    <a:pt x="313916" y="165712"/>
                  </a:lnTo>
                  <a:lnTo>
                    <a:pt x="313916" y="143270"/>
                  </a:lnTo>
                  <a:lnTo>
                    <a:pt x="343111" y="143270"/>
                  </a:lnTo>
                  <a:lnTo>
                    <a:pt x="343111" y="102913"/>
                  </a:lnTo>
                  <a:lnTo>
                    <a:pt x="313916" y="102913"/>
                  </a:lnTo>
                  <a:close/>
                  <a:moveTo>
                    <a:pt x="297008" y="0"/>
                  </a:moveTo>
                  <a:lnTo>
                    <a:pt x="297008" y="43018"/>
                  </a:lnTo>
                  <a:lnTo>
                    <a:pt x="296966" y="43018"/>
                  </a:lnTo>
                  <a:lnTo>
                    <a:pt x="296966" y="456745"/>
                  </a:lnTo>
                  <a:lnTo>
                    <a:pt x="297008" y="456745"/>
                  </a:lnTo>
                  <a:lnTo>
                    <a:pt x="297008" y="503706"/>
                  </a:lnTo>
                  <a:lnTo>
                    <a:pt x="0" y="452213"/>
                  </a:lnTo>
                  <a:lnTo>
                    <a:pt x="0" y="51493"/>
                  </a:lnTo>
                  <a:close/>
                </a:path>
              </a:pathLst>
            </a:custGeom>
            <a:solidFill>
              <a:srgbClr val="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9" name="TextBox 338">
              <a:extLst>
                <a:ext uri="{FF2B5EF4-FFF2-40B4-BE49-F238E27FC236}">
                  <a16:creationId xmlns:a16="http://schemas.microsoft.com/office/drawing/2014/main" id="{DD8DA648-7704-49FB-909F-53893606C6E2}"/>
                </a:ext>
              </a:extLst>
            </p:cNvPr>
            <p:cNvSpPr txBox="1"/>
            <p:nvPr/>
          </p:nvSpPr>
          <p:spPr>
            <a:xfrm>
              <a:off x="10318013" y="5386948"/>
              <a:ext cx="1486874" cy="249299"/>
            </a:xfrm>
            <a:prstGeom prst="rect">
              <a:avLst/>
            </a:prstGeom>
            <a:noFill/>
          </p:spPr>
          <p:txBody>
            <a:bodyPr wrap="square" rtlCol="0">
              <a:spAutoFit/>
            </a:bodyPr>
            <a:lstStyle/>
            <a:p>
              <a:pPr defTabSz="896214">
                <a:defRPr/>
              </a:pPr>
              <a:r>
                <a:rPr lang="en-US" sz="1000" kern="0" dirty="0">
                  <a:solidFill>
                    <a:srgbClr val="FFFFFF"/>
                  </a:solidFill>
                  <a:latin typeface="Segoe UI Semibold" panose="020B0702040204020203" pitchFamily="34" charset="0"/>
                  <a:cs typeface="Segoe UI Semibold" panose="020B0702040204020203" pitchFamily="34" charset="0"/>
                </a:rPr>
                <a:t>Excel</a:t>
              </a:r>
            </a:p>
          </p:txBody>
        </p:sp>
      </p:grpSp>
      <p:grpSp>
        <p:nvGrpSpPr>
          <p:cNvPr id="340" name="Group 339">
            <a:extLst>
              <a:ext uri="{FF2B5EF4-FFF2-40B4-BE49-F238E27FC236}">
                <a16:creationId xmlns:a16="http://schemas.microsoft.com/office/drawing/2014/main" id="{597722D7-C88B-481B-8742-685D79CE1922}"/>
              </a:ext>
            </a:extLst>
          </p:cNvPr>
          <p:cNvGrpSpPr/>
          <p:nvPr/>
        </p:nvGrpSpPr>
        <p:grpSpPr>
          <a:xfrm>
            <a:off x="9917326" y="5883064"/>
            <a:ext cx="1793456" cy="249264"/>
            <a:chOff x="10011177" y="5814832"/>
            <a:chExt cx="1793711" cy="249299"/>
          </a:xfrm>
        </p:grpSpPr>
        <p:grpSp>
          <p:nvGrpSpPr>
            <p:cNvPr id="341" name="Group 340">
              <a:extLst>
                <a:ext uri="{FF2B5EF4-FFF2-40B4-BE49-F238E27FC236}">
                  <a16:creationId xmlns:a16="http://schemas.microsoft.com/office/drawing/2014/main" id="{11742050-EED2-44AF-92B0-FAB22E941CB0}"/>
                </a:ext>
              </a:extLst>
            </p:cNvPr>
            <p:cNvGrpSpPr/>
            <p:nvPr/>
          </p:nvGrpSpPr>
          <p:grpSpPr>
            <a:xfrm>
              <a:off x="10011177" y="5827808"/>
              <a:ext cx="340586" cy="218583"/>
              <a:chOff x="9674359" y="5477609"/>
              <a:chExt cx="627497" cy="402718"/>
            </a:xfrm>
            <a:solidFill>
              <a:srgbClr val="FFFFFF"/>
            </a:solidFill>
          </p:grpSpPr>
          <p:sp>
            <p:nvSpPr>
              <p:cNvPr id="343" name="Freeform 281">
                <a:extLst>
                  <a:ext uri="{FF2B5EF4-FFF2-40B4-BE49-F238E27FC236}">
                    <a16:creationId xmlns:a16="http://schemas.microsoft.com/office/drawing/2014/main" id="{14855676-482A-4D97-A4D5-825D7367AE3A}"/>
                  </a:ext>
                </a:extLst>
              </p:cNvPr>
              <p:cNvSpPr>
                <a:spLocks noChangeAspect="1"/>
              </p:cNvSpPr>
              <p:nvPr/>
            </p:nvSpPr>
            <p:spPr bwMode="black">
              <a:xfrm flipH="1">
                <a:off x="9674359" y="5477609"/>
                <a:ext cx="627497" cy="402718"/>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grpFill/>
              <a:ln>
                <a:noFill/>
              </a:ln>
            </p:spPr>
            <p:txBody>
              <a:bodyPr vert="horz" wrap="square" lIns="89630" tIns="44814" rIns="89630" bIns="44814" numCol="1" anchor="t" anchorCtr="0" compatLnSpc="1">
                <a:prstTxWarp prst="textNoShape">
                  <a:avLst/>
                </a:prstTxWarp>
                <a:noAutofit/>
              </a:bodyPr>
              <a:lstStyle/>
              <a:p>
                <a:pPr defTabSz="914192">
                  <a:defRPr/>
                </a:pPr>
                <a:endParaRPr lang="en-US" sz="1765" kern="0" dirty="0">
                  <a:solidFill>
                    <a:srgbClr val="FFFFFF"/>
                  </a:solidFill>
                  <a:latin typeface="Segoe UI"/>
                </a:endParaRPr>
              </a:p>
            </p:txBody>
          </p:sp>
          <p:sp>
            <p:nvSpPr>
              <p:cNvPr id="344" name="Freeform 33">
                <a:extLst>
                  <a:ext uri="{FF2B5EF4-FFF2-40B4-BE49-F238E27FC236}">
                    <a16:creationId xmlns:a16="http://schemas.microsoft.com/office/drawing/2014/main" id="{54487057-9CA2-4A22-8F02-7A5984ECE913}"/>
                  </a:ext>
                </a:extLst>
              </p:cNvPr>
              <p:cNvSpPr>
                <a:spLocks noChangeAspect="1" noEditPoints="1"/>
              </p:cNvSpPr>
              <p:nvPr/>
            </p:nvSpPr>
            <p:spPr bwMode="black">
              <a:xfrm>
                <a:off x="9826969" y="5551409"/>
                <a:ext cx="322276" cy="229241"/>
              </a:xfrm>
              <a:custGeom>
                <a:avLst/>
                <a:gdLst>
                  <a:gd name="T0" fmla="*/ 0 w 1871"/>
                  <a:gd name="T1" fmla="*/ 1139 h 1330"/>
                  <a:gd name="T2" fmla="*/ 1871 w 1871"/>
                  <a:gd name="T3" fmla="*/ 1139 h 1330"/>
                  <a:gd name="T4" fmla="*/ 1871 w 1871"/>
                  <a:gd name="T5" fmla="*/ 1330 h 1330"/>
                  <a:gd name="T6" fmla="*/ 0 w 1871"/>
                  <a:gd name="T7" fmla="*/ 1330 h 1330"/>
                  <a:gd name="T8" fmla="*/ 0 w 1871"/>
                  <a:gd name="T9" fmla="*/ 1139 h 1330"/>
                  <a:gd name="T10" fmla="*/ 1870 w 1871"/>
                  <a:gd name="T11" fmla="*/ 0 h 1330"/>
                  <a:gd name="T12" fmla="*/ 1829 w 1871"/>
                  <a:gd name="T13" fmla="*/ 312 h 1330"/>
                  <a:gd name="T14" fmla="*/ 1766 w 1871"/>
                  <a:gd name="T15" fmla="*/ 249 h 1330"/>
                  <a:gd name="T16" fmla="*/ 1118 w 1871"/>
                  <a:gd name="T17" fmla="*/ 897 h 1330"/>
                  <a:gd name="T18" fmla="*/ 1115 w 1871"/>
                  <a:gd name="T19" fmla="*/ 894 h 1330"/>
                  <a:gd name="T20" fmla="*/ 1112 w 1871"/>
                  <a:gd name="T21" fmla="*/ 897 h 1330"/>
                  <a:gd name="T22" fmla="*/ 951 w 1871"/>
                  <a:gd name="T23" fmla="*/ 736 h 1330"/>
                  <a:gd name="T24" fmla="*/ 951 w 1871"/>
                  <a:gd name="T25" fmla="*/ 737 h 1330"/>
                  <a:gd name="T26" fmla="*/ 710 w 1871"/>
                  <a:gd name="T27" fmla="*/ 496 h 1330"/>
                  <a:gd name="T28" fmla="*/ 175 w 1871"/>
                  <a:gd name="T29" fmla="*/ 1032 h 1330"/>
                  <a:gd name="T30" fmla="*/ 171 w 1871"/>
                  <a:gd name="T31" fmla="*/ 1037 h 1330"/>
                  <a:gd name="T32" fmla="*/ 166 w 1871"/>
                  <a:gd name="T33" fmla="*/ 1041 h 1330"/>
                  <a:gd name="T34" fmla="*/ 161 w 1871"/>
                  <a:gd name="T35" fmla="*/ 1046 h 1330"/>
                  <a:gd name="T36" fmla="*/ 160 w 1871"/>
                  <a:gd name="T37" fmla="*/ 1045 h 1330"/>
                  <a:gd name="T38" fmla="*/ 140 w 1871"/>
                  <a:gd name="T39" fmla="*/ 1059 h 1330"/>
                  <a:gd name="T40" fmla="*/ 101 w 1871"/>
                  <a:gd name="T41" fmla="*/ 1066 h 1330"/>
                  <a:gd name="T42" fmla="*/ 1 w 1871"/>
                  <a:gd name="T43" fmla="*/ 967 h 1330"/>
                  <a:gd name="T44" fmla="*/ 9 w 1871"/>
                  <a:gd name="T45" fmla="*/ 928 h 1330"/>
                  <a:gd name="T46" fmla="*/ 23 w 1871"/>
                  <a:gd name="T47" fmla="*/ 908 h 1330"/>
                  <a:gd name="T48" fmla="*/ 19 w 1871"/>
                  <a:gd name="T49" fmla="*/ 905 h 1330"/>
                  <a:gd name="T50" fmla="*/ 707 w 1871"/>
                  <a:gd name="T51" fmla="*/ 217 h 1330"/>
                  <a:gd name="T52" fmla="*/ 710 w 1871"/>
                  <a:gd name="T53" fmla="*/ 220 h 1330"/>
                  <a:gd name="T54" fmla="*/ 713 w 1871"/>
                  <a:gd name="T55" fmla="*/ 217 h 1330"/>
                  <a:gd name="T56" fmla="*/ 874 w 1871"/>
                  <a:gd name="T57" fmla="*/ 378 h 1330"/>
                  <a:gd name="T58" fmla="*/ 874 w 1871"/>
                  <a:gd name="T59" fmla="*/ 377 h 1330"/>
                  <a:gd name="T60" fmla="*/ 1115 w 1871"/>
                  <a:gd name="T61" fmla="*/ 618 h 1330"/>
                  <a:gd name="T62" fmla="*/ 1625 w 1871"/>
                  <a:gd name="T63" fmla="*/ 108 h 1330"/>
                  <a:gd name="T64" fmla="*/ 1558 w 1871"/>
                  <a:gd name="T65" fmla="*/ 41 h 1330"/>
                  <a:gd name="T66" fmla="*/ 1870 w 1871"/>
                  <a:gd name="T67" fmla="*/ 0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1" h="1330">
                    <a:moveTo>
                      <a:pt x="0" y="1139"/>
                    </a:moveTo>
                    <a:cubicBezTo>
                      <a:pt x="1871" y="1139"/>
                      <a:pt x="1871" y="1139"/>
                      <a:pt x="1871" y="1139"/>
                    </a:cubicBezTo>
                    <a:cubicBezTo>
                      <a:pt x="1871" y="1330"/>
                      <a:pt x="1871" y="1330"/>
                      <a:pt x="1871" y="1330"/>
                    </a:cubicBezTo>
                    <a:cubicBezTo>
                      <a:pt x="0" y="1330"/>
                      <a:pt x="0" y="1330"/>
                      <a:pt x="0" y="1330"/>
                    </a:cubicBezTo>
                    <a:cubicBezTo>
                      <a:pt x="0" y="1139"/>
                      <a:pt x="0" y="1139"/>
                      <a:pt x="0" y="1139"/>
                    </a:cubicBezTo>
                    <a:close/>
                    <a:moveTo>
                      <a:pt x="1870" y="0"/>
                    </a:moveTo>
                    <a:cubicBezTo>
                      <a:pt x="1829" y="312"/>
                      <a:pt x="1829" y="312"/>
                      <a:pt x="1829" y="312"/>
                    </a:cubicBezTo>
                    <a:cubicBezTo>
                      <a:pt x="1766" y="249"/>
                      <a:pt x="1766" y="249"/>
                      <a:pt x="1766" y="249"/>
                    </a:cubicBezTo>
                    <a:cubicBezTo>
                      <a:pt x="1118" y="897"/>
                      <a:pt x="1118" y="897"/>
                      <a:pt x="1118" y="897"/>
                    </a:cubicBezTo>
                    <a:cubicBezTo>
                      <a:pt x="1115" y="894"/>
                      <a:pt x="1115" y="894"/>
                      <a:pt x="1115" y="894"/>
                    </a:cubicBezTo>
                    <a:cubicBezTo>
                      <a:pt x="1112" y="897"/>
                      <a:pt x="1112" y="897"/>
                      <a:pt x="1112" y="897"/>
                    </a:cubicBezTo>
                    <a:cubicBezTo>
                      <a:pt x="951" y="736"/>
                      <a:pt x="951" y="736"/>
                      <a:pt x="951" y="736"/>
                    </a:cubicBezTo>
                    <a:cubicBezTo>
                      <a:pt x="951" y="737"/>
                      <a:pt x="951" y="737"/>
                      <a:pt x="951" y="737"/>
                    </a:cubicBezTo>
                    <a:cubicBezTo>
                      <a:pt x="710" y="496"/>
                      <a:pt x="710" y="496"/>
                      <a:pt x="710" y="496"/>
                    </a:cubicBezTo>
                    <a:cubicBezTo>
                      <a:pt x="175" y="1032"/>
                      <a:pt x="175" y="1032"/>
                      <a:pt x="175" y="1032"/>
                    </a:cubicBezTo>
                    <a:cubicBezTo>
                      <a:pt x="171" y="1037"/>
                      <a:pt x="171" y="1037"/>
                      <a:pt x="171" y="1037"/>
                    </a:cubicBezTo>
                    <a:cubicBezTo>
                      <a:pt x="166" y="1041"/>
                      <a:pt x="166" y="1041"/>
                      <a:pt x="166" y="1041"/>
                    </a:cubicBezTo>
                    <a:cubicBezTo>
                      <a:pt x="161" y="1046"/>
                      <a:pt x="161" y="1046"/>
                      <a:pt x="161" y="1046"/>
                    </a:cubicBezTo>
                    <a:cubicBezTo>
                      <a:pt x="160" y="1045"/>
                      <a:pt x="160" y="1045"/>
                      <a:pt x="160" y="1045"/>
                    </a:cubicBezTo>
                    <a:cubicBezTo>
                      <a:pt x="140" y="1059"/>
                      <a:pt x="140" y="1059"/>
                      <a:pt x="140" y="1059"/>
                    </a:cubicBezTo>
                    <a:cubicBezTo>
                      <a:pt x="128" y="1064"/>
                      <a:pt x="115" y="1066"/>
                      <a:pt x="101" y="1066"/>
                    </a:cubicBezTo>
                    <a:cubicBezTo>
                      <a:pt x="46" y="1066"/>
                      <a:pt x="1" y="1022"/>
                      <a:pt x="1" y="967"/>
                    </a:cubicBezTo>
                    <a:cubicBezTo>
                      <a:pt x="1" y="953"/>
                      <a:pt x="4" y="940"/>
                      <a:pt x="9" y="928"/>
                    </a:cubicBezTo>
                    <a:cubicBezTo>
                      <a:pt x="23" y="908"/>
                      <a:pt x="23" y="908"/>
                      <a:pt x="23" y="908"/>
                    </a:cubicBezTo>
                    <a:cubicBezTo>
                      <a:pt x="19" y="905"/>
                      <a:pt x="19" y="905"/>
                      <a:pt x="19" y="905"/>
                    </a:cubicBezTo>
                    <a:cubicBezTo>
                      <a:pt x="707" y="217"/>
                      <a:pt x="707" y="217"/>
                      <a:pt x="707" y="217"/>
                    </a:cubicBezTo>
                    <a:cubicBezTo>
                      <a:pt x="710" y="220"/>
                      <a:pt x="710" y="220"/>
                      <a:pt x="710" y="220"/>
                    </a:cubicBezTo>
                    <a:cubicBezTo>
                      <a:pt x="713" y="217"/>
                      <a:pt x="713" y="217"/>
                      <a:pt x="713" y="217"/>
                    </a:cubicBezTo>
                    <a:cubicBezTo>
                      <a:pt x="874" y="378"/>
                      <a:pt x="874" y="378"/>
                      <a:pt x="874" y="378"/>
                    </a:cubicBezTo>
                    <a:cubicBezTo>
                      <a:pt x="874" y="377"/>
                      <a:pt x="874" y="377"/>
                      <a:pt x="874" y="377"/>
                    </a:cubicBezTo>
                    <a:cubicBezTo>
                      <a:pt x="1115" y="618"/>
                      <a:pt x="1115" y="618"/>
                      <a:pt x="1115" y="618"/>
                    </a:cubicBezTo>
                    <a:cubicBezTo>
                      <a:pt x="1625" y="108"/>
                      <a:pt x="1625" y="108"/>
                      <a:pt x="1625" y="108"/>
                    </a:cubicBezTo>
                    <a:cubicBezTo>
                      <a:pt x="1558" y="41"/>
                      <a:pt x="1558" y="41"/>
                      <a:pt x="1558" y="41"/>
                    </a:cubicBezTo>
                    <a:cubicBezTo>
                      <a:pt x="1870" y="0"/>
                      <a:pt x="1870" y="0"/>
                      <a:pt x="1870" y="0"/>
                    </a:cubicBezTo>
                    <a:close/>
                  </a:path>
                </a:pathLst>
              </a:custGeom>
              <a:grpFill/>
              <a:ln>
                <a:noFill/>
              </a:ln>
            </p:spPr>
            <p:txBody>
              <a:bodyPr vert="horz" wrap="square" lIns="89630" tIns="44814" rIns="89630" bIns="44814" numCol="1" anchor="t" anchorCtr="0" compatLnSpc="1">
                <a:prstTxWarp prst="textNoShape">
                  <a:avLst/>
                </a:prstTxWarp>
              </a:bodyPr>
              <a:lstStyle/>
              <a:p>
                <a:pPr defTabSz="914192">
                  <a:defRPr/>
                </a:pPr>
                <a:endParaRPr lang="en-US" sz="1765" kern="0" dirty="0">
                  <a:solidFill>
                    <a:srgbClr val="FFFFFF"/>
                  </a:solidFill>
                  <a:latin typeface="Segoe UI"/>
                </a:endParaRPr>
              </a:p>
            </p:txBody>
          </p:sp>
        </p:grpSp>
        <p:sp>
          <p:nvSpPr>
            <p:cNvPr id="342" name="TextBox 341">
              <a:extLst>
                <a:ext uri="{FF2B5EF4-FFF2-40B4-BE49-F238E27FC236}">
                  <a16:creationId xmlns:a16="http://schemas.microsoft.com/office/drawing/2014/main" id="{93E522AA-A3CC-405D-A904-FC6E5BC74BE7}"/>
                </a:ext>
              </a:extLst>
            </p:cNvPr>
            <p:cNvSpPr txBox="1"/>
            <p:nvPr/>
          </p:nvSpPr>
          <p:spPr>
            <a:xfrm>
              <a:off x="10318012" y="5814832"/>
              <a:ext cx="1486876" cy="249299"/>
            </a:xfrm>
            <a:prstGeom prst="rect">
              <a:avLst/>
            </a:prstGeom>
            <a:noFill/>
          </p:spPr>
          <p:txBody>
            <a:bodyPr wrap="square" rtlCol="0">
              <a:spAutoFit/>
            </a:bodyPr>
            <a:lstStyle/>
            <a:p>
              <a:pPr defTabSz="896214">
                <a:defRPr/>
              </a:pPr>
              <a:r>
                <a:rPr lang="en-US" sz="1000" kern="0" dirty="0">
                  <a:solidFill>
                    <a:srgbClr val="FFFFFF"/>
                  </a:solidFill>
                  <a:latin typeface="Segoe UI Semibold" panose="020B0702040204020203" pitchFamily="34" charset="0"/>
                  <a:cs typeface="Segoe UI Semibold" panose="020B0702040204020203" pitchFamily="34" charset="0"/>
                </a:rPr>
                <a:t>Third party BI tools</a:t>
              </a:r>
            </a:p>
          </p:txBody>
        </p:sp>
      </p:grpSp>
      <p:grpSp>
        <p:nvGrpSpPr>
          <p:cNvPr id="345" name="Group 344">
            <a:extLst>
              <a:ext uri="{FF2B5EF4-FFF2-40B4-BE49-F238E27FC236}">
                <a16:creationId xmlns:a16="http://schemas.microsoft.com/office/drawing/2014/main" id="{A6B4CDBE-A801-473C-8996-AC8CE1406F37}"/>
              </a:ext>
            </a:extLst>
          </p:cNvPr>
          <p:cNvGrpSpPr/>
          <p:nvPr/>
        </p:nvGrpSpPr>
        <p:grpSpPr>
          <a:xfrm>
            <a:off x="9913142" y="5051263"/>
            <a:ext cx="1793457" cy="249264"/>
            <a:chOff x="10006993" y="4919853"/>
            <a:chExt cx="1793712" cy="249299"/>
          </a:xfrm>
        </p:grpSpPr>
        <p:sp>
          <p:nvSpPr>
            <p:cNvPr id="346" name="TextBox 345">
              <a:extLst>
                <a:ext uri="{FF2B5EF4-FFF2-40B4-BE49-F238E27FC236}">
                  <a16:creationId xmlns:a16="http://schemas.microsoft.com/office/drawing/2014/main" id="{D367EB86-E0EA-41C4-95F6-5691C913AA5D}"/>
                </a:ext>
              </a:extLst>
            </p:cNvPr>
            <p:cNvSpPr txBox="1"/>
            <p:nvPr/>
          </p:nvSpPr>
          <p:spPr>
            <a:xfrm>
              <a:off x="10313829" y="4919853"/>
              <a:ext cx="1486876" cy="249299"/>
            </a:xfrm>
            <a:prstGeom prst="rect">
              <a:avLst/>
            </a:prstGeom>
            <a:noFill/>
          </p:spPr>
          <p:txBody>
            <a:bodyPr wrap="square" rtlCol="0">
              <a:spAutoFit/>
            </a:bodyPr>
            <a:lstStyle/>
            <a:p>
              <a:pPr defTabSz="896214">
                <a:defRPr/>
              </a:pPr>
              <a:r>
                <a:rPr lang="en-US" sz="1000" kern="0" dirty="0">
                  <a:solidFill>
                    <a:srgbClr val="FFFFFF"/>
                  </a:solidFill>
                  <a:latin typeface="Segoe UI Semibold" panose="020B0702040204020203" pitchFamily="34" charset="0"/>
                  <a:cs typeface="Segoe UI Semibold" panose="020B0702040204020203" pitchFamily="34" charset="0"/>
                </a:rPr>
                <a:t>Power BI Desktop</a:t>
              </a:r>
            </a:p>
          </p:txBody>
        </p:sp>
        <p:sp>
          <p:nvSpPr>
            <p:cNvPr id="347" name="Freeform 271">
              <a:extLst>
                <a:ext uri="{FF2B5EF4-FFF2-40B4-BE49-F238E27FC236}">
                  <a16:creationId xmlns:a16="http://schemas.microsoft.com/office/drawing/2014/main" id="{3D230C1F-DF22-4AFB-96E5-5429F4E95E7A}"/>
                </a:ext>
              </a:extLst>
            </p:cNvPr>
            <p:cNvSpPr/>
            <p:nvPr/>
          </p:nvSpPr>
          <p:spPr>
            <a:xfrm>
              <a:off x="10006993" y="4927132"/>
              <a:ext cx="306836" cy="231661"/>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FFFFFF"/>
            </a:solidFill>
            <a:ln w="342900" cap="sq" cmpd="sng" algn="ctr">
              <a:noFill/>
              <a:prstDash val="solid"/>
              <a:miter lim="800000"/>
            </a:ln>
            <a:effectLst/>
          </p:spPr>
          <p:txBody>
            <a:bodyPr wrap="square" rtlCol="0" anchor="ctr">
              <a:noAutofit/>
            </a:bodyPr>
            <a:lstStyle/>
            <a:p>
              <a:pPr algn="ctr" defTabSz="914225">
                <a:defRPr/>
              </a:pPr>
              <a:endParaRPr lang="en-US" kern="0">
                <a:solidFill>
                  <a:srgbClr val="FFFFFF"/>
                </a:solidFill>
                <a:latin typeface="Segoe UI"/>
              </a:endParaRPr>
            </a:p>
          </p:txBody>
        </p:sp>
      </p:grpSp>
    </p:spTree>
    <p:extLst>
      <p:ext uri="{BB962C8B-B14F-4D97-AF65-F5344CB8AC3E}">
        <p14:creationId xmlns:p14="http://schemas.microsoft.com/office/powerpoint/2010/main" val="312455738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269240" y="2962719"/>
            <a:ext cx="11653523" cy="932563"/>
          </a:xfrm>
        </p:spPr>
        <p:txBody>
          <a:bodyPr/>
          <a:lstStyle/>
          <a:p>
            <a:r>
              <a:rPr lang="en-US" dirty="0"/>
              <a:t>Azure </a:t>
            </a:r>
            <a:r>
              <a:rPr lang="en-US" dirty="0" err="1"/>
              <a:t>Databricks</a:t>
            </a:r>
            <a:endParaRPr lang="en-US" dirty="0"/>
          </a:p>
        </p:txBody>
      </p:sp>
    </p:spTree>
    <p:extLst>
      <p:ext uri="{BB962C8B-B14F-4D97-AF65-F5344CB8AC3E}">
        <p14:creationId xmlns:p14="http://schemas.microsoft.com/office/powerpoint/2010/main" val="217746516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100566" y="1255632"/>
            <a:ext cx="8458773" cy="434434"/>
            <a:chOff x="821550" y="364537"/>
            <a:chExt cx="7313575" cy="442424"/>
          </a:xfrm>
          <a:solidFill>
            <a:schemeClr val="tx2"/>
          </a:solidFill>
        </p:grpSpPr>
        <p:sp>
          <p:nvSpPr>
            <p:cNvPr id="38" name="Pentagon 63"/>
            <p:cNvSpPr/>
            <p:nvPr/>
          </p:nvSpPr>
          <p:spPr bwMode="auto">
            <a:xfrm>
              <a:off x="4179199" y="364537"/>
              <a:ext cx="3955926" cy="442424"/>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400" b="1" i="0" u="none" strike="noStrike" kern="0" cap="none" spc="0" normalizeH="0" baseline="0" noProof="0" dirty="0" err="1">
                <a:ln>
                  <a:noFill/>
                </a:ln>
                <a:solidFill>
                  <a:srgbClr val="FFFFFF"/>
                </a:solidFill>
                <a:effectLst/>
                <a:uLnTx/>
                <a:uFillTx/>
                <a:latin typeface="Segoe UI"/>
                <a:ea typeface="Segoe UI" pitchFamily="34" charset="0"/>
                <a:cs typeface="Segoe UI Semibold" panose="020B0702040204020203" pitchFamily="34" charset="0"/>
              </a:endParaRPr>
            </a:p>
          </p:txBody>
        </p:sp>
        <p:sp>
          <p:nvSpPr>
            <p:cNvPr id="39" name="Pentagon 64"/>
            <p:cNvSpPr/>
            <p:nvPr/>
          </p:nvSpPr>
          <p:spPr bwMode="auto">
            <a:xfrm flipH="1">
              <a:off x="821550" y="364537"/>
              <a:ext cx="3357649" cy="442424"/>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400" b="1" i="0" u="none" strike="noStrike" kern="0" cap="none" spc="0" normalizeH="0" baseline="0" noProof="0" dirty="0" err="1">
                <a:ln>
                  <a:noFill/>
                </a:ln>
                <a:solidFill>
                  <a:srgbClr val="FFFFFF"/>
                </a:solidFill>
                <a:effectLst/>
                <a:uLnTx/>
                <a:uFillTx/>
                <a:latin typeface="Segoe UI"/>
                <a:ea typeface="Segoe UI" pitchFamily="34" charset="0"/>
                <a:cs typeface="Segoe UI Semibold" panose="020B0702040204020203" pitchFamily="34" charset="0"/>
              </a:endParaRPr>
            </a:p>
          </p:txBody>
        </p:sp>
        <p:sp>
          <p:nvSpPr>
            <p:cNvPr id="40" name="TextBox 39"/>
            <p:cNvSpPr txBox="1"/>
            <p:nvPr/>
          </p:nvSpPr>
          <p:spPr>
            <a:xfrm>
              <a:off x="982392" y="461920"/>
              <a:ext cx="2481944" cy="272830"/>
            </a:xfrm>
            <a:prstGeom prst="rect">
              <a:avLst/>
            </a:prstGeom>
            <a:grpFill/>
          </p:spPr>
          <p:txBody>
            <a:bodyPr wrap="square" lIns="182854" tIns="146284" rIns="182854" bIns="146284" rtlCol="0" anchor="ctr">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CONTROL</a:t>
              </a:r>
            </a:p>
          </p:txBody>
        </p:sp>
        <p:sp>
          <p:nvSpPr>
            <p:cNvPr id="41" name="TextBox 40"/>
            <p:cNvSpPr txBox="1"/>
            <p:nvPr/>
          </p:nvSpPr>
          <p:spPr>
            <a:xfrm>
              <a:off x="4515157" y="451240"/>
              <a:ext cx="3423678" cy="294190"/>
            </a:xfrm>
            <a:prstGeom prst="rect">
              <a:avLst/>
            </a:prstGeom>
            <a:grpFill/>
          </p:spPr>
          <p:txBody>
            <a:bodyPr wrap="square" lIns="182854" tIns="146284" rIns="182854" bIns="146284" rtlCol="0" anchor="ctr">
              <a:noAutofit/>
            </a:body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EASE OF USE</a:t>
              </a:r>
            </a:p>
          </p:txBody>
        </p:sp>
      </p:grpSp>
      <p:sp>
        <p:nvSpPr>
          <p:cNvPr id="12" name="Rectangle 11"/>
          <p:cNvSpPr/>
          <p:nvPr/>
        </p:nvSpPr>
        <p:spPr>
          <a:xfrm>
            <a:off x="6202873" y="4772233"/>
            <a:ext cx="1686618" cy="440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Azure Data Lake Analytics</a:t>
            </a:r>
          </a:p>
        </p:txBody>
      </p:sp>
      <p:grpSp>
        <p:nvGrpSpPr>
          <p:cNvPr id="9" name="Group 8"/>
          <p:cNvGrpSpPr/>
          <p:nvPr/>
        </p:nvGrpSpPr>
        <p:grpSpPr>
          <a:xfrm>
            <a:off x="2314824" y="5063242"/>
            <a:ext cx="7754440" cy="1136488"/>
            <a:chOff x="2657138" y="4258826"/>
            <a:chExt cx="7754440" cy="1136488"/>
          </a:xfrm>
        </p:grpSpPr>
        <p:sp>
          <p:nvSpPr>
            <p:cNvPr id="13" name="Rectangle 12"/>
            <p:cNvSpPr/>
            <p:nvPr/>
          </p:nvSpPr>
          <p:spPr>
            <a:xfrm>
              <a:off x="2657138" y="4258826"/>
              <a:ext cx="7754439" cy="548640"/>
            </a:xfrm>
            <a:prstGeom prst="rect">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 Data Lake Store</a:t>
              </a:r>
            </a:p>
          </p:txBody>
        </p:sp>
        <p:sp>
          <p:nvSpPr>
            <p:cNvPr id="15" name="Rectangle 14"/>
            <p:cNvSpPr/>
            <p:nvPr/>
          </p:nvSpPr>
          <p:spPr>
            <a:xfrm>
              <a:off x="2657138" y="4846674"/>
              <a:ext cx="7754440" cy="548640"/>
            </a:xfrm>
            <a:prstGeom prst="rect">
              <a:avLst/>
            </a:prstGeom>
            <a:solidFill>
              <a:schemeClr val="bg1">
                <a:lumMod val="95000"/>
              </a:schemeClr>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 Storage</a:t>
              </a:r>
            </a:p>
          </p:txBody>
        </p:sp>
      </p:grpSp>
      <p:sp>
        <p:nvSpPr>
          <p:cNvPr id="16" name="Rectangle 15"/>
          <p:cNvSpPr/>
          <p:nvPr/>
        </p:nvSpPr>
        <p:spPr>
          <a:xfrm>
            <a:off x="2197134" y="4965845"/>
            <a:ext cx="7986092" cy="1347809"/>
          </a:xfrm>
          <a:prstGeom prst="rect">
            <a:avLst/>
          </a:prstGeom>
          <a:noFill/>
          <a:ln w="9525">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8" name="Group 7"/>
          <p:cNvGrpSpPr/>
          <p:nvPr/>
        </p:nvGrpSpPr>
        <p:grpSpPr>
          <a:xfrm>
            <a:off x="2024740" y="1758701"/>
            <a:ext cx="8450889" cy="3137331"/>
            <a:chOff x="2374847" y="818443"/>
            <a:chExt cx="8450889" cy="3137331"/>
          </a:xfrm>
        </p:grpSpPr>
        <p:sp>
          <p:nvSpPr>
            <p:cNvPr id="4" name="Rectangle 3"/>
            <p:cNvSpPr/>
            <p:nvPr/>
          </p:nvSpPr>
          <p:spPr>
            <a:xfrm>
              <a:off x="2657138" y="2370011"/>
              <a:ext cx="1642118" cy="1150921"/>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73152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Any Hadoop technology, any distribution</a:t>
              </a:r>
            </a:p>
          </p:txBody>
        </p:sp>
        <p:sp>
          <p:nvSpPr>
            <p:cNvPr id="5" name="Rectangle 4"/>
            <p:cNvSpPr/>
            <p:nvPr/>
          </p:nvSpPr>
          <p:spPr>
            <a:xfrm>
              <a:off x="4513033" y="1747770"/>
              <a:ext cx="1818806" cy="1779606"/>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73152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Workload optimized, managed clusters</a:t>
              </a:r>
            </a:p>
          </p:txBody>
        </p:sp>
        <p:sp>
          <p:nvSpPr>
            <p:cNvPr id="6" name="Rectangle 5"/>
            <p:cNvSpPr/>
            <p:nvPr/>
          </p:nvSpPr>
          <p:spPr>
            <a:xfrm>
              <a:off x="8572870" y="869316"/>
              <a:ext cx="1871899" cy="2655519"/>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73152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Data Engineering in 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Job-as-a-service model</a:t>
              </a:r>
            </a:p>
          </p:txBody>
        </p:sp>
        <p:sp>
          <p:nvSpPr>
            <p:cNvPr id="10" name="Rectangle 9"/>
            <p:cNvSpPr/>
            <p:nvPr/>
          </p:nvSpPr>
          <p:spPr>
            <a:xfrm>
              <a:off x="2374847" y="2284265"/>
              <a:ext cx="2099448"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 Marketplace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HDP | CDH | </a:t>
              </a:r>
              <a:r>
                <a:rPr kumimoji="0" lang="en-US" sz="1100" b="0" i="0" u="none" strike="noStrike" kern="1200" cap="none" spc="0" normalizeH="0" baseline="0" noProof="0" dirty="0" err="1">
                  <a:ln>
                    <a:noFill/>
                  </a:ln>
                  <a:solidFill>
                    <a:srgbClr val="0078D7"/>
                  </a:solidFill>
                  <a:effectLst/>
                  <a:uLnTx/>
                  <a:uFillTx/>
                  <a:latin typeface="Segoe UI" panose="020B0502040204020203" pitchFamily="34" charset="0"/>
                  <a:ea typeface="+mn-ea"/>
                  <a:cs typeface="Segoe UI" panose="020B0502040204020203" pitchFamily="34" charset="0"/>
                </a:rPr>
                <a:t>MapR</a:t>
              </a:r>
              <a:endParaRPr kumimoji="0" lang="en-US" sz="11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p:txBody>
        </p:sp>
        <p:sp>
          <p:nvSpPr>
            <p:cNvPr id="11" name="Rectangle 10"/>
            <p:cNvSpPr/>
            <p:nvPr/>
          </p:nvSpPr>
          <p:spPr>
            <a:xfrm>
              <a:off x="8289135" y="818443"/>
              <a:ext cx="2536601"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 Data Lake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Analytics</a:t>
              </a:r>
            </a:p>
          </p:txBody>
        </p:sp>
        <p:sp>
          <p:nvSpPr>
            <p:cNvPr id="48" name="Rectangle 47"/>
            <p:cNvSpPr/>
            <p:nvPr/>
          </p:nvSpPr>
          <p:spPr bwMode="auto">
            <a:xfrm>
              <a:off x="2389955" y="3498344"/>
              <a:ext cx="2066544" cy="4352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IaaS Clusters</a:t>
              </a:r>
            </a:p>
          </p:txBody>
        </p:sp>
        <p:sp>
          <p:nvSpPr>
            <p:cNvPr id="54" name="Rectangle 53"/>
            <p:cNvSpPr/>
            <p:nvPr/>
          </p:nvSpPr>
          <p:spPr bwMode="auto">
            <a:xfrm>
              <a:off x="5407710" y="3520551"/>
              <a:ext cx="2066544" cy="4352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Managed Clusters</a:t>
              </a:r>
            </a:p>
          </p:txBody>
        </p:sp>
        <p:sp>
          <p:nvSpPr>
            <p:cNvPr id="55" name="Rectangle 54"/>
            <p:cNvSpPr/>
            <p:nvPr/>
          </p:nvSpPr>
          <p:spPr bwMode="auto">
            <a:xfrm>
              <a:off x="8475547" y="3520551"/>
              <a:ext cx="2066544" cy="4352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Big Data as-a-service</a:t>
              </a:r>
            </a:p>
          </p:txBody>
        </p:sp>
        <p:sp>
          <p:nvSpPr>
            <p:cNvPr id="56" name="Rectangle 55"/>
            <p:cNvSpPr/>
            <p:nvPr/>
          </p:nvSpPr>
          <p:spPr>
            <a:xfrm>
              <a:off x="4580382" y="1742783"/>
              <a:ext cx="168410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9144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 HDInsight</a:t>
              </a:r>
            </a:p>
          </p:txBody>
        </p:sp>
        <p:sp>
          <p:nvSpPr>
            <p:cNvPr id="36" name="Rectangle 35">
              <a:extLst>
                <a:ext uri="{FF2B5EF4-FFF2-40B4-BE49-F238E27FC236}">
                  <a16:creationId xmlns:a16="http://schemas.microsoft.com/office/drawing/2014/main" id="{8A47707E-4F5F-4018-9010-548F5A4DBD98}"/>
                </a:ext>
              </a:extLst>
            </p:cNvPr>
            <p:cNvSpPr/>
            <p:nvPr/>
          </p:nvSpPr>
          <p:spPr>
            <a:xfrm>
              <a:off x="6540287" y="1270504"/>
              <a:ext cx="1818806" cy="2238931"/>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73152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Frictionless &amp; Optimized Spark clusters</a:t>
              </a:r>
            </a:p>
          </p:txBody>
        </p:sp>
        <p:sp>
          <p:nvSpPr>
            <p:cNvPr id="42" name="Rectangle 41">
              <a:extLst>
                <a:ext uri="{FF2B5EF4-FFF2-40B4-BE49-F238E27FC236}">
                  <a16:creationId xmlns:a16="http://schemas.microsoft.com/office/drawing/2014/main" id="{567A21CE-8837-49AC-9D4B-E0F089F05E09}"/>
                </a:ext>
              </a:extLst>
            </p:cNvPr>
            <p:cNvSpPr/>
            <p:nvPr/>
          </p:nvSpPr>
          <p:spPr>
            <a:xfrm>
              <a:off x="6611452" y="1242868"/>
              <a:ext cx="168410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9144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 Databricks</a:t>
              </a:r>
            </a:p>
          </p:txBody>
        </p:sp>
      </p:grpSp>
      <p:sp>
        <p:nvSpPr>
          <p:cNvPr id="3" name="TextBox 2"/>
          <p:cNvSpPr txBox="1"/>
          <p:nvPr/>
        </p:nvSpPr>
        <p:spPr>
          <a:xfrm rot="16200000">
            <a:off x="9780196" y="5325818"/>
            <a:ext cx="1347809"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BIG DATA STORAGE</a:t>
            </a:r>
          </a:p>
        </p:txBody>
      </p:sp>
      <p:sp>
        <p:nvSpPr>
          <p:cNvPr id="24" name="TextBox 23"/>
          <p:cNvSpPr txBox="1"/>
          <p:nvPr/>
        </p:nvSpPr>
        <p:spPr>
          <a:xfrm rot="16200000">
            <a:off x="9176921" y="3280074"/>
            <a:ext cx="2554357"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BIG DATA </a:t>
            </a:r>
            <a:br>
              <a:rPr kumimoji="0" lang="en-US" sz="12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br>
            <a:r>
              <a:rPr kumimoji="0" lang="en-US" sz="12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ANALYTICS</a:t>
            </a:r>
          </a:p>
        </p:txBody>
      </p:sp>
      <p:sp>
        <p:nvSpPr>
          <p:cNvPr id="25" name="Rectangle 24"/>
          <p:cNvSpPr/>
          <p:nvPr/>
        </p:nvSpPr>
        <p:spPr>
          <a:xfrm>
            <a:off x="2197134" y="1751332"/>
            <a:ext cx="7986092" cy="3095005"/>
          </a:xfrm>
          <a:prstGeom prst="rect">
            <a:avLst/>
          </a:prstGeom>
          <a:noFill/>
          <a:ln w="9525">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 name="Pentagon 63"/>
          <p:cNvSpPr/>
          <p:nvPr/>
        </p:nvSpPr>
        <p:spPr bwMode="auto">
          <a:xfrm rot="16200000">
            <a:off x="229897" y="3009789"/>
            <a:ext cx="3238661" cy="434434"/>
          </a:xfrm>
          <a:prstGeom prst="homePlat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Segoe UI"/>
                <a:ea typeface="Segoe UI" pitchFamily="34" charset="0"/>
                <a:cs typeface="Segoe UI Semibold" panose="020B0702040204020203" pitchFamily="34" charset="0"/>
              </a:rPr>
              <a:t>Reduced Administration</a:t>
            </a:r>
          </a:p>
        </p:txBody>
      </p:sp>
      <p:sp>
        <p:nvSpPr>
          <p:cNvPr id="27" name="Title 3"/>
          <p:cNvSpPr txBox="1">
            <a:spLocks/>
          </p:cNvSpPr>
          <p:nvPr/>
        </p:nvSpPr>
        <p:spPr>
          <a:xfrm>
            <a:off x="93455" y="-72448"/>
            <a:ext cx="11655840" cy="899665"/>
          </a:xfrm>
          <a:prstGeom prst="rect">
            <a:avLst/>
          </a:prstGeom>
        </p:spPr>
        <p:txBody>
          <a:bodyPr vert="horz" wrap="square" lIns="146304" tIns="91440" rIns="146304" bIns="91440" rtlCol="0" anchor="t">
            <a:normAutofit fontScale="97500"/>
          </a:bodyPr>
          <a:lstStyle>
            <a:lvl1pPr algn="l" defTabSz="914367" rtl="0" eaLnBrk="1" latinLnBrk="0" hangingPunct="1">
              <a:lnSpc>
                <a:spcPct val="90000"/>
              </a:lnSpc>
              <a:spcBef>
                <a:spcPct val="0"/>
              </a:spcBef>
              <a:buNone/>
              <a:defRPr lang="en-US" sz="4400" b="0" kern="1200" cap="none" spc="-100" baseline="0">
                <a:ln w="3175">
                  <a:noFill/>
                </a:ln>
                <a:solidFill>
                  <a:schemeClr val="bg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100" normalizeH="0" baseline="0" noProof="0" dirty="0">
              <a:ln w="3175">
                <a:noFill/>
              </a:ln>
              <a:solidFill>
                <a:srgbClr val="505050"/>
              </a:solidFill>
              <a:effectLst/>
              <a:uLnTx/>
              <a:uFillTx/>
              <a:latin typeface="Segoe UI Light"/>
              <a:ea typeface="+mn-ea"/>
              <a:cs typeface="Segoe UI" pitchFamily="34" charset="0"/>
            </a:endParaRPr>
          </a:p>
        </p:txBody>
      </p:sp>
      <p:sp>
        <p:nvSpPr>
          <p:cNvPr id="2" name="Text Placeholder 1">
            <a:extLst>
              <a:ext uri="{FF2B5EF4-FFF2-40B4-BE49-F238E27FC236}">
                <a16:creationId xmlns:a16="http://schemas.microsoft.com/office/drawing/2014/main" id="{434F770F-8BD8-40AF-91FF-015B10FCBEB4}"/>
              </a:ext>
            </a:extLst>
          </p:cNvPr>
          <p:cNvSpPr>
            <a:spLocks noGrp="1"/>
          </p:cNvSpPr>
          <p:nvPr>
            <p:ph type="body" sz="quarter" idx="11"/>
          </p:nvPr>
        </p:nvSpPr>
        <p:spPr/>
        <p:txBody>
          <a:bodyPr/>
          <a:lstStyle/>
          <a:p>
            <a:r>
              <a:rPr lang="en-US"/>
              <a:t>POSITIONING THE DIFFERENT BIG DATA SOLUTIONS</a:t>
            </a:r>
            <a:endParaRPr lang="en-US" dirty="0"/>
          </a:p>
        </p:txBody>
      </p:sp>
      <p:pic>
        <p:nvPicPr>
          <p:cNvPr id="14" name="Picture 13">
            <a:extLst>
              <a:ext uri="{FF2B5EF4-FFF2-40B4-BE49-F238E27FC236}">
                <a16:creationId xmlns:a16="http://schemas.microsoft.com/office/drawing/2014/main" id="{8A2DB137-D386-461C-84A4-CBC41773D1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1347" y="5129697"/>
            <a:ext cx="451579" cy="451579"/>
          </a:xfrm>
          <a:prstGeom prst="rect">
            <a:avLst/>
          </a:prstGeom>
        </p:spPr>
      </p:pic>
      <p:sp>
        <p:nvSpPr>
          <p:cNvPr id="20" name="Freeform: Shape 19">
            <a:extLst>
              <a:ext uri="{FF2B5EF4-FFF2-40B4-BE49-F238E27FC236}">
                <a16:creationId xmlns:a16="http://schemas.microsoft.com/office/drawing/2014/main" id="{B5FECA09-3268-4F4D-B90C-3CF0F10B4BD3}"/>
              </a:ext>
            </a:extLst>
          </p:cNvPr>
          <p:cNvSpPr/>
          <p:nvPr/>
        </p:nvSpPr>
        <p:spPr>
          <a:xfrm>
            <a:off x="3699011" y="5783263"/>
            <a:ext cx="476250" cy="409575"/>
          </a:xfrm>
          <a:custGeom>
            <a:avLst/>
            <a:gdLst/>
            <a:ahLst/>
            <a:cxnLst/>
            <a:rect l="0" t="0" r="0" b="0"/>
            <a:pathLst>
              <a:path w="476250" h="409575">
                <a:moveTo>
                  <a:pt x="407670" y="160972"/>
                </a:moveTo>
                <a:lnTo>
                  <a:pt x="376238" y="160972"/>
                </a:lnTo>
                <a:lnTo>
                  <a:pt x="376238" y="14288"/>
                </a:lnTo>
                <a:cubicBezTo>
                  <a:pt x="376238" y="6668"/>
                  <a:pt x="369570" y="0"/>
                  <a:pt x="361950" y="0"/>
                </a:cubicBezTo>
                <a:lnTo>
                  <a:pt x="14288" y="0"/>
                </a:lnTo>
                <a:cubicBezTo>
                  <a:pt x="6668" y="0"/>
                  <a:pt x="0" y="6668"/>
                  <a:pt x="0" y="14288"/>
                </a:cubicBezTo>
                <a:lnTo>
                  <a:pt x="0" y="306705"/>
                </a:lnTo>
                <a:cubicBezTo>
                  <a:pt x="0" y="314325"/>
                  <a:pt x="6668" y="320993"/>
                  <a:pt x="14288" y="320993"/>
                </a:cubicBezTo>
                <a:lnTo>
                  <a:pt x="211455" y="320993"/>
                </a:lnTo>
                <a:lnTo>
                  <a:pt x="262890" y="410528"/>
                </a:lnTo>
                <a:lnTo>
                  <a:pt x="406718" y="410528"/>
                </a:lnTo>
                <a:lnTo>
                  <a:pt x="478155" y="285750"/>
                </a:lnTo>
                <a:lnTo>
                  <a:pt x="407670" y="160972"/>
                </a:lnTo>
                <a:close/>
                <a:moveTo>
                  <a:pt x="279083" y="83820"/>
                </a:moveTo>
                <a:lnTo>
                  <a:pt x="348615" y="83820"/>
                </a:lnTo>
                <a:lnTo>
                  <a:pt x="348615" y="125730"/>
                </a:lnTo>
                <a:lnTo>
                  <a:pt x="279083" y="125730"/>
                </a:lnTo>
                <a:lnTo>
                  <a:pt x="279083" y="83820"/>
                </a:lnTo>
                <a:close/>
                <a:moveTo>
                  <a:pt x="348615" y="140018"/>
                </a:moveTo>
                <a:lnTo>
                  <a:pt x="348615" y="160972"/>
                </a:lnTo>
                <a:lnTo>
                  <a:pt x="279083" y="160972"/>
                </a:lnTo>
                <a:lnTo>
                  <a:pt x="279083" y="140018"/>
                </a:lnTo>
                <a:lnTo>
                  <a:pt x="348615" y="140018"/>
                </a:lnTo>
                <a:close/>
                <a:moveTo>
                  <a:pt x="195263" y="83820"/>
                </a:moveTo>
                <a:lnTo>
                  <a:pt x="264795" y="83820"/>
                </a:lnTo>
                <a:lnTo>
                  <a:pt x="264795" y="125730"/>
                </a:lnTo>
                <a:lnTo>
                  <a:pt x="195263" y="125730"/>
                </a:lnTo>
                <a:lnTo>
                  <a:pt x="195263" y="83820"/>
                </a:lnTo>
                <a:close/>
                <a:moveTo>
                  <a:pt x="195263" y="140018"/>
                </a:moveTo>
                <a:lnTo>
                  <a:pt x="264795" y="140018"/>
                </a:lnTo>
                <a:lnTo>
                  <a:pt x="264795" y="160972"/>
                </a:lnTo>
                <a:lnTo>
                  <a:pt x="262890" y="160972"/>
                </a:lnTo>
                <a:lnTo>
                  <a:pt x="250508" y="181927"/>
                </a:lnTo>
                <a:lnTo>
                  <a:pt x="194310" y="181927"/>
                </a:lnTo>
                <a:lnTo>
                  <a:pt x="194310" y="140018"/>
                </a:lnTo>
                <a:close/>
                <a:moveTo>
                  <a:pt x="195263" y="195263"/>
                </a:moveTo>
                <a:lnTo>
                  <a:pt x="242888" y="195263"/>
                </a:lnTo>
                <a:lnTo>
                  <a:pt x="219075" y="237172"/>
                </a:lnTo>
                <a:lnTo>
                  <a:pt x="195263" y="237172"/>
                </a:lnTo>
                <a:lnTo>
                  <a:pt x="195263" y="195263"/>
                </a:lnTo>
                <a:close/>
                <a:moveTo>
                  <a:pt x="211455" y="250508"/>
                </a:moveTo>
                <a:lnTo>
                  <a:pt x="195263" y="278130"/>
                </a:lnTo>
                <a:lnTo>
                  <a:pt x="195263" y="250508"/>
                </a:lnTo>
                <a:lnTo>
                  <a:pt x="211455" y="250508"/>
                </a:lnTo>
                <a:close/>
                <a:moveTo>
                  <a:pt x="98107" y="292418"/>
                </a:moveTo>
                <a:lnTo>
                  <a:pt x="28575" y="292418"/>
                </a:lnTo>
                <a:lnTo>
                  <a:pt x="28575" y="250508"/>
                </a:lnTo>
                <a:lnTo>
                  <a:pt x="98107" y="250508"/>
                </a:lnTo>
                <a:lnTo>
                  <a:pt x="98107" y="292418"/>
                </a:lnTo>
                <a:close/>
                <a:moveTo>
                  <a:pt x="98107" y="237172"/>
                </a:moveTo>
                <a:lnTo>
                  <a:pt x="28575" y="237172"/>
                </a:lnTo>
                <a:lnTo>
                  <a:pt x="28575" y="195263"/>
                </a:lnTo>
                <a:lnTo>
                  <a:pt x="98107" y="195263"/>
                </a:lnTo>
                <a:lnTo>
                  <a:pt x="98107" y="237172"/>
                </a:lnTo>
                <a:close/>
                <a:moveTo>
                  <a:pt x="98107" y="180975"/>
                </a:moveTo>
                <a:lnTo>
                  <a:pt x="28575" y="180975"/>
                </a:lnTo>
                <a:lnTo>
                  <a:pt x="28575" y="139065"/>
                </a:lnTo>
                <a:lnTo>
                  <a:pt x="98107" y="139065"/>
                </a:lnTo>
                <a:lnTo>
                  <a:pt x="98107" y="180975"/>
                </a:lnTo>
                <a:close/>
                <a:moveTo>
                  <a:pt x="98107" y="125730"/>
                </a:moveTo>
                <a:lnTo>
                  <a:pt x="28575" y="125730"/>
                </a:lnTo>
                <a:lnTo>
                  <a:pt x="28575" y="83820"/>
                </a:lnTo>
                <a:lnTo>
                  <a:pt x="98107" y="83820"/>
                </a:lnTo>
                <a:lnTo>
                  <a:pt x="98107" y="125730"/>
                </a:lnTo>
                <a:close/>
                <a:moveTo>
                  <a:pt x="181928" y="292418"/>
                </a:moveTo>
                <a:lnTo>
                  <a:pt x="112395" y="292418"/>
                </a:lnTo>
                <a:lnTo>
                  <a:pt x="112395" y="250508"/>
                </a:lnTo>
                <a:lnTo>
                  <a:pt x="181928" y="250508"/>
                </a:lnTo>
                <a:lnTo>
                  <a:pt x="181928" y="292418"/>
                </a:lnTo>
                <a:close/>
                <a:moveTo>
                  <a:pt x="181928" y="237172"/>
                </a:moveTo>
                <a:lnTo>
                  <a:pt x="112395" y="237172"/>
                </a:lnTo>
                <a:lnTo>
                  <a:pt x="112395" y="195263"/>
                </a:lnTo>
                <a:lnTo>
                  <a:pt x="181928" y="195263"/>
                </a:lnTo>
                <a:lnTo>
                  <a:pt x="181928" y="237172"/>
                </a:lnTo>
                <a:close/>
                <a:moveTo>
                  <a:pt x="181928" y="180975"/>
                </a:moveTo>
                <a:lnTo>
                  <a:pt x="112395" y="180975"/>
                </a:lnTo>
                <a:lnTo>
                  <a:pt x="112395" y="139065"/>
                </a:lnTo>
                <a:lnTo>
                  <a:pt x="181928" y="139065"/>
                </a:lnTo>
                <a:lnTo>
                  <a:pt x="181928" y="180975"/>
                </a:lnTo>
                <a:close/>
                <a:moveTo>
                  <a:pt x="181928" y="125730"/>
                </a:moveTo>
                <a:lnTo>
                  <a:pt x="112395" y="125730"/>
                </a:lnTo>
                <a:lnTo>
                  <a:pt x="112395" y="83820"/>
                </a:lnTo>
                <a:lnTo>
                  <a:pt x="181928" y="83820"/>
                </a:lnTo>
                <a:lnTo>
                  <a:pt x="181928" y="125730"/>
                </a:lnTo>
                <a:close/>
                <a:moveTo>
                  <a:pt x="195263" y="292418"/>
                </a:moveTo>
                <a:lnTo>
                  <a:pt x="195263" y="291465"/>
                </a:lnTo>
                <a:lnTo>
                  <a:pt x="195263" y="292418"/>
                </a:lnTo>
                <a:lnTo>
                  <a:pt x="195263" y="292418"/>
                </a:lnTo>
                <a:close/>
              </a:path>
            </a:pathLst>
          </a:custGeom>
          <a:solidFill>
            <a:srgbClr val="0078D7"/>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22" name="Graphic 21">
            <a:extLst>
              <a:ext uri="{FF2B5EF4-FFF2-40B4-BE49-F238E27FC236}">
                <a16:creationId xmlns:a16="http://schemas.microsoft.com/office/drawing/2014/main" id="{B66793F1-1CA2-4963-9028-C2C1B3830CB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75261" y="3239626"/>
            <a:ext cx="594135" cy="594135"/>
          </a:xfrm>
          <a:prstGeom prst="rect">
            <a:avLst/>
          </a:prstGeom>
        </p:spPr>
      </p:pic>
      <p:grpSp>
        <p:nvGrpSpPr>
          <p:cNvPr id="35" name="Group 34">
            <a:extLst>
              <a:ext uri="{FF2B5EF4-FFF2-40B4-BE49-F238E27FC236}">
                <a16:creationId xmlns:a16="http://schemas.microsoft.com/office/drawing/2014/main" id="{DCD0CB27-7762-48ED-B17A-5D731C9E1F4B}"/>
              </a:ext>
            </a:extLst>
          </p:cNvPr>
          <p:cNvGrpSpPr/>
          <p:nvPr/>
        </p:nvGrpSpPr>
        <p:grpSpPr>
          <a:xfrm>
            <a:off x="8844475" y="2768636"/>
            <a:ext cx="725706" cy="737393"/>
            <a:chOff x="8428618" y="2891968"/>
            <a:chExt cx="780290" cy="780290"/>
          </a:xfrm>
        </p:grpSpPr>
        <p:sp>
          <p:nvSpPr>
            <p:cNvPr id="30" name="Rectangle: Rounded Corners 29">
              <a:extLst>
                <a:ext uri="{FF2B5EF4-FFF2-40B4-BE49-F238E27FC236}">
                  <a16:creationId xmlns:a16="http://schemas.microsoft.com/office/drawing/2014/main" id="{58DA2030-B520-44B0-9957-FBA4BAA708FE}"/>
                </a:ext>
              </a:extLst>
            </p:cNvPr>
            <p:cNvSpPr/>
            <p:nvPr/>
          </p:nvSpPr>
          <p:spPr bwMode="auto">
            <a:xfrm>
              <a:off x="8539085" y="2982852"/>
              <a:ext cx="567688" cy="588659"/>
            </a:xfrm>
            <a:prstGeom prst="roundRect">
              <a:avLst>
                <a:gd name="adj" fmla="val 6789"/>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 name="Picture 25">
              <a:extLst>
                <a:ext uri="{FF2B5EF4-FFF2-40B4-BE49-F238E27FC236}">
                  <a16:creationId xmlns:a16="http://schemas.microsoft.com/office/drawing/2014/main" id="{33F94691-10A2-43A3-848F-12844A09074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28618" y="2891968"/>
              <a:ext cx="780290" cy="780290"/>
            </a:xfrm>
            <a:prstGeom prst="rect">
              <a:avLst/>
            </a:prstGeom>
          </p:spPr>
        </p:pic>
      </p:grpSp>
      <p:pic>
        <p:nvPicPr>
          <p:cNvPr id="34" name="Graphic 33">
            <a:extLst>
              <a:ext uri="{FF2B5EF4-FFF2-40B4-BE49-F238E27FC236}">
                <a16:creationId xmlns:a16="http://schemas.microsoft.com/office/drawing/2014/main" id="{9441363C-A32C-4657-9D55-038B651E9A9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93322" y="3725396"/>
            <a:ext cx="309765" cy="309765"/>
          </a:xfrm>
          <a:prstGeom prst="rect">
            <a:avLst/>
          </a:prstGeom>
        </p:spPr>
      </p:pic>
      <p:pic>
        <p:nvPicPr>
          <p:cNvPr id="43" name="Picture 42">
            <a:extLst>
              <a:ext uri="{FF2B5EF4-FFF2-40B4-BE49-F238E27FC236}">
                <a16:creationId xmlns:a16="http://schemas.microsoft.com/office/drawing/2014/main" id="{922BA05C-6146-4814-A942-67A1298C2BA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89309" y="2914201"/>
            <a:ext cx="825877" cy="825877"/>
          </a:xfrm>
          <a:prstGeom prst="rect">
            <a:avLst/>
          </a:prstGeom>
        </p:spPr>
      </p:pic>
      <p:sp>
        <p:nvSpPr>
          <p:cNvPr id="44" name="Title 1">
            <a:extLst>
              <a:ext uri="{FF2B5EF4-FFF2-40B4-BE49-F238E27FC236}">
                <a16:creationId xmlns:a16="http://schemas.microsoft.com/office/drawing/2014/main" id="{158760C6-E8FD-4864-B22A-6DC5DD5500C6}"/>
              </a:ext>
            </a:extLst>
          </p:cNvPr>
          <p:cNvSpPr txBox="1">
            <a:spLocks/>
          </p:cNvSpPr>
          <p:nvPr/>
        </p:nvSpPr>
        <p:spPr>
          <a:xfrm>
            <a:off x="268080" y="277696"/>
            <a:ext cx="11655840" cy="899665"/>
          </a:xfrm>
          <a:prstGeom prst="rect">
            <a:avLst/>
          </a:prstGeom>
        </p:spPr>
        <p:txBody>
          <a:bodyPr vert="horz" wrap="square" lIns="146304" tIns="91440" rIns="146304" bIns="91440" rtlCol="0" anchor="ctr">
            <a:norm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2400" b="0" i="0" u="none" strike="noStrike" kern="1200" cap="all" spc="800" normalizeH="0" baseline="0" noProof="0" dirty="0">
                <a:ln w="3175">
                  <a:noFill/>
                </a:ln>
                <a:solidFill>
                  <a:srgbClr val="0078D7"/>
                </a:solidFill>
                <a:effectLst/>
                <a:uLnTx/>
                <a:uFillTx/>
                <a:latin typeface="Segoe UI Light" charset="0"/>
                <a:ea typeface="+mn-ea"/>
                <a:cs typeface="Segoe UI Light" charset="0"/>
              </a:rPr>
              <a:t>KNOWING THE VARIOUS BIG DATA SOLUTIONS</a:t>
            </a:r>
          </a:p>
        </p:txBody>
      </p:sp>
    </p:spTree>
    <p:extLst>
      <p:ext uri="{BB962C8B-B14F-4D97-AF65-F5344CB8AC3E}">
        <p14:creationId xmlns:p14="http://schemas.microsoft.com/office/powerpoint/2010/main" val="19520347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Rectangle 206">
            <a:extLst>
              <a:ext uri="{FF2B5EF4-FFF2-40B4-BE49-F238E27FC236}">
                <a16:creationId xmlns:a16="http://schemas.microsoft.com/office/drawing/2014/main" id="{F6B680C1-1FAC-47B6-BD48-F1675E8601F4}"/>
              </a:ext>
            </a:extLst>
          </p:cNvPr>
          <p:cNvSpPr/>
          <p:nvPr/>
        </p:nvSpPr>
        <p:spPr bwMode="auto">
          <a:xfrm>
            <a:off x="6061325" y="3500770"/>
            <a:ext cx="816328" cy="191846"/>
          </a:xfrm>
          <a:prstGeom prst="rect">
            <a:avLst/>
          </a:prstGeom>
          <a:solidFill>
            <a:schemeClr val="tx2">
              <a:lumMod val="10000"/>
              <a:lumOff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Rectangle 86">
            <a:extLst>
              <a:ext uri="{FF2B5EF4-FFF2-40B4-BE49-F238E27FC236}">
                <a16:creationId xmlns:a16="http://schemas.microsoft.com/office/drawing/2014/main" id="{D899DF09-083F-4378-92F0-AF3C5EEF3B1D}"/>
              </a:ext>
            </a:extLst>
          </p:cNvPr>
          <p:cNvSpPr/>
          <p:nvPr/>
        </p:nvSpPr>
        <p:spPr bwMode="auto">
          <a:xfrm>
            <a:off x="1421107" y="1562236"/>
            <a:ext cx="8175437"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ectangle 209"/>
          <p:cNvSpPr/>
          <p:nvPr/>
        </p:nvSpPr>
        <p:spPr bwMode="auto">
          <a:xfrm>
            <a:off x="7843472" y="1764981"/>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211" name="Rectangle 210"/>
          <p:cNvSpPr/>
          <p:nvPr/>
        </p:nvSpPr>
        <p:spPr bwMode="auto">
          <a:xfrm>
            <a:off x="5836449" y="1764981"/>
            <a:ext cx="1377453"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247" name="Rectangle 246"/>
          <p:cNvSpPr/>
          <p:nvPr/>
        </p:nvSpPr>
        <p:spPr>
          <a:xfrm>
            <a:off x="6018701" y="3471650"/>
            <a:ext cx="1381617" cy="577081"/>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Lake Analytics</a:t>
            </a:r>
          </a:p>
        </p:txBody>
      </p:sp>
      <p:grpSp>
        <p:nvGrpSpPr>
          <p:cNvPr id="146" name="Group 145">
            <a:extLst>
              <a:ext uri="{FF2B5EF4-FFF2-40B4-BE49-F238E27FC236}">
                <a16:creationId xmlns:a16="http://schemas.microsoft.com/office/drawing/2014/main" id="{FD4F785E-13EE-401F-B737-01B931C8EA1B}"/>
              </a:ext>
            </a:extLst>
          </p:cNvPr>
          <p:cNvGrpSpPr/>
          <p:nvPr/>
        </p:nvGrpSpPr>
        <p:grpSpPr>
          <a:xfrm>
            <a:off x="1865833" y="2162815"/>
            <a:ext cx="7490307" cy="485042"/>
            <a:chOff x="7610409" y="2970243"/>
            <a:chExt cx="2834774" cy="181750"/>
          </a:xfrm>
        </p:grpSpPr>
        <p:sp>
          <p:nvSpPr>
            <p:cNvPr id="159" name="Cylinder 828">
              <a:extLst>
                <a:ext uri="{FF2B5EF4-FFF2-40B4-BE49-F238E27FC236}">
                  <a16:creationId xmlns:a16="http://schemas.microsoft.com/office/drawing/2014/main" id="{E385AFD8-155B-4B8D-A7D8-09EF70937F72}"/>
                </a:ext>
              </a:extLst>
            </p:cNvPr>
            <p:cNvSpPr/>
            <p:nvPr/>
          </p:nvSpPr>
          <p:spPr bwMode="auto">
            <a:xfrm rot="5400000">
              <a:off x="7563247" y="3017405"/>
              <a:ext cx="181748" cy="87424"/>
            </a:xfrm>
            <a:prstGeom prst="can">
              <a:avLst>
                <a:gd name="adj" fmla="val 50000"/>
              </a:avLst>
            </a:prstGeom>
            <a:solidFill>
              <a:schemeClr val="bg1"/>
            </a:solid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160" name="Cylinder 828">
              <a:extLst>
                <a:ext uri="{FF2B5EF4-FFF2-40B4-BE49-F238E27FC236}">
                  <a16:creationId xmlns:a16="http://schemas.microsoft.com/office/drawing/2014/main" id="{78458FC6-2F78-4E6C-A659-7463EE1E81E4}"/>
                </a:ext>
              </a:extLst>
            </p:cNvPr>
            <p:cNvSpPr/>
            <p:nvPr/>
          </p:nvSpPr>
          <p:spPr bwMode="auto">
            <a:xfrm rot="5400000">
              <a:off x="8960965" y="1688423"/>
              <a:ext cx="155640" cy="2746360"/>
            </a:xfrm>
            <a:prstGeom prst="can">
              <a:avLst>
                <a:gd name="adj" fmla="val 17907"/>
              </a:avLst>
            </a:prstGeom>
            <a:solidFill>
              <a:schemeClr val="bg1"/>
            </a:solid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166" name="Cylinder 828">
              <a:extLst>
                <a:ext uri="{FF2B5EF4-FFF2-40B4-BE49-F238E27FC236}">
                  <a16:creationId xmlns:a16="http://schemas.microsoft.com/office/drawing/2014/main" id="{C06923E3-0412-414A-992E-6EBE19F7BB92}"/>
                </a:ext>
              </a:extLst>
            </p:cNvPr>
            <p:cNvSpPr/>
            <p:nvPr/>
          </p:nvSpPr>
          <p:spPr bwMode="auto">
            <a:xfrm rot="5400000">
              <a:off x="10310597" y="3017407"/>
              <a:ext cx="181748" cy="87424"/>
            </a:xfrm>
            <a:prstGeom prst="can">
              <a:avLst>
                <a:gd name="adj" fmla="val 50000"/>
              </a:avLst>
            </a:prstGeom>
            <a:solidFill>
              <a:schemeClr val="bg1"/>
            </a:solid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258" name="TextBox 257"/>
          <p:cNvSpPr txBox="1"/>
          <p:nvPr/>
        </p:nvSpPr>
        <p:spPr>
          <a:xfrm>
            <a:off x="467317" y="3715619"/>
            <a:ext cx="773288" cy="415498"/>
          </a:xfrm>
          <a:prstGeom prst="rect">
            <a:avLst/>
          </a:prstGeom>
          <a:noFill/>
        </p:spPr>
        <p:txBody>
          <a:bodyPr wrap="square" lIns="91440" tIns="45720" rIns="91440" bIns="4572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Custom</a:t>
            </a:r>
            <a:b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apps</a:t>
            </a:r>
          </a:p>
        </p:txBody>
      </p:sp>
      <p:sp>
        <p:nvSpPr>
          <p:cNvPr id="260" name="TextBox 259"/>
          <p:cNvSpPr txBox="1"/>
          <p:nvPr/>
        </p:nvSpPr>
        <p:spPr>
          <a:xfrm>
            <a:off x="467317" y="4989482"/>
            <a:ext cx="967418" cy="415498"/>
          </a:xfrm>
          <a:prstGeom prst="rect">
            <a:avLst/>
          </a:prstGeom>
          <a:noFill/>
        </p:spPr>
        <p:txBody>
          <a:bodyPr wrap="square" lIns="91440" tIns="45720" rIns="91440" bIns="4572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Sensors </a:t>
            </a:r>
            <a:b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and devices</a:t>
            </a:r>
          </a:p>
        </p:txBody>
      </p:sp>
      <p:sp>
        <p:nvSpPr>
          <p:cNvPr id="266" name="Rectangle 265"/>
          <p:cNvSpPr/>
          <p:nvPr/>
        </p:nvSpPr>
        <p:spPr bwMode="auto">
          <a:xfrm>
            <a:off x="3792268" y="1764981"/>
            <a:ext cx="1392554"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522599"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285" name="Rectangle 284"/>
          <p:cNvSpPr/>
          <p:nvPr/>
        </p:nvSpPr>
        <p:spPr>
          <a:xfrm>
            <a:off x="4238450" y="3543606"/>
            <a:ext cx="860592" cy="4154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Blobs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Lake</a:t>
            </a:r>
          </a:p>
        </p:txBody>
      </p:sp>
      <p:sp>
        <p:nvSpPr>
          <p:cNvPr id="293" name="Rectangle 292"/>
          <p:cNvSpPr/>
          <p:nvPr/>
        </p:nvSpPr>
        <p:spPr bwMode="auto">
          <a:xfrm>
            <a:off x="1836751" y="1764981"/>
            <a:ext cx="1384695"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296" name="Rectangle 295"/>
          <p:cNvSpPr/>
          <p:nvPr/>
        </p:nvSpPr>
        <p:spPr>
          <a:xfrm>
            <a:off x="2377344" y="2212984"/>
            <a:ext cx="2858648" cy="392415"/>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Factory</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movement, pipelines &amp; orchestration)</a:t>
            </a:r>
          </a:p>
        </p:txBody>
      </p:sp>
      <p:sp>
        <p:nvSpPr>
          <p:cNvPr id="232" name="Rectangle 231"/>
          <p:cNvSpPr/>
          <p:nvPr/>
        </p:nvSpPr>
        <p:spPr>
          <a:xfrm>
            <a:off x="6022885" y="4600136"/>
            <a:ext cx="983964" cy="415498"/>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Machine Learning </a:t>
            </a:r>
          </a:p>
        </p:txBody>
      </p:sp>
      <p:sp>
        <p:nvSpPr>
          <p:cNvPr id="291" name="Rectangle 290"/>
          <p:cNvSpPr/>
          <p:nvPr/>
        </p:nvSpPr>
        <p:spPr>
          <a:xfrm>
            <a:off x="8223812" y="2930112"/>
            <a:ext cx="891207" cy="253916"/>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Cosmos DB</a:t>
            </a:r>
          </a:p>
        </p:txBody>
      </p:sp>
      <p:sp>
        <p:nvSpPr>
          <p:cNvPr id="288" name="Rectangle 287"/>
          <p:cNvSpPr/>
          <p:nvPr/>
        </p:nvSpPr>
        <p:spPr>
          <a:xfrm>
            <a:off x="8223812" y="4241928"/>
            <a:ext cx="981625" cy="400110"/>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SQL Data Warehouse</a:t>
            </a:r>
          </a:p>
        </p:txBody>
      </p:sp>
      <p:sp>
        <p:nvSpPr>
          <p:cNvPr id="320" name="Rectangle 319"/>
          <p:cNvSpPr/>
          <p:nvPr/>
        </p:nvSpPr>
        <p:spPr>
          <a:xfrm>
            <a:off x="8223813" y="5009301"/>
            <a:ext cx="1212890" cy="246221"/>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Analysis Services</a:t>
            </a:r>
          </a:p>
        </p:txBody>
      </p:sp>
      <p:cxnSp>
        <p:nvCxnSpPr>
          <p:cNvPr id="99" name="Straight Arrow Connector 98">
            <a:extLst>
              <a:ext uri="{FF2B5EF4-FFF2-40B4-BE49-F238E27FC236}">
                <a16:creationId xmlns:a16="http://schemas.microsoft.com/office/drawing/2014/main" id="{3DA45D05-3D3C-489C-B3FB-784A8CEE1315}"/>
              </a:ext>
            </a:extLst>
          </p:cNvPr>
          <p:cNvCxnSpPr>
            <a:cxnSpLocks/>
          </p:cNvCxnSpPr>
          <p:nvPr/>
        </p:nvCxnSpPr>
        <p:spPr>
          <a:xfrm>
            <a:off x="5024799" y="3742796"/>
            <a:ext cx="63225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E013178E-3A1F-4BAA-933F-D0A7D111DCB2}"/>
              </a:ext>
            </a:extLst>
          </p:cNvPr>
          <p:cNvCxnSpPr>
            <a:cxnSpLocks/>
          </p:cNvCxnSpPr>
          <p:nvPr/>
        </p:nvCxnSpPr>
        <p:spPr>
          <a:xfrm>
            <a:off x="9205437" y="3071949"/>
            <a:ext cx="73800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A4E24056-F253-428D-AE21-91B82ED3BE5F}"/>
              </a:ext>
            </a:extLst>
          </p:cNvPr>
          <p:cNvCxnSpPr>
            <a:cxnSpLocks/>
          </p:cNvCxnSpPr>
          <p:nvPr/>
        </p:nvCxnSpPr>
        <p:spPr>
          <a:xfrm>
            <a:off x="8559920" y="4705208"/>
            <a:ext cx="0" cy="303023"/>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A39E508F-DB6A-4235-BEBE-08E3BBA79DB4}"/>
              </a:ext>
            </a:extLst>
          </p:cNvPr>
          <p:cNvCxnSpPr>
            <a:cxnSpLocks/>
          </p:cNvCxnSpPr>
          <p:nvPr/>
        </p:nvCxnSpPr>
        <p:spPr>
          <a:xfrm>
            <a:off x="9387696" y="5129556"/>
            <a:ext cx="555746"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B1CBE449-AAD4-4EAA-A353-FB4F462B1CE8}"/>
              </a:ext>
            </a:extLst>
          </p:cNvPr>
          <p:cNvCxnSpPr>
            <a:cxnSpLocks/>
          </p:cNvCxnSpPr>
          <p:nvPr/>
        </p:nvCxnSpPr>
        <p:spPr>
          <a:xfrm>
            <a:off x="6877652" y="3742796"/>
            <a:ext cx="965820"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39925AA2-C05D-4BCA-A21C-F20BF3DA8DF2}"/>
              </a:ext>
            </a:extLst>
          </p:cNvPr>
          <p:cNvGrpSpPr/>
          <p:nvPr/>
        </p:nvGrpSpPr>
        <p:grpSpPr>
          <a:xfrm>
            <a:off x="557273" y="4508312"/>
            <a:ext cx="528421" cy="404916"/>
            <a:chOff x="356915" y="4558566"/>
            <a:chExt cx="528421" cy="404916"/>
          </a:xfrm>
        </p:grpSpPr>
        <p:sp>
          <p:nvSpPr>
            <p:cNvPr id="128" name="Line 5">
              <a:extLst>
                <a:ext uri="{FF2B5EF4-FFF2-40B4-BE49-F238E27FC236}">
                  <a16:creationId xmlns:a16="http://schemas.microsoft.com/office/drawing/2014/main" id="{FE187F41-5AD2-4EF9-A467-9B8A656C9945}"/>
                </a:ext>
              </a:extLst>
            </p:cNvPr>
            <p:cNvSpPr>
              <a:spLocks noChangeShapeType="1"/>
            </p:cNvSpPr>
            <p:nvPr/>
          </p:nvSpPr>
          <p:spPr bwMode="auto">
            <a:xfrm>
              <a:off x="717724" y="4963482"/>
              <a:ext cx="10674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5057D5B9-03EE-46B5-AE73-3B35F381C832}"/>
                </a:ext>
              </a:extLst>
            </p:cNvPr>
            <p:cNvGrpSpPr/>
            <p:nvPr/>
          </p:nvGrpSpPr>
          <p:grpSpPr>
            <a:xfrm>
              <a:off x="397495" y="4784401"/>
              <a:ext cx="105861" cy="179081"/>
              <a:chOff x="397495" y="4784401"/>
              <a:chExt cx="105861" cy="179081"/>
            </a:xfrm>
          </p:grpSpPr>
          <p:sp>
            <p:nvSpPr>
              <p:cNvPr id="129" name="Freeform 6">
                <a:extLst>
                  <a:ext uri="{FF2B5EF4-FFF2-40B4-BE49-F238E27FC236}">
                    <a16:creationId xmlns:a16="http://schemas.microsoft.com/office/drawing/2014/main" id="{9CFD8E92-7BB9-4546-99CF-0715887D7420}"/>
                  </a:ext>
                </a:extLst>
              </p:cNvPr>
              <p:cNvSpPr>
                <a:spLocks/>
              </p:cNvSpPr>
              <p:nvPr/>
            </p:nvSpPr>
            <p:spPr bwMode="auto">
              <a:xfrm>
                <a:off x="397495" y="4784401"/>
                <a:ext cx="105861" cy="179081"/>
              </a:xfrm>
              <a:custGeom>
                <a:avLst/>
                <a:gdLst>
                  <a:gd name="T0" fmla="*/ 65 w 68"/>
                  <a:gd name="T1" fmla="*/ 114 h 114"/>
                  <a:gd name="T2" fmla="*/ 4 w 68"/>
                  <a:gd name="T3" fmla="*/ 114 h 114"/>
                  <a:gd name="T4" fmla="*/ 0 w 68"/>
                  <a:gd name="T5" fmla="*/ 110 h 114"/>
                  <a:gd name="T6" fmla="*/ 0 w 68"/>
                  <a:gd name="T7" fmla="*/ 4 h 114"/>
                  <a:gd name="T8" fmla="*/ 4 w 68"/>
                  <a:gd name="T9" fmla="*/ 0 h 114"/>
                  <a:gd name="T10" fmla="*/ 65 w 68"/>
                  <a:gd name="T11" fmla="*/ 0 h 114"/>
                  <a:gd name="T12" fmla="*/ 68 w 68"/>
                  <a:gd name="T13" fmla="*/ 4 h 114"/>
                  <a:gd name="T14" fmla="*/ 68 w 68"/>
                  <a:gd name="T15" fmla="*/ 110 h 114"/>
                  <a:gd name="T16" fmla="*/ 65 w 68"/>
                  <a:gd name="T1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14">
                    <a:moveTo>
                      <a:pt x="65" y="114"/>
                    </a:moveTo>
                    <a:cubicBezTo>
                      <a:pt x="4" y="114"/>
                      <a:pt x="4" y="114"/>
                      <a:pt x="4" y="114"/>
                    </a:cubicBezTo>
                    <a:cubicBezTo>
                      <a:pt x="2" y="114"/>
                      <a:pt x="0" y="112"/>
                      <a:pt x="0" y="110"/>
                    </a:cubicBezTo>
                    <a:cubicBezTo>
                      <a:pt x="0" y="4"/>
                      <a:pt x="0" y="4"/>
                      <a:pt x="0" y="4"/>
                    </a:cubicBezTo>
                    <a:cubicBezTo>
                      <a:pt x="0" y="2"/>
                      <a:pt x="2" y="0"/>
                      <a:pt x="4" y="0"/>
                    </a:cubicBezTo>
                    <a:cubicBezTo>
                      <a:pt x="65" y="0"/>
                      <a:pt x="65" y="0"/>
                      <a:pt x="65" y="0"/>
                    </a:cubicBezTo>
                    <a:cubicBezTo>
                      <a:pt x="67" y="0"/>
                      <a:pt x="68" y="2"/>
                      <a:pt x="68" y="4"/>
                    </a:cubicBezTo>
                    <a:cubicBezTo>
                      <a:pt x="68" y="110"/>
                      <a:pt x="68" y="110"/>
                      <a:pt x="68" y="110"/>
                    </a:cubicBezTo>
                    <a:cubicBezTo>
                      <a:pt x="68" y="112"/>
                      <a:pt x="67" y="114"/>
                      <a:pt x="65" y="114"/>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sp>
            <p:nvSpPr>
              <p:cNvPr id="134" name="Line 9">
                <a:extLst>
                  <a:ext uri="{FF2B5EF4-FFF2-40B4-BE49-F238E27FC236}">
                    <a16:creationId xmlns:a16="http://schemas.microsoft.com/office/drawing/2014/main" id="{D6913242-6E80-4FA6-8846-2DC834FE3C35}"/>
                  </a:ext>
                </a:extLst>
              </p:cNvPr>
              <p:cNvSpPr>
                <a:spLocks noChangeShapeType="1"/>
              </p:cNvSpPr>
              <p:nvPr/>
            </p:nvSpPr>
            <p:spPr bwMode="auto">
              <a:xfrm flipH="1">
                <a:off x="438957" y="4925548"/>
                <a:ext cx="24701"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grpSp>
        <p:sp>
          <p:nvSpPr>
            <p:cNvPr id="135" name="Freeform 10">
              <a:extLst>
                <a:ext uri="{FF2B5EF4-FFF2-40B4-BE49-F238E27FC236}">
                  <a16:creationId xmlns:a16="http://schemas.microsoft.com/office/drawing/2014/main" id="{520CC27B-4A27-41DF-9E10-2637EEAA6FDF}"/>
                </a:ext>
              </a:extLst>
            </p:cNvPr>
            <p:cNvSpPr>
              <a:spLocks/>
            </p:cNvSpPr>
            <p:nvPr/>
          </p:nvSpPr>
          <p:spPr bwMode="auto">
            <a:xfrm>
              <a:off x="356915" y="4558566"/>
              <a:ext cx="528421" cy="326403"/>
            </a:xfrm>
            <a:custGeom>
              <a:avLst/>
              <a:gdLst>
                <a:gd name="T0" fmla="*/ 0 w 338"/>
                <a:gd name="T1" fmla="*/ 93 h 208"/>
                <a:gd name="T2" fmla="*/ 0 w 338"/>
                <a:gd name="T3" fmla="*/ 10 h 208"/>
                <a:gd name="T4" fmla="*/ 10 w 338"/>
                <a:gd name="T5" fmla="*/ 0 h 208"/>
                <a:gd name="T6" fmla="*/ 328 w 338"/>
                <a:gd name="T7" fmla="*/ 0 h 208"/>
                <a:gd name="T8" fmla="*/ 338 w 338"/>
                <a:gd name="T9" fmla="*/ 10 h 208"/>
                <a:gd name="T10" fmla="*/ 338 w 338"/>
                <a:gd name="T11" fmla="*/ 198 h 208"/>
                <a:gd name="T12" fmla="*/ 328 w 338"/>
                <a:gd name="T13" fmla="*/ 208 h 208"/>
                <a:gd name="T14" fmla="*/ 242 w 338"/>
                <a:gd name="T15" fmla="*/ 208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208">
                  <a:moveTo>
                    <a:pt x="0" y="93"/>
                  </a:moveTo>
                  <a:cubicBezTo>
                    <a:pt x="0" y="10"/>
                    <a:pt x="0" y="10"/>
                    <a:pt x="0" y="10"/>
                  </a:cubicBezTo>
                  <a:cubicBezTo>
                    <a:pt x="0" y="5"/>
                    <a:pt x="5" y="0"/>
                    <a:pt x="10" y="0"/>
                  </a:cubicBezTo>
                  <a:cubicBezTo>
                    <a:pt x="328" y="0"/>
                    <a:pt x="328" y="0"/>
                    <a:pt x="328" y="0"/>
                  </a:cubicBezTo>
                  <a:cubicBezTo>
                    <a:pt x="334" y="0"/>
                    <a:pt x="338" y="5"/>
                    <a:pt x="338" y="10"/>
                  </a:cubicBezTo>
                  <a:cubicBezTo>
                    <a:pt x="338" y="198"/>
                    <a:pt x="338" y="198"/>
                    <a:pt x="338" y="198"/>
                  </a:cubicBezTo>
                  <a:cubicBezTo>
                    <a:pt x="338" y="203"/>
                    <a:pt x="334" y="208"/>
                    <a:pt x="328" y="208"/>
                  </a:cubicBezTo>
                  <a:cubicBezTo>
                    <a:pt x="242" y="208"/>
                    <a:pt x="242" y="208"/>
                    <a:pt x="242" y="208"/>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grpSp>
          <p:nvGrpSpPr>
            <p:cNvPr id="22" name="Group 21">
              <a:extLst>
                <a:ext uri="{FF2B5EF4-FFF2-40B4-BE49-F238E27FC236}">
                  <a16:creationId xmlns:a16="http://schemas.microsoft.com/office/drawing/2014/main" id="{886DF976-F8BF-471C-BBD4-A887E7A56A1A}"/>
                </a:ext>
              </a:extLst>
            </p:cNvPr>
            <p:cNvGrpSpPr/>
            <p:nvPr/>
          </p:nvGrpSpPr>
          <p:grpSpPr>
            <a:xfrm>
              <a:off x="356915" y="4685598"/>
              <a:ext cx="378452" cy="277884"/>
              <a:chOff x="356915" y="4685598"/>
              <a:chExt cx="378452" cy="277884"/>
            </a:xfrm>
          </p:grpSpPr>
          <p:sp>
            <p:nvSpPr>
              <p:cNvPr id="133" name="Freeform 7">
                <a:extLst>
                  <a:ext uri="{FF2B5EF4-FFF2-40B4-BE49-F238E27FC236}">
                    <a16:creationId xmlns:a16="http://schemas.microsoft.com/office/drawing/2014/main" id="{D10236BD-70B9-4B22-93D2-6BC7ADACF06C}"/>
                  </a:ext>
                </a:extLst>
              </p:cNvPr>
              <p:cNvSpPr>
                <a:spLocks/>
              </p:cNvSpPr>
              <p:nvPr/>
            </p:nvSpPr>
            <p:spPr bwMode="auto">
              <a:xfrm>
                <a:off x="356915" y="4685598"/>
                <a:ext cx="378452" cy="277884"/>
              </a:xfrm>
              <a:custGeom>
                <a:avLst/>
                <a:gdLst>
                  <a:gd name="T0" fmla="*/ 242 w 242"/>
                  <a:gd name="T1" fmla="*/ 165 h 177"/>
                  <a:gd name="T2" fmla="*/ 229 w 242"/>
                  <a:gd name="T3" fmla="*/ 177 h 177"/>
                  <a:gd name="T4" fmla="*/ 12 w 242"/>
                  <a:gd name="T5" fmla="*/ 177 h 177"/>
                  <a:gd name="T6" fmla="*/ 0 w 242"/>
                  <a:gd name="T7" fmla="*/ 165 h 177"/>
                  <a:gd name="T8" fmla="*/ 0 w 242"/>
                  <a:gd name="T9" fmla="*/ 12 h 177"/>
                  <a:gd name="T10" fmla="*/ 12 w 242"/>
                  <a:gd name="T11" fmla="*/ 0 h 177"/>
                  <a:gd name="T12" fmla="*/ 229 w 242"/>
                  <a:gd name="T13" fmla="*/ 0 h 177"/>
                  <a:gd name="T14" fmla="*/ 242 w 242"/>
                  <a:gd name="T15" fmla="*/ 12 h 177"/>
                  <a:gd name="T16" fmla="*/ 242 w 242"/>
                  <a:gd name="T17" fmla="*/ 16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177">
                    <a:moveTo>
                      <a:pt x="242" y="165"/>
                    </a:moveTo>
                    <a:cubicBezTo>
                      <a:pt x="242" y="172"/>
                      <a:pt x="236" y="177"/>
                      <a:pt x="229" y="177"/>
                    </a:cubicBezTo>
                    <a:cubicBezTo>
                      <a:pt x="12" y="177"/>
                      <a:pt x="12" y="177"/>
                      <a:pt x="12" y="177"/>
                    </a:cubicBezTo>
                    <a:cubicBezTo>
                      <a:pt x="6" y="177"/>
                      <a:pt x="0" y="172"/>
                      <a:pt x="0" y="165"/>
                    </a:cubicBezTo>
                    <a:cubicBezTo>
                      <a:pt x="0" y="12"/>
                      <a:pt x="0" y="12"/>
                      <a:pt x="0" y="12"/>
                    </a:cubicBezTo>
                    <a:cubicBezTo>
                      <a:pt x="0" y="5"/>
                      <a:pt x="6" y="0"/>
                      <a:pt x="12" y="0"/>
                    </a:cubicBezTo>
                    <a:cubicBezTo>
                      <a:pt x="229" y="0"/>
                      <a:pt x="229" y="0"/>
                      <a:pt x="229" y="0"/>
                    </a:cubicBezTo>
                    <a:cubicBezTo>
                      <a:pt x="236" y="0"/>
                      <a:pt x="242" y="5"/>
                      <a:pt x="242" y="12"/>
                    </a:cubicBezTo>
                    <a:lnTo>
                      <a:pt x="242" y="165"/>
                    </a:ln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sp>
            <p:nvSpPr>
              <p:cNvPr id="136" name="Line 9">
                <a:extLst>
                  <a:ext uri="{FF2B5EF4-FFF2-40B4-BE49-F238E27FC236}">
                    <a16:creationId xmlns:a16="http://schemas.microsoft.com/office/drawing/2014/main" id="{30745979-32A8-4669-99C8-46749D07BDD8}"/>
                  </a:ext>
                </a:extLst>
              </p:cNvPr>
              <p:cNvSpPr>
                <a:spLocks noChangeShapeType="1"/>
              </p:cNvSpPr>
              <p:nvPr/>
            </p:nvSpPr>
            <p:spPr bwMode="auto">
              <a:xfrm flipH="1">
                <a:off x="533790" y="4925548"/>
                <a:ext cx="24701"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grpSp>
      </p:grpSp>
      <p:grpSp>
        <p:nvGrpSpPr>
          <p:cNvPr id="186" name="Group 185">
            <a:extLst>
              <a:ext uri="{FF2B5EF4-FFF2-40B4-BE49-F238E27FC236}">
                <a16:creationId xmlns:a16="http://schemas.microsoft.com/office/drawing/2014/main" id="{7A79524A-CDB1-416C-BC84-0830844D7619}"/>
              </a:ext>
            </a:extLst>
          </p:cNvPr>
          <p:cNvGrpSpPr/>
          <p:nvPr/>
        </p:nvGrpSpPr>
        <p:grpSpPr>
          <a:xfrm>
            <a:off x="557273" y="3281064"/>
            <a:ext cx="469737" cy="385154"/>
            <a:chOff x="1778647" y="1301093"/>
            <a:chExt cx="307813" cy="252387"/>
          </a:xfrm>
          <a:noFill/>
        </p:grpSpPr>
        <p:grpSp>
          <p:nvGrpSpPr>
            <p:cNvPr id="187" name="Group 186">
              <a:extLst>
                <a:ext uri="{FF2B5EF4-FFF2-40B4-BE49-F238E27FC236}">
                  <a16:creationId xmlns:a16="http://schemas.microsoft.com/office/drawing/2014/main" id="{68327355-F76B-4C67-97CA-7FD99C2F6579}"/>
                </a:ext>
              </a:extLst>
            </p:cNvPr>
            <p:cNvGrpSpPr/>
            <p:nvPr/>
          </p:nvGrpSpPr>
          <p:grpSpPr>
            <a:xfrm>
              <a:off x="1778647" y="1301093"/>
              <a:ext cx="307813" cy="252387"/>
              <a:chOff x="2107086" y="1452805"/>
              <a:chExt cx="307813" cy="252387"/>
            </a:xfrm>
            <a:grpFill/>
          </p:grpSpPr>
          <p:sp>
            <p:nvSpPr>
              <p:cNvPr id="190" name="Rectangle 189">
                <a:extLst>
                  <a:ext uri="{FF2B5EF4-FFF2-40B4-BE49-F238E27FC236}">
                    <a16:creationId xmlns:a16="http://schemas.microsoft.com/office/drawing/2014/main" id="{2CE6022C-915D-4DDA-BA96-C74A82DB6E2E}"/>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1" name="Rectangle 190">
                <a:extLst>
                  <a:ext uri="{FF2B5EF4-FFF2-40B4-BE49-F238E27FC236}">
                    <a16:creationId xmlns:a16="http://schemas.microsoft.com/office/drawing/2014/main" id="{A25AA2D7-6EA3-4418-AE46-C81B7D117693}"/>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2" name="Rectangle 191">
                <a:extLst>
                  <a:ext uri="{FF2B5EF4-FFF2-40B4-BE49-F238E27FC236}">
                    <a16:creationId xmlns:a16="http://schemas.microsoft.com/office/drawing/2014/main" id="{C7D5D51B-B481-400C-995F-D96F516188A1}"/>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3" name="Rectangle 192">
                <a:extLst>
                  <a:ext uri="{FF2B5EF4-FFF2-40B4-BE49-F238E27FC236}">
                    <a16:creationId xmlns:a16="http://schemas.microsoft.com/office/drawing/2014/main" id="{14358BF0-FACD-44B0-BFB9-E392D7B20A5E}"/>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cxnSp>
          <p:nvCxnSpPr>
            <p:cNvPr id="188" name="Straight Connector 187">
              <a:extLst>
                <a:ext uri="{FF2B5EF4-FFF2-40B4-BE49-F238E27FC236}">
                  <a16:creationId xmlns:a16="http://schemas.microsoft.com/office/drawing/2014/main" id="{21A7CB8E-DD96-4C7B-92DD-CF7FF0C2C569}"/>
                </a:ext>
              </a:extLst>
            </p:cNvPr>
            <p:cNvCxnSpPr/>
            <p:nvPr/>
          </p:nvCxnSpPr>
          <p:spPr>
            <a:xfrm>
              <a:off x="1979319" y="1500876"/>
              <a:ext cx="0" cy="51699"/>
            </a:xfrm>
            <a:prstGeom prst="line">
              <a:avLst/>
            </a:prstGeom>
            <a:grpFill/>
            <a:ln w="12700" cap="flat">
              <a:solidFill>
                <a:schemeClr val="tx1"/>
              </a:solidFill>
              <a:prstDash val="solid"/>
              <a:miter lim="800000"/>
              <a:headEnd/>
              <a:tailEnd/>
            </a:ln>
            <a:extLst/>
          </p:spPr>
        </p:cxnSp>
        <p:cxnSp>
          <p:nvCxnSpPr>
            <p:cNvPr id="189" name="Straight Connector 188">
              <a:extLst>
                <a:ext uri="{FF2B5EF4-FFF2-40B4-BE49-F238E27FC236}">
                  <a16:creationId xmlns:a16="http://schemas.microsoft.com/office/drawing/2014/main" id="{9D3D50D1-623B-4B5D-86AA-7AC69EFEB8BA}"/>
                </a:ext>
              </a:extLst>
            </p:cNvPr>
            <p:cNvCxnSpPr/>
            <p:nvPr/>
          </p:nvCxnSpPr>
          <p:spPr>
            <a:xfrm>
              <a:off x="2031707" y="1500876"/>
              <a:ext cx="0" cy="51699"/>
            </a:xfrm>
            <a:prstGeom prst="line">
              <a:avLst/>
            </a:prstGeom>
            <a:grpFill/>
            <a:ln w="12700" cap="flat">
              <a:solidFill>
                <a:schemeClr val="tx1"/>
              </a:solidFill>
              <a:prstDash val="solid"/>
              <a:miter lim="800000"/>
              <a:headEnd/>
              <a:tailEnd/>
            </a:ln>
            <a:extLst/>
          </p:spPr>
        </p:cxnSp>
      </p:grpSp>
      <p:grpSp>
        <p:nvGrpSpPr>
          <p:cNvPr id="106" name="Group 105"/>
          <p:cNvGrpSpPr/>
          <p:nvPr/>
        </p:nvGrpSpPr>
        <p:grpSpPr>
          <a:xfrm rot="16200000">
            <a:off x="-275461" y="3620996"/>
            <a:ext cx="3901128" cy="172778"/>
            <a:chOff x="3142887" y="5221476"/>
            <a:chExt cx="781948" cy="172778"/>
          </a:xfrm>
        </p:grpSpPr>
        <p:sp>
          <p:nvSpPr>
            <p:cNvPr id="107" name="Freeform 106"/>
            <p:cNvSpPr/>
            <p:nvPr/>
          </p:nvSpPr>
          <p:spPr bwMode="auto">
            <a:xfrm rot="16200000">
              <a:off x="3490047" y="4959466"/>
              <a:ext cx="87628" cy="781948"/>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111"/>
            <p:cNvSpPr/>
            <p:nvPr/>
          </p:nvSpPr>
          <p:spPr bwMode="auto">
            <a:xfrm rot="16200000">
              <a:off x="3539973" y="5216947"/>
              <a:ext cx="81318" cy="90376"/>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242" name="Straight Arrow Connector 241">
            <a:extLst>
              <a:ext uri="{FF2B5EF4-FFF2-40B4-BE49-F238E27FC236}">
                <a16:creationId xmlns:a16="http://schemas.microsoft.com/office/drawing/2014/main" id="{B1F83E43-B438-4CC2-9C70-2EA0E3C0D346}"/>
              </a:ext>
            </a:extLst>
          </p:cNvPr>
          <p:cNvCxnSpPr>
            <a:cxnSpLocks/>
          </p:cNvCxnSpPr>
          <p:nvPr/>
        </p:nvCxnSpPr>
        <p:spPr>
          <a:xfrm>
            <a:off x="9086563" y="4443687"/>
            <a:ext cx="85687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D9E813E0-412C-4A79-92EA-2E01CAB62435}"/>
              </a:ext>
            </a:extLst>
          </p:cNvPr>
          <p:cNvCxnSpPr>
            <a:cxnSpLocks/>
          </p:cNvCxnSpPr>
          <p:nvPr/>
        </p:nvCxnSpPr>
        <p:spPr>
          <a:xfrm>
            <a:off x="6381287" y="4083563"/>
            <a:ext cx="0" cy="518104"/>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a16="http://schemas.microsoft.com/office/drawing/2014/main" id="{1234332F-CF2C-4E51-B83A-3F9A1E4F4E69}"/>
              </a:ext>
            </a:extLst>
          </p:cNvPr>
          <p:cNvSpPr/>
          <p:nvPr/>
        </p:nvSpPr>
        <p:spPr>
          <a:xfrm>
            <a:off x="2242430" y="4579578"/>
            <a:ext cx="971585" cy="415498"/>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Event Hub</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IoT Hub</a:t>
            </a:r>
          </a:p>
        </p:txBody>
      </p:sp>
      <p:cxnSp>
        <p:nvCxnSpPr>
          <p:cNvPr id="176" name="Straight Arrow Connector 175">
            <a:extLst>
              <a:ext uri="{FF2B5EF4-FFF2-40B4-BE49-F238E27FC236}">
                <a16:creationId xmlns:a16="http://schemas.microsoft.com/office/drawing/2014/main" id="{237BF570-83FA-45B2-9D97-83277C1D369D}"/>
              </a:ext>
            </a:extLst>
          </p:cNvPr>
          <p:cNvCxnSpPr>
            <a:cxnSpLocks/>
          </p:cNvCxnSpPr>
          <p:nvPr/>
        </p:nvCxnSpPr>
        <p:spPr>
          <a:xfrm>
            <a:off x="2773830" y="3757818"/>
            <a:ext cx="106051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81" name="Rectangle 180">
            <a:extLst>
              <a:ext uri="{FF2B5EF4-FFF2-40B4-BE49-F238E27FC236}">
                <a16:creationId xmlns:a16="http://schemas.microsoft.com/office/drawing/2014/main" id="{C9D79C7B-4D95-4676-AF76-A342F365709C}"/>
              </a:ext>
            </a:extLst>
          </p:cNvPr>
          <p:cNvSpPr/>
          <p:nvPr/>
        </p:nvSpPr>
        <p:spPr>
          <a:xfrm>
            <a:off x="8223812" y="3627725"/>
            <a:ext cx="1163884" cy="253916"/>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SQL Database</a:t>
            </a:r>
          </a:p>
        </p:txBody>
      </p:sp>
      <p:cxnSp>
        <p:nvCxnSpPr>
          <p:cNvPr id="183" name="Straight Arrow Connector 182">
            <a:extLst>
              <a:ext uri="{FF2B5EF4-FFF2-40B4-BE49-F238E27FC236}">
                <a16:creationId xmlns:a16="http://schemas.microsoft.com/office/drawing/2014/main" id="{9293B4D1-A604-4045-B92A-E8D9EBF0494D}"/>
              </a:ext>
            </a:extLst>
          </p:cNvPr>
          <p:cNvCxnSpPr>
            <a:cxnSpLocks/>
          </p:cNvCxnSpPr>
          <p:nvPr/>
        </p:nvCxnSpPr>
        <p:spPr>
          <a:xfrm>
            <a:off x="9276369" y="3757818"/>
            <a:ext cx="667073"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75D8FE7D-B2EB-4D3C-95D3-25D5D1A49754}"/>
              </a:ext>
            </a:extLst>
          </p:cNvPr>
          <p:cNvCxnSpPr>
            <a:cxnSpLocks/>
          </p:cNvCxnSpPr>
          <p:nvPr/>
        </p:nvCxnSpPr>
        <p:spPr>
          <a:xfrm>
            <a:off x="8559920" y="3897772"/>
            <a:ext cx="0" cy="303023"/>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DA4A6BBE-8BF6-4DC6-B035-7DCE23D7EEB3}"/>
              </a:ext>
            </a:extLst>
          </p:cNvPr>
          <p:cNvCxnSpPr>
            <a:cxnSpLocks/>
          </p:cNvCxnSpPr>
          <p:nvPr/>
        </p:nvCxnSpPr>
        <p:spPr>
          <a:xfrm>
            <a:off x="8559920" y="3245233"/>
            <a:ext cx="0" cy="303023"/>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61C6692B-58A5-4E9B-A5CB-63A6E3C09744}"/>
              </a:ext>
            </a:extLst>
          </p:cNvPr>
          <p:cNvGrpSpPr/>
          <p:nvPr/>
        </p:nvGrpSpPr>
        <p:grpSpPr>
          <a:xfrm>
            <a:off x="10091938" y="1764981"/>
            <a:ext cx="1627965" cy="3821788"/>
            <a:chOff x="9888738" y="1697248"/>
            <a:chExt cx="1627965" cy="3821788"/>
          </a:xfrm>
        </p:grpSpPr>
        <p:grpSp>
          <p:nvGrpSpPr>
            <p:cNvPr id="277" name="Group 276">
              <a:extLst>
                <a:ext uri="{FF2B5EF4-FFF2-40B4-BE49-F238E27FC236}">
                  <a16:creationId xmlns:a16="http://schemas.microsoft.com/office/drawing/2014/main" id="{50E4ACD9-D4C9-4C86-AA94-F48231962823}"/>
                </a:ext>
              </a:extLst>
            </p:cNvPr>
            <p:cNvGrpSpPr/>
            <p:nvPr/>
          </p:nvGrpSpPr>
          <p:grpSpPr>
            <a:xfrm>
              <a:off x="9888738" y="2321508"/>
              <a:ext cx="1627965" cy="3197528"/>
              <a:chOff x="9890197" y="2012459"/>
              <a:chExt cx="1647758" cy="3499846"/>
            </a:xfrm>
          </p:grpSpPr>
          <p:sp>
            <p:nvSpPr>
              <p:cNvPr id="299" name="Shape 101"/>
              <p:cNvSpPr txBox="1"/>
              <p:nvPr/>
            </p:nvSpPr>
            <p:spPr>
              <a:xfrm>
                <a:off x="9950280" y="5234427"/>
                <a:ext cx="1534447" cy="277878"/>
              </a:xfrm>
              <a:prstGeom prst="rect">
                <a:avLst/>
              </a:prstGeom>
              <a:noFill/>
              <a:ln>
                <a:noFill/>
              </a:ln>
            </p:spPr>
            <p:txBody>
              <a:bodyPr wrap="square" lIns="91425" tIns="45700" rIns="91425" bIns="45700" anchor="t" anchorCtr="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Analytical dashboards</a:t>
                </a:r>
              </a:p>
            </p:txBody>
          </p:sp>
          <p:sp>
            <p:nvSpPr>
              <p:cNvPr id="308" name="Shape 101"/>
              <p:cNvSpPr txBox="1"/>
              <p:nvPr/>
            </p:nvSpPr>
            <p:spPr>
              <a:xfrm>
                <a:off x="9890197" y="2997577"/>
                <a:ext cx="1647758" cy="277878"/>
              </a:xfrm>
              <a:prstGeom prst="rect">
                <a:avLst/>
              </a:prstGeom>
              <a:noFill/>
              <a:ln>
                <a:noFill/>
              </a:ln>
            </p:spPr>
            <p:txBody>
              <a:bodyPr lIns="91425" tIns="45700" rIns="91425" bIns="4570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Predictive apps</a:t>
                </a:r>
              </a:p>
            </p:txBody>
          </p:sp>
          <p:grpSp>
            <p:nvGrpSpPr>
              <p:cNvPr id="141" name="Group 140">
                <a:extLst>
                  <a:ext uri="{FF2B5EF4-FFF2-40B4-BE49-F238E27FC236}">
                    <a16:creationId xmlns:a16="http://schemas.microsoft.com/office/drawing/2014/main" id="{22E8DFDF-851C-4A6F-81C3-B619382A1014}"/>
                  </a:ext>
                </a:extLst>
              </p:cNvPr>
              <p:cNvGrpSpPr/>
              <p:nvPr/>
            </p:nvGrpSpPr>
            <p:grpSpPr>
              <a:xfrm>
                <a:off x="10295203" y="2012459"/>
                <a:ext cx="825028" cy="901901"/>
                <a:chOff x="9095124" y="3288299"/>
                <a:chExt cx="916056" cy="1001411"/>
              </a:xfrm>
            </p:grpSpPr>
            <p:grpSp>
              <p:nvGrpSpPr>
                <p:cNvPr id="142" name="Group 141">
                  <a:extLst>
                    <a:ext uri="{FF2B5EF4-FFF2-40B4-BE49-F238E27FC236}">
                      <a16:creationId xmlns:a16="http://schemas.microsoft.com/office/drawing/2014/main" id="{F697DCF1-93EF-4827-A8D8-C2A9855298C3}"/>
                    </a:ext>
                  </a:extLst>
                </p:cNvPr>
                <p:cNvGrpSpPr/>
                <p:nvPr/>
              </p:nvGrpSpPr>
              <p:grpSpPr>
                <a:xfrm>
                  <a:off x="9615713" y="3659076"/>
                  <a:ext cx="288492" cy="206742"/>
                  <a:chOff x="3751869" y="1754414"/>
                  <a:chExt cx="4688258" cy="3381830"/>
                </a:xfrm>
              </p:grpSpPr>
              <p:sp>
                <p:nvSpPr>
                  <p:cNvPr id="162" name="Freeform: Shape 132">
                    <a:extLst>
                      <a:ext uri="{FF2B5EF4-FFF2-40B4-BE49-F238E27FC236}">
                        <a16:creationId xmlns:a16="http://schemas.microsoft.com/office/drawing/2014/main" id="{7E447AF6-8D0A-4471-AEB3-C6EF097B2243}"/>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63" name="Freeform: Shape 133">
                    <a:extLst>
                      <a:ext uri="{FF2B5EF4-FFF2-40B4-BE49-F238E27FC236}">
                        <a16:creationId xmlns:a16="http://schemas.microsoft.com/office/drawing/2014/main" id="{EA62FB34-E7A9-46D8-BD2C-EA9A8BEF0171}"/>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64" name="Freeform: Shape 134">
                    <a:extLst>
                      <a:ext uri="{FF2B5EF4-FFF2-40B4-BE49-F238E27FC236}">
                        <a16:creationId xmlns:a16="http://schemas.microsoft.com/office/drawing/2014/main" id="{951E7792-D8A9-4F6C-A8ED-9ACF3688E6E2}"/>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65" name="Freeform: Shape 135">
                    <a:extLst>
                      <a:ext uri="{FF2B5EF4-FFF2-40B4-BE49-F238E27FC236}">
                        <a16:creationId xmlns:a16="http://schemas.microsoft.com/office/drawing/2014/main" id="{DB12C2FC-53B5-4533-964B-4FFA3F46AD5A}"/>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143" name="Group 142">
                  <a:extLst>
                    <a:ext uri="{FF2B5EF4-FFF2-40B4-BE49-F238E27FC236}">
                      <a16:creationId xmlns:a16="http://schemas.microsoft.com/office/drawing/2014/main" id="{765AC8AD-A6DB-42E1-A88A-6136F61E9EF6}"/>
                    </a:ext>
                  </a:extLst>
                </p:cNvPr>
                <p:cNvGrpSpPr/>
                <p:nvPr/>
              </p:nvGrpSpPr>
              <p:grpSpPr>
                <a:xfrm>
                  <a:off x="9529086" y="3345220"/>
                  <a:ext cx="202925" cy="182040"/>
                  <a:chOff x="2974863" y="1824177"/>
                  <a:chExt cx="285701" cy="257980"/>
                </a:xfrm>
                <a:noFill/>
              </p:grpSpPr>
              <p:sp>
                <p:nvSpPr>
                  <p:cNvPr id="157" name="Rectangle 48">
                    <a:extLst>
                      <a:ext uri="{FF2B5EF4-FFF2-40B4-BE49-F238E27FC236}">
                        <a16:creationId xmlns:a16="http://schemas.microsoft.com/office/drawing/2014/main" id="{846B51E2-F4BD-4E4E-84D8-E30258A2040C}"/>
                      </a:ext>
                    </a:extLst>
                  </p:cNvPr>
                  <p:cNvSpPr>
                    <a:spLocks noChangeArrowheads="1"/>
                  </p:cNvSpPr>
                  <p:nvPr/>
                </p:nvSpPr>
                <p:spPr bwMode="auto">
                  <a:xfrm>
                    <a:off x="2974866" y="1824177"/>
                    <a:ext cx="285698" cy="257980"/>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8" name="Freeform 49">
                    <a:extLst>
                      <a:ext uri="{FF2B5EF4-FFF2-40B4-BE49-F238E27FC236}">
                        <a16:creationId xmlns:a16="http://schemas.microsoft.com/office/drawing/2014/main" id="{8DE7FEB3-ACF2-460F-A271-A2BBA7F631B8}"/>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1" name="Oval 160">
                    <a:extLst>
                      <a:ext uri="{FF2B5EF4-FFF2-40B4-BE49-F238E27FC236}">
                        <a16:creationId xmlns:a16="http://schemas.microsoft.com/office/drawing/2014/main" id="{DD3FA9B3-6754-48CC-8D7C-C67C08C6F3E7}"/>
                      </a:ext>
                    </a:extLst>
                  </p:cNvPr>
                  <p:cNvSpPr>
                    <a:spLocks noChangeArrowheads="1"/>
                  </p:cNvSpPr>
                  <p:nvPr/>
                </p:nvSpPr>
                <p:spPr bwMode="auto">
                  <a:xfrm>
                    <a:off x="3165681" y="1871082"/>
                    <a:ext cx="47971" cy="46905"/>
                  </a:xfrm>
                  <a:prstGeom prst="ellipse">
                    <a:avLst/>
                  </a:pr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44" name="Freeform 9">
                  <a:extLst>
                    <a:ext uri="{FF2B5EF4-FFF2-40B4-BE49-F238E27FC236}">
                      <a16:creationId xmlns:a16="http://schemas.microsoft.com/office/drawing/2014/main" id="{5754EDA7-6DCC-4DD7-BCB4-09104A48C13A}"/>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7" name="Freeform 448">
                  <a:extLst>
                    <a:ext uri="{FF2B5EF4-FFF2-40B4-BE49-F238E27FC236}">
                      <a16:creationId xmlns:a16="http://schemas.microsoft.com/office/drawing/2014/main" id="{6F05E337-A7C1-4B42-BD87-779E57B660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8" name="Freeform 5">
                  <a:extLst>
                    <a:ext uri="{FF2B5EF4-FFF2-40B4-BE49-F238E27FC236}">
                      <a16:creationId xmlns:a16="http://schemas.microsoft.com/office/drawing/2014/main" id="{EE6651DF-F377-40AC-99C6-D2914BF0CBD2}"/>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49" name="Group 148">
                  <a:extLst>
                    <a:ext uri="{FF2B5EF4-FFF2-40B4-BE49-F238E27FC236}">
                      <a16:creationId xmlns:a16="http://schemas.microsoft.com/office/drawing/2014/main" id="{D44B5479-DAD6-43B8-8D79-661AC7D5A4A0}"/>
                    </a:ext>
                  </a:extLst>
                </p:cNvPr>
                <p:cNvGrpSpPr/>
                <p:nvPr/>
              </p:nvGrpSpPr>
              <p:grpSpPr>
                <a:xfrm>
                  <a:off x="9528781" y="4077410"/>
                  <a:ext cx="97135" cy="181233"/>
                  <a:chOff x="4064485" y="1802065"/>
                  <a:chExt cx="240628" cy="227361"/>
                </a:xfrm>
                <a:noFill/>
              </p:grpSpPr>
              <p:sp>
                <p:nvSpPr>
                  <p:cNvPr id="154" name="Line 46">
                    <a:extLst>
                      <a:ext uri="{FF2B5EF4-FFF2-40B4-BE49-F238E27FC236}">
                        <a16:creationId xmlns:a16="http://schemas.microsoft.com/office/drawing/2014/main" id="{43779392-D854-4996-AF6F-147307963669}"/>
                      </a:ext>
                    </a:extLst>
                  </p:cNvPr>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5" name="Line 47">
                    <a:extLst>
                      <a:ext uri="{FF2B5EF4-FFF2-40B4-BE49-F238E27FC236}">
                        <a16:creationId xmlns:a16="http://schemas.microsoft.com/office/drawing/2014/main" id="{2555A14C-24D9-4B02-801C-25FC0A837D9A}"/>
                      </a:ext>
                    </a:extLst>
                  </p:cNvPr>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6" name="Line 54">
                    <a:extLst>
                      <a:ext uri="{FF2B5EF4-FFF2-40B4-BE49-F238E27FC236}">
                        <a16:creationId xmlns:a16="http://schemas.microsoft.com/office/drawing/2014/main" id="{CA5D1864-B8FE-496B-82AB-568FC6B88C22}"/>
                      </a:ext>
                    </a:extLst>
                  </p:cNvPr>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50" name="Freeform: Shape 168">
                  <a:extLst>
                    <a:ext uri="{FF2B5EF4-FFF2-40B4-BE49-F238E27FC236}">
                      <a16:creationId xmlns:a16="http://schemas.microsoft.com/office/drawing/2014/main" id="{139D9A4F-93FF-4E72-9AFD-367A63FA433D}"/>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51" name="Group 150">
                  <a:extLst>
                    <a:ext uri="{FF2B5EF4-FFF2-40B4-BE49-F238E27FC236}">
                      <a16:creationId xmlns:a16="http://schemas.microsoft.com/office/drawing/2014/main" id="{DA2FE695-946F-4718-9A54-74BDF917701A}"/>
                    </a:ext>
                  </a:extLst>
                </p:cNvPr>
                <p:cNvGrpSpPr/>
                <p:nvPr/>
              </p:nvGrpSpPr>
              <p:grpSpPr>
                <a:xfrm>
                  <a:off x="9855639" y="3437294"/>
                  <a:ext cx="97133" cy="89562"/>
                  <a:chOff x="9766486" y="4221497"/>
                  <a:chExt cx="118215" cy="109717"/>
                </a:xfrm>
              </p:grpSpPr>
              <p:sp>
                <p:nvSpPr>
                  <p:cNvPr id="152" name="Line 47">
                    <a:extLst>
                      <a:ext uri="{FF2B5EF4-FFF2-40B4-BE49-F238E27FC236}">
                        <a16:creationId xmlns:a16="http://schemas.microsoft.com/office/drawing/2014/main" id="{0198489B-9170-4826-85D9-2BEC8C6FF9E4}"/>
                      </a:ext>
                    </a:extLst>
                  </p:cNvPr>
                  <p:cNvSpPr>
                    <a:spLocks noChangeShapeType="1"/>
                  </p:cNvSpPr>
                  <p:nvPr/>
                </p:nvSpPr>
                <p:spPr bwMode="auto">
                  <a:xfrm>
                    <a:off x="9766486"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3" name="Line 54">
                    <a:extLst>
                      <a:ext uri="{FF2B5EF4-FFF2-40B4-BE49-F238E27FC236}">
                        <a16:creationId xmlns:a16="http://schemas.microsoft.com/office/drawing/2014/main" id="{F701F9A3-75E6-423A-9A70-E79733C6611B}"/>
                      </a:ext>
                    </a:extLst>
                  </p:cNvPr>
                  <p:cNvSpPr>
                    <a:spLocks noChangeShapeType="1"/>
                  </p:cNvSpPr>
                  <p:nvPr/>
                </p:nvSpPr>
                <p:spPr bwMode="auto">
                  <a:xfrm flipH="1">
                    <a:off x="9766486" y="4331214"/>
                    <a:ext cx="11821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25" name="Group 24">
                <a:extLst>
                  <a:ext uri="{FF2B5EF4-FFF2-40B4-BE49-F238E27FC236}">
                    <a16:creationId xmlns:a16="http://schemas.microsoft.com/office/drawing/2014/main" id="{B9405865-ED16-4FD1-84FE-0C0FB359E8AA}"/>
                  </a:ext>
                </a:extLst>
              </p:cNvPr>
              <p:cNvGrpSpPr/>
              <p:nvPr/>
            </p:nvGrpSpPr>
            <p:grpSpPr>
              <a:xfrm>
                <a:off x="10362583" y="4585161"/>
                <a:ext cx="677513" cy="576345"/>
                <a:chOff x="10725498" y="5087603"/>
                <a:chExt cx="498940" cy="424437"/>
              </a:xfrm>
            </p:grpSpPr>
            <p:sp>
              <p:nvSpPr>
                <p:cNvPr id="194" name="graph_2">
                  <a:extLst>
                    <a:ext uri="{FF2B5EF4-FFF2-40B4-BE49-F238E27FC236}">
                      <a16:creationId xmlns:a16="http://schemas.microsoft.com/office/drawing/2014/main" id="{55D37732-EEBF-4B63-B2DB-EC15152E8E3E}"/>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24" name="Group 23">
                  <a:extLst>
                    <a:ext uri="{FF2B5EF4-FFF2-40B4-BE49-F238E27FC236}">
                      <a16:creationId xmlns:a16="http://schemas.microsoft.com/office/drawing/2014/main" id="{F6BAF35B-F1C6-47AB-B29C-ED6C9DC63ED7}"/>
                    </a:ext>
                  </a:extLst>
                </p:cNvPr>
                <p:cNvGrpSpPr/>
                <p:nvPr/>
              </p:nvGrpSpPr>
              <p:grpSpPr>
                <a:xfrm>
                  <a:off x="10725498" y="5087603"/>
                  <a:ext cx="498940" cy="424437"/>
                  <a:chOff x="10725498" y="5087603"/>
                  <a:chExt cx="498940" cy="424437"/>
                </a:xfrm>
              </p:grpSpPr>
              <p:sp>
                <p:nvSpPr>
                  <p:cNvPr id="198" name="Rectangle 9">
                    <a:extLst>
                      <a:ext uri="{FF2B5EF4-FFF2-40B4-BE49-F238E27FC236}">
                        <a16:creationId xmlns:a16="http://schemas.microsoft.com/office/drawing/2014/main" id="{C94AE980-EB38-46BD-8FB2-9D3E3E57FD52}"/>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9" name="Line 10">
                    <a:extLst>
                      <a:ext uri="{FF2B5EF4-FFF2-40B4-BE49-F238E27FC236}">
                        <a16:creationId xmlns:a16="http://schemas.microsoft.com/office/drawing/2014/main" id="{0CD8DEDD-5B74-45A7-A005-61BFAD569DF3}"/>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0" name="Oval 11">
                    <a:extLst>
                      <a:ext uri="{FF2B5EF4-FFF2-40B4-BE49-F238E27FC236}">
                        <a16:creationId xmlns:a16="http://schemas.microsoft.com/office/drawing/2014/main" id="{DF3C3C4E-8CFF-4176-A7D9-971EDB16533A}"/>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1" name="Oval 12">
                    <a:extLst>
                      <a:ext uri="{FF2B5EF4-FFF2-40B4-BE49-F238E27FC236}">
                        <a16:creationId xmlns:a16="http://schemas.microsoft.com/office/drawing/2014/main" id="{F46D44F1-B6E5-4C02-80E4-0FF710690B3F}"/>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2" name="Oval 13">
                    <a:extLst>
                      <a:ext uri="{FF2B5EF4-FFF2-40B4-BE49-F238E27FC236}">
                        <a16:creationId xmlns:a16="http://schemas.microsoft.com/office/drawing/2014/main" id="{439A2BC6-7F24-4009-A587-F12B6D451663}"/>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sp>
            <p:nvSpPr>
              <p:cNvPr id="238" name="Shape 101">
                <a:extLst>
                  <a:ext uri="{FF2B5EF4-FFF2-40B4-BE49-F238E27FC236}">
                    <a16:creationId xmlns:a16="http://schemas.microsoft.com/office/drawing/2014/main" id="{B2737DD1-7D22-451D-A367-0EDC6532EE0B}"/>
                  </a:ext>
                </a:extLst>
              </p:cNvPr>
              <p:cNvSpPr txBox="1"/>
              <p:nvPr/>
            </p:nvSpPr>
            <p:spPr>
              <a:xfrm>
                <a:off x="9946442" y="4104917"/>
                <a:ext cx="1534447" cy="277878"/>
              </a:xfrm>
              <a:prstGeom prst="rect">
                <a:avLst/>
              </a:prstGeom>
              <a:noFill/>
              <a:ln>
                <a:noFill/>
              </a:ln>
            </p:spPr>
            <p:txBody>
              <a:bodyPr wrap="square" lIns="91425" tIns="45700" rIns="91425" bIns="4570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Operational reports</a:t>
                </a:r>
              </a:p>
            </p:txBody>
          </p:sp>
          <p:grpSp>
            <p:nvGrpSpPr>
              <p:cNvPr id="28" name="Group 27">
                <a:extLst>
                  <a:ext uri="{FF2B5EF4-FFF2-40B4-BE49-F238E27FC236}">
                    <a16:creationId xmlns:a16="http://schemas.microsoft.com/office/drawing/2014/main" id="{1DD3BEF8-F2D3-4A68-9B30-12258C9969AC}"/>
                  </a:ext>
                </a:extLst>
              </p:cNvPr>
              <p:cNvGrpSpPr/>
              <p:nvPr/>
            </p:nvGrpSpPr>
            <p:grpSpPr>
              <a:xfrm>
                <a:off x="10349269" y="3465702"/>
                <a:ext cx="677513" cy="576345"/>
                <a:chOff x="10295202" y="3465702"/>
                <a:chExt cx="677513" cy="576345"/>
              </a:xfrm>
            </p:grpSpPr>
            <p:grpSp>
              <p:nvGrpSpPr>
                <p:cNvPr id="231" name="Group 230">
                  <a:extLst>
                    <a:ext uri="{FF2B5EF4-FFF2-40B4-BE49-F238E27FC236}">
                      <a16:creationId xmlns:a16="http://schemas.microsoft.com/office/drawing/2014/main" id="{2B6089EC-A82E-4D63-94B4-56F7B0236774}"/>
                    </a:ext>
                  </a:extLst>
                </p:cNvPr>
                <p:cNvGrpSpPr/>
                <p:nvPr/>
              </p:nvGrpSpPr>
              <p:grpSpPr>
                <a:xfrm>
                  <a:off x="10295202" y="3465702"/>
                  <a:ext cx="677513" cy="576345"/>
                  <a:chOff x="10725498" y="5087603"/>
                  <a:chExt cx="498940" cy="424437"/>
                </a:xfrm>
              </p:grpSpPr>
              <p:sp>
                <p:nvSpPr>
                  <p:cNvPr id="233" name="Rectangle 9">
                    <a:extLst>
                      <a:ext uri="{FF2B5EF4-FFF2-40B4-BE49-F238E27FC236}">
                        <a16:creationId xmlns:a16="http://schemas.microsoft.com/office/drawing/2014/main" id="{64DF5A8B-8562-43DF-A75F-01BE6030547D}"/>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4" name="Line 10">
                    <a:extLst>
                      <a:ext uri="{FF2B5EF4-FFF2-40B4-BE49-F238E27FC236}">
                        <a16:creationId xmlns:a16="http://schemas.microsoft.com/office/drawing/2014/main" id="{55D2C6BD-31EC-43D4-8BD4-3D073D4A0B42}"/>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5" name="Oval 11">
                    <a:extLst>
                      <a:ext uri="{FF2B5EF4-FFF2-40B4-BE49-F238E27FC236}">
                        <a16:creationId xmlns:a16="http://schemas.microsoft.com/office/drawing/2014/main" id="{2FB7F8B0-3B91-4436-BCE0-C9174BA3C4C6}"/>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6" name="Oval 12">
                    <a:extLst>
                      <a:ext uri="{FF2B5EF4-FFF2-40B4-BE49-F238E27FC236}">
                        <a16:creationId xmlns:a16="http://schemas.microsoft.com/office/drawing/2014/main" id="{F482BAFD-6614-47C8-A692-AEF4463D03B6}"/>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7" name="Oval 13">
                    <a:extLst>
                      <a:ext uri="{FF2B5EF4-FFF2-40B4-BE49-F238E27FC236}">
                        <a16:creationId xmlns:a16="http://schemas.microsoft.com/office/drawing/2014/main" id="{64AAA125-35D5-4E98-8591-D42E30551362}"/>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239" name="Rectangle 6">
                  <a:extLst>
                    <a:ext uri="{FF2B5EF4-FFF2-40B4-BE49-F238E27FC236}">
                      <a16:creationId xmlns:a16="http://schemas.microsoft.com/office/drawing/2014/main" id="{E5E9C6B9-DE53-4643-9C4A-7728FC14FABF}"/>
                    </a:ext>
                  </a:extLst>
                </p:cNvPr>
                <p:cNvSpPr>
                  <a:spLocks noChangeArrowheads="1"/>
                </p:cNvSpPr>
                <p:nvPr/>
              </p:nvSpPr>
              <p:spPr bwMode="auto">
                <a:xfrm>
                  <a:off x="10521830" y="3822836"/>
                  <a:ext cx="52858" cy="175091"/>
                </a:xfrm>
                <a:prstGeom prst="rect">
                  <a:avLst/>
                </a:prstGeom>
                <a:noFill/>
                <a:ln w="12700" cap="flat">
                  <a:solidFill>
                    <a:schemeClr val="tx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40" name="Rectangle 7">
                  <a:extLst>
                    <a:ext uri="{FF2B5EF4-FFF2-40B4-BE49-F238E27FC236}">
                      <a16:creationId xmlns:a16="http://schemas.microsoft.com/office/drawing/2014/main" id="{ACD3FB5E-29BB-4681-A71E-6B9903AD0E39}"/>
                    </a:ext>
                  </a:extLst>
                </p:cNvPr>
                <p:cNvSpPr>
                  <a:spLocks noChangeArrowheads="1"/>
                </p:cNvSpPr>
                <p:nvPr/>
              </p:nvSpPr>
              <p:spPr bwMode="auto">
                <a:xfrm>
                  <a:off x="10625894" y="3669218"/>
                  <a:ext cx="54510" cy="328709"/>
                </a:xfrm>
                <a:prstGeom prst="rect">
                  <a:avLst/>
                </a:prstGeom>
                <a:noFill/>
                <a:ln w="12700" cap="flat">
                  <a:solidFill>
                    <a:schemeClr val="tx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41" name="Rectangle 8">
                  <a:extLst>
                    <a:ext uri="{FF2B5EF4-FFF2-40B4-BE49-F238E27FC236}">
                      <a16:creationId xmlns:a16="http://schemas.microsoft.com/office/drawing/2014/main" id="{9D3E2615-C536-4356-B157-AC746377EE72}"/>
                    </a:ext>
                  </a:extLst>
                </p:cNvPr>
                <p:cNvSpPr>
                  <a:spLocks noChangeArrowheads="1"/>
                </p:cNvSpPr>
                <p:nvPr/>
              </p:nvSpPr>
              <p:spPr bwMode="auto">
                <a:xfrm>
                  <a:off x="10731610" y="3736942"/>
                  <a:ext cx="54510" cy="260985"/>
                </a:xfrm>
                <a:prstGeom prst="rect">
                  <a:avLst/>
                </a:prstGeom>
                <a:noFill/>
                <a:ln w="12700" cap="flat">
                  <a:solidFill>
                    <a:schemeClr val="tx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grpSp>
        <p:sp>
          <p:nvSpPr>
            <p:cNvPr id="196" name="Rectangle 195">
              <a:extLst>
                <a:ext uri="{FF2B5EF4-FFF2-40B4-BE49-F238E27FC236}">
                  <a16:creationId xmlns:a16="http://schemas.microsoft.com/office/drawing/2014/main" id="{95611ECB-8432-467F-832C-AF9FA82323EC}"/>
                </a:ext>
              </a:extLst>
            </p:cNvPr>
            <p:cNvSpPr/>
            <p:nvPr/>
          </p:nvSpPr>
          <p:spPr bwMode="auto">
            <a:xfrm>
              <a:off x="9960535" y="1697248"/>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Intelligence</a:t>
              </a:r>
            </a:p>
          </p:txBody>
        </p:sp>
      </p:grpSp>
      <p:sp>
        <p:nvSpPr>
          <p:cNvPr id="3" name="Title 2">
            <a:extLst>
              <a:ext uri="{FF2B5EF4-FFF2-40B4-BE49-F238E27FC236}">
                <a16:creationId xmlns:a16="http://schemas.microsoft.com/office/drawing/2014/main" id="{26F7D452-0040-4DAD-BA87-7BE5B8388923}"/>
              </a:ext>
            </a:extLst>
          </p:cNvPr>
          <p:cNvSpPr>
            <a:spLocks noGrp="1"/>
          </p:cNvSpPr>
          <p:nvPr>
            <p:ph type="title"/>
          </p:nvPr>
        </p:nvSpPr>
        <p:spPr/>
        <p:txBody>
          <a:bodyPr/>
          <a:lstStyle/>
          <a:p>
            <a:pPr defTabSz="914400">
              <a:lnSpc>
                <a:spcPct val="100000"/>
              </a:lnSpc>
            </a:pPr>
            <a:r>
              <a:rPr lang="en-US" sz="2800" spc="500" dirty="0">
                <a:solidFill>
                  <a:srgbClr val="0078D7"/>
                </a:solidFill>
                <a:latin typeface="Segoe UI Semilight" charset="0"/>
                <a:ea typeface=""/>
                <a:cs typeface="Segoe UI Semilight" charset="0"/>
              </a:rPr>
              <a:t>Big Data &amp; Advanced Analytics at a glance</a:t>
            </a:r>
            <a:endParaRPr lang="en-US" sz="2800" spc="500" dirty="0">
              <a:solidFill>
                <a:srgbClr val="0078D7"/>
              </a:solidFill>
              <a:latin typeface="Segoe UI Semilight" charset="0"/>
              <a:cs typeface="Segoe UI Semilight" charset="0"/>
            </a:endParaRPr>
          </a:p>
        </p:txBody>
      </p:sp>
      <p:cxnSp>
        <p:nvCxnSpPr>
          <p:cNvPr id="10" name="Connector: Elbow 9">
            <a:extLst>
              <a:ext uri="{FF2B5EF4-FFF2-40B4-BE49-F238E27FC236}">
                <a16:creationId xmlns:a16="http://schemas.microsoft.com/office/drawing/2014/main" id="{BD3EE901-8B1D-4515-8F43-40D02C09AC24}"/>
              </a:ext>
            </a:extLst>
          </p:cNvPr>
          <p:cNvCxnSpPr>
            <a:cxnSpLocks/>
          </p:cNvCxnSpPr>
          <p:nvPr/>
        </p:nvCxnSpPr>
        <p:spPr>
          <a:xfrm rot="10800000" flipV="1">
            <a:off x="7797312" y="3057069"/>
            <a:ext cx="12700" cy="1384913"/>
          </a:xfrm>
          <a:prstGeom prst="bentConnector3">
            <a:avLst>
              <a:gd name="adj1" fmla="val 1800000"/>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E57DD79A-C5E6-4E07-8EFA-42AB880854A1}"/>
              </a:ext>
            </a:extLst>
          </p:cNvPr>
          <p:cNvGrpSpPr>
            <a:grpSpLocks noChangeAspect="1"/>
          </p:cNvGrpSpPr>
          <p:nvPr/>
        </p:nvGrpSpPr>
        <p:grpSpPr bwMode="auto">
          <a:xfrm>
            <a:off x="579957" y="1614888"/>
            <a:ext cx="416196" cy="406286"/>
            <a:chOff x="1759" y="236"/>
            <a:chExt cx="252" cy="246"/>
          </a:xfrm>
          <a:noFill/>
        </p:grpSpPr>
        <p:sp>
          <p:nvSpPr>
            <p:cNvPr id="168" name="Freeform 106">
              <a:extLst>
                <a:ext uri="{FF2B5EF4-FFF2-40B4-BE49-F238E27FC236}">
                  <a16:creationId xmlns:a16="http://schemas.microsoft.com/office/drawing/2014/main" id="{2C21B8F4-D961-4AAE-BD18-A747067D6B97}"/>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69" name="Rectangle 168">
              <a:extLst>
                <a:ext uri="{FF2B5EF4-FFF2-40B4-BE49-F238E27FC236}">
                  <a16:creationId xmlns:a16="http://schemas.microsoft.com/office/drawing/2014/main" id="{032F3A4B-33C1-45CB-A0F0-210E799046FE}"/>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3" name="Rectangle 172">
              <a:extLst>
                <a:ext uri="{FF2B5EF4-FFF2-40B4-BE49-F238E27FC236}">
                  <a16:creationId xmlns:a16="http://schemas.microsoft.com/office/drawing/2014/main" id="{88761354-A028-4A1B-8B85-CABA5C5B18CF}"/>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8" name="Rectangle 177">
              <a:extLst>
                <a:ext uri="{FF2B5EF4-FFF2-40B4-BE49-F238E27FC236}">
                  <a16:creationId xmlns:a16="http://schemas.microsoft.com/office/drawing/2014/main" id="{FD585D5E-4C4B-4E11-9D00-DE4F413DDDC8}"/>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79" name="TextBox 178">
            <a:extLst>
              <a:ext uri="{FF2B5EF4-FFF2-40B4-BE49-F238E27FC236}">
                <a16:creationId xmlns:a16="http://schemas.microsoft.com/office/drawing/2014/main" id="{30693531-66D0-45AA-B0FD-1BDFD5C1056A}"/>
              </a:ext>
            </a:extLst>
          </p:cNvPr>
          <p:cNvSpPr txBox="1"/>
          <p:nvPr/>
        </p:nvSpPr>
        <p:spPr>
          <a:xfrm>
            <a:off x="467317" y="2074518"/>
            <a:ext cx="773288" cy="415498"/>
          </a:xfrm>
          <a:prstGeom prst="rect">
            <a:avLst/>
          </a:prstGeom>
          <a:noFill/>
        </p:spPr>
        <p:txBody>
          <a:bodyPr wrap="square" lIns="91440" tIns="45720" rIns="91440" bIns="4572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Business</a:t>
            </a:r>
            <a:b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apps</a:t>
            </a:r>
          </a:p>
        </p:txBody>
      </p:sp>
      <p:grpSp>
        <p:nvGrpSpPr>
          <p:cNvPr id="121" name="Group 120">
            <a:extLst>
              <a:ext uri="{FF2B5EF4-FFF2-40B4-BE49-F238E27FC236}">
                <a16:creationId xmlns:a16="http://schemas.microsoft.com/office/drawing/2014/main" id="{5897BC48-3227-4115-B75F-6883BF73317A}"/>
              </a:ext>
            </a:extLst>
          </p:cNvPr>
          <p:cNvGrpSpPr/>
          <p:nvPr/>
        </p:nvGrpSpPr>
        <p:grpSpPr>
          <a:xfrm>
            <a:off x="2146238" y="2287772"/>
            <a:ext cx="231202" cy="232210"/>
            <a:chOff x="5279190" y="5401430"/>
            <a:chExt cx="1101836" cy="1106637"/>
          </a:xfrm>
        </p:grpSpPr>
        <p:sp>
          <p:nvSpPr>
            <p:cNvPr id="122" name="Freeform: Shape 815">
              <a:extLst>
                <a:ext uri="{FF2B5EF4-FFF2-40B4-BE49-F238E27FC236}">
                  <a16:creationId xmlns:a16="http://schemas.microsoft.com/office/drawing/2014/main" id="{01BD0F51-1A3F-43E4-AC48-CFF2C9E8C28D}"/>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23" name="Freeform: Shape 816">
              <a:extLst>
                <a:ext uri="{FF2B5EF4-FFF2-40B4-BE49-F238E27FC236}">
                  <a16:creationId xmlns:a16="http://schemas.microsoft.com/office/drawing/2014/main" id="{EEE7910A-EB26-46F9-A48E-7AD7497142E8}"/>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24" name="Freeform: Shape 817">
              <a:extLst>
                <a:ext uri="{FF2B5EF4-FFF2-40B4-BE49-F238E27FC236}">
                  <a16:creationId xmlns:a16="http://schemas.microsoft.com/office/drawing/2014/main" id="{5939A067-0BC1-4F76-9BFE-9BC592C09A6D}"/>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25" name="Freeform: Shape 818">
              <a:extLst>
                <a:ext uri="{FF2B5EF4-FFF2-40B4-BE49-F238E27FC236}">
                  <a16:creationId xmlns:a16="http://schemas.microsoft.com/office/drawing/2014/main" id="{0F6D1B4C-5DF2-4346-A194-3D43D4800F1B}"/>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126" name="Freeform: Shape 819">
              <a:extLst>
                <a:ext uri="{FF2B5EF4-FFF2-40B4-BE49-F238E27FC236}">
                  <a16:creationId xmlns:a16="http://schemas.microsoft.com/office/drawing/2014/main" id="{9A8C1A94-2668-4A35-91C0-77DA46B7CCB0}"/>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grpSp>
        <p:nvGrpSpPr>
          <p:cNvPr id="127" name="Group 126">
            <a:extLst>
              <a:ext uri="{FF2B5EF4-FFF2-40B4-BE49-F238E27FC236}">
                <a16:creationId xmlns:a16="http://schemas.microsoft.com/office/drawing/2014/main" id="{6CF4A718-DEEA-42A8-98B4-2FBF865A2C02}"/>
              </a:ext>
            </a:extLst>
          </p:cNvPr>
          <p:cNvGrpSpPr/>
          <p:nvPr/>
        </p:nvGrpSpPr>
        <p:grpSpPr>
          <a:xfrm>
            <a:off x="7880661" y="4256641"/>
            <a:ext cx="336024" cy="329990"/>
            <a:chOff x="2549926" y="1227604"/>
            <a:chExt cx="5177116" cy="5084148"/>
          </a:xfrm>
        </p:grpSpPr>
        <p:sp>
          <p:nvSpPr>
            <p:cNvPr id="130" name="Freeform: Shape 821">
              <a:extLst>
                <a:ext uri="{FF2B5EF4-FFF2-40B4-BE49-F238E27FC236}">
                  <a16:creationId xmlns:a16="http://schemas.microsoft.com/office/drawing/2014/main" id="{A65B318A-6090-4EF1-AB51-9F62861083E3}"/>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1" name="Rectangle 130">
              <a:extLst>
                <a:ext uri="{FF2B5EF4-FFF2-40B4-BE49-F238E27FC236}">
                  <a16:creationId xmlns:a16="http://schemas.microsoft.com/office/drawing/2014/main" id="{64AF47D1-0876-4616-B3B7-D9F02C6B2266}"/>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7" name="Rectangle 136">
              <a:extLst>
                <a:ext uri="{FF2B5EF4-FFF2-40B4-BE49-F238E27FC236}">
                  <a16:creationId xmlns:a16="http://schemas.microsoft.com/office/drawing/2014/main" id="{2C4FDB89-B67C-4C6B-ADC2-16F19F904BCB}"/>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9" name="Rectangle 138">
              <a:extLst>
                <a:ext uri="{FF2B5EF4-FFF2-40B4-BE49-F238E27FC236}">
                  <a16:creationId xmlns:a16="http://schemas.microsoft.com/office/drawing/2014/main" id="{158C6DFD-5891-443D-AA58-E77A406A7025}"/>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0" name="Rectangle 139">
              <a:extLst>
                <a:ext uri="{FF2B5EF4-FFF2-40B4-BE49-F238E27FC236}">
                  <a16:creationId xmlns:a16="http://schemas.microsoft.com/office/drawing/2014/main" id="{436CF3E6-8A70-4CE5-BF4B-8C6312C3656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EDB9BEAC-440E-471C-B1A6-215773C9EEF6}"/>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0" name="Rectangle 169">
              <a:extLst>
                <a:ext uri="{FF2B5EF4-FFF2-40B4-BE49-F238E27FC236}">
                  <a16:creationId xmlns:a16="http://schemas.microsoft.com/office/drawing/2014/main" id="{0896F17E-58CE-40F4-B8AB-2041951EEB84}"/>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1" name="Cylinder 828">
              <a:extLst>
                <a:ext uri="{FF2B5EF4-FFF2-40B4-BE49-F238E27FC236}">
                  <a16:creationId xmlns:a16="http://schemas.microsoft.com/office/drawing/2014/main" id="{8B3D60E1-1E16-4F9F-99CB-F45A1F6DBEE6}"/>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174" name="Group 173">
            <a:extLst>
              <a:ext uri="{FF2B5EF4-FFF2-40B4-BE49-F238E27FC236}">
                <a16:creationId xmlns:a16="http://schemas.microsoft.com/office/drawing/2014/main" id="{65F9CE2A-AE67-4255-8FCC-BD6DC7AB1B9C}"/>
              </a:ext>
            </a:extLst>
          </p:cNvPr>
          <p:cNvGrpSpPr/>
          <p:nvPr/>
        </p:nvGrpSpPr>
        <p:grpSpPr>
          <a:xfrm>
            <a:off x="3974303" y="3621025"/>
            <a:ext cx="308820" cy="275382"/>
            <a:chOff x="2922017" y="3436258"/>
            <a:chExt cx="1405852" cy="1211942"/>
          </a:xfrm>
        </p:grpSpPr>
        <p:sp>
          <p:nvSpPr>
            <p:cNvPr id="177" name="Hexagon 176">
              <a:extLst>
                <a:ext uri="{FF2B5EF4-FFF2-40B4-BE49-F238E27FC236}">
                  <a16:creationId xmlns:a16="http://schemas.microsoft.com/office/drawing/2014/main" id="{3DD86084-8BAC-4BEE-955F-47B0A90240EC}"/>
                </a:ext>
              </a:extLst>
            </p:cNvPr>
            <p:cNvSpPr/>
            <p:nvPr/>
          </p:nvSpPr>
          <p:spPr bwMode="auto">
            <a:xfrm>
              <a:off x="2922017" y="3436258"/>
              <a:ext cx="1405852" cy="1211942"/>
            </a:xfrm>
            <a:prstGeom prst="hexagon">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80" name="Group 179">
              <a:extLst>
                <a:ext uri="{FF2B5EF4-FFF2-40B4-BE49-F238E27FC236}">
                  <a16:creationId xmlns:a16="http://schemas.microsoft.com/office/drawing/2014/main" id="{C28C3048-B948-48E5-A3FC-D2A153713599}"/>
                </a:ext>
              </a:extLst>
            </p:cNvPr>
            <p:cNvGrpSpPr/>
            <p:nvPr/>
          </p:nvGrpSpPr>
          <p:grpSpPr>
            <a:xfrm flipH="1">
              <a:off x="3278165" y="3687836"/>
              <a:ext cx="693555" cy="708785"/>
              <a:chOff x="590959" y="3692672"/>
              <a:chExt cx="693555" cy="708785"/>
            </a:xfrm>
          </p:grpSpPr>
          <p:sp>
            <p:nvSpPr>
              <p:cNvPr id="182" name="Snip Single Corner Rectangle 26">
                <a:extLst>
                  <a:ext uri="{FF2B5EF4-FFF2-40B4-BE49-F238E27FC236}">
                    <a16:creationId xmlns:a16="http://schemas.microsoft.com/office/drawing/2014/main" id="{8F238A17-C9AB-48E1-9288-B5296FE19587}"/>
                  </a:ext>
                </a:extLst>
              </p:cNvPr>
              <p:cNvSpPr/>
              <p:nvPr/>
            </p:nvSpPr>
            <p:spPr bwMode="auto">
              <a:xfrm flipH="1">
                <a:off x="590959" y="3692672"/>
                <a:ext cx="693555" cy="708785"/>
              </a:xfrm>
              <a:prstGeom prst="snip1Rect">
                <a:avLst>
                  <a:gd name="adj" fmla="val 28736"/>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10</a:t>
                </a:r>
                <a:br>
                  <a:rPr kumimoji="0" lang="en-US" sz="5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br>
                <a:r>
                  <a:rPr kumimoji="0" lang="en-US" sz="5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01</a:t>
                </a:r>
              </a:p>
            </p:txBody>
          </p:sp>
          <p:sp>
            <p:nvSpPr>
              <p:cNvPr id="184" name="Triangle 27">
                <a:extLst>
                  <a:ext uri="{FF2B5EF4-FFF2-40B4-BE49-F238E27FC236}">
                    <a16:creationId xmlns:a16="http://schemas.microsoft.com/office/drawing/2014/main" id="{C2550049-2B35-4674-BA3D-DC5E93833388}"/>
                  </a:ext>
                </a:extLst>
              </p:cNvPr>
              <p:cNvSpPr/>
              <p:nvPr/>
            </p:nvSpPr>
            <p:spPr bwMode="auto">
              <a:xfrm rot="8100000">
                <a:off x="605734" y="3761863"/>
                <a:ext cx="275229" cy="116186"/>
              </a:xfrm>
              <a:prstGeom prs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197" name="Group 196">
            <a:extLst>
              <a:ext uri="{FF2B5EF4-FFF2-40B4-BE49-F238E27FC236}">
                <a16:creationId xmlns:a16="http://schemas.microsoft.com/office/drawing/2014/main" id="{2A0E6F24-23F5-43D6-A1F2-A55E118BF181}"/>
              </a:ext>
            </a:extLst>
          </p:cNvPr>
          <p:cNvGrpSpPr/>
          <p:nvPr/>
        </p:nvGrpSpPr>
        <p:grpSpPr>
          <a:xfrm>
            <a:off x="7863840" y="2938103"/>
            <a:ext cx="350996" cy="302532"/>
            <a:chOff x="8376458" y="5925518"/>
            <a:chExt cx="1045926" cy="901512"/>
          </a:xfrm>
        </p:grpSpPr>
        <p:sp>
          <p:nvSpPr>
            <p:cNvPr id="203" name="Star: 4 Points 8">
              <a:extLst>
                <a:ext uri="{FF2B5EF4-FFF2-40B4-BE49-F238E27FC236}">
                  <a16:creationId xmlns:a16="http://schemas.microsoft.com/office/drawing/2014/main" id="{3C4CF94E-29D1-4AAF-8904-424D1E08ACC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4" name="Star: 4 Points 8">
              <a:extLst>
                <a:ext uri="{FF2B5EF4-FFF2-40B4-BE49-F238E27FC236}">
                  <a16:creationId xmlns:a16="http://schemas.microsoft.com/office/drawing/2014/main" id="{EB14D03C-53B6-4AEA-9D85-C0C4A5968700}"/>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5" name="Oval 204">
              <a:extLst>
                <a:ext uri="{FF2B5EF4-FFF2-40B4-BE49-F238E27FC236}">
                  <a16:creationId xmlns:a16="http://schemas.microsoft.com/office/drawing/2014/main" id="{34747AA4-2F0B-48D3-ABA4-847E1488BD4E}"/>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6" name="Oval 9">
              <a:extLst>
                <a:ext uri="{FF2B5EF4-FFF2-40B4-BE49-F238E27FC236}">
                  <a16:creationId xmlns:a16="http://schemas.microsoft.com/office/drawing/2014/main" id="{B10D5F37-DD05-42FE-83BA-BF6A05DD34F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14" name="Group 213">
            <a:extLst>
              <a:ext uri="{FF2B5EF4-FFF2-40B4-BE49-F238E27FC236}">
                <a16:creationId xmlns:a16="http://schemas.microsoft.com/office/drawing/2014/main" id="{49B4B3CE-35DC-44A1-9394-C811B17B443D}"/>
              </a:ext>
            </a:extLst>
          </p:cNvPr>
          <p:cNvGrpSpPr/>
          <p:nvPr/>
        </p:nvGrpSpPr>
        <p:grpSpPr>
          <a:xfrm>
            <a:off x="7932840" y="3597095"/>
            <a:ext cx="300771" cy="309224"/>
            <a:chOff x="2776302" y="4657642"/>
            <a:chExt cx="1550488" cy="1594059"/>
          </a:xfrm>
        </p:grpSpPr>
        <p:sp>
          <p:nvSpPr>
            <p:cNvPr id="215" name="Cylinder 812">
              <a:extLst>
                <a:ext uri="{FF2B5EF4-FFF2-40B4-BE49-F238E27FC236}">
                  <a16:creationId xmlns:a16="http://schemas.microsoft.com/office/drawing/2014/main" id="{97C68356-76ED-4307-828B-F8E97423BE48}"/>
                </a:ext>
              </a:extLst>
            </p:cNvPr>
            <p:cNvSpPr/>
            <p:nvPr/>
          </p:nvSpPr>
          <p:spPr bwMode="auto">
            <a:xfrm>
              <a:off x="2776302" y="4657642"/>
              <a:ext cx="1043832" cy="1371349"/>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SQL</a:t>
              </a:r>
            </a:p>
          </p:txBody>
        </p:sp>
        <p:sp>
          <p:nvSpPr>
            <p:cNvPr id="216" name="Freeform 146">
              <a:extLst>
                <a:ext uri="{FF2B5EF4-FFF2-40B4-BE49-F238E27FC236}">
                  <a16:creationId xmlns:a16="http://schemas.microsoft.com/office/drawing/2014/main" id="{CDF4159D-F9A6-4FB6-A04C-CAB107EC8B1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nvGrpSpPr>
          <p:cNvPr id="217" name="Group 216">
            <a:extLst>
              <a:ext uri="{FF2B5EF4-FFF2-40B4-BE49-F238E27FC236}">
                <a16:creationId xmlns:a16="http://schemas.microsoft.com/office/drawing/2014/main" id="{359ECD34-5349-4A01-8B12-4716D4AD09EF}"/>
              </a:ext>
            </a:extLst>
          </p:cNvPr>
          <p:cNvGrpSpPr/>
          <p:nvPr/>
        </p:nvGrpSpPr>
        <p:grpSpPr>
          <a:xfrm>
            <a:off x="7907732" y="5048860"/>
            <a:ext cx="294692" cy="229438"/>
            <a:chOff x="2062250" y="1828801"/>
            <a:chExt cx="438091" cy="341085"/>
          </a:xfrm>
        </p:grpSpPr>
        <p:grpSp>
          <p:nvGrpSpPr>
            <p:cNvPr id="218" name="Group 217">
              <a:extLst>
                <a:ext uri="{FF2B5EF4-FFF2-40B4-BE49-F238E27FC236}">
                  <a16:creationId xmlns:a16="http://schemas.microsoft.com/office/drawing/2014/main" id="{214F52F9-C31C-4581-A7A0-869CE47FABE7}"/>
                </a:ext>
              </a:extLst>
            </p:cNvPr>
            <p:cNvGrpSpPr/>
            <p:nvPr/>
          </p:nvGrpSpPr>
          <p:grpSpPr>
            <a:xfrm>
              <a:off x="2062250" y="1828801"/>
              <a:ext cx="180067" cy="140947"/>
              <a:chOff x="2438399" y="1828800"/>
              <a:chExt cx="1923143" cy="1799771"/>
            </a:xfrm>
            <a:noFill/>
          </p:grpSpPr>
          <p:sp>
            <p:nvSpPr>
              <p:cNvPr id="246" name="Rectangle 245">
                <a:extLst>
                  <a:ext uri="{FF2B5EF4-FFF2-40B4-BE49-F238E27FC236}">
                    <a16:creationId xmlns:a16="http://schemas.microsoft.com/office/drawing/2014/main" id="{1D9F5E26-DEC6-4861-AE78-6320594614D1}"/>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48" name="Straight Connector 247">
                <a:extLst>
                  <a:ext uri="{FF2B5EF4-FFF2-40B4-BE49-F238E27FC236}">
                    <a16:creationId xmlns:a16="http://schemas.microsoft.com/office/drawing/2014/main" id="{3C48D113-A7EA-46F2-92F1-74F35C5AE3AB}"/>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CC6DBDA0-BE55-451E-AC0A-5F9089758D69}"/>
                </a:ext>
              </a:extLst>
            </p:cNvPr>
            <p:cNvGrpSpPr/>
            <p:nvPr/>
          </p:nvGrpSpPr>
          <p:grpSpPr>
            <a:xfrm>
              <a:off x="2093480" y="2028939"/>
              <a:ext cx="180067" cy="140947"/>
              <a:chOff x="2438399" y="1828800"/>
              <a:chExt cx="1923143" cy="1799771"/>
            </a:xfrm>
            <a:noFill/>
          </p:grpSpPr>
          <p:sp>
            <p:nvSpPr>
              <p:cNvPr id="230" name="Rectangle 229">
                <a:extLst>
                  <a:ext uri="{FF2B5EF4-FFF2-40B4-BE49-F238E27FC236}">
                    <a16:creationId xmlns:a16="http://schemas.microsoft.com/office/drawing/2014/main" id="{5DF8F080-AEB8-43A1-9E04-5524CC17E710}"/>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44" name="Straight Connector 243">
                <a:extLst>
                  <a:ext uri="{FF2B5EF4-FFF2-40B4-BE49-F238E27FC236}">
                    <a16:creationId xmlns:a16="http://schemas.microsoft.com/office/drawing/2014/main" id="{0B515CC7-3D8D-435E-AD2E-790630E2ED11}"/>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0" name="Group 219">
              <a:extLst>
                <a:ext uri="{FF2B5EF4-FFF2-40B4-BE49-F238E27FC236}">
                  <a16:creationId xmlns:a16="http://schemas.microsoft.com/office/drawing/2014/main" id="{D6757B6C-E89B-44ED-9280-204CD272AE8B}"/>
                </a:ext>
              </a:extLst>
            </p:cNvPr>
            <p:cNvGrpSpPr/>
            <p:nvPr/>
          </p:nvGrpSpPr>
          <p:grpSpPr>
            <a:xfrm>
              <a:off x="2320274" y="1907031"/>
              <a:ext cx="180067" cy="140947"/>
              <a:chOff x="2438399" y="1828800"/>
              <a:chExt cx="1923143" cy="1799771"/>
            </a:xfrm>
            <a:noFill/>
          </p:grpSpPr>
          <p:sp>
            <p:nvSpPr>
              <p:cNvPr id="228" name="Rectangle 227">
                <a:extLst>
                  <a:ext uri="{FF2B5EF4-FFF2-40B4-BE49-F238E27FC236}">
                    <a16:creationId xmlns:a16="http://schemas.microsoft.com/office/drawing/2014/main" id="{82A20462-5D81-4B20-9A1E-F90E8324A665}"/>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29" name="Straight Connector 228">
                <a:extLst>
                  <a:ext uri="{FF2B5EF4-FFF2-40B4-BE49-F238E27FC236}">
                    <a16:creationId xmlns:a16="http://schemas.microsoft.com/office/drawing/2014/main" id="{687507D5-9C09-49BB-9D6E-ED4AE035AC6E}"/>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DE2484B5-6AEE-43EF-AAE1-E8210FF183F4}"/>
                </a:ext>
              </a:extLst>
            </p:cNvPr>
            <p:cNvGrpSpPr/>
            <p:nvPr/>
          </p:nvGrpSpPr>
          <p:grpSpPr>
            <a:xfrm>
              <a:off x="2129218" y="1891046"/>
              <a:ext cx="303775" cy="247510"/>
              <a:chOff x="2129218" y="1898304"/>
              <a:chExt cx="303775" cy="247510"/>
            </a:xfrm>
          </p:grpSpPr>
          <p:sp>
            <p:nvSpPr>
              <p:cNvPr id="222" name="Oval 221">
                <a:extLst>
                  <a:ext uri="{FF2B5EF4-FFF2-40B4-BE49-F238E27FC236}">
                    <a16:creationId xmlns:a16="http://schemas.microsoft.com/office/drawing/2014/main" id="{099C6926-26DD-4125-AA1B-FD0CBB2662D2}"/>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3" name="Oval 222">
                <a:extLst>
                  <a:ext uri="{FF2B5EF4-FFF2-40B4-BE49-F238E27FC236}">
                    <a16:creationId xmlns:a16="http://schemas.microsoft.com/office/drawing/2014/main" id="{79989885-6F8B-4CEA-BD32-A8FE79FECE54}"/>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4" name="Oval 223">
                <a:extLst>
                  <a:ext uri="{FF2B5EF4-FFF2-40B4-BE49-F238E27FC236}">
                    <a16:creationId xmlns:a16="http://schemas.microsoft.com/office/drawing/2014/main" id="{C24F9069-4069-469C-9A4D-A88F0960CAB1}"/>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25" name="Straight Connector 224">
                <a:extLst>
                  <a:ext uri="{FF2B5EF4-FFF2-40B4-BE49-F238E27FC236}">
                    <a16:creationId xmlns:a16="http://schemas.microsoft.com/office/drawing/2014/main" id="{EC37D056-9751-41C1-8B75-2552FDB76182}"/>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79106BF-BE4E-4D22-B4A6-0141C6DF662B}"/>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88B11CF3-40E4-45F6-81B4-5DB6279BCA29}"/>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49" name="Group 248">
            <a:extLst>
              <a:ext uri="{FF2B5EF4-FFF2-40B4-BE49-F238E27FC236}">
                <a16:creationId xmlns:a16="http://schemas.microsoft.com/office/drawing/2014/main" id="{C62A5D0A-5A16-4B10-86C8-A4B018550094}"/>
              </a:ext>
            </a:extLst>
          </p:cNvPr>
          <p:cNvGrpSpPr/>
          <p:nvPr/>
        </p:nvGrpSpPr>
        <p:grpSpPr>
          <a:xfrm>
            <a:off x="2020886" y="4658190"/>
            <a:ext cx="248788" cy="257154"/>
            <a:chOff x="6175919" y="4051028"/>
            <a:chExt cx="248788" cy="257154"/>
          </a:xfrm>
        </p:grpSpPr>
        <p:sp>
          <p:nvSpPr>
            <p:cNvPr id="250" name="Freeform: Shape 526">
              <a:extLst>
                <a:ext uri="{FF2B5EF4-FFF2-40B4-BE49-F238E27FC236}">
                  <a16:creationId xmlns:a16="http://schemas.microsoft.com/office/drawing/2014/main" id="{A7ED6772-FFA1-4345-A3EE-67E7B1DFD61A}"/>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1" name="Freeform: Shape 527">
              <a:extLst>
                <a:ext uri="{FF2B5EF4-FFF2-40B4-BE49-F238E27FC236}">
                  <a16:creationId xmlns:a16="http://schemas.microsoft.com/office/drawing/2014/main" id="{9168C00A-FA61-4768-BD76-63CE285012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3" name="Freeform: Shape 529">
              <a:extLst>
                <a:ext uri="{FF2B5EF4-FFF2-40B4-BE49-F238E27FC236}">
                  <a16:creationId xmlns:a16="http://schemas.microsoft.com/office/drawing/2014/main" id="{378F6618-6B12-4B45-BD73-E0BD8650B7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4" name="Freeform: Shape 530">
              <a:extLst>
                <a:ext uri="{FF2B5EF4-FFF2-40B4-BE49-F238E27FC236}">
                  <a16:creationId xmlns:a16="http://schemas.microsoft.com/office/drawing/2014/main" id="{AA4EDA8B-B55A-4B33-AFE0-7567D323FD32}"/>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5" name="Freeform: Shape 531">
              <a:extLst>
                <a:ext uri="{FF2B5EF4-FFF2-40B4-BE49-F238E27FC236}">
                  <a16:creationId xmlns:a16="http://schemas.microsoft.com/office/drawing/2014/main" id="{1CDBE46B-5A64-46EF-8BD6-7FB6548FD95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6" name="Freeform: Shape 532">
              <a:extLst>
                <a:ext uri="{FF2B5EF4-FFF2-40B4-BE49-F238E27FC236}">
                  <a16:creationId xmlns:a16="http://schemas.microsoft.com/office/drawing/2014/main" id="{86736F08-776C-45D6-AD4E-38CFBEA5C8C1}"/>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7" name="Freeform: Shape 524">
              <a:extLst>
                <a:ext uri="{FF2B5EF4-FFF2-40B4-BE49-F238E27FC236}">
                  <a16:creationId xmlns:a16="http://schemas.microsoft.com/office/drawing/2014/main" id="{72DB13E8-4BA8-4C0B-BFC4-51126B4C0F0E}"/>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9" name="Freeform: Shape 533">
              <a:extLst>
                <a:ext uri="{FF2B5EF4-FFF2-40B4-BE49-F238E27FC236}">
                  <a16:creationId xmlns:a16="http://schemas.microsoft.com/office/drawing/2014/main" id="{6FAAEB38-1056-470F-95CC-241CA54FD3CB}"/>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61" name="Rectangle 260"/>
          <p:cNvSpPr/>
          <p:nvPr/>
        </p:nvSpPr>
        <p:spPr>
          <a:xfrm>
            <a:off x="2248716" y="3609444"/>
            <a:ext cx="860592" cy="2539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Kafka</a:t>
            </a:r>
          </a:p>
        </p:txBody>
      </p:sp>
      <p:grpSp>
        <p:nvGrpSpPr>
          <p:cNvPr id="263" name="Group 262"/>
          <p:cNvGrpSpPr/>
          <p:nvPr/>
        </p:nvGrpSpPr>
        <p:grpSpPr>
          <a:xfrm>
            <a:off x="2089617" y="3585906"/>
            <a:ext cx="171386" cy="291150"/>
            <a:chOff x="10668000" y="1393825"/>
            <a:chExt cx="527050" cy="895350"/>
          </a:xfrm>
        </p:grpSpPr>
        <p:sp>
          <p:nvSpPr>
            <p:cNvPr id="265" name="Oval 264"/>
            <p:cNvSpPr/>
            <p:nvPr/>
          </p:nvSpPr>
          <p:spPr bwMode="auto">
            <a:xfrm>
              <a:off x="10690225" y="139382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7" name="Oval 266"/>
            <p:cNvSpPr/>
            <p:nvPr/>
          </p:nvSpPr>
          <p:spPr bwMode="auto">
            <a:xfrm>
              <a:off x="10690225" y="20859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8" name="Oval 267"/>
            <p:cNvSpPr/>
            <p:nvPr/>
          </p:nvSpPr>
          <p:spPr bwMode="auto">
            <a:xfrm>
              <a:off x="10991850" y="1911350"/>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9" name="Oval 268"/>
            <p:cNvSpPr/>
            <p:nvPr/>
          </p:nvSpPr>
          <p:spPr bwMode="auto">
            <a:xfrm>
              <a:off x="10991850" y="15652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0" name="Oval 269"/>
            <p:cNvSpPr/>
            <p:nvPr/>
          </p:nvSpPr>
          <p:spPr bwMode="auto">
            <a:xfrm>
              <a:off x="10668000" y="1717675"/>
              <a:ext cx="247650" cy="24765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71" name="Straight Connector 270"/>
            <p:cNvCxnSpPr/>
            <p:nvPr/>
          </p:nvCxnSpPr>
          <p:spPr>
            <a:xfrm>
              <a:off x="10791825" y="1597025"/>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a:off x="10791825" y="1966190"/>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flipH="1">
              <a:off x="10895906" y="1717148"/>
              <a:ext cx="109141" cy="6141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a:off x="10905558" y="1903102"/>
              <a:ext cx="101228" cy="5696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9" name="Graphic 8" descr="Gears">
            <a:extLst>
              <a:ext uri="{FF2B5EF4-FFF2-40B4-BE49-F238E27FC236}">
                <a16:creationId xmlns:a16="http://schemas.microsoft.com/office/drawing/2014/main" id="{A982612A-8544-4616-AD27-E295720C71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67987" y="3517736"/>
            <a:ext cx="447063" cy="447063"/>
          </a:xfrm>
          <a:prstGeom prst="rect">
            <a:avLst/>
          </a:prstGeom>
        </p:spPr>
      </p:pic>
      <p:grpSp>
        <p:nvGrpSpPr>
          <p:cNvPr id="208" name="Group 11">
            <a:extLst>
              <a:ext uri="{FF2B5EF4-FFF2-40B4-BE49-F238E27FC236}">
                <a16:creationId xmlns:a16="http://schemas.microsoft.com/office/drawing/2014/main" id="{80D4BD31-643D-4C8C-8BE9-C522C5C8BFC8}"/>
              </a:ext>
            </a:extLst>
          </p:cNvPr>
          <p:cNvGrpSpPr>
            <a:grpSpLocks noChangeAspect="1"/>
          </p:cNvGrpSpPr>
          <p:nvPr/>
        </p:nvGrpSpPr>
        <p:grpSpPr bwMode="auto">
          <a:xfrm>
            <a:off x="5780509" y="4690365"/>
            <a:ext cx="215115" cy="234323"/>
            <a:chOff x="3861" y="4291602"/>
            <a:chExt cx="112" cy="244433"/>
          </a:xfrm>
        </p:grpSpPr>
        <p:sp>
          <p:nvSpPr>
            <p:cNvPr id="209" name="Freeform 12">
              <a:extLst>
                <a:ext uri="{FF2B5EF4-FFF2-40B4-BE49-F238E27FC236}">
                  <a16:creationId xmlns:a16="http://schemas.microsoft.com/office/drawing/2014/main" id="{C510F963-63DC-4E37-A7E4-87995035FED6}"/>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2" name="Line 13">
              <a:extLst>
                <a:ext uri="{FF2B5EF4-FFF2-40B4-BE49-F238E27FC236}">
                  <a16:creationId xmlns:a16="http://schemas.microsoft.com/office/drawing/2014/main" id="{BE72AFEB-8F89-4A03-B20A-C18C28F6769C}"/>
                </a:ext>
              </a:extLst>
            </p:cNvPr>
            <p:cNvSpPr>
              <a:spLocks noChangeShapeType="1"/>
            </p:cNvSpPr>
            <p:nvPr/>
          </p:nvSpPr>
          <p:spPr bwMode="auto">
            <a:xfrm>
              <a:off x="3874" y="4469918"/>
              <a:ext cx="8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3" name="Line 14">
              <a:extLst>
                <a:ext uri="{FF2B5EF4-FFF2-40B4-BE49-F238E27FC236}">
                  <a16:creationId xmlns:a16="http://schemas.microsoft.com/office/drawing/2014/main" id="{A0597469-5FEB-4766-BEB0-C5675E7331A5}"/>
                </a:ext>
              </a:extLst>
            </p:cNvPr>
            <p:cNvSpPr>
              <a:spLocks noChangeShapeType="1"/>
            </p:cNvSpPr>
            <p:nvPr/>
          </p:nvSpPr>
          <p:spPr bwMode="auto">
            <a:xfrm>
              <a:off x="3923" y="4335680"/>
              <a:ext cx="1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43" name="Line 15">
              <a:extLst>
                <a:ext uri="{FF2B5EF4-FFF2-40B4-BE49-F238E27FC236}">
                  <a16:creationId xmlns:a16="http://schemas.microsoft.com/office/drawing/2014/main" id="{52622AA2-2972-4B51-BCEC-F1C9B3D42805}"/>
                </a:ext>
              </a:extLst>
            </p:cNvPr>
            <p:cNvSpPr>
              <a:spLocks noChangeShapeType="1"/>
            </p:cNvSpPr>
            <p:nvPr/>
          </p:nvSpPr>
          <p:spPr bwMode="auto">
            <a:xfrm>
              <a:off x="3923" y="4379758"/>
              <a:ext cx="1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5" name="Line 16">
              <a:extLst>
                <a:ext uri="{FF2B5EF4-FFF2-40B4-BE49-F238E27FC236}">
                  <a16:creationId xmlns:a16="http://schemas.microsoft.com/office/drawing/2014/main" id="{63059627-DA07-43A3-B996-9F93AEF85387}"/>
                </a:ext>
              </a:extLst>
            </p:cNvPr>
            <p:cNvSpPr>
              <a:spLocks noChangeShapeType="1"/>
            </p:cNvSpPr>
            <p:nvPr/>
          </p:nvSpPr>
          <p:spPr bwMode="auto">
            <a:xfrm>
              <a:off x="3923" y="4425840"/>
              <a:ext cx="2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6" name="Line 17">
              <a:extLst>
                <a:ext uri="{FF2B5EF4-FFF2-40B4-BE49-F238E27FC236}">
                  <a16:creationId xmlns:a16="http://schemas.microsoft.com/office/drawing/2014/main" id="{EB7F23CE-1FC9-43FA-B246-F2EB088337AD}"/>
                </a:ext>
              </a:extLst>
            </p:cNvPr>
            <p:cNvSpPr>
              <a:spLocks noChangeShapeType="1"/>
            </p:cNvSpPr>
            <p:nvPr/>
          </p:nvSpPr>
          <p:spPr bwMode="auto">
            <a:xfrm>
              <a:off x="3883" y="4291602"/>
              <a:ext cx="68"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122583888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1557" y="1814446"/>
            <a:ext cx="11653523" cy="2416046"/>
          </a:xfrm>
        </p:spPr>
        <p:txBody>
          <a:bodyPr/>
          <a:lstStyle/>
          <a:p>
            <a:pPr>
              <a:lnSpc>
                <a:spcPct val="100000"/>
              </a:lnSpc>
              <a:spcBef>
                <a:spcPts val="600"/>
              </a:spcBef>
              <a:spcAft>
                <a:spcPts val="1200"/>
              </a:spcAft>
            </a:pPr>
            <a:r>
              <a:rPr lang="en-US" dirty="0"/>
              <a:t>Open-source data processing engine built around </a:t>
            </a:r>
            <a:r>
              <a:rPr lang="en-US" dirty="0">
                <a:latin typeface="Segoe UI Semibold" panose="020B0702040204020203" pitchFamily="34" charset="0"/>
                <a:cs typeface="Segoe UI Semibold" panose="020B0702040204020203" pitchFamily="34" charset="0"/>
              </a:rPr>
              <a:t>speed, ease of use, and sophisticated analytics</a:t>
            </a:r>
            <a:endParaRPr lang="en-US" dirty="0"/>
          </a:p>
          <a:p>
            <a:pPr>
              <a:lnSpc>
                <a:spcPct val="100000"/>
              </a:lnSpc>
              <a:spcBef>
                <a:spcPts val="600"/>
              </a:spcBef>
              <a:spcAft>
                <a:spcPts val="1200"/>
              </a:spcAft>
            </a:pPr>
            <a:r>
              <a:rPr lang="en-US" dirty="0"/>
              <a:t>In memory engine that is up to </a:t>
            </a:r>
            <a:r>
              <a:rPr lang="en-US" dirty="0">
                <a:latin typeface="Segoe UI Semibold" panose="020B0702040204020203" pitchFamily="34" charset="0"/>
                <a:cs typeface="Segoe UI Semibold" panose="020B0702040204020203" pitchFamily="34" charset="0"/>
              </a:rPr>
              <a:t>100 times faster than Hadoop</a:t>
            </a:r>
            <a:endParaRPr lang="en-US" dirty="0"/>
          </a:p>
          <a:p>
            <a:pPr>
              <a:lnSpc>
                <a:spcPct val="100000"/>
              </a:lnSpc>
              <a:spcBef>
                <a:spcPts val="600"/>
              </a:spcBef>
              <a:spcAft>
                <a:spcPts val="1200"/>
              </a:spcAft>
            </a:pPr>
            <a:r>
              <a:rPr lang="en-US" dirty="0">
                <a:latin typeface="Segoe UI Semibold" panose="020B0702040204020203" pitchFamily="34" charset="0"/>
                <a:cs typeface="Segoe UI Semibold" panose="020B0702040204020203" pitchFamily="34" charset="0"/>
              </a:rPr>
              <a:t>Largest open-source data project </a:t>
            </a:r>
            <a:r>
              <a:rPr lang="en-US" dirty="0"/>
              <a:t>with 1000+ contributors</a:t>
            </a:r>
          </a:p>
          <a:p>
            <a:pPr>
              <a:lnSpc>
                <a:spcPct val="100000"/>
              </a:lnSpc>
              <a:spcBef>
                <a:spcPts val="600"/>
              </a:spcBef>
              <a:spcAft>
                <a:spcPts val="1200"/>
              </a:spcAft>
            </a:pPr>
            <a:r>
              <a:rPr lang="en-US" dirty="0">
                <a:latin typeface="Segoe UI Semibold" panose="020B0702040204020203" pitchFamily="34" charset="0"/>
                <a:cs typeface="Segoe UI Semibold" panose="020B0702040204020203" pitchFamily="34" charset="0"/>
              </a:rPr>
              <a:t>Highly extensible </a:t>
            </a:r>
            <a:r>
              <a:rPr lang="en-US" dirty="0"/>
              <a:t>with support for Scala, Java and Python alongside Spark SQL, </a:t>
            </a:r>
            <a:r>
              <a:rPr lang="en-US" dirty="0" err="1"/>
              <a:t>GraphX</a:t>
            </a:r>
            <a:r>
              <a:rPr lang="en-US" dirty="0"/>
              <a:t>, Streaming and Machine Learning Library (</a:t>
            </a:r>
            <a:r>
              <a:rPr lang="en-US" dirty="0" err="1"/>
              <a:t>Mllib</a:t>
            </a:r>
            <a:r>
              <a:rPr lang="en-US" dirty="0"/>
              <a:t>)</a:t>
            </a:r>
          </a:p>
        </p:txBody>
      </p:sp>
      <p:sp>
        <p:nvSpPr>
          <p:cNvPr id="8" name="Title 7">
            <a:extLst>
              <a:ext uri="{FF2B5EF4-FFF2-40B4-BE49-F238E27FC236}">
                <a16:creationId xmlns:a16="http://schemas.microsoft.com/office/drawing/2014/main" id="{748A2243-DD3F-4662-85FD-5046957E3FAE}"/>
              </a:ext>
            </a:extLst>
          </p:cNvPr>
          <p:cNvSpPr>
            <a:spLocks noGrp="1"/>
          </p:cNvSpPr>
          <p:nvPr>
            <p:ph type="title"/>
          </p:nvPr>
        </p:nvSpPr>
        <p:spPr/>
        <p:txBody>
          <a:bodyPr/>
          <a:lstStyle/>
          <a:p>
            <a:r>
              <a:rPr lang="en-US" dirty="0"/>
              <a:t>Why Spark?</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9245" y="233342"/>
            <a:ext cx="1486929" cy="754318"/>
          </a:xfrm>
          <a:prstGeom prst="rect">
            <a:avLst/>
          </a:prstGeom>
        </p:spPr>
      </p:pic>
    </p:spTree>
    <p:extLst>
      <p:ext uri="{BB962C8B-B14F-4D97-AF65-F5344CB8AC3E}">
        <p14:creationId xmlns:p14="http://schemas.microsoft.com/office/powerpoint/2010/main" val="56396159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p:txBody>
          <a:bodyPr/>
          <a:lstStyle/>
          <a:p>
            <a:r>
              <a:rPr lang="en-US" dirty="0"/>
              <a:t>What is Azure Databricks?</a:t>
            </a:r>
          </a:p>
        </p:txBody>
      </p:sp>
      <p:sp>
        <p:nvSpPr>
          <p:cNvPr id="13" name="Rectangle 12">
            <a:extLst>
              <a:ext uri="{FF2B5EF4-FFF2-40B4-BE49-F238E27FC236}">
                <a16:creationId xmlns:a16="http://schemas.microsoft.com/office/drawing/2014/main" id="{6983A171-5DF8-45FA-9CB5-E337D35753B3}"/>
              </a:ext>
            </a:extLst>
          </p:cNvPr>
          <p:cNvSpPr/>
          <p:nvPr/>
        </p:nvSpPr>
        <p:spPr>
          <a:xfrm>
            <a:off x="1079863" y="1236091"/>
            <a:ext cx="10032274" cy="341632"/>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A fast, easy and collaborative Apache® Spark™ based analytics platform optimized for Azure</a:t>
            </a:r>
          </a:p>
        </p:txBody>
      </p:sp>
      <p:sp>
        <p:nvSpPr>
          <p:cNvPr id="2" name="Rectangle 1">
            <a:extLst>
              <a:ext uri="{FF2B5EF4-FFF2-40B4-BE49-F238E27FC236}">
                <a16:creationId xmlns:a16="http://schemas.microsoft.com/office/drawing/2014/main" id="{0730C4D4-8026-4A51-85FA-B8D97A3F8243}"/>
              </a:ext>
            </a:extLst>
          </p:cNvPr>
          <p:cNvSpPr/>
          <p:nvPr/>
        </p:nvSpPr>
        <p:spPr bwMode="auto">
          <a:xfrm>
            <a:off x="2490651" y="2610217"/>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charset="0"/>
                <a:ea typeface="Segoe UI" charset="0"/>
                <a:cs typeface="Segoe UI" charset="0"/>
              </a:rPr>
              <a:t>Best</a:t>
            </a: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 of Databricks</a:t>
            </a:r>
          </a:p>
        </p:txBody>
      </p:sp>
      <p:sp>
        <p:nvSpPr>
          <p:cNvPr id="26" name="Rectangle 25">
            <a:extLst>
              <a:ext uri="{FF2B5EF4-FFF2-40B4-BE49-F238E27FC236}">
                <a16:creationId xmlns:a16="http://schemas.microsoft.com/office/drawing/2014/main" id="{C7BB06E3-5823-4AEF-840B-58A2DCC295FE}"/>
              </a:ext>
            </a:extLst>
          </p:cNvPr>
          <p:cNvSpPr/>
          <p:nvPr/>
        </p:nvSpPr>
        <p:spPr bwMode="auto">
          <a:xfrm>
            <a:off x="6631259" y="2641905"/>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Best of Microsoft</a:t>
            </a:r>
          </a:p>
        </p:txBody>
      </p:sp>
      <p:sp>
        <p:nvSpPr>
          <p:cNvPr id="3" name="Plus Sign 2">
            <a:extLst>
              <a:ext uri="{FF2B5EF4-FFF2-40B4-BE49-F238E27FC236}">
                <a16:creationId xmlns:a16="http://schemas.microsoft.com/office/drawing/2014/main" id="{E91BE767-79CE-4F6A-BE3B-75F5245B0E72}"/>
              </a:ext>
            </a:extLst>
          </p:cNvPr>
          <p:cNvSpPr/>
          <p:nvPr/>
        </p:nvSpPr>
        <p:spPr bwMode="auto">
          <a:xfrm>
            <a:off x="5907776" y="2418328"/>
            <a:ext cx="400590" cy="383778"/>
          </a:xfrm>
          <a:prstGeom prst="mathPlus">
            <a:avLst>
              <a:gd name="adj1" fmla="val 459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0759" y="2329215"/>
            <a:ext cx="1191090" cy="438134"/>
          </a:xfrm>
          <a:prstGeom prst="rect">
            <a:avLst/>
          </a:prstGeom>
        </p:spPr>
      </p:pic>
      <p:pic>
        <p:nvPicPr>
          <p:cNvPr id="14" name="Picture 2" descr="Image result for databricks logo">
            <a:extLst>
              <a:ext uri="{FF2B5EF4-FFF2-40B4-BE49-F238E27FC236}">
                <a16:creationId xmlns:a16="http://schemas.microsoft.com/office/drawing/2014/main" id="{4F242AB5-5E3A-45AC-A792-DB0CB845AF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296" y="2425914"/>
            <a:ext cx="1066800" cy="181356"/>
          </a:xfrm>
          <a:prstGeom prst="rect">
            <a:avLst/>
          </a:prstGeom>
          <a:noFill/>
          <a:extLst>
            <a:ext uri="{909E8E84-426E-40DD-AFC4-6F175D3DCCD1}">
              <a14:hiddenFill xmlns:a14="http://schemas.microsoft.com/office/drawing/2010/main">
                <a:solidFill>
                  <a:srgbClr val="FFFFFF"/>
                </a:solidFill>
              </a14:hiddenFill>
            </a:ext>
          </a:extLst>
        </p:spPr>
      </p:pic>
      <p:grpSp>
        <p:nvGrpSpPr>
          <p:cNvPr id="61" name="Group 60">
            <a:extLst>
              <a:ext uri="{FF2B5EF4-FFF2-40B4-BE49-F238E27FC236}">
                <a16:creationId xmlns:a16="http://schemas.microsoft.com/office/drawing/2014/main" id="{90BD1FFC-3EC0-4F73-9A24-5AE57DD0CC7B}"/>
              </a:ext>
            </a:extLst>
          </p:cNvPr>
          <p:cNvGrpSpPr/>
          <p:nvPr/>
        </p:nvGrpSpPr>
        <p:grpSpPr>
          <a:xfrm>
            <a:off x="2490651" y="2955837"/>
            <a:ext cx="7096969" cy="746373"/>
            <a:chOff x="3487386" y="2755027"/>
            <a:chExt cx="5217226" cy="438116"/>
          </a:xfrm>
        </p:grpSpPr>
        <p:sp>
          <p:nvSpPr>
            <p:cNvPr id="4" name="Freeform 3"/>
            <p:cNvSpPr/>
            <p:nvPr/>
          </p:nvSpPr>
          <p:spPr>
            <a:xfrm rot="10800000">
              <a:off x="3487386" y="2755027"/>
              <a:ext cx="5217226" cy="159197"/>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cxnSp>
          <p:nvCxnSpPr>
            <p:cNvPr id="17" name="Straight Arrow Connector 16">
              <a:extLst>
                <a:ext uri="{FF2B5EF4-FFF2-40B4-BE49-F238E27FC236}">
                  <a16:creationId xmlns:a16="http://schemas.microsoft.com/office/drawing/2014/main" id="{8F5740C7-A75C-4E6C-AE70-984D5766D9CF}"/>
                </a:ext>
              </a:extLst>
            </p:cNvPr>
            <p:cNvCxnSpPr>
              <a:cxnSpLocks/>
            </p:cNvCxnSpPr>
            <p:nvPr/>
          </p:nvCxnSpPr>
          <p:spPr>
            <a:xfrm>
              <a:off x="6096000" y="2914224"/>
              <a:ext cx="0" cy="278919"/>
            </a:xfrm>
            <a:prstGeom prst="straightConnector1">
              <a:avLst/>
            </a:prstGeom>
            <a:noFill/>
            <a:ln w="12700">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31" name="Group 30">
            <a:extLst>
              <a:ext uri="{FF2B5EF4-FFF2-40B4-BE49-F238E27FC236}">
                <a16:creationId xmlns:a16="http://schemas.microsoft.com/office/drawing/2014/main" id="{003A1FFB-BCFD-4C92-A7E8-B0BECAA7BFB3}"/>
              </a:ext>
            </a:extLst>
          </p:cNvPr>
          <p:cNvGrpSpPr/>
          <p:nvPr/>
        </p:nvGrpSpPr>
        <p:grpSpPr>
          <a:xfrm>
            <a:off x="1436605" y="4596605"/>
            <a:ext cx="198046" cy="294762"/>
            <a:chOff x="6068771" y="1750336"/>
            <a:chExt cx="1818300" cy="2706296"/>
          </a:xfrm>
          <a:solidFill>
            <a:schemeClr val="bg1"/>
          </a:solidFill>
        </p:grpSpPr>
        <p:sp>
          <p:nvSpPr>
            <p:cNvPr id="32" name="Freeform 5">
              <a:extLst>
                <a:ext uri="{FF2B5EF4-FFF2-40B4-BE49-F238E27FC236}">
                  <a16:creationId xmlns:a16="http://schemas.microsoft.com/office/drawing/2014/main" id="{4B5C5B02-E99F-406E-90F6-E84B87CE60C8}"/>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33" name="Straight Connector 32">
              <a:extLst>
                <a:ext uri="{FF2B5EF4-FFF2-40B4-BE49-F238E27FC236}">
                  <a16:creationId xmlns:a16="http://schemas.microsoft.com/office/drawing/2014/main" id="{99E83543-7C84-4A45-A350-FE7E03DE21AE}"/>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Freeform 6">
              <a:extLst>
                <a:ext uri="{FF2B5EF4-FFF2-40B4-BE49-F238E27FC236}">
                  <a16:creationId xmlns:a16="http://schemas.microsoft.com/office/drawing/2014/main" id="{2F27267F-EDC0-43D6-811F-A008C712B1DC}"/>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35" name="Rectangle 34">
            <a:extLst>
              <a:ext uri="{FF2B5EF4-FFF2-40B4-BE49-F238E27FC236}">
                <a16:creationId xmlns:a16="http://schemas.microsoft.com/office/drawing/2014/main" id="{8268176A-969E-4C64-8146-2B5181CCD420}"/>
              </a:ext>
            </a:extLst>
          </p:cNvPr>
          <p:cNvSpPr/>
          <p:nvPr/>
        </p:nvSpPr>
        <p:spPr>
          <a:xfrm>
            <a:off x="1801142" y="4054876"/>
            <a:ext cx="9307072" cy="2400657"/>
          </a:xfrm>
          <a:prstGeom prst="rect">
            <a:avLst/>
          </a:prstGeom>
        </p:spPr>
        <p:txBody>
          <a:bodyPr wrap="square" numCol="1">
            <a:spAutoFit/>
          </a:bodyPr>
          <a:lstStyle/>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Designed in collaboration with the founders of Apache Spark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One-click set up; streamlined workflows</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Interactive workspace that enables collaboration between data scientists, data engineers, and business analysts.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Native integration with Azure services (Power BI, SQL DW, Cosmos DB, Blob Storage)</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Enterprise-grade Azure security (Active Directory integration, compliance, enterprise-grade SLAs)</a:t>
            </a:r>
          </a:p>
        </p:txBody>
      </p:sp>
      <p:grpSp>
        <p:nvGrpSpPr>
          <p:cNvPr id="37" name="Group 4">
            <a:extLst>
              <a:ext uri="{FF2B5EF4-FFF2-40B4-BE49-F238E27FC236}">
                <a16:creationId xmlns:a16="http://schemas.microsoft.com/office/drawing/2014/main" id="{E279EF13-B380-43AC-9BCD-E446BBF01F70}"/>
              </a:ext>
            </a:extLst>
          </p:cNvPr>
          <p:cNvGrpSpPr>
            <a:grpSpLocks noChangeAspect="1"/>
          </p:cNvGrpSpPr>
          <p:nvPr/>
        </p:nvGrpSpPr>
        <p:grpSpPr bwMode="auto">
          <a:xfrm>
            <a:off x="1384734" y="5103626"/>
            <a:ext cx="331118" cy="310818"/>
            <a:chOff x="2065" y="3150"/>
            <a:chExt cx="734" cy="689"/>
          </a:xfrm>
          <a:noFill/>
        </p:grpSpPr>
        <p:sp>
          <p:nvSpPr>
            <p:cNvPr id="38" name="Freeform 5">
              <a:extLst>
                <a:ext uri="{FF2B5EF4-FFF2-40B4-BE49-F238E27FC236}">
                  <a16:creationId xmlns:a16="http://schemas.microsoft.com/office/drawing/2014/main" id="{266EF2AD-3FD7-4F54-B6BF-7882492E665B}"/>
                </a:ext>
              </a:extLst>
            </p:cNvPr>
            <p:cNvSpPr>
              <a:spLocks/>
            </p:cNvSpPr>
            <p:nvPr/>
          </p:nvSpPr>
          <p:spPr bwMode="auto">
            <a:xfrm>
              <a:off x="2356" y="3185"/>
              <a:ext cx="187" cy="41"/>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 name="Freeform 6">
              <a:extLst>
                <a:ext uri="{FF2B5EF4-FFF2-40B4-BE49-F238E27FC236}">
                  <a16:creationId xmlns:a16="http://schemas.microsoft.com/office/drawing/2014/main" id="{F70081FB-C55B-44A7-B03F-ABD8887E3C95}"/>
                </a:ext>
              </a:extLst>
            </p:cNvPr>
            <p:cNvSpPr>
              <a:spLocks/>
            </p:cNvSpPr>
            <p:nvPr/>
          </p:nvSpPr>
          <p:spPr bwMode="auto">
            <a:xfrm>
              <a:off x="2123" y="3238"/>
              <a:ext cx="123" cy="175"/>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light"/>
                  <a:ea typeface="+mn-ea"/>
                  <a:cs typeface="+mn-cs"/>
                </a:rPr>
                <a:t> </a:t>
              </a:r>
            </a:p>
          </p:txBody>
        </p:sp>
        <p:sp>
          <p:nvSpPr>
            <p:cNvPr id="40" name="Freeform 7">
              <a:extLst>
                <a:ext uri="{FF2B5EF4-FFF2-40B4-BE49-F238E27FC236}">
                  <a16:creationId xmlns:a16="http://schemas.microsoft.com/office/drawing/2014/main" id="{62CAA7E8-CA4B-44B6-B84F-75B891221223}"/>
                </a:ext>
              </a:extLst>
            </p:cNvPr>
            <p:cNvSpPr>
              <a:spLocks/>
            </p:cNvSpPr>
            <p:nvPr/>
          </p:nvSpPr>
          <p:spPr bwMode="auto">
            <a:xfrm>
              <a:off x="2123" y="3530"/>
              <a:ext cx="105" cy="163"/>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 name="Oval 8">
              <a:extLst>
                <a:ext uri="{FF2B5EF4-FFF2-40B4-BE49-F238E27FC236}">
                  <a16:creationId xmlns:a16="http://schemas.microsoft.com/office/drawing/2014/main" id="{691A1EE5-0DDE-4B72-9FAE-45FF5C65583E}"/>
                </a:ext>
              </a:extLst>
            </p:cNvPr>
            <p:cNvSpPr>
              <a:spLocks noChangeArrowheads="1"/>
            </p:cNvSpPr>
            <p:nvPr/>
          </p:nvSpPr>
          <p:spPr bwMode="auto">
            <a:xfrm>
              <a:off x="2590" y="3249"/>
              <a:ext cx="192" cy="18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 name="Oval 9">
              <a:extLst>
                <a:ext uri="{FF2B5EF4-FFF2-40B4-BE49-F238E27FC236}">
                  <a16:creationId xmlns:a16="http://schemas.microsoft.com/office/drawing/2014/main" id="{D9DC223E-5A98-4479-AA47-9CADA85686CD}"/>
                </a:ext>
              </a:extLst>
            </p:cNvPr>
            <p:cNvSpPr>
              <a:spLocks noChangeArrowheads="1"/>
            </p:cNvSpPr>
            <p:nvPr/>
          </p:nvSpPr>
          <p:spPr bwMode="auto">
            <a:xfrm>
              <a:off x="2333" y="3436"/>
              <a:ext cx="233" cy="234"/>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 name="Oval 10">
              <a:extLst>
                <a:ext uri="{FF2B5EF4-FFF2-40B4-BE49-F238E27FC236}">
                  <a16:creationId xmlns:a16="http://schemas.microsoft.com/office/drawing/2014/main" id="{7BCE9545-689C-4F5D-9410-8AE7F83012A5}"/>
                </a:ext>
              </a:extLst>
            </p:cNvPr>
            <p:cNvSpPr>
              <a:spLocks noChangeArrowheads="1"/>
            </p:cNvSpPr>
            <p:nvPr/>
          </p:nvSpPr>
          <p:spPr bwMode="auto">
            <a:xfrm>
              <a:off x="2240" y="3150"/>
              <a:ext cx="116" cy="11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 name="Oval 11">
              <a:extLst>
                <a:ext uri="{FF2B5EF4-FFF2-40B4-BE49-F238E27FC236}">
                  <a16:creationId xmlns:a16="http://schemas.microsoft.com/office/drawing/2014/main" id="{98FDA9A5-6F0B-4919-BE39-ABEC0FEC9BDE}"/>
                </a:ext>
              </a:extLst>
            </p:cNvPr>
            <p:cNvSpPr>
              <a:spLocks noChangeArrowheads="1"/>
            </p:cNvSpPr>
            <p:nvPr/>
          </p:nvSpPr>
          <p:spPr bwMode="auto">
            <a:xfrm>
              <a:off x="2065" y="3413"/>
              <a:ext cx="111" cy="117"/>
            </a:xfrm>
            <a:prstGeom prst="ellips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5" name="Freeform 12">
              <a:extLst>
                <a:ext uri="{FF2B5EF4-FFF2-40B4-BE49-F238E27FC236}">
                  <a16:creationId xmlns:a16="http://schemas.microsoft.com/office/drawing/2014/main" id="{75B853E7-0E81-45A5-8DC8-F6D390171D95}"/>
                </a:ext>
              </a:extLst>
            </p:cNvPr>
            <p:cNvSpPr>
              <a:spLocks/>
            </p:cNvSpPr>
            <p:nvPr/>
          </p:nvSpPr>
          <p:spPr bwMode="auto">
            <a:xfrm>
              <a:off x="2287" y="3670"/>
              <a:ext cx="332" cy="169"/>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6" name="Freeform 13">
              <a:extLst>
                <a:ext uri="{FF2B5EF4-FFF2-40B4-BE49-F238E27FC236}">
                  <a16:creationId xmlns:a16="http://schemas.microsoft.com/office/drawing/2014/main" id="{63DBD92A-4B67-4FA1-90BE-773F013C6091}"/>
                </a:ext>
              </a:extLst>
            </p:cNvPr>
            <p:cNvSpPr>
              <a:spLocks/>
            </p:cNvSpPr>
            <p:nvPr/>
          </p:nvSpPr>
          <p:spPr bwMode="auto">
            <a:xfrm>
              <a:off x="2566" y="3436"/>
              <a:ext cx="233" cy="117"/>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47" name="key">
            <a:extLst>
              <a:ext uri="{FF2B5EF4-FFF2-40B4-BE49-F238E27FC236}">
                <a16:creationId xmlns:a16="http://schemas.microsoft.com/office/drawing/2014/main" id="{2172B368-D2F2-4246-8D44-E66F0A8FD03A}"/>
              </a:ext>
            </a:extLst>
          </p:cNvPr>
          <p:cNvSpPr>
            <a:spLocks noChangeAspect="1" noEditPoints="1"/>
          </p:cNvSpPr>
          <p:nvPr/>
        </p:nvSpPr>
        <p:spPr bwMode="auto">
          <a:xfrm>
            <a:off x="1438661" y="6164334"/>
            <a:ext cx="295406" cy="29389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55" name="Picture 54">
            <a:extLst>
              <a:ext uri="{FF2B5EF4-FFF2-40B4-BE49-F238E27FC236}">
                <a16:creationId xmlns:a16="http://schemas.microsoft.com/office/drawing/2014/main" id="{F627E586-2807-4C1B-9EEF-A1ECC632F740}"/>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1332513" y="4112110"/>
            <a:ext cx="435092" cy="227576"/>
          </a:xfrm>
          <a:prstGeom prst="rect">
            <a:avLst/>
          </a:prstGeom>
        </p:spPr>
      </p:pic>
      <p:grpSp>
        <p:nvGrpSpPr>
          <p:cNvPr id="59" name="Group 58">
            <a:extLst>
              <a:ext uri="{FF2B5EF4-FFF2-40B4-BE49-F238E27FC236}">
                <a16:creationId xmlns:a16="http://schemas.microsoft.com/office/drawing/2014/main" id="{F8A2F201-7A5C-4157-9C92-5E2C7FA1AB2A}"/>
              </a:ext>
            </a:extLst>
          </p:cNvPr>
          <p:cNvGrpSpPr/>
          <p:nvPr/>
        </p:nvGrpSpPr>
        <p:grpSpPr>
          <a:xfrm rot="20700000">
            <a:off x="1383591" y="5676218"/>
            <a:ext cx="333405" cy="265916"/>
            <a:chOff x="-156824" y="2791591"/>
            <a:chExt cx="620907" cy="495220"/>
          </a:xfrm>
        </p:grpSpPr>
        <p:sp>
          <p:nvSpPr>
            <p:cNvPr id="57" name="gear_3">
              <a:extLst>
                <a:ext uri="{FF2B5EF4-FFF2-40B4-BE49-F238E27FC236}">
                  <a16:creationId xmlns:a16="http://schemas.microsoft.com/office/drawing/2014/main" id="{6556AC3B-A319-4D6A-960E-78D4D9356926}"/>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58" name="gear_3">
              <a:extLst>
                <a:ext uri="{FF2B5EF4-FFF2-40B4-BE49-F238E27FC236}">
                  <a16:creationId xmlns:a16="http://schemas.microsoft.com/office/drawing/2014/main" id="{37CF637C-1799-4BDC-A904-4A1B44E7A57F}"/>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Tree>
    <p:extLst>
      <p:ext uri="{BB962C8B-B14F-4D97-AF65-F5344CB8AC3E}">
        <p14:creationId xmlns:p14="http://schemas.microsoft.com/office/powerpoint/2010/main" val="209972319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3600" dirty="0">
                <a:solidFill>
                  <a:schemeClr val="bg1">
                    <a:lumMod val="50000"/>
                  </a:schemeClr>
                </a:solidFill>
                <a:latin typeface="Segoe UI Light" panose="020B0502040204020203" pitchFamily="34" charset="0"/>
                <a:cs typeface="Segoe UI Light" panose="020B0502040204020203" pitchFamily="34" charset="0"/>
              </a:rPr>
              <a:t>About Me</a:t>
            </a:r>
          </a:p>
        </p:txBody>
      </p:sp>
      <p:sp>
        <p:nvSpPr>
          <p:cNvPr id="5" name="Content Placeholder 2"/>
          <p:cNvSpPr>
            <a:spLocks noGrp="1"/>
          </p:cNvSpPr>
          <p:nvPr>
            <p:ph idx="1"/>
          </p:nvPr>
        </p:nvSpPr>
        <p:spPr/>
        <p:txBody>
          <a:bodyPr>
            <a:normAutofit/>
          </a:bodyPr>
          <a:lstStyle/>
          <a:p>
            <a:pPr marL="342900" indent="-342900">
              <a:buFont typeface="Wingdings" pitchFamily="2" charset="2"/>
              <a:buChar char="§"/>
            </a:pPr>
            <a:r>
              <a:rPr lang="en-US" sz="2000" dirty="0">
                <a:solidFill>
                  <a:schemeClr val="bg1">
                    <a:lumMod val="50000"/>
                  </a:schemeClr>
                </a:solidFill>
                <a:latin typeface="Segoe UI Light" panose="020B0502040204020203" pitchFamily="34" charset="0"/>
                <a:cs typeface="Segoe UI Light" panose="020B0502040204020203" pitchFamily="34" charset="0"/>
              </a:rPr>
              <a:t>Microsoft, Big Data Evangelist</a:t>
            </a:r>
          </a:p>
          <a:p>
            <a:pPr marL="342900" indent="-342900">
              <a:buFont typeface="Wingdings" pitchFamily="2" charset="2"/>
              <a:buChar char="§"/>
            </a:pPr>
            <a:r>
              <a:rPr lang="en-US" sz="2000" dirty="0">
                <a:solidFill>
                  <a:schemeClr val="bg1">
                    <a:lumMod val="50000"/>
                  </a:schemeClr>
                </a:solidFill>
                <a:latin typeface="Segoe UI Light" panose="020B0502040204020203" pitchFamily="34" charset="0"/>
                <a:cs typeface="Segoe UI Light" panose="020B0502040204020203" pitchFamily="34" charset="0"/>
              </a:rPr>
              <a:t>In IT for 30 years, worked on many BI and DW projects</a:t>
            </a:r>
          </a:p>
          <a:p>
            <a:pPr marL="342900" indent="-342900">
              <a:buFont typeface="Wingdings" pitchFamily="2" charset="2"/>
              <a:buChar char="§"/>
            </a:pPr>
            <a:r>
              <a:rPr lang="en-US" sz="2000" dirty="0">
                <a:solidFill>
                  <a:schemeClr val="bg1">
                    <a:lumMod val="50000"/>
                  </a:schemeClr>
                </a:solidFill>
                <a:latin typeface="Segoe UI Light" panose="020B0502040204020203" pitchFamily="34" charset="0"/>
                <a:cs typeface="Segoe UI Light" panose="020B0502040204020203" pitchFamily="34" charset="0"/>
              </a:rPr>
              <a:t>Worked as desktop/web/database developer, DBA, BI and DW architect and developer, MDM architect, PDW/APS developer</a:t>
            </a:r>
          </a:p>
          <a:p>
            <a:pPr marL="342900" indent="-342900">
              <a:buFont typeface="Wingdings" pitchFamily="2" charset="2"/>
              <a:buChar char="§"/>
            </a:pPr>
            <a:r>
              <a:rPr lang="en-US" sz="2000" dirty="0">
                <a:solidFill>
                  <a:schemeClr val="bg1">
                    <a:lumMod val="50000"/>
                  </a:schemeClr>
                </a:solidFill>
                <a:latin typeface="Segoe UI Light" panose="020B0502040204020203" pitchFamily="34" charset="0"/>
                <a:cs typeface="Segoe UI Light" panose="020B0502040204020203" pitchFamily="34" charset="0"/>
              </a:rPr>
              <a:t>Been perm employee, contractor, consultant, business owner</a:t>
            </a:r>
          </a:p>
          <a:p>
            <a:pPr marL="342900" indent="-342900">
              <a:buFont typeface="Wingdings" pitchFamily="2" charset="2"/>
              <a:buChar char="§"/>
            </a:pPr>
            <a:r>
              <a:rPr lang="en-US" sz="2000" dirty="0">
                <a:solidFill>
                  <a:schemeClr val="bg1">
                    <a:lumMod val="50000"/>
                  </a:schemeClr>
                </a:solidFill>
                <a:latin typeface="Segoe UI Light" panose="020B0502040204020203" pitchFamily="34" charset="0"/>
                <a:cs typeface="Segoe UI Light" panose="020B0502040204020203" pitchFamily="34" charset="0"/>
              </a:rPr>
              <a:t>Presenter at PASS Business Analytics Conference, PASS Summit, Enterprise Data World conference</a:t>
            </a:r>
          </a:p>
          <a:p>
            <a:pPr marL="342900" indent="-342900">
              <a:buFont typeface="Wingdings" pitchFamily="2" charset="2"/>
              <a:buChar char="§"/>
            </a:pPr>
            <a:r>
              <a:rPr lang="en-US" sz="2000" dirty="0">
                <a:solidFill>
                  <a:schemeClr val="bg1">
                    <a:lumMod val="50000"/>
                  </a:schemeClr>
                </a:solidFill>
                <a:latin typeface="Segoe UI Light" panose="020B0502040204020203" pitchFamily="34" charset="0"/>
                <a:cs typeface="Segoe UI Light" panose="020B0502040204020203" pitchFamily="34" charset="0"/>
              </a:rPr>
              <a:t>Certifications: MCSE: Data Platform, Business Intelligence; MS: Architecting Microsoft Azure Solutions, Design and Implement Big Data Analytics Solutions, Design and Implement Cloud Data Platform Solutions</a:t>
            </a:r>
          </a:p>
          <a:p>
            <a:pPr marL="342900" indent="-342900">
              <a:buFont typeface="Wingdings" pitchFamily="2" charset="2"/>
              <a:buChar char="§"/>
            </a:pPr>
            <a:r>
              <a:rPr lang="en-US" sz="2000" dirty="0">
                <a:solidFill>
                  <a:schemeClr val="bg1">
                    <a:lumMod val="50000"/>
                  </a:schemeClr>
                </a:solidFill>
                <a:latin typeface="Segoe UI Light" panose="020B0502040204020203" pitchFamily="34" charset="0"/>
                <a:cs typeface="Segoe UI Light" panose="020B0502040204020203" pitchFamily="34" charset="0"/>
              </a:rPr>
              <a:t>Blog at JamesSerra.com</a:t>
            </a:r>
          </a:p>
          <a:p>
            <a:pPr marL="342900" indent="-342900">
              <a:buFont typeface="Wingdings" pitchFamily="2" charset="2"/>
              <a:buChar char="§"/>
            </a:pPr>
            <a:r>
              <a:rPr lang="en-US" sz="2000" dirty="0">
                <a:solidFill>
                  <a:schemeClr val="bg1">
                    <a:lumMod val="50000"/>
                  </a:schemeClr>
                </a:solidFill>
                <a:latin typeface="Segoe UI Light" panose="020B0502040204020203" pitchFamily="34" charset="0"/>
                <a:cs typeface="Segoe UI Light" panose="020B0502040204020203" pitchFamily="34" charset="0"/>
              </a:rPr>
              <a:t>Former SQL Server MVP</a:t>
            </a:r>
          </a:p>
          <a:p>
            <a:pPr marL="342900" indent="-342900">
              <a:buFont typeface="Wingdings" pitchFamily="2" charset="2"/>
              <a:buChar char="§"/>
            </a:pPr>
            <a:r>
              <a:rPr lang="en-US" sz="2000" dirty="0">
                <a:solidFill>
                  <a:schemeClr val="bg1">
                    <a:lumMod val="50000"/>
                  </a:schemeClr>
                </a:solidFill>
                <a:latin typeface="Segoe UI Light" panose="020B0502040204020203" pitchFamily="34" charset="0"/>
                <a:cs typeface="Segoe UI Light" panose="020B0502040204020203" pitchFamily="34" charset="0"/>
              </a:rPr>
              <a:t>Author of book “Reporting with Microsoft SQL Server 2012”</a:t>
            </a:r>
          </a:p>
          <a:p>
            <a:endParaRPr lang="en-US" dirty="0">
              <a:solidFill>
                <a:schemeClr val="bg1">
                  <a:lumMod val="50000"/>
                </a:schemeClr>
              </a:solidFill>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0809" y="5131957"/>
            <a:ext cx="1996726" cy="807565"/>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2827" y="4528478"/>
            <a:ext cx="953317" cy="1411044"/>
          </a:xfrm>
          <a:prstGeom prst="rect">
            <a:avLst/>
          </a:prstGeom>
        </p:spPr>
      </p:pic>
    </p:spTree>
    <p:extLst>
      <p:ext uri="{BB962C8B-B14F-4D97-AF65-F5344CB8AC3E}">
        <p14:creationId xmlns:p14="http://schemas.microsoft.com/office/powerpoint/2010/main" val="547561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8AB8F5-A150-4B67-AF4F-C58571EFC97E}"/>
              </a:ext>
            </a:extLst>
          </p:cNvPr>
          <p:cNvSpPr txBox="1"/>
          <p:nvPr/>
        </p:nvSpPr>
        <p:spPr>
          <a:xfrm>
            <a:off x="361819" y="1988864"/>
            <a:ext cx="3401798" cy="3785652"/>
          </a:xfrm>
          <a:prstGeom prst="rect">
            <a:avLst/>
          </a:prstGeom>
          <a:noFill/>
        </p:spPr>
        <p:txBody>
          <a:bodyPr wrap="square" lIns="91440" tIns="45720" rIns="91440" bIns="45720" rtlCol="0">
            <a:spAutoFit/>
          </a:bodyPr>
          <a:lstStyle/>
          <a:p>
            <a:pPr marL="0" marR="0" lvl="0" indent="0" algn="l" defTabSz="896214"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Get started quickly</a:t>
            </a:r>
            <a:r>
              <a:rPr kumimoji="0" lang="en-US" sz="1600" b="1" i="0" u="none" strike="noStrike" kern="1200" cap="none" spc="0" normalizeH="0" baseline="0" noProof="0" dirty="0">
                <a:ln>
                  <a:noFill/>
                </a:ln>
                <a:solidFill>
                  <a:srgbClr val="505050"/>
                </a:solidFill>
                <a:effectLst/>
                <a:uLnTx/>
                <a:uFillTx/>
                <a:latin typeface="Segoe UI Semilight"/>
                <a:ea typeface="+mn-ea"/>
                <a:cs typeface="+mn-cs"/>
              </a:rPr>
              <a:t> </a:t>
            </a:r>
            <a:r>
              <a:rPr kumimoji="0" lang="en-US" sz="1600" b="0" i="0" u="none" strike="noStrike" kern="1200" cap="none" spc="0" normalizeH="0" baseline="0" noProof="0" dirty="0">
                <a:ln>
                  <a:noFill/>
                </a:ln>
                <a:solidFill>
                  <a:srgbClr val="505050"/>
                </a:solidFill>
                <a:effectLst/>
                <a:uLnTx/>
                <a:uFillTx/>
                <a:latin typeface="Segoe UI Semilight"/>
                <a:ea typeface="+mn-ea"/>
                <a:cs typeface="+mn-cs"/>
              </a:rPr>
              <a:t>by launching your new Spark environment with one click.</a:t>
            </a:r>
          </a:p>
          <a:p>
            <a:pPr marL="0" marR="0" lvl="0" indent="0" algn="l" defTabSz="896214"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l" defTabSz="896214"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Share your insights in powerful ways </a:t>
            </a:r>
            <a:r>
              <a:rPr kumimoji="0" lang="en-US" sz="1600" b="0" i="0" u="none" strike="noStrike" kern="1200" cap="none" spc="0" normalizeH="0" baseline="0" noProof="0" dirty="0">
                <a:ln>
                  <a:noFill/>
                </a:ln>
                <a:solidFill>
                  <a:srgbClr val="505050"/>
                </a:solidFill>
                <a:effectLst/>
                <a:uLnTx/>
                <a:uFillTx/>
                <a:latin typeface="Segoe UI Semilight"/>
                <a:ea typeface="+mn-ea"/>
                <a:cs typeface="+mn-cs"/>
              </a:rPr>
              <a:t>through rich integration with Power BI.</a:t>
            </a:r>
            <a:endParaRPr kumimoji="0" lang="en-US" sz="1600" b="1"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l" defTabSz="896214"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l" defTabSz="896214"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Improve collaboration </a:t>
            </a:r>
            <a:r>
              <a:rPr kumimoji="0" lang="en-US" sz="1600" b="0" i="0" u="none" strike="noStrike" kern="1200" cap="none" spc="0" normalizeH="0" baseline="0" noProof="0" dirty="0">
                <a:ln>
                  <a:noFill/>
                </a:ln>
                <a:solidFill>
                  <a:srgbClr val="505050"/>
                </a:solidFill>
                <a:effectLst/>
                <a:uLnTx/>
                <a:uFillTx/>
                <a:latin typeface="Segoe UI Semilight"/>
                <a:ea typeface="+mn-ea"/>
                <a:cs typeface="+mn-cs"/>
              </a:rPr>
              <a:t>amongst your analytics team through a unified workspace.</a:t>
            </a:r>
          </a:p>
          <a:p>
            <a:pPr marL="0" marR="0" lvl="0" indent="0" algn="l" defTabSz="896214"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l" defTabSz="896214"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Innovate faster </a:t>
            </a:r>
            <a:r>
              <a:rPr kumimoji="0" lang="en-US" sz="1600" b="0" i="0" u="none" strike="noStrike" kern="1200" cap="none" spc="0" normalizeH="0" baseline="0" noProof="0" dirty="0">
                <a:ln>
                  <a:noFill/>
                </a:ln>
                <a:solidFill>
                  <a:srgbClr val="505050"/>
                </a:solidFill>
                <a:effectLst/>
                <a:uLnTx/>
                <a:uFillTx/>
                <a:latin typeface="Segoe UI Semilight"/>
                <a:ea typeface="+mn-ea"/>
                <a:cs typeface="+mn-cs"/>
              </a:rPr>
              <a:t>with native integration with rest of Azure platform </a:t>
            </a:r>
          </a:p>
        </p:txBody>
      </p:sp>
      <p:sp>
        <p:nvSpPr>
          <p:cNvPr id="8" name="TextBox 7">
            <a:extLst>
              <a:ext uri="{FF2B5EF4-FFF2-40B4-BE49-F238E27FC236}">
                <a16:creationId xmlns:a16="http://schemas.microsoft.com/office/drawing/2014/main" id="{73D069F1-4E04-42C0-A467-0CB7E7C1F2D5}"/>
              </a:ext>
            </a:extLst>
          </p:cNvPr>
          <p:cNvSpPr txBox="1"/>
          <p:nvPr/>
        </p:nvSpPr>
        <p:spPr>
          <a:xfrm>
            <a:off x="4045269" y="2017211"/>
            <a:ext cx="3979680" cy="2916183"/>
          </a:xfrm>
          <a:prstGeom prst="rect">
            <a:avLst/>
          </a:prstGeom>
          <a:noFill/>
        </p:spPr>
        <p:txBody>
          <a:bodyPr wrap="square" lIns="91440" tIns="45720" rIns="91440" bIns="45720" rtlCol="0">
            <a:spAutoFit/>
          </a:bodyPr>
          <a:lstStyle/>
          <a:p>
            <a:pPr marL="0" marR="0" lvl="0" indent="0" algn="l" defTabSz="932384" rtl="0" eaLnBrk="1" fontAlgn="auto" latinLnBrk="0" hangingPunct="1">
              <a:lnSpc>
                <a:spcPct val="100000"/>
              </a:lnSpc>
              <a:spcBef>
                <a:spcPts val="300"/>
              </a:spcBef>
              <a:spcAft>
                <a:spcPts val="60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Simplify security and identity control </a:t>
            </a:r>
            <a:r>
              <a:rPr kumimoji="0" lang="en-US" sz="1600" b="0" i="0" u="none" strike="noStrike" kern="1200" cap="none" spc="0" normalizeH="0" baseline="0" noProof="0" dirty="0">
                <a:ln>
                  <a:noFill/>
                </a:ln>
                <a:solidFill>
                  <a:srgbClr val="505050"/>
                </a:solidFill>
                <a:effectLst/>
                <a:uLnTx/>
                <a:uFillTx/>
                <a:latin typeface="Segoe UI Semilight"/>
                <a:ea typeface="+mn-ea"/>
                <a:cs typeface="+mn-cs"/>
              </a:rPr>
              <a:t>with built-in integration with Active Directory.</a:t>
            </a:r>
            <a:br>
              <a:rPr kumimoji="0" lang="en-US" sz="1600" b="0" i="0" u="none" strike="noStrike" kern="1200" cap="none" spc="0" normalizeH="0" baseline="0" noProof="0" dirty="0">
                <a:ln>
                  <a:noFill/>
                </a:ln>
                <a:solidFill>
                  <a:srgbClr val="505050"/>
                </a:solidFill>
                <a:effectLst/>
                <a:uLnTx/>
                <a:uFillTx/>
                <a:latin typeface="Segoe UI Semilight"/>
                <a:ea typeface="+mn-ea"/>
                <a:cs typeface="+mn-cs"/>
              </a:rPr>
            </a:br>
            <a:br>
              <a:rPr kumimoji="0" lang="en-US" sz="1600" b="0" i="0" u="none" strike="noStrike" kern="1200" cap="none" spc="0" normalizeH="0" baseline="0" noProof="0" dirty="0">
                <a:ln>
                  <a:noFill/>
                </a:ln>
                <a:solidFill>
                  <a:srgbClr val="505050"/>
                </a:solidFill>
                <a:effectLst/>
                <a:uLnTx/>
                <a:uFillTx/>
                <a:latin typeface="Segoe UI Semilight"/>
                <a:ea typeface="+mn-ea"/>
                <a:cs typeface="+mn-cs"/>
              </a:rPr>
            </a:br>
            <a:r>
              <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Regulate access </a:t>
            </a:r>
            <a:r>
              <a:rPr kumimoji="0" lang="en-US" sz="1600" b="0" i="0" u="none" strike="noStrike" kern="1200" cap="none" spc="0" normalizeH="0" baseline="0" noProof="0" dirty="0">
                <a:ln>
                  <a:noFill/>
                </a:ln>
                <a:solidFill>
                  <a:srgbClr val="505050"/>
                </a:solidFill>
                <a:effectLst/>
                <a:uLnTx/>
                <a:uFillTx/>
                <a:latin typeface="Segoe UI Semilight"/>
                <a:ea typeface="+mn-ea"/>
                <a:cs typeface="+mn-cs"/>
              </a:rPr>
              <a:t>with fine-grained user permissions to Azure Databricks’ notebooks, clusters, jobs and data. </a:t>
            </a:r>
          </a:p>
          <a:p>
            <a:pPr marL="0" marR="0" lvl="0" indent="0" algn="l" defTabSz="932384" rtl="0" eaLnBrk="1" fontAlgn="auto" latinLnBrk="0" hangingPunct="1">
              <a:lnSpc>
                <a:spcPct val="100000"/>
              </a:lnSpc>
              <a:spcBef>
                <a:spcPts val="300"/>
              </a:spcBef>
              <a:spcAft>
                <a:spcPts val="600"/>
              </a:spcAft>
              <a:buClrTx/>
              <a:buSzTx/>
              <a:buFontTx/>
              <a:buNone/>
              <a:tabLst/>
              <a:defRPr/>
            </a:pPr>
            <a:br>
              <a:rPr kumimoji="0" lang="en-US" sz="1600" b="1" i="0" u="none" strike="noStrike" kern="1200" cap="none" spc="0" normalizeH="0" baseline="0" noProof="0" dirty="0">
                <a:ln>
                  <a:noFill/>
                </a:ln>
                <a:solidFill>
                  <a:srgbClr val="505050"/>
                </a:solidFill>
                <a:effectLst/>
                <a:uLnTx/>
                <a:uFillTx/>
                <a:latin typeface="Segoe UI Semilight"/>
                <a:ea typeface="+mn-ea"/>
                <a:cs typeface="+mn-cs"/>
              </a:rPr>
            </a:br>
            <a:r>
              <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Build with confidence on the trusted cloud </a:t>
            </a:r>
            <a:r>
              <a:rPr kumimoji="0" lang="en-US" sz="1600" b="0" i="0" u="none" strike="noStrike" kern="1200" cap="none" spc="0" normalizeH="0" baseline="0" noProof="0" dirty="0">
                <a:ln>
                  <a:noFill/>
                </a:ln>
                <a:solidFill>
                  <a:srgbClr val="505050"/>
                </a:solidFill>
                <a:effectLst/>
                <a:uLnTx/>
                <a:uFillTx/>
                <a:latin typeface="Segoe UI Semilight"/>
                <a:ea typeface="+mn-ea"/>
                <a:cs typeface="+mn-cs"/>
              </a:rPr>
              <a:t>backed by unmatched support, compliance and SLAs.</a:t>
            </a:r>
            <a:endParaRPr kumimoji="0" lang="en-US" sz="1600" b="1"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9" name="Rectangle 8">
            <a:extLst>
              <a:ext uri="{FF2B5EF4-FFF2-40B4-BE49-F238E27FC236}">
                <a16:creationId xmlns:a16="http://schemas.microsoft.com/office/drawing/2014/main" id="{BCFBC324-6955-4783-A543-9EC885F09964}"/>
              </a:ext>
            </a:extLst>
          </p:cNvPr>
          <p:cNvSpPr/>
          <p:nvPr/>
        </p:nvSpPr>
        <p:spPr>
          <a:xfrm>
            <a:off x="8709637" y="2065472"/>
            <a:ext cx="3134250" cy="1400383"/>
          </a:xfrm>
          <a:prstGeom prst="rect">
            <a:avLst/>
          </a:prstGeom>
        </p:spPr>
        <p:txBody>
          <a:bodyPr wrap="square" lIns="91440" tIns="45720" rIns="91440" bIns="45720">
            <a:spAutoFit/>
          </a:bodyPr>
          <a:lstStyle/>
          <a:p>
            <a:pPr marL="0" marR="0" lvl="0" indent="0" algn="l" defTabSz="932384"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Operate at massive scale </a:t>
            </a:r>
            <a:r>
              <a:rPr kumimoji="0" lang="en-US" sz="1600" b="0" i="0" u="none" strike="noStrike" kern="1200" cap="none" spc="0" normalizeH="0" baseline="0" noProof="0" dirty="0">
                <a:ln>
                  <a:noFill/>
                </a:ln>
                <a:solidFill>
                  <a:srgbClr val="505050"/>
                </a:solidFill>
                <a:effectLst/>
                <a:uLnTx/>
                <a:uFillTx/>
                <a:latin typeface="Segoe UI Semilight"/>
                <a:ea typeface="+mn-ea"/>
                <a:cs typeface="+mn-cs"/>
              </a:rPr>
              <a:t>without limits globally.</a:t>
            </a:r>
            <a:br>
              <a:rPr kumimoji="0" lang="en-US" sz="1600" b="0" i="0" u="none" strike="noStrike" kern="1200" cap="none" spc="0" normalizeH="0" baseline="0" noProof="0" dirty="0">
                <a:ln>
                  <a:noFill/>
                </a:ln>
                <a:solidFill>
                  <a:srgbClr val="505050"/>
                </a:solidFill>
                <a:effectLst/>
                <a:uLnTx/>
                <a:uFillTx/>
                <a:latin typeface="Segoe UI Semilight"/>
                <a:ea typeface="+mn-ea"/>
                <a:cs typeface="+mn-cs"/>
              </a:rPr>
            </a:br>
            <a:endParaRPr kumimoji="0" lang="en-US" sz="1600" b="1"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l" defTabSz="932384"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Accelerate data processing</a:t>
            </a:r>
            <a:r>
              <a:rPr kumimoji="0" lang="en-US" sz="16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 </a:t>
            </a:r>
            <a:r>
              <a:rPr kumimoji="0" lang="en-US" sz="1600" b="0" i="0" u="none" strike="noStrike" kern="1200" cap="none" spc="0" normalizeH="0" baseline="0" noProof="0" dirty="0">
                <a:ln>
                  <a:noFill/>
                </a:ln>
                <a:solidFill>
                  <a:srgbClr val="505050"/>
                </a:solidFill>
                <a:effectLst/>
                <a:uLnTx/>
                <a:uFillTx/>
                <a:latin typeface="Segoe UI Semilight"/>
                <a:ea typeface="+mn-ea"/>
                <a:cs typeface="+mn-cs"/>
              </a:rPr>
              <a:t>with the fastest Spark engine.</a:t>
            </a:r>
          </a:p>
        </p:txBody>
      </p:sp>
      <p:sp>
        <p:nvSpPr>
          <p:cNvPr id="11" name="TextBox 10">
            <a:extLst>
              <a:ext uri="{FF2B5EF4-FFF2-40B4-BE49-F238E27FC236}">
                <a16:creationId xmlns:a16="http://schemas.microsoft.com/office/drawing/2014/main" id="{76EDB4B5-36AE-401B-BF41-96505F079925}"/>
              </a:ext>
            </a:extLst>
          </p:cNvPr>
          <p:cNvSpPr txBox="1"/>
          <p:nvPr/>
        </p:nvSpPr>
        <p:spPr>
          <a:xfrm>
            <a:off x="361819" y="1457990"/>
            <a:ext cx="2903359" cy="369332"/>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ENHANCE PRODUCTIVITY</a:t>
            </a:r>
          </a:p>
        </p:txBody>
      </p:sp>
      <p:sp>
        <p:nvSpPr>
          <p:cNvPr id="12" name="TextBox 11">
            <a:extLst>
              <a:ext uri="{FF2B5EF4-FFF2-40B4-BE49-F238E27FC236}">
                <a16:creationId xmlns:a16="http://schemas.microsoft.com/office/drawing/2014/main" id="{EA9457D9-9833-4A88-96E2-5588DB700C1D}"/>
              </a:ext>
            </a:extLst>
          </p:cNvPr>
          <p:cNvSpPr txBox="1"/>
          <p:nvPr/>
        </p:nvSpPr>
        <p:spPr>
          <a:xfrm>
            <a:off x="3856710" y="1457990"/>
            <a:ext cx="4608762" cy="369332"/>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BUILD ON THE MOST COMPLIANT CLOUD</a:t>
            </a:r>
          </a:p>
        </p:txBody>
      </p:sp>
      <p:sp>
        <p:nvSpPr>
          <p:cNvPr id="13" name="TextBox 12">
            <a:extLst>
              <a:ext uri="{FF2B5EF4-FFF2-40B4-BE49-F238E27FC236}">
                <a16:creationId xmlns:a16="http://schemas.microsoft.com/office/drawing/2014/main" id="{04A04FDA-27E0-4280-A382-6464DC85D00F}"/>
              </a:ext>
            </a:extLst>
          </p:cNvPr>
          <p:cNvSpPr txBox="1"/>
          <p:nvPr/>
        </p:nvSpPr>
        <p:spPr>
          <a:xfrm>
            <a:off x="8709637" y="1457990"/>
            <a:ext cx="2730235" cy="369332"/>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SCALE WITHOUT LIMITS</a:t>
            </a:r>
          </a:p>
        </p:txBody>
      </p:sp>
      <p:cxnSp>
        <p:nvCxnSpPr>
          <p:cNvPr id="26" name="Straight Connector 25">
            <a:extLst>
              <a:ext uri="{FF2B5EF4-FFF2-40B4-BE49-F238E27FC236}">
                <a16:creationId xmlns:a16="http://schemas.microsoft.com/office/drawing/2014/main" id="{AD04BE6E-6931-43F2-ADF0-72DECA018B9F}"/>
              </a:ext>
            </a:extLst>
          </p:cNvPr>
          <p:cNvCxnSpPr>
            <a:cxnSpLocks/>
          </p:cNvCxnSpPr>
          <p:nvPr/>
        </p:nvCxnSpPr>
        <p:spPr>
          <a:xfrm>
            <a:off x="3810163" y="1602378"/>
            <a:ext cx="0" cy="411044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D9C3D72-3009-46A5-AACA-42F4899E48E0}"/>
              </a:ext>
            </a:extLst>
          </p:cNvPr>
          <p:cNvCxnSpPr>
            <a:cxnSpLocks/>
          </p:cNvCxnSpPr>
          <p:nvPr/>
        </p:nvCxnSpPr>
        <p:spPr>
          <a:xfrm>
            <a:off x="8441384" y="1602378"/>
            <a:ext cx="0" cy="411044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8353410-D9C3-4D27-B809-3DF7D29A9410}"/>
              </a:ext>
            </a:extLst>
          </p:cNvPr>
          <p:cNvSpPr>
            <a:spLocks noGrp="1"/>
          </p:cNvSpPr>
          <p:nvPr>
            <p:ph type="title"/>
          </p:nvPr>
        </p:nvSpPr>
        <p:spPr/>
        <p:txBody>
          <a:bodyPr/>
          <a:lstStyle/>
          <a:p>
            <a:pPr lvl="0"/>
            <a:r>
              <a:rPr lang="en-US" dirty="0"/>
              <a:t>Differentiated experience on Azure</a:t>
            </a:r>
          </a:p>
        </p:txBody>
      </p:sp>
    </p:spTree>
    <p:extLst>
      <p:ext uri="{BB962C8B-B14F-4D97-AF65-F5344CB8AC3E}">
        <p14:creationId xmlns:p14="http://schemas.microsoft.com/office/powerpoint/2010/main" val="2352215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Freeform 4"/>
          <p:cNvSpPr>
            <a:spLocks noChangeArrowheads="1"/>
          </p:cNvSpPr>
          <p:nvPr/>
        </p:nvSpPr>
        <p:spPr bwMode="auto">
          <a:xfrm>
            <a:off x="2740512" y="1355931"/>
            <a:ext cx="6559026" cy="4560641"/>
          </a:xfrm>
          <a:prstGeom prst="rect">
            <a:avLst/>
          </a:prstGeom>
          <a:solidFill>
            <a:schemeClr val="tx2">
              <a:alpha val="5000"/>
            </a:schemeClr>
          </a:solidFill>
          <a:ln w="12700" cap="flat">
            <a:solidFill>
              <a:schemeClr val="tx2"/>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78" name="Freeform 4"/>
          <p:cNvSpPr>
            <a:spLocks noChangeArrowheads="1"/>
          </p:cNvSpPr>
          <p:nvPr/>
        </p:nvSpPr>
        <p:spPr bwMode="auto">
          <a:xfrm>
            <a:off x="2837398" y="4583044"/>
            <a:ext cx="6350000" cy="121467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640" name="Group 639"/>
          <p:cNvGrpSpPr/>
          <p:nvPr/>
        </p:nvGrpSpPr>
        <p:grpSpPr>
          <a:xfrm>
            <a:off x="3571135" y="4969331"/>
            <a:ext cx="411025" cy="476588"/>
            <a:chOff x="1271588" y="5613400"/>
            <a:chExt cx="517525" cy="600076"/>
          </a:xfrm>
          <a:solidFill>
            <a:schemeClr val="tx2"/>
          </a:solidFill>
        </p:grpSpPr>
        <p:sp>
          <p:nvSpPr>
            <p:cNvPr id="641" name="Freeform 83"/>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42" name="Freeform 84"/>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43" name="Freeform 85"/>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645" name="Freeform 86"/>
          <p:cNvSpPr>
            <a:spLocks noChangeArrowheads="1"/>
          </p:cNvSpPr>
          <p:nvPr/>
        </p:nvSpPr>
        <p:spPr bwMode="auto">
          <a:xfrm>
            <a:off x="6651352" y="4978037"/>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60" name="Rectangle 659">
            <a:extLst>
              <a:ext uri="{FF2B5EF4-FFF2-40B4-BE49-F238E27FC236}">
                <a16:creationId xmlns:a16="http://schemas.microsoft.com/office/drawing/2014/main" id="{4106DE2A-0AB7-43B6-A869-E66C5C3CD8C6}"/>
              </a:ext>
            </a:extLst>
          </p:cNvPr>
          <p:cNvSpPr/>
          <p:nvPr/>
        </p:nvSpPr>
        <p:spPr>
          <a:xfrm>
            <a:off x="2879892" y="4591162"/>
            <a:ext cx="610354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Optimized Databricks Runtime Engine</a:t>
            </a:r>
          </a:p>
        </p:txBody>
      </p:sp>
      <p:sp>
        <p:nvSpPr>
          <p:cNvPr id="663" name="Rectangle 662">
            <a:extLst>
              <a:ext uri="{FF2B5EF4-FFF2-40B4-BE49-F238E27FC236}">
                <a16:creationId xmlns:a16="http://schemas.microsoft.com/office/drawing/2014/main" id="{4106DE2A-0AB7-43B6-A869-E66C5C3CD8C6}"/>
              </a:ext>
            </a:extLst>
          </p:cNvPr>
          <p:cNvSpPr/>
          <p:nvPr/>
        </p:nvSpPr>
        <p:spPr>
          <a:xfrm>
            <a:off x="3169464" y="549317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DATABRICKS I/O</a:t>
            </a:r>
          </a:p>
        </p:txBody>
      </p:sp>
      <p:sp>
        <p:nvSpPr>
          <p:cNvPr id="665" name="Rectangle 664">
            <a:extLst>
              <a:ext uri="{FF2B5EF4-FFF2-40B4-BE49-F238E27FC236}">
                <a16:creationId xmlns:a16="http://schemas.microsoft.com/office/drawing/2014/main" id="{4106DE2A-0AB7-43B6-A869-E66C5C3CD8C6}"/>
              </a:ext>
            </a:extLst>
          </p:cNvPr>
          <p:cNvSpPr/>
          <p:nvPr/>
        </p:nvSpPr>
        <p:spPr>
          <a:xfrm>
            <a:off x="6333964" y="549212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SERVERLESS</a:t>
            </a:r>
          </a:p>
        </p:txBody>
      </p:sp>
      <p:sp>
        <p:nvSpPr>
          <p:cNvPr id="576" name="Freeform 2"/>
          <p:cNvSpPr>
            <a:spLocks noChangeArrowheads="1"/>
          </p:cNvSpPr>
          <p:nvPr/>
        </p:nvSpPr>
        <p:spPr bwMode="auto">
          <a:xfrm>
            <a:off x="2837398" y="3102412"/>
            <a:ext cx="6350000" cy="137884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59" name="Rectangle 658">
            <a:extLst>
              <a:ext uri="{FF2B5EF4-FFF2-40B4-BE49-F238E27FC236}">
                <a16:creationId xmlns:a16="http://schemas.microsoft.com/office/drawing/2014/main" id="{4106DE2A-0AB7-43B6-A869-E66C5C3CD8C6}"/>
              </a:ext>
            </a:extLst>
          </p:cNvPr>
          <p:cNvSpPr/>
          <p:nvPr/>
        </p:nvSpPr>
        <p:spPr>
          <a:xfrm>
            <a:off x="2879892" y="1731353"/>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Collaborative Workspace</a:t>
            </a:r>
          </a:p>
        </p:txBody>
      </p:sp>
      <p:sp>
        <p:nvSpPr>
          <p:cNvPr id="649" name="TextBox 648"/>
          <p:cNvSpPr txBox="1"/>
          <p:nvPr/>
        </p:nvSpPr>
        <p:spPr>
          <a:xfrm>
            <a:off x="693570" y="3462022"/>
            <a:ext cx="114290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Cloud storage</a:t>
            </a:r>
          </a:p>
        </p:txBody>
      </p:sp>
      <p:sp>
        <p:nvSpPr>
          <p:cNvPr id="652" name="TextBox 651"/>
          <p:cNvSpPr txBox="1"/>
          <p:nvPr/>
        </p:nvSpPr>
        <p:spPr>
          <a:xfrm>
            <a:off x="529594" y="4410128"/>
            <a:ext cx="147086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sp>
        <p:nvSpPr>
          <p:cNvPr id="655" name="TextBox 654"/>
          <p:cNvSpPr txBox="1"/>
          <p:nvPr/>
        </p:nvSpPr>
        <p:spPr>
          <a:xfrm>
            <a:off x="566895" y="5394379"/>
            <a:ext cx="139625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Hadoop storage</a:t>
            </a:r>
          </a:p>
        </p:txBody>
      </p:sp>
      <p:sp>
        <p:nvSpPr>
          <p:cNvPr id="657" name="TextBox 656"/>
          <p:cNvSpPr txBox="1"/>
          <p:nvPr/>
        </p:nvSpPr>
        <p:spPr>
          <a:xfrm>
            <a:off x="529594" y="2391075"/>
            <a:ext cx="147086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IoT / streaming data</a:t>
            </a:r>
          </a:p>
        </p:txBody>
      </p:sp>
      <p:sp>
        <p:nvSpPr>
          <p:cNvPr id="735" name="Rectangle 734">
            <a:extLst>
              <a:ext uri="{FF2B5EF4-FFF2-40B4-BE49-F238E27FC236}">
                <a16:creationId xmlns:a16="http://schemas.microsoft.com/office/drawing/2014/main" id="{4106DE2A-0AB7-43B6-A869-E66C5C3CD8C6}"/>
              </a:ext>
            </a:extLst>
          </p:cNvPr>
          <p:cNvSpPr/>
          <p:nvPr/>
        </p:nvSpPr>
        <p:spPr>
          <a:xfrm>
            <a:off x="7853879" y="5484221"/>
            <a:ext cx="1216197"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Rest APIs</a:t>
            </a:r>
          </a:p>
        </p:txBody>
      </p:sp>
      <p:sp>
        <p:nvSpPr>
          <p:cNvPr id="701" name="TextBox 700"/>
          <p:cNvSpPr txBox="1"/>
          <p:nvPr/>
        </p:nvSpPr>
        <p:spPr>
          <a:xfrm>
            <a:off x="9988928" y="2360508"/>
            <a:ext cx="1784096"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Machine learning models</a:t>
            </a:r>
          </a:p>
        </p:txBody>
      </p:sp>
      <p:sp>
        <p:nvSpPr>
          <p:cNvPr id="699" name="TextBox 698"/>
          <p:cNvSpPr txBox="1"/>
          <p:nvPr/>
        </p:nvSpPr>
        <p:spPr>
          <a:xfrm>
            <a:off x="10359966" y="3387966"/>
            <a:ext cx="1080551"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BI tools</a:t>
            </a:r>
          </a:p>
        </p:txBody>
      </p:sp>
      <p:sp>
        <p:nvSpPr>
          <p:cNvPr id="700" name="TextBox 699"/>
          <p:cNvSpPr txBox="1"/>
          <p:nvPr/>
        </p:nvSpPr>
        <p:spPr>
          <a:xfrm>
            <a:off x="10274676" y="4602238"/>
            <a:ext cx="1230232"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exports</a:t>
            </a:r>
          </a:p>
        </p:txBody>
      </p:sp>
      <p:grpSp>
        <p:nvGrpSpPr>
          <p:cNvPr id="12" name="Group 11"/>
          <p:cNvGrpSpPr/>
          <p:nvPr/>
        </p:nvGrpSpPr>
        <p:grpSpPr>
          <a:xfrm>
            <a:off x="10593261" y="4058559"/>
            <a:ext cx="593063" cy="516113"/>
            <a:chOff x="8834092" y="4167766"/>
            <a:chExt cx="1712913" cy="1490662"/>
          </a:xfrm>
        </p:grpSpPr>
        <p:sp>
          <p:nvSpPr>
            <p:cNvPr id="722" name="Freeform 18"/>
            <p:cNvSpPr>
              <a:spLocks noChangeArrowheads="1"/>
            </p:cNvSpPr>
            <p:nvPr/>
          </p:nvSpPr>
          <p:spPr bwMode="auto">
            <a:xfrm>
              <a:off x="8834092" y="4167766"/>
              <a:ext cx="1712913" cy="133985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3" name="Line 19"/>
            <p:cNvSpPr>
              <a:spLocks noChangeShapeType="1"/>
            </p:cNvSpPr>
            <p:nvPr/>
          </p:nvSpPr>
          <p:spPr bwMode="auto">
            <a:xfrm>
              <a:off x="9169055" y="5656841"/>
              <a:ext cx="1042987" cy="1587"/>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4" name="Line 20"/>
            <p:cNvSpPr>
              <a:spLocks noChangeShapeType="1"/>
            </p:cNvSpPr>
            <p:nvPr/>
          </p:nvSpPr>
          <p:spPr bwMode="auto">
            <a:xfrm>
              <a:off x="9653242" y="5509203"/>
              <a:ext cx="1588" cy="149225"/>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5" name="Freeform 21"/>
            <p:cNvSpPr>
              <a:spLocks noChangeArrowheads="1"/>
            </p:cNvSpPr>
            <p:nvPr/>
          </p:nvSpPr>
          <p:spPr bwMode="auto">
            <a:xfrm>
              <a:off x="9653242" y="5321878"/>
              <a:ext cx="74613" cy="74613"/>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6" name="Line 22"/>
            <p:cNvSpPr>
              <a:spLocks noChangeShapeType="1"/>
            </p:cNvSpPr>
            <p:nvPr/>
          </p:nvSpPr>
          <p:spPr bwMode="auto">
            <a:xfrm>
              <a:off x="8834092" y="5210753"/>
              <a:ext cx="1712913" cy="158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7" name="Freeform 23"/>
            <p:cNvSpPr>
              <a:spLocks noChangeArrowheads="1"/>
            </p:cNvSpPr>
            <p:nvPr/>
          </p:nvSpPr>
          <p:spPr bwMode="auto">
            <a:xfrm>
              <a:off x="9019830" y="4316991"/>
              <a:ext cx="746125" cy="74612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8" name="Freeform 24"/>
            <p:cNvSpPr>
              <a:spLocks noChangeArrowheads="1"/>
            </p:cNvSpPr>
            <p:nvPr/>
          </p:nvSpPr>
          <p:spPr bwMode="auto">
            <a:xfrm>
              <a:off x="9392892" y="4382078"/>
              <a:ext cx="239713" cy="593725"/>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9" name="Line 25"/>
            <p:cNvSpPr>
              <a:spLocks noChangeShapeType="1"/>
            </p:cNvSpPr>
            <p:nvPr/>
          </p:nvSpPr>
          <p:spPr bwMode="auto">
            <a:xfrm flipH="1">
              <a:off x="9018242" y="4690053"/>
              <a:ext cx="37623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0" name="Line 26"/>
            <p:cNvSpPr>
              <a:spLocks noChangeShapeType="1"/>
            </p:cNvSpPr>
            <p:nvPr/>
          </p:nvSpPr>
          <p:spPr bwMode="auto">
            <a:xfrm>
              <a:off x="9913592" y="4391603"/>
              <a:ext cx="44608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1" name="Line 27"/>
            <p:cNvSpPr>
              <a:spLocks noChangeShapeType="1"/>
            </p:cNvSpPr>
            <p:nvPr/>
          </p:nvSpPr>
          <p:spPr bwMode="auto">
            <a:xfrm flipV="1">
              <a:off x="9913592" y="4612435"/>
              <a:ext cx="466787" cy="300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2" name="Line 28"/>
            <p:cNvSpPr>
              <a:spLocks noChangeShapeType="1"/>
            </p:cNvSpPr>
            <p:nvPr/>
          </p:nvSpPr>
          <p:spPr bwMode="auto">
            <a:xfrm>
              <a:off x="9913592" y="4837691"/>
              <a:ext cx="446088" cy="158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2" name="Rectangle 1">
            <a:extLst>
              <a:ext uri="{FF2B5EF4-FFF2-40B4-BE49-F238E27FC236}">
                <a16:creationId xmlns:a16="http://schemas.microsoft.com/office/drawing/2014/main" id="{98E8BCA7-2A46-4A58-9095-668169DA9494}"/>
              </a:ext>
            </a:extLst>
          </p:cNvPr>
          <p:cNvSpPr/>
          <p:nvPr/>
        </p:nvSpPr>
        <p:spPr>
          <a:xfrm>
            <a:off x="1029082" y="3106875"/>
            <a:ext cx="471885" cy="238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204" name="Group 203">
            <a:extLst>
              <a:ext uri="{FF2B5EF4-FFF2-40B4-BE49-F238E27FC236}">
                <a16:creationId xmlns:a16="http://schemas.microsoft.com/office/drawing/2014/main" id="{4EAEEADD-8CE1-443A-B935-7EE499FFAD45}"/>
              </a:ext>
            </a:extLst>
          </p:cNvPr>
          <p:cNvGrpSpPr/>
          <p:nvPr/>
        </p:nvGrpSpPr>
        <p:grpSpPr>
          <a:xfrm>
            <a:off x="1026957" y="3943993"/>
            <a:ext cx="476134" cy="467582"/>
            <a:chOff x="2549926" y="1227604"/>
            <a:chExt cx="5177116" cy="5084148"/>
          </a:xfrm>
        </p:grpSpPr>
        <p:sp>
          <p:nvSpPr>
            <p:cNvPr id="205" name="Freeform: Shape 583">
              <a:extLst>
                <a:ext uri="{FF2B5EF4-FFF2-40B4-BE49-F238E27FC236}">
                  <a16:creationId xmlns:a16="http://schemas.microsoft.com/office/drawing/2014/main" id="{F2B35AA8-8718-4590-A107-3CFFCFB74F8C}"/>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6" name="Rectangle 205">
              <a:extLst>
                <a:ext uri="{FF2B5EF4-FFF2-40B4-BE49-F238E27FC236}">
                  <a16:creationId xmlns:a16="http://schemas.microsoft.com/office/drawing/2014/main" id="{A3043977-89CB-4A95-A293-16F283986B94}"/>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7" name="Rectangle 206">
              <a:extLst>
                <a:ext uri="{FF2B5EF4-FFF2-40B4-BE49-F238E27FC236}">
                  <a16:creationId xmlns:a16="http://schemas.microsoft.com/office/drawing/2014/main" id="{7829CCA2-178D-4D6B-9FC5-2630A342B21D}"/>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8" name="Rectangle 207">
              <a:extLst>
                <a:ext uri="{FF2B5EF4-FFF2-40B4-BE49-F238E27FC236}">
                  <a16:creationId xmlns:a16="http://schemas.microsoft.com/office/drawing/2014/main" id="{22563FEF-DAD4-4A23-BB45-EAC541594376}"/>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9" name="Rectangle 208">
              <a:extLst>
                <a:ext uri="{FF2B5EF4-FFF2-40B4-BE49-F238E27FC236}">
                  <a16:creationId xmlns:a16="http://schemas.microsoft.com/office/drawing/2014/main" id="{BDED1F1B-F2B0-4F8B-BFAD-0BAD3388FE23}"/>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0" name="Rectangle 209">
              <a:extLst>
                <a:ext uri="{FF2B5EF4-FFF2-40B4-BE49-F238E27FC236}">
                  <a16:creationId xmlns:a16="http://schemas.microsoft.com/office/drawing/2014/main" id="{D936F1BB-B5F7-4834-A484-F4A349C3F6CA}"/>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1" name="Rectangle 210">
              <a:extLst>
                <a:ext uri="{FF2B5EF4-FFF2-40B4-BE49-F238E27FC236}">
                  <a16:creationId xmlns:a16="http://schemas.microsoft.com/office/drawing/2014/main" id="{68FB4239-4769-4815-B8FE-88E8D3A8B968}"/>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2" name="Cylinder 590">
              <a:extLst>
                <a:ext uri="{FF2B5EF4-FFF2-40B4-BE49-F238E27FC236}">
                  <a16:creationId xmlns:a16="http://schemas.microsoft.com/office/drawing/2014/main" id="{34C16495-DC70-480D-ADF0-7781670E247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grpSp>
        <p:nvGrpSpPr>
          <p:cNvPr id="213" name="Group 212"/>
          <p:cNvGrpSpPr/>
          <p:nvPr/>
        </p:nvGrpSpPr>
        <p:grpSpPr>
          <a:xfrm>
            <a:off x="1057440" y="5042294"/>
            <a:ext cx="415168" cy="307754"/>
            <a:chOff x="-2575175" y="-1203589"/>
            <a:chExt cx="3082009" cy="2284626"/>
          </a:xfrm>
          <a:solidFill>
            <a:schemeClr val="tx2"/>
          </a:solidFill>
        </p:grpSpPr>
        <p:sp>
          <p:nvSpPr>
            <p:cNvPr id="214" name="Freeform 42"/>
            <p:cNvSpPr>
              <a:spLocks/>
            </p:cNvSpPr>
            <p:nvPr/>
          </p:nvSpPr>
          <p:spPr bwMode="auto">
            <a:xfrm>
              <a:off x="-2542326" y="188088"/>
              <a:ext cx="462894" cy="62118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5" name="Freeform 43"/>
            <p:cNvSpPr>
              <a:spLocks/>
            </p:cNvSpPr>
            <p:nvPr/>
          </p:nvSpPr>
          <p:spPr bwMode="auto">
            <a:xfrm>
              <a:off x="-986393" y="340397"/>
              <a:ext cx="477830" cy="65104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6" name="Freeform 44"/>
            <p:cNvSpPr>
              <a:spLocks noEditPoints="1"/>
            </p:cNvSpPr>
            <p:nvPr/>
          </p:nvSpPr>
          <p:spPr bwMode="auto">
            <a:xfrm>
              <a:off x="-2575175" y="-1203589"/>
              <a:ext cx="3082009" cy="2284626"/>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7" name="Freeform 45"/>
            <p:cNvSpPr>
              <a:spLocks/>
            </p:cNvSpPr>
            <p:nvPr/>
          </p:nvSpPr>
          <p:spPr bwMode="auto">
            <a:xfrm>
              <a:off x="-1422421" y="-770559"/>
              <a:ext cx="415116" cy="424070"/>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grpSp>
      <p:grpSp>
        <p:nvGrpSpPr>
          <p:cNvPr id="318" name="Group 317">
            <a:extLst>
              <a:ext uri="{FF2B5EF4-FFF2-40B4-BE49-F238E27FC236}">
                <a16:creationId xmlns:a16="http://schemas.microsoft.com/office/drawing/2014/main" id="{DE98A571-5A30-4C43-8EC9-BBE5278533B5}"/>
              </a:ext>
            </a:extLst>
          </p:cNvPr>
          <p:cNvGrpSpPr/>
          <p:nvPr/>
        </p:nvGrpSpPr>
        <p:grpSpPr>
          <a:xfrm>
            <a:off x="10651930" y="2933595"/>
            <a:ext cx="496622" cy="378062"/>
            <a:chOff x="2502877" y="2643553"/>
            <a:chExt cx="3651737" cy="2779942"/>
          </a:xfrm>
        </p:grpSpPr>
        <p:cxnSp>
          <p:nvCxnSpPr>
            <p:cNvPr id="319" name="Straight Connector 318">
              <a:extLst>
                <a:ext uri="{FF2B5EF4-FFF2-40B4-BE49-F238E27FC236}">
                  <a16:creationId xmlns:a16="http://schemas.microsoft.com/office/drawing/2014/main" id="{AA201B79-48DF-4CE1-A660-76EE2C933301}"/>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87DFF8DA-748D-4A42-A1BC-3EA296E54544}"/>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1A88BE1F-D84C-49A8-AD37-F96D49F689A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19F5BE5D-B2E8-4AE9-98BD-5CB0BFF18C6D}"/>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3" name="Freeform: Shape 581">
              <a:extLst>
                <a:ext uri="{FF2B5EF4-FFF2-40B4-BE49-F238E27FC236}">
                  <a16:creationId xmlns:a16="http://schemas.microsoft.com/office/drawing/2014/main" id="{7FD3112F-1B1F-4DA6-A031-491CA8167398}"/>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grpSp>
      <p:sp>
        <p:nvSpPr>
          <p:cNvPr id="326" name="Freeform 2"/>
          <p:cNvSpPr>
            <a:spLocks noChangeArrowheads="1"/>
          </p:cNvSpPr>
          <p:nvPr/>
        </p:nvSpPr>
        <p:spPr bwMode="auto">
          <a:xfrm>
            <a:off x="2837398" y="1730364"/>
            <a:ext cx="6350000" cy="1260599"/>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329" name="Group 328"/>
          <p:cNvGrpSpPr/>
          <p:nvPr/>
        </p:nvGrpSpPr>
        <p:grpSpPr>
          <a:xfrm rot="16200000">
            <a:off x="7816827" y="3613269"/>
            <a:ext cx="3901792" cy="467102"/>
            <a:chOff x="3487387" y="4548246"/>
            <a:chExt cx="5217226" cy="653146"/>
          </a:xfrm>
        </p:grpSpPr>
        <p:sp>
          <p:nvSpPr>
            <p:cNvPr id="330" name="Freeform 329"/>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331" name="Freeform 330"/>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7985" y="4946317"/>
            <a:ext cx="800100" cy="418494"/>
          </a:xfrm>
          <a:prstGeom prst="rect">
            <a:avLst/>
          </a:prstGeom>
        </p:spPr>
      </p:pic>
      <p:grpSp>
        <p:nvGrpSpPr>
          <p:cNvPr id="357" name="Group 356"/>
          <p:cNvGrpSpPr/>
          <p:nvPr/>
        </p:nvGrpSpPr>
        <p:grpSpPr>
          <a:xfrm rot="16200000">
            <a:off x="308610" y="3511904"/>
            <a:ext cx="3947815" cy="467102"/>
            <a:chOff x="3487387" y="4548246"/>
            <a:chExt cx="5217226" cy="653146"/>
          </a:xfrm>
        </p:grpSpPr>
        <p:sp>
          <p:nvSpPr>
            <p:cNvPr id="358" name="Freeform 357"/>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359" name="Freeform 358"/>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10" name="Group 9"/>
          <p:cNvGrpSpPr/>
          <p:nvPr/>
        </p:nvGrpSpPr>
        <p:grpSpPr>
          <a:xfrm>
            <a:off x="802770" y="2948780"/>
            <a:ext cx="829640" cy="459762"/>
            <a:chOff x="603432" y="2974623"/>
            <a:chExt cx="829640" cy="459762"/>
          </a:xfrm>
        </p:grpSpPr>
        <p:sp>
          <p:nvSpPr>
            <p:cNvPr id="176" name="Freeform 146">
              <a:extLst>
                <a:ext uri="{FF2B5EF4-FFF2-40B4-BE49-F238E27FC236}">
                  <a16:creationId xmlns:a16="http://schemas.microsoft.com/office/drawing/2014/main" id="{8584423E-DC4D-476D-A3D6-22901C3C02B4}"/>
                </a:ext>
              </a:extLst>
            </p:cNvPr>
            <p:cNvSpPr>
              <a:spLocks noChangeAspect="1"/>
            </p:cNvSpPr>
            <p:nvPr/>
          </p:nvSpPr>
          <p:spPr bwMode="auto">
            <a:xfrm>
              <a:off x="603432" y="2974623"/>
              <a:ext cx="485330" cy="3073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203" name="Freeform 146">
              <a:extLst>
                <a:ext uri="{FF2B5EF4-FFF2-40B4-BE49-F238E27FC236}">
                  <a16:creationId xmlns:a16="http://schemas.microsoft.com/office/drawing/2014/main" id="{8584423E-DC4D-476D-A3D6-22901C3C02B4}"/>
                </a:ext>
              </a:extLst>
            </p:cNvPr>
            <p:cNvSpPr>
              <a:spLocks noChangeAspect="1"/>
            </p:cNvSpPr>
            <p:nvPr/>
          </p:nvSpPr>
          <p:spPr bwMode="auto">
            <a:xfrm>
              <a:off x="799900" y="3033391"/>
              <a:ext cx="633172" cy="40099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165" name="TextBox 164">
            <a:extLst>
              <a:ext uri="{FF2B5EF4-FFF2-40B4-BE49-F238E27FC236}">
                <a16:creationId xmlns:a16="http://schemas.microsoft.com/office/drawing/2014/main" id="{0DC26B6F-BE7E-4BB0-B7F6-BD86F96475CE}"/>
              </a:ext>
            </a:extLst>
          </p:cNvPr>
          <p:cNvSpPr txBox="1"/>
          <p:nvPr/>
        </p:nvSpPr>
        <p:spPr>
          <a:xfrm>
            <a:off x="10071086" y="5670351"/>
            <a:ext cx="1617947"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grpSp>
        <p:nvGrpSpPr>
          <p:cNvPr id="166" name="Group 165">
            <a:extLst>
              <a:ext uri="{FF2B5EF4-FFF2-40B4-BE49-F238E27FC236}">
                <a16:creationId xmlns:a16="http://schemas.microsoft.com/office/drawing/2014/main" id="{329D6182-2959-48F8-AEDB-BB4B108D1668}"/>
              </a:ext>
            </a:extLst>
          </p:cNvPr>
          <p:cNvGrpSpPr/>
          <p:nvPr/>
        </p:nvGrpSpPr>
        <p:grpSpPr>
          <a:xfrm>
            <a:off x="10641992" y="5204216"/>
            <a:ext cx="476134" cy="467582"/>
            <a:chOff x="2549926" y="1227604"/>
            <a:chExt cx="5177116" cy="5084148"/>
          </a:xfrm>
        </p:grpSpPr>
        <p:sp>
          <p:nvSpPr>
            <p:cNvPr id="167" name="Freeform: Shape 583">
              <a:extLst>
                <a:ext uri="{FF2B5EF4-FFF2-40B4-BE49-F238E27FC236}">
                  <a16:creationId xmlns:a16="http://schemas.microsoft.com/office/drawing/2014/main" id="{D41FA54A-BF28-42C1-BAB5-00F77F2BE36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68" name="Rectangle 167">
              <a:extLst>
                <a:ext uri="{FF2B5EF4-FFF2-40B4-BE49-F238E27FC236}">
                  <a16:creationId xmlns:a16="http://schemas.microsoft.com/office/drawing/2014/main" id="{EF12A1BF-A814-4491-97D6-31BAC827D32B}"/>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69" name="Rectangle 168">
              <a:extLst>
                <a:ext uri="{FF2B5EF4-FFF2-40B4-BE49-F238E27FC236}">
                  <a16:creationId xmlns:a16="http://schemas.microsoft.com/office/drawing/2014/main" id="{CE25C6EB-E7AE-47CE-AF01-64A9FFD04266}"/>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4" name="Rectangle 173">
              <a:extLst>
                <a:ext uri="{FF2B5EF4-FFF2-40B4-BE49-F238E27FC236}">
                  <a16:creationId xmlns:a16="http://schemas.microsoft.com/office/drawing/2014/main" id="{B0854FBD-403C-4B0D-B2BB-E9D2C2068322}"/>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5" name="Rectangle 174">
              <a:extLst>
                <a:ext uri="{FF2B5EF4-FFF2-40B4-BE49-F238E27FC236}">
                  <a16:creationId xmlns:a16="http://schemas.microsoft.com/office/drawing/2014/main" id="{4F75DB51-D6A0-4425-97A8-C6F1D00838E8}"/>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7" name="Rectangle 176">
              <a:extLst>
                <a:ext uri="{FF2B5EF4-FFF2-40B4-BE49-F238E27FC236}">
                  <a16:creationId xmlns:a16="http://schemas.microsoft.com/office/drawing/2014/main" id="{1ED2B57A-8299-4302-AC8F-62DC4E4925DE}"/>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9" name="Rectangle 178">
              <a:extLst>
                <a:ext uri="{FF2B5EF4-FFF2-40B4-BE49-F238E27FC236}">
                  <a16:creationId xmlns:a16="http://schemas.microsoft.com/office/drawing/2014/main" id="{453BE61B-3648-4CA6-ACC9-9F37A2D6D604}"/>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80" name="Cylinder 590">
              <a:extLst>
                <a:ext uri="{FF2B5EF4-FFF2-40B4-BE49-F238E27FC236}">
                  <a16:creationId xmlns:a16="http://schemas.microsoft.com/office/drawing/2014/main" id="{DA454E18-FC30-45FC-9B5D-2747C1D4681F}"/>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sp>
        <p:nvSpPr>
          <p:cNvPr id="11" name="TextBox 10">
            <a:extLst>
              <a:ext uri="{FF2B5EF4-FFF2-40B4-BE49-F238E27FC236}">
                <a16:creationId xmlns:a16="http://schemas.microsoft.com/office/drawing/2014/main" id="{949023DE-2731-4F78-AC2E-0DDF7085F71C}"/>
              </a:ext>
            </a:extLst>
          </p:cNvPr>
          <p:cNvSpPr txBox="1"/>
          <p:nvPr/>
        </p:nvSpPr>
        <p:spPr>
          <a:xfrm>
            <a:off x="2776727" y="1352197"/>
            <a:ext cx="166795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Semilight"/>
                <a:ea typeface="+mn-ea"/>
                <a:cs typeface="+mn-cs"/>
              </a:rPr>
              <a:t>Azure Databricks</a:t>
            </a:r>
          </a:p>
        </p:txBody>
      </p:sp>
      <p:sp>
        <p:nvSpPr>
          <p:cNvPr id="185" name="Freeform 4">
            <a:extLst>
              <a:ext uri="{FF2B5EF4-FFF2-40B4-BE49-F238E27FC236}">
                <a16:creationId xmlns:a16="http://schemas.microsoft.com/office/drawing/2014/main" id="{555740EF-E494-4066-B033-B42E7DBE76E8}"/>
              </a:ext>
            </a:extLst>
          </p:cNvPr>
          <p:cNvSpPr>
            <a:spLocks noChangeArrowheads="1"/>
          </p:cNvSpPr>
          <p:nvPr/>
        </p:nvSpPr>
        <p:spPr bwMode="auto">
          <a:xfrm>
            <a:off x="396205" y="1198585"/>
            <a:ext cx="11408940" cy="4949666"/>
          </a:xfrm>
          <a:prstGeom prst="rect">
            <a:avLst/>
          </a:prstGeom>
          <a:noFill/>
          <a:ln w="12700" cap="flat">
            <a:solidFill>
              <a:schemeClr val="tx2"/>
            </a:solidFill>
            <a:prstDash val="sysDash"/>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 name="TextBox 12">
            <a:extLst>
              <a:ext uri="{FF2B5EF4-FFF2-40B4-BE49-F238E27FC236}">
                <a16:creationId xmlns:a16="http://schemas.microsoft.com/office/drawing/2014/main" id="{1AB9D3D5-FE04-431D-B831-604D8382741D}"/>
              </a:ext>
            </a:extLst>
          </p:cNvPr>
          <p:cNvSpPr txBox="1"/>
          <p:nvPr/>
        </p:nvSpPr>
        <p:spPr>
          <a:xfrm>
            <a:off x="563944" y="6286039"/>
            <a:ext cx="213693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Enhance Productivity</a:t>
            </a:r>
          </a:p>
        </p:txBody>
      </p:sp>
      <p:sp>
        <p:nvSpPr>
          <p:cNvPr id="181" name="Rectangle 180">
            <a:extLst>
              <a:ext uri="{FF2B5EF4-FFF2-40B4-BE49-F238E27FC236}">
                <a16:creationId xmlns:a16="http://schemas.microsoft.com/office/drawing/2014/main" id="{A26CDD1E-54A7-47B3-8CE8-9571A3F1FE4F}"/>
              </a:ext>
            </a:extLst>
          </p:cNvPr>
          <p:cNvSpPr/>
          <p:nvPr/>
        </p:nvSpPr>
        <p:spPr>
          <a:xfrm>
            <a:off x="2879892" y="3138102"/>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182" name="Rectangle 181">
            <a:extLst>
              <a:ext uri="{FF2B5EF4-FFF2-40B4-BE49-F238E27FC236}">
                <a16:creationId xmlns:a16="http://schemas.microsoft.com/office/drawing/2014/main" id="{97B581DE-181E-4145-9FAF-9BB9503DD781}"/>
              </a:ext>
            </a:extLst>
          </p:cNvPr>
          <p:cNvSpPr/>
          <p:nvPr/>
        </p:nvSpPr>
        <p:spPr>
          <a:xfrm>
            <a:off x="4691276" y="549212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APACHE SPARK</a:t>
            </a:r>
          </a:p>
        </p:txBody>
      </p:sp>
      <p:sp>
        <p:nvSpPr>
          <p:cNvPr id="178" name="Rectangle 177">
            <a:extLst>
              <a:ext uri="{FF2B5EF4-FFF2-40B4-BE49-F238E27FC236}">
                <a16:creationId xmlns:a16="http://schemas.microsoft.com/office/drawing/2014/main" id="{783E5D5E-5D12-4CAC-AB79-D3B04C94F35C}"/>
              </a:ext>
            </a:extLst>
          </p:cNvPr>
          <p:cNvSpPr/>
          <p:nvPr/>
        </p:nvSpPr>
        <p:spPr>
          <a:xfrm>
            <a:off x="2961569" y="4156531"/>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MULTI-STAGE PIPELINES</a:t>
            </a:r>
          </a:p>
        </p:txBody>
      </p:sp>
      <p:sp>
        <p:nvSpPr>
          <p:cNvPr id="189" name="Rectangle 188">
            <a:extLst>
              <a:ext uri="{FF2B5EF4-FFF2-40B4-BE49-F238E27FC236}">
                <a16:creationId xmlns:a16="http://schemas.microsoft.com/office/drawing/2014/main" id="{483AD615-61FF-4EE1-804B-D9DEC8C23CF7}"/>
              </a:ext>
            </a:extLst>
          </p:cNvPr>
          <p:cNvSpPr/>
          <p:nvPr/>
        </p:nvSpPr>
        <p:spPr>
          <a:xfrm>
            <a:off x="3179446" y="2629547"/>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ENGINEER</a:t>
            </a:r>
          </a:p>
        </p:txBody>
      </p:sp>
      <p:grpSp>
        <p:nvGrpSpPr>
          <p:cNvPr id="190" name="Group 189">
            <a:extLst>
              <a:ext uri="{FF2B5EF4-FFF2-40B4-BE49-F238E27FC236}">
                <a16:creationId xmlns:a16="http://schemas.microsoft.com/office/drawing/2014/main" id="{F862E818-0B14-4D57-891F-E80EAB9EB6ED}"/>
              </a:ext>
            </a:extLst>
          </p:cNvPr>
          <p:cNvGrpSpPr/>
          <p:nvPr/>
        </p:nvGrpSpPr>
        <p:grpSpPr>
          <a:xfrm>
            <a:off x="3575726" y="2228197"/>
            <a:ext cx="509188" cy="399948"/>
            <a:chOff x="8339328" y="268334"/>
            <a:chExt cx="780544" cy="613088"/>
          </a:xfrm>
        </p:grpSpPr>
        <p:sp>
          <p:nvSpPr>
            <p:cNvPr id="191" name="Freeform 17">
              <a:extLst>
                <a:ext uri="{FF2B5EF4-FFF2-40B4-BE49-F238E27FC236}">
                  <a16:creationId xmlns:a16="http://schemas.microsoft.com/office/drawing/2014/main" id="{0A8BE349-F75B-4DA5-91B4-2A6FEDCC3717}"/>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2" name="Freeform 5">
              <a:extLst>
                <a:ext uri="{FF2B5EF4-FFF2-40B4-BE49-F238E27FC236}">
                  <a16:creationId xmlns:a16="http://schemas.microsoft.com/office/drawing/2014/main" id="{42708161-D58A-4D4C-A577-8696733DBA21}"/>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193" name="Group 192">
            <a:extLst>
              <a:ext uri="{FF2B5EF4-FFF2-40B4-BE49-F238E27FC236}">
                <a16:creationId xmlns:a16="http://schemas.microsoft.com/office/drawing/2014/main" id="{BFECA14A-8C14-4349-A313-1AE53C55353B}"/>
              </a:ext>
            </a:extLst>
          </p:cNvPr>
          <p:cNvGrpSpPr/>
          <p:nvPr/>
        </p:nvGrpSpPr>
        <p:grpSpPr>
          <a:xfrm>
            <a:off x="5707879" y="2284173"/>
            <a:ext cx="502920" cy="361358"/>
            <a:chOff x="10268712" y="1254226"/>
            <a:chExt cx="804672" cy="578172"/>
          </a:xfrm>
        </p:grpSpPr>
        <p:grpSp>
          <p:nvGrpSpPr>
            <p:cNvPr id="194" name="Group 11">
              <a:extLst>
                <a:ext uri="{FF2B5EF4-FFF2-40B4-BE49-F238E27FC236}">
                  <a16:creationId xmlns:a16="http://schemas.microsoft.com/office/drawing/2014/main" id="{9974C1ED-FF66-4DB2-8D24-60E91230381D}"/>
                </a:ext>
              </a:extLst>
            </p:cNvPr>
            <p:cNvGrpSpPr>
              <a:grpSpLocks noChangeAspect="1"/>
            </p:cNvGrpSpPr>
            <p:nvPr/>
          </p:nvGrpSpPr>
          <p:grpSpPr bwMode="auto">
            <a:xfrm>
              <a:off x="10607090" y="1257647"/>
              <a:ext cx="466294" cy="507929"/>
              <a:chOff x="3861" y="4291602"/>
              <a:chExt cx="112" cy="244433"/>
            </a:xfrm>
          </p:grpSpPr>
          <p:sp>
            <p:nvSpPr>
              <p:cNvPr id="196" name="Freeform 12">
                <a:extLst>
                  <a:ext uri="{FF2B5EF4-FFF2-40B4-BE49-F238E27FC236}">
                    <a16:creationId xmlns:a16="http://schemas.microsoft.com/office/drawing/2014/main" id="{14E7BF12-5327-408A-A695-4E11198D50D7}"/>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7" name="Line 13">
                <a:extLst>
                  <a:ext uri="{FF2B5EF4-FFF2-40B4-BE49-F238E27FC236}">
                    <a16:creationId xmlns:a16="http://schemas.microsoft.com/office/drawing/2014/main" id="{BA83800C-8600-4A26-AC84-AB5E3F7559EE}"/>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8" name="Line 14">
                <a:extLst>
                  <a:ext uri="{FF2B5EF4-FFF2-40B4-BE49-F238E27FC236}">
                    <a16:creationId xmlns:a16="http://schemas.microsoft.com/office/drawing/2014/main" id="{3B1A8ED1-DC16-4B90-B5E0-B5427DE14503}"/>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9" name="Line 15">
                <a:extLst>
                  <a:ext uri="{FF2B5EF4-FFF2-40B4-BE49-F238E27FC236}">
                    <a16:creationId xmlns:a16="http://schemas.microsoft.com/office/drawing/2014/main" id="{9C7CA43B-C9E6-40BA-B5B3-41644AEF2681}"/>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0" name="Line 16">
                <a:extLst>
                  <a:ext uri="{FF2B5EF4-FFF2-40B4-BE49-F238E27FC236}">
                    <a16:creationId xmlns:a16="http://schemas.microsoft.com/office/drawing/2014/main" id="{9E45A68A-C242-4E6C-A2A0-335993C2628D}"/>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1" name="Line 17">
                <a:extLst>
                  <a:ext uri="{FF2B5EF4-FFF2-40B4-BE49-F238E27FC236}">
                    <a16:creationId xmlns:a16="http://schemas.microsoft.com/office/drawing/2014/main" id="{12261218-B93E-42BF-A6C4-7569B7707BDD}"/>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195" name="Freeform 5">
              <a:extLst>
                <a:ext uri="{FF2B5EF4-FFF2-40B4-BE49-F238E27FC236}">
                  <a16:creationId xmlns:a16="http://schemas.microsoft.com/office/drawing/2014/main" id="{56F84BC6-29A5-47B4-B63A-E67E8F47062A}"/>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02" name="Group 201">
            <a:extLst>
              <a:ext uri="{FF2B5EF4-FFF2-40B4-BE49-F238E27FC236}">
                <a16:creationId xmlns:a16="http://schemas.microsoft.com/office/drawing/2014/main" id="{88070708-B166-4833-A63F-B5E80BBF26D9}"/>
              </a:ext>
            </a:extLst>
          </p:cNvPr>
          <p:cNvGrpSpPr/>
          <p:nvPr/>
        </p:nvGrpSpPr>
        <p:grpSpPr>
          <a:xfrm>
            <a:off x="7978217" y="2234285"/>
            <a:ext cx="554668" cy="377171"/>
            <a:chOff x="9151662" y="1184065"/>
            <a:chExt cx="554668" cy="377171"/>
          </a:xfrm>
        </p:grpSpPr>
        <p:grpSp>
          <p:nvGrpSpPr>
            <p:cNvPr id="219" name="Group 4">
              <a:extLst>
                <a:ext uri="{FF2B5EF4-FFF2-40B4-BE49-F238E27FC236}">
                  <a16:creationId xmlns:a16="http://schemas.microsoft.com/office/drawing/2014/main" id="{C6D220A9-E158-4B4F-B262-1CFF925F7AF1}"/>
                </a:ext>
              </a:extLst>
            </p:cNvPr>
            <p:cNvGrpSpPr>
              <a:grpSpLocks noChangeAspect="1"/>
            </p:cNvGrpSpPr>
            <p:nvPr/>
          </p:nvGrpSpPr>
          <p:grpSpPr bwMode="auto">
            <a:xfrm>
              <a:off x="9396633" y="1190427"/>
              <a:ext cx="309697" cy="302323"/>
              <a:chOff x="1759" y="236"/>
              <a:chExt cx="252" cy="246"/>
            </a:xfrm>
            <a:noFill/>
          </p:grpSpPr>
          <p:sp>
            <p:nvSpPr>
              <p:cNvPr id="221" name="Freeform 5">
                <a:extLst>
                  <a:ext uri="{FF2B5EF4-FFF2-40B4-BE49-F238E27FC236}">
                    <a16:creationId xmlns:a16="http://schemas.microsoft.com/office/drawing/2014/main" id="{087426E8-22CB-4740-8EA2-7E79F76FED92}"/>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2" name="Rectangle 6">
                <a:extLst>
                  <a:ext uri="{FF2B5EF4-FFF2-40B4-BE49-F238E27FC236}">
                    <a16:creationId xmlns:a16="http://schemas.microsoft.com/office/drawing/2014/main" id="{C41AE70E-CCC5-4012-87EE-D78D46E468B8}"/>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3" name="Rectangle 7">
                <a:extLst>
                  <a:ext uri="{FF2B5EF4-FFF2-40B4-BE49-F238E27FC236}">
                    <a16:creationId xmlns:a16="http://schemas.microsoft.com/office/drawing/2014/main" id="{3BB82065-89DA-4276-83E9-345666DEC11A}"/>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4" name="Rectangle 8">
                <a:extLst>
                  <a:ext uri="{FF2B5EF4-FFF2-40B4-BE49-F238E27FC236}">
                    <a16:creationId xmlns:a16="http://schemas.microsoft.com/office/drawing/2014/main" id="{C81E81EE-105D-4A76-A964-A547F2F69C90}"/>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20" name="Freeform 5">
              <a:extLst>
                <a:ext uri="{FF2B5EF4-FFF2-40B4-BE49-F238E27FC236}">
                  <a16:creationId xmlns:a16="http://schemas.microsoft.com/office/drawing/2014/main" id="{DD5803B4-9800-4E61-A1AE-C7BC7EDE78F5}"/>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14" name="Straight Arrow Connector 13">
            <a:extLst>
              <a:ext uri="{FF2B5EF4-FFF2-40B4-BE49-F238E27FC236}">
                <a16:creationId xmlns:a16="http://schemas.microsoft.com/office/drawing/2014/main" id="{888E672A-5D82-40BB-B9DF-4DAC97A83188}"/>
              </a:ext>
            </a:extLst>
          </p:cNvPr>
          <p:cNvCxnSpPr/>
          <p:nvPr/>
        </p:nvCxnSpPr>
        <p:spPr>
          <a:xfrm>
            <a:off x="4414474" y="2722218"/>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BABC0979-C8F7-492A-B7B9-7B350C64251B}"/>
              </a:ext>
            </a:extLst>
          </p:cNvPr>
          <p:cNvCxnSpPr/>
          <p:nvPr/>
        </p:nvCxnSpPr>
        <p:spPr>
          <a:xfrm>
            <a:off x="6598874" y="2731867"/>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230">
            <a:extLst>
              <a:ext uri="{FF2B5EF4-FFF2-40B4-BE49-F238E27FC236}">
                <a16:creationId xmlns:a16="http://schemas.microsoft.com/office/drawing/2014/main" id="{FE17A071-A113-4A99-AB11-8ADD8F1B3802}"/>
              </a:ext>
            </a:extLst>
          </p:cNvPr>
          <p:cNvSpPr/>
          <p:nvPr/>
        </p:nvSpPr>
        <p:spPr>
          <a:xfrm>
            <a:off x="5085319" y="4156531"/>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JOB SCHEDULER</a:t>
            </a:r>
          </a:p>
        </p:txBody>
      </p:sp>
      <p:sp>
        <p:nvSpPr>
          <p:cNvPr id="232" name="Rectangle 231">
            <a:extLst>
              <a:ext uri="{FF2B5EF4-FFF2-40B4-BE49-F238E27FC236}">
                <a16:creationId xmlns:a16="http://schemas.microsoft.com/office/drawing/2014/main" id="{81BBA7CE-5D2B-496C-B4FF-7FF4711BD31C}"/>
              </a:ext>
            </a:extLst>
          </p:cNvPr>
          <p:cNvSpPr/>
          <p:nvPr/>
        </p:nvSpPr>
        <p:spPr>
          <a:xfrm>
            <a:off x="7248132" y="4156531"/>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NOTIFICATION &amp; LOGS</a:t>
            </a:r>
          </a:p>
        </p:txBody>
      </p:sp>
      <p:sp>
        <p:nvSpPr>
          <p:cNvPr id="233" name="Rectangle 232">
            <a:extLst>
              <a:ext uri="{FF2B5EF4-FFF2-40B4-BE49-F238E27FC236}">
                <a16:creationId xmlns:a16="http://schemas.microsoft.com/office/drawing/2014/main" id="{E3C1D40C-21EC-43D2-AC3A-E663BB21D149}"/>
              </a:ext>
            </a:extLst>
          </p:cNvPr>
          <p:cNvSpPr/>
          <p:nvPr/>
        </p:nvSpPr>
        <p:spPr>
          <a:xfrm>
            <a:off x="5385128" y="2642514"/>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SCIENTIST</a:t>
            </a:r>
          </a:p>
        </p:txBody>
      </p:sp>
      <p:sp>
        <p:nvSpPr>
          <p:cNvPr id="234" name="Rectangle 233">
            <a:extLst>
              <a:ext uri="{FF2B5EF4-FFF2-40B4-BE49-F238E27FC236}">
                <a16:creationId xmlns:a16="http://schemas.microsoft.com/office/drawing/2014/main" id="{C09F5361-6499-4020-B354-731B57771C6B}"/>
              </a:ext>
            </a:extLst>
          </p:cNvPr>
          <p:cNvSpPr/>
          <p:nvPr/>
        </p:nvSpPr>
        <p:spPr>
          <a:xfrm>
            <a:off x="7653681" y="2629546"/>
            <a:ext cx="141381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BUSINESS ANALYST</a:t>
            </a:r>
          </a:p>
        </p:txBody>
      </p:sp>
      <p:sp>
        <p:nvSpPr>
          <p:cNvPr id="16" name="Oval 15">
            <a:extLst>
              <a:ext uri="{FF2B5EF4-FFF2-40B4-BE49-F238E27FC236}">
                <a16:creationId xmlns:a16="http://schemas.microsoft.com/office/drawing/2014/main" id="{26B716EB-A1B9-4E4F-BE0E-11CC2D2CAAA8}"/>
              </a:ext>
            </a:extLst>
          </p:cNvPr>
          <p:cNvSpPr/>
          <p:nvPr/>
        </p:nvSpPr>
        <p:spPr>
          <a:xfrm>
            <a:off x="3085844"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5" name="Oval 234">
            <a:extLst>
              <a:ext uri="{FF2B5EF4-FFF2-40B4-BE49-F238E27FC236}">
                <a16:creationId xmlns:a16="http://schemas.microsoft.com/office/drawing/2014/main" id="{DC2C3294-024E-46E3-8278-479FA625786C}"/>
              </a:ext>
            </a:extLst>
          </p:cNvPr>
          <p:cNvSpPr/>
          <p:nvPr/>
        </p:nvSpPr>
        <p:spPr>
          <a:xfrm>
            <a:off x="3593167"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6" name="Oval 235">
            <a:extLst>
              <a:ext uri="{FF2B5EF4-FFF2-40B4-BE49-F238E27FC236}">
                <a16:creationId xmlns:a16="http://schemas.microsoft.com/office/drawing/2014/main" id="{C10FE34B-412D-4255-97F5-594A012EF537}"/>
              </a:ext>
            </a:extLst>
          </p:cNvPr>
          <p:cNvSpPr/>
          <p:nvPr/>
        </p:nvSpPr>
        <p:spPr>
          <a:xfrm>
            <a:off x="4100490"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18" name="Straight Arrow Connector 17">
            <a:extLst>
              <a:ext uri="{FF2B5EF4-FFF2-40B4-BE49-F238E27FC236}">
                <a16:creationId xmlns:a16="http://schemas.microsoft.com/office/drawing/2014/main" id="{0857B09A-3F9A-4431-BAD6-F42EE7CA39B9}"/>
              </a:ext>
            </a:extLst>
          </p:cNvPr>
          <p:cNvCxnSpPr>
            <a:cxnSpLocks/>
          </p:cNvCxnSpPr>
          <p:nvPr/>
        </p:nvCxnSpPr>
        <p:spPr>
          <a:xfrm>
            <a:off x="3361205"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C96F85CD-F47F-4D7C-AE8A-699F856E0492}"/>
              </a:ext>
            </a:extLst>
          </p:cNvPr>
          <p:cNvCxnSpPr>
            <a:cxnSpLocks/>
          </p:cNvCxnSpPr>
          <p:nvPr/>
        </p:nvCxnSpPr>
        <p:spPr>
          <a:xfrm>
            <a:off x="3868527"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38" name="TextBox 237">
            <a:extLst>
              <a:ext uri="{FF2B5EF4-FFF2-40B4-BE49-F238E27FC236}">
                <a16:creationId xmlns:a16="http://schemas.microsoft.com/office/drawing/2014/main" id="{10CEAE7D-7680-48CF-964E-5FB8BB311FF1}"/>
              </a:ext>
            </a:extLst>
          </p:cNvPr>
          <p:cNvSpPr txBox="1"/>
          <p:nvPr/>
        </p:nvSpPr>
        <p:spPr>
          <a:xfrm>
            <a:off x="4571177" y="6294008"/>
            <a:ext cx="310072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Build on secure &amp; trusted cloud</a:t>
            </a:r>
          </a:p>
        </p:txBody>
      </p:sp>
      <p:sp>
        <p:nvSpPr>
          <p:cNvPr id="163" name="TextBox 162">
            <a:extLst>
              <a:ext uri="{FF2B5EF4-FFF2-40B4-BE49-F238E27FC236}">
                <a16:creationId xmlns:a16="http://schemas.microsoft.com/office/drawing/2014/main" id="{0DC95295-3153-41CE-A498-01DB75AD0167}"/>
              </a:ext>
            </a:extLst>
          </p:cNvPr>
          <p:cNvSpPr txBox="1"/>
          <p:nvPr/>
        </p:nvSpPr>
        <p:spPr>
          <a:xfrm>
            <a:off x="9757649" y="6296636"/>
            <a:ext cx="199445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Scale without limits</a:t>
            </a:r>
          </a:p>
        </p:txBody>
      </p:sp>
      <p:sp>
        <p:nvSpPr>
          <p:cNvPr id="3" name="Rectangle 2">
            <a:extLst>
              <a:ext uri="{FF2B5EF4-FFF2-40B4-BE49-F238E27FC236}">
                <a16:creationId xmlns:a16="http://schemas.microsoft.com/office/drawing/2014/main" id="{E3E83755-E6EE-4BD9-8BCF-D815709AAA34}"/>
              </a:ext>
            </a:extLst>
          </p:cNvPr>
          <p:cNvSpPr/>
          <p:nvPr/>
        </p:nvSpPr>
        <p:spPr>
          <a:xfrm>
            <a:off x="230201" y="5958108"/>
            <a:ext cx="11784254" cy="215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 name="Right Brace 3">
            <a:extLst>
              <a:ext uri="{FF2B5EF4-FFF2-40B4-BE49-F238E27FC236}">
                <a16:creationId xmlns:a16="http://schemas.microsoft.com/office/drawing/2014/main" id="{4AD90AEC-EFA0-4579-BB2F-D5E445BD03C3}"/>
              </a:ext>
            </a:extLst>
          </p:cNvPr>
          <p:cNvSpPr/>
          <p:nvPr/>
        </p:nvSpPr>
        <p:spPr>
          <a:xfrm rot="5400000">
            <a:off x="5964855" y="398866"/>
            <a:ext cx="271640" cy="11408939"/>
          </a:xfrm>
          <a:prstGeom prst="rightBrace">
            <a:avLst>
              <a:gd name="adj1" fmla="val 48460"/>
              <a:gd name="adj2" fmla="val 49841"/>
            </a:avLst>
          </a:prstGeom>
          <a:ln>
            <a:solidFill>
              <a:schemeClr val="tx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5" name="Title 14">
            <a:extLst>
              <a:ext uri="{FF2B5EF4-FFF2-40B4-BE49-F238E27FC236}">
                <a16:creationId xmlns:a16="http://schemas.microsoft.com/office/drawing/2014/main" id="{6371AFEF-9E5C-45FD-BA0F-C6C8163E5225}"/>
              </a:ext>
            </a:extLst>
          </p:cNvPr>
          <p:cNvSpPr>
            <a:spLocks noGrp="1"/>
          </p:cNvSpPr>
          <p:nvPr>
            <p:ph type="title"/>
          </p:nvPr>
        </p:nvSpPr>
        <p:spPr/>
        <p:txBody>
          <a:bodyPr/>
          <a:lstStyle/>
          <a:p>
            <a:r>
              <a:rPr lang="en-US" dirty="0"/>
              <a:t>Azure Databricks</a:t>
            </a:r>
          </a:p>
        </p:txBody>
      </p:sp>
      <p:grpSp>
        <p:nvGrpSpPr>
          <p:cNvPr id="183" name="Group 182">
            <a:extLst>
              <a:ext uri="{FF2B5EF4-FFF2-40B4-BE49-F238E27FC236}">
                <a16:creationId xmlns:a16="http://schemas.microsoft.com/office/drawing/2014/main" id="{3036CF13-4259-4E09-ADAB-B09E53701652}"/>
              </a:ext>
            </a:extLst>
          </p:cNvPr>
          <p:cNvGrpSpPr/>
          <p:nvPr/>
        </p:nvGrpSpPr>
        <p:grpSpPr>
          <a:xfrm>
            <a:off x="1013739" y="1899813"/>
            <a:ext cx="530490" cy="443744"/>
            <a:chOff x="2070200" y="2126344"/>
            <a:chExt cx="281519" cy="235486"/>
          </a:xfrm>
        </p:grpSpPr>
        <p:sp>
          <p:nvSpPr>
            <p:cNvPr id="184" name="Oval 183">
              <a:extLst>
                <a:ext uri="{FF2B5EF4-FFF2-40B4-BE49-F238E27FC236}">
                  <a16:creationId xmlns:a16="http://schemas.microsoft.com/office/drawing/2014/main" id="{70786E95-CBD6-433A-86D3-7F3022F2ECAD}"/>
                </a:ext>
              </a:extLst>
            </p:cNvPr>
            <p:cNvSpPr/>
            <p:nvPr/>
          </p:nvSpPr>
          <p:spPr>
            <a:xfrm rot="10800000" flipV="1">
              <a:off x="2167730" y="2275370"/>
              <a:ext cx="86458" cy="86460"/>
            </a:xfrm>
            <a:prstGeom prst="ellipse">
              <a:avLst/>
            </a:prstGeom>
            <a:noFill/>
            <a:ln w="127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Light" panose="020F0302020204030204"/>
                <a:ea typeface=""/>
                <a:cs typeface=""/>
              </a:endParaRPr>
            </a:p>
          </p:txBody>
        </p:sp>
        <p:grpSp>
          <p:nvGrpSpPr>
            <p:cNvPr id="186" name="Group 185">
              <a:extLst>
                <a:ext uri="{FF2B5EF4-FFF2-40B4-BE49-F238E27FC236}">
                  <a16:creationId xmlns:a16="http://schemas.microsoft.com/office/drawing/2014/main" id="{CF5FE4AF-9231-4B00-90C0-A75ACDF09F9C}"/>
                </a:ext>
              </a:extLst>
            </p:cNvPr>
            <p:cNvGrpSpPr/>
            <p:nvPr/>
          </p:nvGrpSpPr>
          <p:grpSpPr>
            <a:xfrm>
              <a:off x="2070200" y="2126344"/>
              <a:ext cx="281519" cy="126591"/>
              <a:chOff x="2070200" y="2138317"/>
              <a:chExt cx="281519" cy="114618"/>
            </a:xfrm>
          </p:grpSpPr>
          <p:sp>
            <p:nvSpPr>
              <p:cNvPr id="187" name="Freeform: Shape 186">
                <a:extLst>
                  <a:ext uri="{FF2B5EF4-FFF2-40B4-BE49-F238E27FC236}">
                    <a16:creationId xmlns:a16="http://schemas.microsoft.com/office/drawing/2014/main" id="{4DEB34BF-97F4-438A-9797-E7AC8F615E9D}"/>
                  </a:ext>
                </a:extLst>
              </p:cNvPr>
              <p:cNvSpPr/>
              <p:nvPr/>
            </p:nvSpPr>
            <p:spPr bwMode="auto">
              <a:xfrm>
                <a:off x="2070200" y="2138317"/>
                <a:ext cx="281519" cy="58313"/>
              </a:xfrm>
              <a:custGeom>
                <a:avLst/>
                <a:gdLst>
                  <a:gd name="connsiteX0" fmla="*/ 140279 w 281519"/>
                  <a:gd name="connsiteY0" fmla="*/ 1 h 58313"/>
                  <a:gd name="connsiteX1" fmla="*/ 281519 w 281519"/>
                  <a:gd name="connsiteY1" fmla="*/ 58313 h 58313"/>
                  <a:gd name="connsiteX2" fmla="*/ 0 w 281519"/>
                  <a:gd name="connsiteY2" fmla="*/ 57473 h 58313"/>
                  <a:gd name="connsiteX3" fmla="*/ 140279 w 281519"/>
                  <a:gd name="connsiteY3" fmla="*/ 1 h 58313"/>
                  <a:gd name="connsiteX0" fmla="*/ 140279 w 281519"/>
                  <a:gd name="connsiteY0" fmla="*/ 1 h 60597"/>
                  <a:gd name="connsiteX1" fmla="*/ 281519 w 281519"/>
                  <a:gd name="connsiteY1" fmla="*/ 58313 h 60597"/>
                  <a:gd name="connsiteX2" fmla="*/ 165454 w 281519"/>
                  <a:gd name="connsiteY2" fmla="*/ 60597 h 60597"/>
                  <a:gd name="connsiteX3" fmla="*/ 0 w 281519"/>
                  <a:gd name="connsiteY3" fmla="*/ 57473 h 60597"/>
                  <a:gd name="connsiteX4" fmla="*/ 140279 w 281519"/>
                  <a:gd name="connsiteY4" fmla="*/ 1 h 60597"/>
                  <a:gd name="connsiteX0" fmla="*/ 165454 w 281519"/>
                  <a:gd name="connsiteY0" fmla="*/ 60597 h 152037"/>
                  <a:gd name="connsiteX1" fmla="*/ 0 w 281519"/>
                  <a:gd name="connsiteY1" fmla="*/ 57473 h 152037"/>
                  <a:gd name="connsiteX2" fmla="*/ 140279 w 281519"/>
                  <a:gd name="connsiteY2" fmla="*/ 1 h 152037"/>
                  <a:gd name="connsiteX3" fmla="*/ 281519 w 281519"/>
                  <a:gd name="connsiteY3" fmla="*/ 58313 h 152037"/>
                  <a:gd name="connsiteX4" fmla="*/ 256894 w 281519"/>
                  <a:gd name="connsiteY4" fmla="*/ 152037 h 152037"/>
                  <a:gd name="connsiteX0" fmla="*/ 165454 w 281519"/>
                  <a:gd name="connsiteY0" fmla="*/ 60597 h 60597"/>
                  <a:gd name="connsiteX1" fmla="*/ 0 w 281519"/>
                  <a:gd name="connsiteY1" fmla="*/ 57473 h 60597"/>
                  <a:gd name="connsiteX2" fmla="*/ 140279 w 281519"/>
                  <a:gd name="connsiteY2" fmla="*/ 1 h 60597"/>
                  <a:gd name="connsiteX3" fmla="*/ 281519 w 281519"/>
                  <a:gd name="connsiteY3" fmla="*/ 58313 h 60597"/>
                  <a:gd name="connsiteX0" fmla="*/ 0 w 281519"/>
                  <a:gd name="connsiteY0" fmla="*/ 57473 h 58313"/>
                  <a:gd name="connsiteX1" fmla="*/ 140279 w 281519"/>
                  <a:gd name="connsiteY1" fmla="*/ 1 h 58313"/>
                  <a:gd name="connsiteX2" fmla="*/ 281519 w 281519"/>
                  <a:gd name="connsiteY2" fmla="*/ 58313 h 58313"/>
                </a:gdLst>
                <a:ahLst/>
                <a:cxnLst>
                  <a:cxn ang="0">
                    <a:pos x="connsiteX0" y="connsiteY0"/>
                  </a:cxn>
                  <a:cxn ang="0">
                    <a:pos x="connsiteX1" y="connsiteY1"/>
                  </a:cxn>
                  <a:cxn ang="0">
                    <a:pos x="connsiteX2" y="connsiteY2"/>
                  </a:cxn>
                </a:cxnLst>
                <a:rect l="l" t="t" r="r" b="b"/>
                <a:pathLst>
                  <a:path w="281519" h="58313">
                    <a:moveTo>
                      <a:pt x="0" y="57473"/>
                    </a:moveTo>
                    <a:cubicBezTo>
                      <a:pt x="38274" y="19199"/>
                      <a:pt x="89197" y="-49"/>
                      <a:pt x="140279" y="1"/>
                    </a:cubicBezTo>
                    <a:cubicBezTo>
                      <a:pt x="191361" y="51"/>
                      <a:pt x="242604" y="19399"/>
                      <a:pt x="281519" y="58313"/>
                    </a:cubicBezTo>
                  </a:path>
                </a:pathLst>
              </a:custGeom>
              <a:noFill/>
              <a:ln w="12700" cap="flat">
                <a:solidFill>
                  <a:srgbClr val="0078D6"/>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err="1">
                  <a:ln>
                    <a:noFill/>
                  </a:ln>
                  <a:solidFill>
                    <a:srgbClr val="505050"/>
                  </a:solidFill>
                  <a:effectLst/>
                  <a:uLnTx/>
                  <a:uFillTx/>
                  <a:latin typeface="Segoe UI Semilight"/>
                  <a:ea typeface="+mn-ea"/>
                  <a:cs typeface="+mn-cs"/>
                </a:endParaRPr>
              </a:p>
            </p:txBody>
          </p:sp>
          <p:sp>
            <p:nvSpPr>
              <p:cNvPr id="188" name="Freeform: Shape 187">
                <a:extLst>
                  <a:ext uri="{FF2B5EF4-FFF2-40B4-BE49-F238E27FC236}">
                    <a16:creationId xmlns:a16="http://schemas.microsoft.com/office/drawing/2014/main" id="{261A3159-04B8-4DBC-9AEF-CD79FB259B59}"/>
                  </a:ext>
                </a:extLst>
              </p:cNvPr>
              <p:cNvSpPr/>
              <p:nvPr/>
            </p:nvSpPr>
            <p:spPr bwMode="auto">
              <a:xfrm>
                <a:off x="2099613" y="2177958"/>
                <a:ext cx="224375" cy="47244"/>
              </a:xfrm>
              <a:custGeom>
                <a:avLst/>
                <a:gdLst>
                  <a:gd name="connsiteX0" fmla="*/ 111685 w 224375"/>
                  <a:gd name="connsiteY0" fmla="*/ 6 h 47244"/>
                  <a:gd name="connsiteX1" fmla="*/ 224375 w 224375"/>
                  <a:gd name="connsiteY1" fmla="*/ 46404 h 47244"/>
                  <a:gd name="connsiteX2" fmla="*/ 0 w 224375"/>
                  <a:gd name="connsiteY2" fmla="*/ 47244 h 47244"/>
                  <a:gd name="connsiteX3" fmla="*/ 111685 w 224375"/>
                  <a:gd name="connsiteY3" fmla="*/ 6 h 47244"/>
                  <a:gd name="connsiteX0" fmla="*/ 111685 w 224375"/>
                  <a:gd name="connsiteY0" fmla="*/ 6 h 336642"/>
                  <a:gd name="connsiteX1" fmla="*/ 224375 w 224375"/>
                  <a:gd name="connsiteY1" fmla="*/ 46404 h 336642"/>
                  <a:gd name="connsiteX2" fmla="*/ 170058 w 224375"/>
                  <a:gd name="connsiteY2" fmla="*/ 336642 h 336642"/>
                  <a:gd name="connsiteX3" fmla="*/ 0 w 224375"/>
                  <a:gd name="connsiteY3" fmla="*/ 47244 h 336642"/>
                  <a:gd name="connsiteX4" fmla="*/ 111685 w 224375"/>
                  <a:gd name="connsiteY4" fmla="*/ 6 h 336642"/>
                  <a:gd name="connsiteX0" fmla="*/ 170058 w 261498"/>
                  <a:gd name="connsiteY0" fmla="*/ 336642 h 428082"/>
                  <a:gd name="connsiteX1" fmla="*/ 0 w 261498"/>
                  <a:gd name="connsiteY1" fmla="*/ 47244 h 428082"/>
                  <a:gd name="connsiteX2" fmla="*/ 111685 w 261498"/>
                  <a:gd name="connsiteY2" fmla="*/ 6 h 428082"/>
                  <a:gd name="connsiteX3" fmla="*/ 224375 w 261498"/>
                  <a:gd name="connsiteY3" fmla="*/ 46404 h 428082"/>
                  <a:gd name="connsiteX4" fmla="*/ 261498 w 261498"/>
                  <a:gd name="connsiteY4" fmla="*/ 428082 h 428082"/>
                  <a:gd name="connsiteX0" fmla="*/ 170058 w 224375"/>
                  <a:gd name="connsiteY0" fmla="*/ 336642 h 336642"/>
                  <a:gd name="connsiteX1" fmla="*/ 0 w 224375"/>
                  <a:gd name="connsiteY1" fmla="*/ 47244 h 336642"/>
                  <a:gd name="connsiteX2" fmla="*/ 111685 w 224375"/>
                  <a:gd name="connsiteY2" fmla="*/ 6 h 336642"/>
                  <a:gd name="connsiteX3" fmla="*/ 224375 w 224375"/>
                  <a:gd name="connsiteY3" fmla="*/ 46404 h 336642"/>
                  <a:gd name="connsiteX0" fmla="*/ 0 w 224375"/>
                  <a:gd name="connsiteY0" fmla="*/ 47244 h 47244"/>
                  <a:gd name="connsiteX1" fmla="*/ 111685 w 224375"/>
                  <a:gd name="connsiteY1" fmla="*/ 6 h 47244"/>
                  <a:gd name="connsiteX2" fmla="*/ 224375 w 224375"/>
                  <a:gd name="connsiteY2" fmla="*/ 46404 h 47244"/>
                </a:gdLst>
                <a:ahLst/>
                <a:cxnLst>
                  <a:cxn ang="0">
                    <a:pos x="connsiteX0" y="connsiteY0"/>
                  </a:cxn>
                  <a:cxn ang="0">
                    <a:pos x="connsiteX1" y="connsiteY1"/>
                  </a:cxn>
                  <a:cxn ang="0">
                    <a:pos x="connsiteX2" y="connsiteY2"/>
                  </a:cxn>
                </a:cxnLst>
                <a:rect l="l" t="t" r="r" b="b"/>
                <a:pathLst>
                  <a:path w="224375" h="47244">
                    <a:moveTo>
                      <a:pt x="0" y="47244"/>
                    </a:moveTo>
                    <a:cubicBezTo>
                      <a:pt x="30877" y="16367"/>
                      <a:pt x="71197" y="384"/>
                      <a:pt x="111685" y="6"/>
                    </a:cubicBezTo>
                    <a:cubicBezTo>
                      <a:pt x="152173" y="-372"/>
                      <a:pt x="192828" y="14856"/>
                      <a:pt x="224375" y="46404"/>
                    </a:cubicBezTo>
                  </a:path>
                </a:pathLst>
              </a:custGeom>
              <a:noFill/>
              <a:ln w="12700" cap="flat">
                <a:solidFill>
                  <a:srgbClr val="0078D6"/>
                </a:solidFill>
                <a:prstDash val="solid"/>
                <a:miter lim="800000"/>
                <a:headEnd/>
                <a:tailEnd/>
              </a:ln>
            </p:spPr>
            <p:txBody>
              <a:bodyPr rot="0" spcFirstLastPara="0" vertOverflow="overflow" horzOverflow="overflow" vert="horz" wrap="square" lIns="72421" tIns="36211" rIns="72421" bIns="36211" numCol="1" spcCol="0" rtlCol="0" fromWordArt="0" anchor="t" anchorCtr="0" forceAA="0" compatLnSpc="1">
                <a:prstTxWarp prst="textNoShape">
                  <a:avLst/>
                </a:prstTxWarp>
                <a:no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err="1">
                  <a:ln>
                    <a:noFill/>
                  </a:ln>
                  <a:solidFill>
                    <a:srgbClr val="505050"/>
                  </a:solidFill>
                  <a:effectLst/>
                  <a:uLnTx/>
                  <a:uFillTx/>
                  <a:latin typeface="Segoe UI Semilight"/>
                  <a:ea typeface="+mn-ea"/>
                  <a:cs typeface="+mn-cs"/>
                </a:endParaRPr>
              </a:p>
            </p:txBody>
          </p:sp>
          <p:sp>
            <p:nvSpPr>
              <p:cNvPr id="218" name="Freeform: Shape 217">
                <a:extLst>
                  <a:ext uri="{FF2B5EF4-FFF2-40B4-BE49-F238E27FC236}">
                    <a16:creationId xmlns:a16="http://schemas.microsoft.com/office/drawing/2014/main" id="{C0D8B164-BD56-42ED-8EFA-E3A44996FBB2}"/>
                  </a:ext>
                </a:extLst>
              </p:cNvPr>
              <p:cNvSpPr/>
              <p:nvPr/>
            </p:nvSpPr>
            <p:spPr bwMode="auto">
              <a:xfrm>
                <a:off x="2126504" y="2217780"/>
                <a:ext cx="168912" cy="35155"/>
              </a:xfrm>
              <a:custGeom>
                <a:avLst/>
                <a:gdLst>
                  <a:gd name="connsiteX0" fmla="*/ 83976 w 168912"/>
                  <a:gd name="connsiteY0" fmla="*/ 1 h 35155"/>
                  <a:gd name="connsiteX1" fmla="*/ 168912 w 168912"/>
                  <a:gd name="connsiteY1" fmla="*/ 35155 h 35155"/>
                  <a:gd name="connsiteX2" fmla="*/ 0 w 168912"/>
                  <a:gd name="connsiteY2" fmla="*/ 34314 h 35155"/>
                  <a:gd name="connsiteX3" fmla="*/ 83976 w 168912"/>
                  <a:gd name="connsiteY3" fmla="*/ 1 h 35155"/>
                  <a:gd name="connsiteX0" fmla="*/ 83976 w 168912"/>
                  <a:gd name="connsiteY0" fmla="*/ 1 h 456024"/>
                  <a:gd name="connsiteX1" fmla="*/ 168912 w 168912"/>
                  <a:gd name="connsiteY1" fmla="*/ 35155 h 456024"/>
                  <a:gd name="connsiteX2" fmla="*/ 141807 w 168912"/>
                  <a:gd name="connsiteY2" fmla="*/ 456024 h 456024"/>
                  <a:gd name="connsiteX3" fmla="*/ 0 w 168912"/>
                  <a:gd name="connsiteY3" fmla="*/ 34314 h 456024"/>
                  <a:gd name="connsiteX4" fmla="*/ 83976 w 168912"/>
                  <a:gd name="connsiteY4" fmla="*/ 1 h 456024"/>
                  <a:gd name="connsiteX0" fmla="*/ 141807 w 233247"/>
                  <a:gd name="connsiteY0" fmla="*/ 456024 h 547464"/>
                  <a:gd name="connsiteX1" fmla="*/ 0 w 233247"/>
                  <a:gd name="connsiteY1" fmla="*/ 34314 h 547464"/>
                  <a:gd name="connsiteX2" fmla="*/ 83976 w 233247"/>
                  <a:gd name="connsiteY2" fmla="*/ 1 h 547464"/>
                  <a:gd name="connsiteX3" fmla="*/ 168912 w 233247"/>
                  <a:gd name="connsiteY3" fmla="*/ 35155 h 547464"/>
                  <a:gd name="connsiteX4" fmla="*/ 233247 w 233247"/>
                  <a:gd name="connsiteY4" fmla="*/ 547464 h 547464"/>
                  <a:gd name="connsiteX0" fmla="*/ 141807 w 168912"/>
                  <a:gd name="connsiteY0" fmla="*/ 456024 h 456024"/>
                  <a:gd name="connsiteX1" fmla="*/ 0 w 168912"/>
                  <a:gd name="connsiteY1" fmla="*/ 34314 h 456024"/>
                  <a:gd name="connsiteX2" fmla="*/ 83976 w 168912"/>
                  <a:gd name="connsiteY2" fmla="*/ 1 h 456024"/>
                  <a:gd name="connsiteX3" fmla="*/ 168912 w 168912"/>
                  <a:gd name="connsiteY3" fmla="*/ 35155 h 456024"/>
                  <a:gd name="connsiteX0" fmla="*/ 0 w 168912"/>
                  <a:gd name="connsiteY0" fmla="*/ 34314 h 35155"/>
                  <a:gd name="connsiteX1" fmla="*/ 83976 w 168912"/>
                  <a:gd name="connsiteY1" fmla="*/ 1 h 35155"/>
                  <a:gd name="connsiteX2" fmla="*/ 168912 w 168912"/>
                  <a:gd name="connsiteY2" fmla="*/ 35155 h 35155"/>
                </a:gdLst>
                <a:ahLst/>
                <a:cxnLst>
                  <a:cxn ang="0">
                    <a:pos x="connsiteX0" y="connsiteY0"/>
                  </a:cxn>
                  <a:cxn ang="0">
                    <a:pos x="connsiteX1" y="connsiteY1"/>
                  </a:cxn>
                  <a:cxn ang="0">
                    <a:pos x="connsiteX2" y="connsiteY2"/>
                  </a:cxn>
                </a:cxnLst>
                <a:rect l="l" t="t" r="r" b="b"/>
                <a:pathLst>
                  <a:path w="168912" h="35155">
                    <a:moveTo>
                      <a:pt x="0" y="34314"/>
                    </a:moveTo>
                    <a:cubicBezTo>
                      <a:pt x="22836" y="11479"/>
                      <a:pt x="53326" y="-49"/>
                      <a:pt x="83976" y="1"/>
                    </a:cubicBezTo>
                    <a:cubicBezTo>
                      <a:pt x="114626" y="51"/>
                      <a:pt x="145436" y="11679"/>
                      <a:pt x="168912" y="35155"/>
                    </a:cubicBezTo>
                  </a:path>
                </a:pathLst>
              </a:custGeom>
              <a:noFill/>
              <a:ln w="12700" cap="flat">
                <a:solidFill>
                  <a:srgbClr val="0078D6"/>
                </a:solidFill>
                <a:prstDash val="solid"/>
                <a:miter lim="800000"/>
                <a:headEnd/>
                <a:tailEnd/>
              </a:ln>
            </p:spPr>
            <p:txBody>
              <a:bodyPr rot="0" spcFirstLastPara="0" vertOverflow="overflow" horzOverflow="overflow" vert="horz" wrap="square" lIns="72421" tIns="36211" rIns="72421" bIns="36211" numCol="1" spcCol="0" rtlCol="0" fromWordArt="0" anchor="t" anchorCtr="0" forceAA="0" compatLnSpc="1">
                <a:prstTxWarp prst="textNoShape">
                  <a:avLst/>
                </a:prstTxWarp>
                <a:no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err="1">
                  <a:ln>
                    <a:noFill/>
                  </a:ln>
                  <a:solidFill>
                    <a:srgbClr val="505050"/>
                  </a:solidFill>
                  <a:effectLst/>
                  <a:uLnTx/>
                  <a:uFillTx/>
                  <a:latin typeface="Segoe UI Semilight"/>
                  <a:ea typeface="+mn-ea"/>
                  <a:cs typeface="+mn-cs"/>
                </a:endParaRPr>
              </a:p>
            </p:txBody>
          </p:sp>
        </p:grpSp>
      </p:grpSp>
      <p:grpSp>
        <p:nvGrpSpPr>
          <p:cNvPr id="249" name="Group 248">
            <a:extLst>
              <a:ext uri="{FF2B5EF4-FFF2-40B4-BE49-F238E27FC236}">
                <a16:creationId xmlns:a16="http://schemas.microsoft.com/office/drawing/2014/main" id="{D0F47A4B-29FB-47DF-B227-FEB6473D27D5}"/>
              </a:ext>
            </a:extLst>
          </p:cNvPr>
          <p:cNvGrpSpPr/>
          <p:nvPr/>
        </p:nvGrpSpPr>
        <p:grpSpPr>
          <a:xfrm>
            <a:off x="10587264" y="1890675"/>
            <a:ext cx="492448" cy="458120"/>
            <a:chOff x="4214813" y="1292225"/>
            <a:chExt cx="2573337" cy="2393950"/>
          </a:xfrm>
          <a:solidFill>
            <a:srgbClr val="0078D6"/>
          </a:solidFill>
        </p:grpSpPr>
        <p:sp>
          <p:nvSpPr>
            <p:cNvPr id="250" name="Freeform 1">
              <a:extLst>
                <a:ext uri="{FF2B5EF4-FFF2-40B4-BE49-F238E27FC236}">
                  <a16:creationId xmlns:a16="http://schemas.microsoft.com/office/drawing/2014/main" id="{F36159C1-5D69-426A-87CC-70B3856B0211}"/>
                </a:ext>
              </a:extLst>
            </p:cNvPr>
            <p:cNvSpPr>
              <a:spLocks noChangeArrowheads="1"/>
            </p:cNvSpPr>
            <p:nvPr/>
          </p:nvSpPr>
          <p:spPr bwMode="auto">
            <a:xfrm>
              <a:off x="4214813" y="2047875"/>
              <a:ext cx="309562" cy="641350"/>
            </a:xfrm>
            <a:custGeom>
              <a:avLst/>
              <a:gdLst>
                <a:gd name="T0" fmla="*/ 647 w 861"/>
                <a:gd name="T1" fmla="*/ 1374 h 1783"/>
                <a:gd name="T2" fmla="*/ 645 w 861"/>
                <a:gd name="T3" fmla="*/ 1374 h 1783"/>
                <a:gd name="T4" fmla="*/ 649 w 861"/>
                <a:gd name="T5" fmla="*/ 1374 h 1783"/>
                <a:gd name="T6" fmla="*/ 647 w 861"/>
                <a:gd name="T7" fmla="*/ 1374 h 1783"/>
                <a:gd name="T8" fmla="*/ 593 w 861"/>
                <a:gd name="T9" fmla="*/ 1384 h 1783"/>
                <a:gd name="T10" fmla="*/ 307 w 861"/>
                <a:gd name="T11" fmla="*/ 1112 h 1783"/>
                <a:gd name="T12" fmla="*/ 307 w 861"/>
                <a:gd name="T13" fmla="*/ 393 h 1783"/>
                <a:gd name="T14" fmla="*/ 394 w 861"/>
                <a:gd name="T15" fmla="*/ 133 h 1783"/>
                <a:gd name="T16" fmla="*/ 134 w 861"/>
                <a:gd name="T17" fmla="*/ 47 h 1783"/>
                <a:gd name="T18" fmla="*/ 48 w 861"/>
                <a:gd name="T19" fmla="*/ 307 h 1783"/>
                <a:gd name="T20" fmla="*/ 134 w 861"/>
                <a:gd name="T21" fmla="*/ 393 h 1783"/>
                <a:gd name="T22" fmla="*/ 134 w 861"/>
                <a:gd name="T23" fmla="*/ 1185 h 1783"/>
                <a:gd name="T24" fmla="*/ 464 w 861"/>
                <a:gd name="T25" fmla="*/ 1503 h 1783"/>
                <a:gd name="T26" fmla="*/ 582 w 861"/>
                <a:gd name="T27" fmla="*/ 1748 h 1783"/>
                <a:gd name="T28" fmla="*/ 826 w 861"/>
                <a:gd name="T29" fmla="*/ 1631 h 1783"/>
                <a:gd name="T30" fmla="*/ 708 w 861"/>
                <a:gd name="T31" fmla="*/ 1386 h 1783"/>
                <a:gd name="T32" fmla="*/ 647 w 861"/>
                <a:gd name="T33" fmla="*/ 1374 h 1783"/>
                <a:gd name="T34" fmla="*/ 593 w 861"/>
                <a:gd name="T35" fmla="*/ 1384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1" h="1783">
                  <a:moveTo>
                    <a:pt x="647" y="1374"/>
                  </a:moveTo>
                  <a:cubicBezTo>
                    <a:pt x="646" y="1374"/>
                    <a:pt x="646" y="1374"/>
                    <a:pt x="645" y="1374"/>
                  </a:cubicBezTo>
                  <a:lnTo>
                    <a:pt x="649" y="1374"/>
                  </a:lnTo>
                  <a:cubicBezTo>
                    <a:pt x="648" y="1374"/>
                    <a:pt x="648" y="1374"/>
                    <a:pt x="647" y="1374"/>
                  </a:cubicBezTo>
                  <a:close/>
                  <a:moveTo>
                    <a:pt x="593" y="1384"/>
                  </a:moveTo>
                  <a:lnTo>
                    <a:pt x="307" y="1112"/>
                  </a:lnTo>
                  <a:lnTo>
                    <a:pt x="307" y="393"/>
                  </a:lnTo>
                  <a:cubicBezTo>
                    <a:pt x="402" y="346"/>
                    <a:pt x="441" y="230"/>
                    <a:pt x="394" y="133"/>
                  </a:cubicBezTo>
                  <a:cubicBezTo>
                    <a:pt x="347" y="39"/>
                    <a:pt x="231" y="0"/>
                    <a:pt x="134" y="47"/>
                  </a:cubicBezTo>
                  <a:cubicBezTo>
                    <a:pt x="40" y="94"/>
                    <a:pt x="0" y="210"/>
                    <a:pt x="48" y="307"/>
                  </a:cubicBezTo>
                  <a:cubicBezTo>
                    <a:pt x="66" y="344"/>
                    <a:pt x="97" y="373"/>
                    <a:pt x="134" y="393"/>
                  </a:cubicBezTo>
                  <a:lnTo>
                    <a:pt x="134" y="1185"/>
                  </a:lnTo>
                  <a:lnTo>
                    <a:pt x="464" y="1503"/>
                  </a:lnTo>
                  <a:cubicBezTo>
                    <a:pt x="430" y="1603"/>
                    <a:pt x="482" y="1713"/>
                    <a:pt x="582" y="1748"/>
                  </a:cubicBezTo>
                  <a:cubicBezTo>
                    <a:pt x="681" y="1782"/>
                    <a:pt x="791" y="1730"/>
                    <a:pt x="826" y="1631"/>
                  </a:cubicBezTo>
                  <a:cubicBezTo>
                    <a:pt x="860" y="1531"/>
                    <a:pt x="808" y="1420"/>
                    <a:pt x="708" y="1386"/>
                  </a:cubicBezTo>
                  <a:cubicBezTo>
                    <a:pt x="687" y="1380"/>
                    <a:pt x="668" y="1375"/>
                    <a:pt x="647" y="1374"/>
                  </a:cubicBezTo>
                  <a:cubicBezTo>
                    <a:pt x="628" y="1375"/>
                    <a:pt x="611" y="1378"/>
                    <a:pt x="593" y="138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1" name="Freeform 2">
              <a:extLst>
                <a:ext uri="{FF2B5EF4-FFF2-40B4-BE49-F238E27FC236}">
                  <a16:creationId xmlns:a16="http://schemas.microsoft.com/office/drawing/2014/main" id="{D1A81BCD-9DAC-4475-B257-80340BF15352}"/>
                </a:ext>
              </a:extLst>
            </p:cNvPr>
            <p:cNvSpPr>
              <a:spLocks noChangeArrowheads="1"/>
            </p:cNvSpPr>
            <p:nvPr/>
          </p:nvSpPr>
          <p:spPr bwMode="auto">
            <a:xfrm>
              <a:off x="4376738" y="1898650"/>
              <a:ext cx="1389062" cy="1787525"/>
            </a:xfrm>
            <a:custGeom>
              <a:avLst/>
              <a:gdLst>
                <a:gd name="T0" fmla="*/ 3733 w 3857"/>
                <a:gd name="T1" fmla="*/ 4576 h 4964"/>
                <a:gd name="T2" fmla="*/ 3733 w 3857"/>
                <a:gd name="T3" fmla="*/ 2003 h 4964"/>
                <a:gd name="T4" fmla="*/ 3079 w 3857"/>
                <a:gd name="T5" fmla="*/ 1389 h 4964"/>
                <a:gd name="T6" fmla="*/ 1573 w 3857"/>
                <a:gd name="T7" fmla="*/ 1389 h 4964"/>
                <a:gd name="T8" fmla="*/ 373 w 3857"/>
                <a:gd name="T9" fmla="*/ 255 h 4964"/>
                <a:gd name="T10" fmla="*/ 384 w 3857"/>
                <a:gd name="T11" fmla="*/ 192 h 4964"/>
                <a:gd name="T12" fmla="*/ 192 w 3857"/>
                <a:gd name="T13" fmla="*/ 0 h 4964"/>
                <a:gd name="T14" fmla="*/ 0 w 3857"/>
                <a:gd name="T15" fmla="*/ 192 h 4964"/>
                <a:gd name="T16" fmla="*/ 192 w 3857"/>
                <a:gd name="T17" fmla="*/ 385 h 4964"/>
                <a:gd name="T18" fmla="*/ 192 w 3857"/>
                <a:gd name="T19" fmla="*/ 385 h 4964"/>
                <a:gd name="T20" fmla="*/ 250 w 3857"/>
                <a:gd name="T21" fmla="*/ 375 h 4964"/>
                <a:gd name="T22" fmla="*/ 1506 w 3857"/>
                <a:gd name="T23" fmla="*/ 1563 h 4964"/>
                <a:gd name="T24" fmla="*/ 3012 w 3857"/>
                <a:gd name="T25" fmla="*/ 1563 h 4964"/>
                <a:gd name="T26" fmla="*/ 3562 w 3857"/>
                <a:gd name="T27" fmla="*/ 2082 h 4964"/>
                <a:gd name="T28" fmla="*/ 3562 w 3857"/>
                <a:gd name="T29" fmla="*/ 4563 h 4964"/>
                <a:gd name="T30" fmla="*/ 3456 w 3857"/>
                <a:gd name="T31" fmla="*/ 4816 h 4964"/>
                <a:gd name="T32" fmla="*/ 3709 w 3857"/>
                <a:gd name="T33" fmla="*/ 4922 h 4964"/>
                <a:gd name="T34" fmla="*/ 3815 w 3857"/>
                <a:gd name="T35" fmla="*/ 4669 h 4964"/>
                <a:gd name="T36" fmla="*/ 3735 w 3857"/>
                <a:gd name="T37" fmla="*/ 4576 h 4964"/>
                <a:gd name="T38" fmla="*/ 3733 w 3857"/>
                <a:gd name="T39" fmla="*/ 4576 h 4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7" h="4964">
                  <a:moveTo>
                    <a:pt x="3733" y="4576"/>
                  </a:moveTo>
                  <a:lnTo>
                    <a:pt x="3733" y="2003"/>
                  </a:lnTo>
                  <a:lnTo>
                    <a:pt x="3079" y="1389"/>
                  </a:lnTo>
                  <a:lnTo>
                    <a:pt x="1573" y="1389"/>
                  </a:lnTo>
                  <a:lnTo>
                    <a:pt x="373" y="255"/>
                  </a:lnTo>
                  <a:cubicBezTo>
                    <a:pt x="379" y="235"/>
                    <a:pt x="384" y="214"/>
                    <a:pt x="384" y="192"/>
                  </a:cubicBezTo>
                  <a:cubicBezTo>
                    <a:pt x="384" y="86"/>
                    <a:pt x="298" y="0"/>
                    <a:pt x="192" y="0"/>
                  </a:cubicBezTo>
                  <a:cubicBezTo>
                    <a:pt x="85" y="0"/>
                    <a:pt x="0" y="85"/>
                    <a:pt x="0" y="192"/>
                  </a:cubicBezTo>
                  <a:cubicBezTo>
                    <a:pt x="0" y="298"/>
                    <a:pt x="86" y="385"/>
                    <a:pt x="192" y="385"/>
                  </a:cubicBezTo>
                  <a:lnTo>
                    <a:pt x="192" y="385"/>
                  </a:lnTo>
                  <a:cubicBezTo>
                    <a:pt x="212" y="385"/>
                    <a:pt x="231" y="382"/>
                    <a:pt x="250" y="375"/>
                  </a:cubicBezTo>
                  <a:lnTo>
                    <a:pt x="1506" y="1563"/>
                  </a:lnTo>
                  <a:lnTo>
                    <a:pt x="3012" y="1563"/>
                  </a:lnTo>
                  <a:lnTo>
                    <a:pt x="3562" y="2082"/>
                  </a:lnTo>
                  <a:lnTo>
                    <a:pt x="3562" y="4563"/>
                  </a:lnTo>
                  <a:cubicBezTo>
                    <a:pt x="3462" y="4604"/>
                    <a:pt x="3415" y="4716"/>
                    <a:pt x="3456" y="4816"/>
                  </a:cubicBezTo>
                  <a:cubicBezTo>
                    <a:pt x="3497" y="4916"/>
                    <a:pt x="3609" y="4963"/>
                    <a:pt x="3709" y="4922"/>
                  </a:cubicBezTo>
                  <a:cubicBezTo>
                    <a:pt x="3809" y="4881"/>
                    <a:pt x="3856" y="4769"/>
                    <a:pt x="3815" y="4669"/>
                  </a:cubicBezTo>
                  <a:cubicBezTo>
                    <a:pt x="3799" y="4630"/>
                    <a:pt x="3771" y="4597"/>
                    <a:pt x="3735" y="4576"/>
                  </a:cubicBezTo>
                  <a:lnTo>
                    <a:pt x="3733" y="4576"/>
                  </a:lnTo>
                </a:path>
              </a:pathLst>
            </a:custGeom>
            <a:solidFill>
              <a:srgbClr val="0078D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2" name="Freeform 3">
              <a:extLst>
                <a:ext uri="{FF2B5EF4-FFF2-40B4-BE49-F238E27FC236}">
                  <a16:creationId xmlns:a16="http://schemas.microsoft.com/office/drawing/2014/main" id="{6A5175B6-2A2B-4316-9D1A-AD17F3C70450}"/>
                </a:ext>
              </a:extLst>
            </p:cNvPr>
            <p:cNvSpPr>
              <a:spLocks noChangeArrowheads="1"/>
            </p:cNvSpPr>
            <p:nvPr/>
          </p:nvSpPr>
          <p:spPr bwMode="auto">
            <a:xfrm>
              <a:off x="4433888" y="2249488"/>
              <a:ext cx="976312" cy="457200"/>
            </a:xfrm>
            <a:custGeom>
              <a:avLst/>
              <a:gdLst>
                <a:gd name="T0" fmla="*/ 2494 w 2714"/>
                <a:gd name="T1" fmla="*/ 854 h 1268"/>
                <a:gd name="T2" fmla="*/ 2321 w 2714"/>
                <a:gd name="T3" fmla="*/ 960 h 1268"/>
                <a:gd name="T4" fmla="*/ 1100 w 2714"/>
                <a:gd name="T5" fmla="*/ 960 h 1268"/>
                <a:gd name="T6" fmla="*/ 401 w 2714"/>
                <a:gd name="T7" fmla="*/ 302 h 1268"/>
                <a:gd name="T8" fmla="*/ 301 w 2714"/>
                <a:gd name="T9" fmla="*/ 44 h 1268"/>
                <a:gd name="T10" fmla="*/ 44 w 2714"/>
                <a:gd name="T11" fmla="*/ 143 h 1268"/>
                <a:gd name="T12" fmla="*/ 143 w 2714"/>
                <a:gd name="T13" fmla="*/ 401 h 1268"/>
                <a:gd name="T14" fmla="*/ 265 w 2714"/>
                <a:gd name="T15" fmla="*/ 413 h 1268"/>
                <a:gd name="T16" fmla="*/ 1030 w 2714"/>
                <a:gd name="T17" fmla="*/ 1135 h 1268"/>
                <a:gd name="T18" fmla="*/ 2323 w 2714"/>
                <a:gd name="T19" fmla="*/ 1135 h 1268"/>
                <a:gd name="T20" fmla="*/ 2581 w 2714"/>
                <a:gd name="T21" fmla="*/ 1218 h 1268"/>
                <a:gd name="T22" fmla="*/ 2664 w 2714"/>
                <a:gd name="T23" fmla="*/ 960 h 1268"/>
                <a:gd name="T24" fmla="*/ 2494 w 2714"/>
                <a:gd name="T25" fmla="*/ 855 h 1268"/>
                <a:gd name="T26" fmla="*/ 2494 w 2714"/>
                <a:gd name="T27" fmla="*/ 854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4" h="1268">
                  <a:moveTo>
                    <a:pt x="2494" y="854"/>
                  </a:moveTo>
                  <a:cubicBezTo>
                    <a:pt x="2421" y="854"/>
                    <a:pt x="2354" y="895"/>
                    <a:pt x="2321" y="960"/>
                  </a:cubicBezTo>
                  <a:lnTo>
                    <a:pt x="1100" y="960"/>
                  </a:lnTo>
                  <a:lnTo>
                    <a:pt x="401" y="302"/>
                  </a:lnTo>
                  <a:cubicBezTo>
                    <a:pt x="445" y="204"/>
                    <a:pt x="401" y="88"/>
                    <a:pt x="301" y="44"/>
                  </a:cubicBezTo>
                  <a:cubicBezTo>
                    <a:pt x="202" y="0"/>
                    <a:pt x="87" y="43"/>
                    <a:pt x="44" y="143"/>
                  </a:cubicBezTo>
                  <a:cubicBezTo>
                    <a:pt x="0" y="242"/>
                    <a:pt x="44" y="357"/>
                    <a:pt x="143" y="401"/>
                  </a:cubicBezTo>
                  <a:cubicBezTo>
                    <a:pt x="180" y="418"/>
                    <a:pt x="225" y="423"/>
                    <a:pt x="265" y="413"/>
                  </a:cubicBezTo>
                  <a:lnTo>
                    <a:pt x="1030" y="1135"/>
                  </a:lnTo>
                  <a:lnTo>
                    <a:pt x="2323" y="1135"/>
                  </a:lnTo>
                  <a:cubicBezTo>
                    <a:pt x="2372" y="1229"/>
                    <a:pt x="2488" y="1267"/>
                    <a:pt x="2581" y="1218"/>
                  </a:cubicBezTo>
                  <a:cubicBezTo>
                    <a:pt x="2676" y="1169"/>
                    <a:pt x="2713" y="1053"/>
                    <a:pt x="2664" y="960"/>
                  </a:cubicBezTo>
                  <a:cubicBezTo>
                    <a:pt x="2632" y="896"/>
                    <a:pt x="2566" y="855"/>
                    <a:pt x="2494" y="855"/>
                  </a:cubicBezTo>
                  <a:lnTo>
                    <a:pt x="2494" y="854"/>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3" name="Freeform 4">
              <a:extLst>
                <a:ext uri="{FF2B5EF4-FFF2-40B4-BE49-F238E27FC236}">
                  <a16:creationId xmlns:a16="http://schemas.microsoft.com/office/drawing/2014/main" id="{523B2C70-2892-443C-B248-BF9E0D84FB75}"/>
                </a:ext>
              </a:extLst>
            </p:cNvPr>
            <p:cNvSpPr>
              <a:spLocks noChangeArrowheads="1"/>
            </p:cNvSpPr>
            <p:nvPr/>
          </p:nvSpPr>
          <p:spPr bwMode="auto">
            <a:xfrm>
              <a:off x="4621213" y="1631950"/>
              <a:ext cx="465137" cy="693738"/>
            </a:xfrm>
            <a:custGeom>
              <a:avLst/>
              <a:gdLst>
                <a:gd name="T0" fmla="*/ 190 w 1291"/>
                <a:gd name="T1" fmla="*/ 384 h 1925"/>
                <a:gd name="T2" fmla="*/ 248 w 1291"/>
                <a:gd name="T3" fmla="*/ 374 h 1925"/>
                <a:gd name="T4" fmla="*/ 469 w 1291"/>
                <a:gd name="T5" fmla="*/ 582 h 1925"/>
                <a:gd name="T6" fmla="*/ 469 w 1291"/>
                <a:gd name="T7" fmla="*/ 1246 h 1925"/>
                <a:gd name="T8" fmla="*/ 882 w 1291"/>
                <a:gd name="T9" fmla="*/ 1640 h 1925"/>
                <a:gd name="T10" fmla="*/ 892 w 1291"/>
                <a:gd name="T11" fmla="*/ 1630 h 1925"/>
                <a:gd name="T12" fmla="*/ 996 w 1291"/>
                <a:gd name="T13" fmla="*/ 1883 h 1925"/>
                <a:gd name="T14" fmla="*/ 1249 w 1291"/>
                <a:gd name="T15" fmla="*/ 1779 h 1925"/>
                <a:gd name="T16" fmla="*/ 1145 w 1291"/>
                <a:gd name="T17" fmla="*/ 1526 h 1925"/>
                <a:gd name="T18" fmla="*/ 993 w 1291"/>
                <a:gd name="T19" fmla="*/ 1527 h 1925"/>
                <a:gd name="T20" fmla="*/ 1003 w 1291"/>
                <a:gd name="T21" fmla="*/ 1517 h 1925"/>
                <a:gd name="T22" fmla="*/ 643 w 1291"/>
                <a:gd name="T23" fmla="*/ 1171 h 1925"/>
                <a:gd name="T24" fmla="*/ 643 w 1291"/>
                <a:gd name="T25" fmla="*/ 508 h 1925"/>
                <a:gd name="T26" fmla="*/ 374 w 1291"/>
                <a:gd name="T27" fmla="*/ 255 h 1925"/>
                <a:gd name="T28" fmla="*/ 385 w 1291"/>
                <a:gd name="T29" fmla="*/ 193 h 1925"/>
                <a:gd name="T30" fmla="*/ 193 w 1291"/>
                <a:gd name="T31" fmla="*/ 0 h 1925"/>
                <a:gd name="T32" fmla="*/ 0 w 1291"/>
                <a:gd name="T33" fmla="*/ 193 h 1925"/>
                <a:gd name="T34" fmla="*/ 190 w 1291"/>
                <a:gd name="T35" fmla="*/ 386 h 1925"/>
                <a:gd name="T36" fmla="*/ 190 w 1291"/>
                <a:gd name="T37" fmla="*/ 384 h 1925"/>
                <a:gd name="T38" fmla="*/ 193 w 1291"/>
                <a:gd name="T39" fmla="*/ 386 h 1925"/>
                <a:gd name="T40" fmla="*/ 190 w 1291"/>
                <a:gd name="T41" fmla="*/ 386 h 1925"/>
                <a:gd name="T42" fmla="*/ 190 w 1291"/>
                <a:gd name="T43" fmla="*/ 386 h 1925"/>
                <a:gd name="T44" fmla="*/ 193 w 1291"/>
                <a:gd name="T45" fmla="*/ 386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1" h="1925">
                  <a:moveTo>
                    <a:pt x="190" y="384"/>
                  </a:moveTo>
                  <a:cubicBezTo>
                    <a:pt x="209" y="384"/>
                    <a:pt x="229" y="381"/>
                    <a:pt x="248" y="374"/>
                  </a:cubicBezTo>
                  <a:lnTo>
                    <a:pt x="469" y="582"/>
                  </a:lnTo>
                  <a:lnTo>
                    <a:pt x="469" y="1246"/>
                  </a:lnTo>
                  <a:lnTo>
                    <a:pt x="882" y="1640"/>
                  </a:lnTo>
                  <a:lnTo>
                    <a:pt x="892" y="1630"/>
                  </a:lnTo>
                  <a:cubicBezTo>
                    <a:pt x="851" y="1730"/>
                    <a:pt x="897" y="1842"/>
                    <a:pt x="996" y="1883"/>
                  </a:cubicBezTo>
                  <a:cubicBezTo>
                    <a:pt x="1096" y="1924"/>
                    <a:pt x="1208" y="1878"/>
                    <a:pt x="1249" y="1779"/>
                  </a:cubicBezTo>
                  <a:cubicBezTo>
                    <a:pt x="1290" y="1679"/>
                    <a:pt x="1244" y="1566"/>
                    <a:pt x="1145" y="1526"/>
                  </a:cubicBezTo>
                  <a:cubicBezTo>
                    <a:pt x="1096" y="1506"/>
                    <a:pt x="1040" y="1506"/>
                    <a:pt x="993" y="1527"/>
                  </a:cubicBezTo>
                  <a:lnTo>
                    <a:pt x="1003" y="1517"/>
                  </a:lnTo>
                  <a:lnTo>
                    <a:pt x="643" y="1171"/>
                  </a:lnTo>
                  <a:lnTo>
                    <a:pt x="643" y="508"/>
                  </a:lnTo>
                  <a:lnTo>
                    <a:pt x="374" y="255"/>
                  </a:lnTo>
                  <a:cubicBezTo>
                    <a:pt x="381" y="236"/>
                    <a:pt x="385" y="214"/>
                    <a:pt x="385" y="193"/>
                  </a:cubicBezTo>
                  <a:cubicBezTo>
                    <a:pt x="385" y="87"/>
                    <a:pt x="299" y="0"/>
                    <a:pt x="193" y="0"/>
                  </a:cubicBezTo>
                  <a:cubicBezTo>
                    <a:pt x="87" y="0"/>
                    <a:pt x="0" y="87"/>
                    <a:pt x="0" y="193"/>
                  </a:cubicBezTo>
                  <a:cubicBezTo>
                    <a:pt x="0" y="298"/>
                    <a:pt x="85" y="384"/>
                    <a:pt x="190" y="386"/>
                  </a:cubicBezTo>
                  <a:lnTo>
                    <a:pt x="190" y="384"/>
                  </a:lnTo>
                  <a:close/>
                  <a:moveTo>
                    <a:pt x="193" y="386"/>
                  </a:moveTo>
                  <a:lnTo>
                    <a:pt x="190" y="386"/>
                  </a:lnTo>
                  <a:lnTo>
                    <a:pt x="190" y="386"/>
                  </a:lnTo>
                  <a:cubicBezTo>
                    <a:pt x="191" y="386"/>
                    <a:pt x="192" y="386"/>
                    <a:pt x="193" y="3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4" name="Freeform 5">
              <a:extLst>
                <a:ext uri="{FF2B5EF4-FFF2-40B4-BE49-F238E27FC236}">
                  <a16:creationId xmlns:a16="http://schemas.microsoft.com/office/drawing/2014/main" id="{805C937B-9A6B-49EB-912C-BB4BFD37DCC5}"/>
                </a:ext>
              </a:extLst>
            </p:cNvPr>
            <p:cNvSpPr>
              <a:spLocks noChangeArrowheads="1"/>
            </p:cNvSpPr>
            <p:nvPr/>
          </p:nvSpPr>
          <p:spPr bwMode="auto">
            <a:xfrm>
              <a:off x="5118100" y="1322388"/>
              <a:ext cx="325438" cy="330200"/>
            </a:xfrm>
            <a:custGeom>
              <a:avLst/>
              <a:gdLst>
                <a:gd name="T0" fmla="*/ 218 w 904"/>
                <a:gd name="T1" fmla="*/ 412 h 916"/>
                <a:gd name="T2" fmla="*/ 266 w 904"/>
                <a:gd name="T3" fmla="*/ 405 h 916"/>
                <a:gd name="T4" fmla="*/ 494 w 904"/>
                <a:gd name="T5" fmla="*/ 619 h 916"/>
                <a:gd name="T6" fmla="*/ 605 w 904"/>
                <a:gd name="T7" fmla="*/ 875 h 916"/>
                <a:gd name="T8" fmla="*/ 862 w 904"/>
                <a:gd name="T9" fmla="*/ 764 h 916"/>
                <a:gd name="T10" fmla="*/ 751 w 904"/>
                <a:gd name="T11" fmla="*/ 508 h 916"/>
                <a:gd name="T12" fmla="*/ 623 w 904"/>
                <a:gd name="T13" fmla="*/ 501 h 916"/>
                <a:gd name="T14" fmla="*/ 398 w 904"/>
                <a:gd name="T15" fmla="*/ 291 h 916"/>
                <a:gd name="T16" fmla="*/ 290 w 904"/>
                <a:gd name="T17" fmla="*/ 39 h 916"/>
                <a:gd name="T18" fmla="*/ 39 w 904"/>
                <a:gd name="T19" fmla="*/ 147 h 916"/>
                <a:gd name="T20" fmla="*/ 147 w 904"/>
                <a:gd name="T21" fmla="*/ 399 h 916"/>
                <a:gd name="T22" fmla="*/ 218 w 904"/>
                <a:gd name="T23" fmla="*/ 412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4" h="916">
                  <a:moveTo>
                    <a:pt x="218" y="412"/>
                  </a:moveTo>
                  <a:cubicBezTo>
                    <a:pt x="235" y="412"/>
                    <a:pt x="251" y="408"/>
                    <a:pt x="266" y="405"/>
                  </a:cubicBezTo>
                  <a:lnTo>
                    <a:pt x="494" y="619"/>
                  </a:lnTo>
                  <a:cubicBezTo>
                    <a:pt x="454" y="720"/>
                    <a:pt x="504" y="834"/>
                    <a:pt x="605" y="875"/>
                  </a:cubicBezTo>
                  <a:cubicBezTo>
                    <a:pt x="707" y="915"/>
                    <a:pt x="821" y="866"/>
                    <a:pt x="862" y="764"/>
                  </a:cubicBezTo>
                  <a:cubicBezTo>
                    <a:pt x="903" y="663"/>
                    <a:pt x="852" y="549"/>
                    <a:pt x="751" y="508"/>
                  </a:cubicBezTo>
                  <a:cubicBezTo>
                    <a:pt x="710" y="492"/>
                    <a:pt x="664" y="490"/>
                    <a:pt x="623" y="501"/>
                  </a:cubicBezTo>
                  <a:lnTo>
                    <a:pt x="398" y="291"/>
                  </a:lnTo>
                  <a:cubicBezTo>
                    <a:pt x="437" y="191"/>
                    <a:pt x="390" y="80"/>
                    <a:pt x="290" y="39"/>
                  </a:cubicBezTo>
                  <a:cubicBezTo>
                    <a:pt x="191" y="0"/>
                    <a:pt x="80" y="48"/>
                    <a:pt x="39" y="147"/>
                  </a:cubicBezTo>
                  <a:cubicBezTo>
                    <a:pt x="0" y="247"/>
                    <a:pt x="47" y="358"/>
                    <a:pt x="147" y="399"/>
                  </a:cubicBezTo>
                  <a:cubicBezTo>
                    <a:pt x="169" y="407"/>
                    <a:pt x="194" y="412"/>
                    <a:pt x="218" y="4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5" name="Freeform 6">
              <a:extLst>
                <a:ext uri="{FF2B5EF4-FFF2-40B4-BE49-F238E27FC236}">
                  <a16:creationId xmlns:a16="http://schemas.microsoft.com/office/drawing/2014/main" id="{E1CE8C7F-1869-4850-9429-970CF9D7A1ED}"/>
                </a:ext>
              </a:extLst>
            </p:cNvPr>
            <p:cNvSpPr>
              <a:spLocks noChangeArrowheads="1"/>
            </p:cNvSpPr>
            <p:nvPr/>
          </p:nvSpPr>
          <p:spPr bwMode="auto">
            <a:xfrm>
              <a:off x="5194300" y="1292225"/>
              <a:ext cx="577850" cy="565150"/>
            </a:xfrm>
            <a:custGeom>
              <a:avLst/>
              <a:gdLst>
                <a:gd name="T0" fmla="*/ 870 w 1603"/>
                <a:gd name="T1" fmla="*/ 404 h 1570"/>
                <a:gd name="T2" fmla="*/ 939 w 1603"/>
                <a:gd name="T3" fmla="*/ 391 h 1570"/>
                <a:gd name="T4" fmla="*/ 1344 w 1603"/>
                <a:gd name="T5" fmla="*/ 771 h 1570"/>
                <a:gd name="T6" fmla="*/ 797 w 1603"/>
                <a:gd name="T7" fmla="*/ 1262 h 1570"/>
                <a:gd name="T8" fmla="*/ 393 w 1603"/>
                <a:gd name="T9" fmla="*/ 1262 h 1570"/>
                <a:gd name="T10" fmla="*/ 134 w 1603"/>
                <a:gd name="T11" fmla="*/ 1176 h 1570"/>
                <a:gd name="T12" fmla="*/ 47 w 1603"/>
                <a:gd name="T13" fmla="*/ 1436 h 1570"/>
                <a:gd name="T14" fmla="*/ 307 w 1603"/>
                <a:gd name="T15" fmla="*/ 1522 h 1570"/>
                <a:gd name="T16" fmla="*/ 393 w 1603"/>
                <a:gd name="T17" fmla="*/ 1436 h 1570"/>
                <a:gd name="T18" fmla="*/ 865 w 1603"/>
                <a:gd name="T19" fmla="*/ 1436 h 1570"/>
                <a:gd name="T20" fmla="*/ 1602 w 1603"/>
                <a:gd name="T21" fmla="*/ 774 h 1570"/>
                <a:gd name="T22" fmla="*/ 1055 w 1603"/>
                <a:gd name="T23" fmla="*/ 263 h 1570"/>
                <a:gd name="T24" fmla="*/ 919 w 1603"/>
                <a:gd name="T25" fmla="*/ 28 h 1570"/>
                <a:gd name="T26" fmla="*/ 684 w 1603"/>
                <a:gd name="T27" fmla="*/ 164 h 1570"/>
                <a:gd name="T28" fmla="*/ 819 w 1603"/>
                <a:gd name="T29" fmla="*/ 399 h 1570"/>
                <a:gd name="T30" fmla="*/ 870 w 1603"/>
                <a:gd name="T31" fmla="*/ 40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3" h="1570">
                  <a:moveTo>
                    <a:pt x="870" y="404"/>
                  </a:moveTo>
                  <a:cubicBezTo>
                    <a:pt x="895" y="404"/>
                    <a:pt x="917" y="399"/>
                    <a:pt x="939" y="391"/>
                  </a:cubicBezTo>
                  <a:lnTo>
                    <a:pt x="1344" y="771"/>
                  </a:lnTo>
                  <a:lnTo>
                    <a:pt x="797" y="1262"/>
                  </a:lnTo>
                  <a:lnTo>
                    <a:pt x="393" y="1262"/>
                  </a:lnTo>
                  <a:cubicBezTo>
                    <a:pt x="346" y="1168"/>
                    <a:pt x="230" y="1129"/>
                    <a:pt x="134" y="1176"/>
                  </a:cubicBezTo>
                  <a:cubicBezTo>
                    <a:pt x="39" y="1223"/>
                    <a:pt x="0" y="1339"/>
                    <a:pt x="47" y="1436"/>
                  </a:cubicBezTo>
                  <a:cubicBezTo>
                    <a:pt x="94" y="1530"/>
                    <a:pt x="210" y="1569"/>
                    <a:pt x="307" y="1522"/>
                  </a:cubicBezTo>
                  <a:cubicBezTo>
                    <a:pt x="344" y="1504"/>
                    <a:pt x="374" y="1473"/>
                    <a:pt x="393" y="1436"/>
                  </a:cubicBezTo>
                  <a:lnTo>
                    <a:pt x="865" y="1436"/>
                  </a:lnTo>
                  <a:lnTo>
                    <a:pt x="1602" y="774"/>
                  </a:lnTo>
                  <a:lnTo>
                    <a:pt x="1055" y="263"/>
                  </a:lnTo>
                  <a:cubicBezTo>
                    <a:pt x="1082" y="160"/>
                    <a:pt x="1022" y="56"/>
                    <a:pt x="919" y="28"/>
                  </a:cubicBezTo>
                  <a:cubicBezTo>
                    <a:pt x="816" y="0"/>
                    <a:pt x="712" y="61"/>
                    <a:pt x="684" y="164"/>
                  </a:cubicBezTo>
                  <a:cubicBezTo>
                    <a:pt x="656" y="266"/>
                    <a:pt x="717" y="371"/>
                    <a:pt x="819" y="399"/>
                  </a:cubicBezTo>
                  <a:cubicBezTo>
                    <a:pt x="837" y="402"/>
                    <a:pt x="854" y="404"/>
                    <a:pt x="870" y="4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6" name="Freeform 7">
              <a:extLst>
                <a:ext uri="{FF2B5EF4-FFF2-40B4-BE49-F238E27FC236}">
                  <a16:creationId xmlns:a16="http://schemas.microsoft.com/office/drawing/2014/main" id="{30483119-9077-4F16-A6E3-4DA1AAFB3DD7}"/>
                </a:ext>
              </a:extLst>
            </p:cNvPr>
            <p:cNvSpPr>
              <a:spLocks noChangeArrowheads="1"/>
            </p:cNvSpPr>
            <p:nvPr/>
          </p:nvSpPr>
          <p:spPr bwMode="auto">
            <a:xfrm>
              <a:off x="5251450" y="1489075"/>
              <a:ext cx="728663" cy="593725"/>
            </a:xfrm>
            <a:custGeom>
              <a:avLst/>
              <a:gdLst>
                <a:gd name="T0" fmla="*/ 1708 w 2025"/>
                <a:gd name="T1" fmla="*/ 392 h 1651"/>
                <a:gd name="T2" fmla="*/ 1708 w 2025"/>
                <a:gd name="T3" fmla="*/ 652 h 1651"/>
                <a:gd name="T4" fmla="*/ 974 w 2025"/>
                <a:gd name="T5" fmla="*/ 1329 h 1651"/>
                <a:gd name="T6" fmla="*/ 959 w 2025"/>
                <a:gd name="T7" fmla="*/ 1343 h 1651"/>
                <a:gd name="T8" fmla="*/ 394 w 2025"/>
                <a:gd name="T9" fmla="*/ 1343 h 1651"/>
                <a:gd name="T10" fmla="*/ 134 w 2025"/>
                <a:gd name="T11" fmla="*/ 1256 h 1651"/>
                <a:gd name="T12" fmla="*/ 48 w 2025"/>
                <a:gd name="T13" fmla="*/ 1516 h 1651"/>
                <a:gd name="T14" fmla="*/ 307 w 2025"/>
                <a:gd name="T15" fmla="*/ 1602 h 1651"/>
                <a:gd name="T16" fmla="*/ 394 w 2025"/>
                <a:gd name="T17" fmla="*/ 1516 h 1651"/>
                <a:gd name="T18" fmla="*/ 1029 w 2025"/>
                <a:gd name="T19" fmla="*/ 1516 h 1651"/>
                <a:gd name="T20" fmla="*/ 1882 w 2025"/>
                <a:gd name="T21" fmla="*/ 724 h 1651"/>
                <a:gd name="T22" fmla="*/ 1882 w 2025"/>
                <a:gd name="T23" fmla="*/ 399 h 1651"/>
                <a:gd name="T24" fmla="*/ 1981 w 2025"/>
                <a:gd name="T25" fmla="*/ 142 h 1651"/>
                <a:gd name="T26" fmla="*/ 1725 w 2025"/>
                <a:gd name="T27" fmla="*/ 43 h 1651"/>
                <a:gd name="T28" fmla="*/ 1625 w 2025"/>
                <a:gd name="T29" fmla="*/ 299 h 1651"/>
                <a:gd name="T30" fmla="*/ 1708 w 2025"/>
                <a:gd name="T31" fmla="*/ 392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5" h="1651">
                  <a:moveTo>
                    <a:pt x="1708" y="392"/>
                  </a:moveTo>
                  <a:lnTo>
                    <a:pt x="1708" y="652"/>
                  </a:lnTo>
                  <a:lnTo>
                    <a:pt x="974" y="1329"/>
                  </a:lnTo>
                  <a:lnTo>
                    <a:pt x="959" y="1343"/>
                  </a:lnTo>
                  <a:lnTo>
                    <a:pt x="394" y="1343"/>
                  </a:lnTo>
                  <a:cubicBezTo>
                    <a:pt x="346" y="1248"/>
                    <a:pt x="231" y="1209"/>
                    <a:pt x="134" y="1256"/>
                  </a:cubicBezTo>
                  <a:cubicBezTo>
                    <a:pt x="39" y="1303"/>
                    <a:pt x="0" y="1419"/>
                    <a:pt x="48" y="1516"/>
                  </a:cubicBezTo>
                  <a:cubicBezTo>
                    <a:pt x="95" y="1610"/>
                    <a:pt x="211" y="1650"/>
                    <a:pt x="307" y="1602"/>
                  </a:cubicBezTo>
                  <a:cubicBezTo>
                    <a:pt x="345" y="1584"/>
                    <a:pt x="374" y="1553"/>
                    <a:pt x="394" y="1516"/>
                  </a:cubicBezTo>
                  <a:lnTo>
                    <a:pt x="1029" y="1516"/>
                  </a:lnTo>
                  <a:lnTo>
                    <a:pt x="1882" y="724"/>
                  </a:lnTo>
                  <a:lnTo>
                    <a:pt x="1882" y="399"/>
                  </a:lnTo>
                  <a:cubicBezTo>
                    <a:pt x="1979" y="356"/>
                    <a:pt x="2024" y="242"/>
                    <a:pt x="1981" y="142"/>
                  </a:cubicBezTo>
                  <a:cubicBezTo>
                    <a:pt x="1939" y="44"/>
                    <a:pt x="1824" y="0"/>
                    <a:pt x="1725" y="43"/>
                  </a:cubicBezTo>
                  <a:cubicBezTo>
                    <a:pt x="1627" y="85"/>
                    <a:pt x="1583" y="199"/>
                    <a:pt x="1625" y="299"/>
                  </a:cubicBezTo>
                  <a:cubicBezTo>
                    <a:pt x="1643" y="340"/>
                    <a:pt x="1672" y="371"/>
                    <a:pt x="1708" y="392"/>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7" name="Freeform 8">
              <a:extLst>
                <a:ext uri="{FF2B5EF4-FFF2-40B4-BE49-F238E27FC236}">
                  <a16:creationId xmlns:a16="http://schemas.microsoft.com/office/drawing/2014/main" id="{4AC7595C-BDDF-41D6-B0CE-F1D3CD866E1F}"/>
                </a:ext>
              </a:extLst>
            </p:cNvPr>
            <p:cNvSpPr>
              <a:spLocks noChangeArrowheads="1"/>
            </p:cNvSpPr>
            <p:nvPr/>
          </p:nvSpPr>
          <p:spPr bwMode="auto">
            <a:xfrm>
              <a:off x="5748338" y="1885950"/>
              <a:ext cx="200025" cy="439738"/>
            </a:xfrm>
            <a:custGeom>
              <a:avLst/>
              <a:gdLst>
                <a:gd name="T0" fmla="*/ 268 w 556"/>
                <a:gd name="T1" fmla="*/ 406 h 1220"/>
                <a:gd name="T2" fmla="*/ 519 w 556"/>
                <a:gd name="T3" fmla="*/ 287 h 1220"/>
                <a:gd name="T4" fmla="*/ 400 w 556"/>
                <a:gd name="T5" fmla="*/ 35 h 1220"/>
                <a:gd name="T6" fmla="*/ 149 w 556"/>
                <a:gd name="T7" fmla="*/ 155 h 1220"/>
                <a:gd name="T8" fmla="*/ 147 w 556"/>
                <a:gd name="T9" fmla="*/ 282 h 1220"/>
                <a:gd name="T10" fmla="*/ 0 w 556"/>
                <a:gd name="T11" fmla="*/ 421 h 1220"/>
                <a:gd name="T12" fmla="*/ 0 w 556"/>
                <a:gd name="T13" fmla="*/ 854 h 1220"/>
                <a:gd name="T14" fmla="*/ 141 w 556"/>
                <a:gd name="T15" fmla="*/ 981 h 1220"/>
                <a:gd name="T16" fmla="*/ 299 w 556"/>
                <a:gd name="T17" fmla="*/ 1201 h 1220"/>
                <a:gd name="T18" fmla="*/ 519 w 556"/>
                <a:gd name="T19" fmla="*/ 1043 h 1220"/>
                <a:gd name="T20" fmla="*/ 361 w 556"/>
                <a:gd name="T21" fmla="*/ 822 h 1220"/>
                <a:gd name="T22" fmla="*/ 330 w 556"/>
                <a:gd name="T23" fmla="*/ 819 h 1220"/>
                <a:gd name="T24" fmla="*/ 243 w 556"/>
                <a:gd name="T25" fmla="*/ 840 h 1220"/>
                <a:gd name="T26" fmla="*/ 173 w 556"/>
                <a:gd name="T27" fmla="*/ 774 h 1220"/>
                <a:gd name="T28" fmla="*/ 173 w 556"/>
                <a:gd name="T29" fmla="*/ 494 h 1220"/>
                <a:gd name="T30" fmla="*/ 268 w 556"/>
                <a:gd name="T31" fmla="*/ 406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220">
                  <a:moveTo>
                    <a:pt x="268" y="406"/>
                  </a:moveTo>
                  <a:cubicBezTo>
                    <a:pt x="371" y="442"/>
                    <a:pt x="482" y="388"/>
                    <a:pt x="519" y="287"/>
                  </a:cubicBezTo>
                  <a:cubicBezTo>
                    <a:pt x="555" y="184"/>
                    <a:pt x="502" y="73"/>
                    <a:pt x="400" y="35"/>
                  </a:cubicBezTo>
                  <a:cubicBezTo>
                    <a:pt x="297" y="0"/>
                    <a:pt x="186" y="53"/>
                    <a:pt x="149" y="155"/>
                  </a:cubicBezTo>
                  <a:cubicBezTo>
                    <a:pt x="134" y="195"/>
                    <a:pt x="134" y="240"/>
                    <a:pt x="147" y="282"/>
                  </a:cubicBezTo>
                  <a:lnTo>
                    <a:pt x="0" y="421"/>
                  </a:lnTo>
                  <a:lnTo>
                    <a:pt x="0" y="854"/>
                  </a:lnTo>
                  <a:lnTo>
                    <a:pt x="141" y="981"/>
                  </a:lnTo>
                  <a:cubicBezTo>
                    <a:pt x="123" y="1085"/>
                    <a:pt x="195" y="1185"/>
                    <a:pt x="299" y="1201"/>
                  </a:cubicBezTo>
                  <a:cubicBezTo>
                    <a:pt x="404" y="1219"/>
                    <a:pt x="503" y="1147"/>
                    <a:pt x="519" y="1043"/>
                  </a:cubicBezTo>
                  <a:cubicBezTo>
                    <a:pt x="537" y="938"/>
                    <a:pt x="466" y="839"/>
                    <a:pt x="361" y="822"/>
                  </a:cubicBezTo>
                  <a:cubicBezTo>
                    <a:pt x="351" y="821"/>
                    <a:pt x="340" y="819"/>
                    <a:pt x="330" y="819"/>
                  </a:cubicBezTo>
                  <a:cubicBezTo>
                    <a:pt x="301" y="819"/>
                    <a:pt x="270" y="826"/>
                    <a:pt x="243" y="840"/>
                  </a:cubicBezTo>
                  <a:lnTo>
                    <a:pt x="173" y="774"/>
                  </a:lnTo>
                  <a:lnTo>
                    <a:pt x="173" y="494"/>
                  </a:lnTo>
                  <a:lnTo>
                    <a:pt x="268" y="4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8" name="Freeform 9">
              <a:extLst>
                <a:ext uri="{FF2B5EF4-FFF2-40B4-BE49-F238E27FC236}">
                  <a16:creationId xmlns:a16="http://schemas.microsoft.com/office/drawing/2014/main" id="{0DD96968-F239-41F1-BF6B-83C932C65AFA}"/>
                </a:ext>
              </a:extLst>
            </p:cNvPr>
            <p:cNvSpPr>
              <a:spLocks noChangeArrowheads="1"/>
            </p:cNvSpPr>
            <p:nvPr/>
          </p:nvSpPr>
          <p:spPr bwMode="auto">
            <a:xfrm>
              <a:off x="6275388" y="2271713"/>
              <a:ext cx="239712" cy="444500"/>
            </a:xfrm>
            <a:custGeom>
              <a:avLst/>
              <a:gdLst>
                <a:gd name="T0" fmla="*/ 454 w 664"/>
                <a:gd name="T1" fmla="*/ 0 h 1234"/>
                <a:gd name="T2" fmla="*/ 261 w 664"/>
                <a:gd name="T3" fmla="*/ 191 h 1234"/>
                <a:gd name="T4" fmla="*/ 276 w 664"/>
                <a:gd name="T5" fmla="*/ 265 h 1234"/>
                <a:gd name="T6" fmla="*/ 134 w 664"/>
                <a:gd name="T7" fmla="*/ 399 h 1234"/>
                <a:gd name="T8" fmla="*/ 134 w 664"/>
                <a:gd name="T9" fmla="*/ 839 h 1234"/>
                <a:gd name="T10" fmla="*/ 47 w 664"/>
                <a:gd name="T11" fmla="*/ 1099 h 1234"/>
                <a:gd name="T12" fmla="*/ 307 w 664"/>
                <a:gd name="T13" fmla="*/ 1186 h 1234"/>
                <a:gd name="T14" fmla="*/ 393 w 664"/>
                <a:gd name="T15" fmla="*/ 926 h 1234"/>
                <a:gd name="T16" fmla="*/ 307 w 664"/>
                <a:gd name="T17" fmla="*/ 839 h 1234"/>
                <a:gd name="T18" fmla="*/ 307 w 664"/>
                <a:gd name="T19" fmla="*/ 474 h 1234"/>
                <a:gd name="T20" fmla="*/ 406 w 664"/>
                <a:gd name="T21" fmla="*/ 381 h 1234"/>
                <a:gd name="T22" fmla="*/ 638 w 664"/>
                <a:gd name="T23" fmla="*/ 237 h 1234"/>
                <a:gd name="T24" fmla="*/ 495 w 664"/>
                <a:gd name="T25" fmla="*/ 5 h 1234"/>
                <a:gd name="T26" fmla="*/ 454 w 664"/>
                <a:gd name="T2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 h="1234">
                  <a:moveTo>
                    <a:pt x="454" y="0"/>
                  </a:moveTo>
                  <a:cubicBezTo>
                    <a:pt x="348" y="0"/>
                    <a:pt x="261" y="85"/>
                    <a:pt x="261" y="191"/>
                  </a:cubicBezTo>
                  <a:cubicBezTo>
                    <a:pt x="261" y="216"/>
                    <a:pt x="266" y="240"/>
                    <a:pt x="276" y="265"/>
                  </a:cubicBezTo>
                  <a:lnTo>
                    <a:pt x="134" y="399"/>
                  </a:lnTo>
                  <a:lnTo>
                    <a:pt x="134" y="839"/>
                  </a:lnTo>
                  <a:cubicBezTo>
                    <a:pt x="39" y="887"/>
                    <a:pt x="0" y="1003"/>
                    <a:pt x="47" y="1099"/>
                  </a:cubicBezTo>
                  <a:cubicBezTo>
                    <a:pt x="94" y="1194"/>
                    <a:pt x="210" y="1233"/>
                    <a:pt x="307" y="1186"/>
                  </a:cubicBezTo>
                  <a:cubicBezTo>
                    <a:pt x="401" y="1138"/>
                    <a:pt x="441" y="1022"/>
                    <a:pt x="393" y="926"/>
                  </a:cubicBezTo>
                  <a:cubicBezTo>
                    <a:pt x="375" y="888"/>
                    <a:pt x="344" y="859"/>
                    <a:pt x="307" y="839"/>
                  </a:cubicBezTo>
                  <a:lnTo>
                    <a:pt x="307" y="474"/>
                  </a:lnTo>
                  <a:lnTo>
                    <a:pt x="406" y="381"/>
                  </a:lnTo>
                  <a:cubicBezTo>
                    <a:pt x="509" y="405"/>
                    <a:pt x="614" y="341"/>
                    <a:pt x="638" y="237"/>
                  </a:cubicBezTo>
                  <a:cubicBezTo>
                    <a:pt x="663" y="132"/>
                    <a:pt x="599" y="29"/>
                    <a:pt x="495" y="5"/>
                  </a:cubicBezTo>
                  <a:cubicBezTo>
                    <a:pt x="480" y="2"/>
                    <a:pt x="467" y="0"/>
                    <a:pt x="45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9" name="Freeform 10">
              <a:extLst>
                <a:ext uri="{FF2B5EF4-FFF2-40B4-BE49-F238E27FC236}">
                  <a16:creationId xmlns:a16="http://schemas.microsoft.com/office/drawing/2014/main" id="{8544F730-EECB-447F-A369-1822D4220A4B}"/>
                </a:ext>
              </a:extLst>
            </p:cNvPr>
            <p:cNvSpPr>
              <a:spLocks noChangeArrowheads="1"/>
            </p:cNvSpPr>
            <p:nvPr/>
          </p:nvSpPr>
          <p:spPr bwMode="auto">
            <a:xfrm>
              <a:off x="4929188" y="1463675"/>
              <a:ext cx="998537" cy="1862138"/>
            </a:xfrm>
            <a:custGeom>
              <a:avLst/>
              <a:gdLst>
                <a:gd name="T0" fmla="*/ 2640 w 2773"/>
                <a:gd name="T1" fmla="*/ 2836 h 5172"/>
                <a:gd name="T2" fmla="*/ 1770 w 2773"/>
                <a:gd name="T3" fmla="*/ 2026 h 5172"/>
                <a:gd name="T4" fmla="*/ 997 w 2773"/>
                <a:gd name="T5" fmla="*/ 2026 h 5172"/>
                <a:gd name="T6" fmla="*/ 305 w 2773"/>
                <a:gd name="T7" fmla="*/ 1380 h 5172"/>
                <a:gd name="T8" fmla="*/ 305 w 2773"/>
                <a:gd name="T9" fmla="*/ 390 h 5172"/>
                <a:gd name="T10" fmla="*/ 390 w 2773"/>
                <a:gd name="T11" fmla="*/ 132 h 5172"/>
                <a:gd name="T12" fmla="*/ 132 w 2773"/>
                <a:gd name="T13" fmla="*/ 47 h 5172"/>
                <a:gd name="T14" fmla="*/ 47 w 2773"/>
                <a:gd name="T15" fmla="*/ 305 h 5172"/>
                <a:gd name="T16" fmla="*/ 132 w 2773"/>
                <a:gd name="T17" fmla="*/ 390 h 5172"/>
                <a:gd name="T18" fmla="*/ 132 w 2773"/>
                <a:gd name="T19" fmla="*/ 1453 h 5172"/>
                <a:gd name="T20" fmla="*/ 925 w 2773"/>
                <a:gd name="T21" fmla="*/ 2198 h 5172"/>
                <a:gd name="T22" fmla="*/ 1699 w 2773"/>
                <a:gd name="T23" fmla="*/ 2198 h 5172"/>
                <a:gd name="T24" fmla="*/ 2465 w 2773"/>
                <a:gd name="T25" fmla="*/ 2910 h 5172"/>
                <a:gd name="T26" fmla="*/ 2465 w 2773"/>
                <a:gd name="T27" fmla="*/ 4778 h 5172"/>
                <a:gd name="T28" fmla="*/ 2379 w 2773"/>
                <a:gd name="T29" fmla="*/ 5037 h 5172"/>
                <a:gd name="T30" fmla="*/ 2638 w 2773"/>
                <a:gd name="T31" fmla="*/ 5124 h 5172"/>
                <a:gd name="T32" fmla="*/ 2725 w 2773"/>
                <a:gd name="T33" fmla="*/ 4864 h 5172"/>
                <a:gd name="T34" fmla="*/ 2638 w 2773"/>
                <a:gd name="T35" fmla="*/ 4778 h 5172"/>
                <a:gd name="T36" fmla="*/ 2640 w 2773"/>
                <a:gd name="T37" fmla="*/ 4778 h 5172"/>
                <a:gd name="T38" fmla="*/ 2640 w 2773"/>
                <a:gd name="T39" fmla="*/ 2836 h 5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3" h="5172">
                  <a:moveTo>
                    <a:pt x="2640" y="2836"/>
                  </a:moveTo>
                  <a:lnTo>
                    <a:pt x="1770" y="2026"/>
                  </a:lnTo>
                  <a:lnTo>
                    <a:pt x="997" y="2026"/>
                  </a:lnTo>
                  <a:lnTo>
                    <a:pt x="305" y="1380"/>
                  </a:lnTo>
                  <a:lnTo>
                    <a:pt x="305" y="390"/>
                  </a:lnTo>
                  <a:cubicBezTo>
                    <a:pt x="400" y="343"/>
                    <a:pt x="437" y="227"/>
                    <a:pt x="390" y="132"/>
                  </a:cubicBezTo>
                  <a:cubicBezTo>
                    <a:pt x="342" y="37"/>
                    <a:pt x="227" y="0"/>
                    <a:pt x="132" y="47"/>
                  </a:cubicBezTo>
                  <a:cubicBezTo>
                    <a:pt x="38" y="94"/>
                    <a:pt x="0" y="210"/>
                    <a:pt x="47" y="305"/>
                  </a:cubicBezTo>
                  <a:cubicBezTo>
                    <a:pt x="65" y="341"/>
                    <a:pt x="96" y="372"/>
                    <a:pt x="132" y="390"/>
                  </a:cubicBezTo>
                  <a:lnTo>
                    <a:pt x="132" y="1453"/>
                  </a:lnTo>
                  <a:lnTo>
                    <a:pt x="925" y="2198"/>
                  </a:lnTo>
                  <a:lnTo>
                    <a:pt x="1699" y="2198"/>
                  </a:lnTo>
                  <a:lnTo>
                    <a:pt x="2465" y="2910"/>
                  </a:lnTo>
                  <a:lnTo>
                    <a:pt x="2465" y="4778"/>
                  </a:lnTo>
                  <a:cubicBezTo>
                    <a:pt x="2371" y="4825"/>
                    <a:pt x="2331" y="4941"/>
                    <a:pt x="2379" y="5037"/>
                  </a:cubicBezTo>
                  <a:cubicBezTo>
                    <a:pt x="2426" y="5132"/>
                    <a:pt x="2542" y="5171"/>
                    <a:pt x="2638" y="5124"/>
                  </a:cubicBezTo>
                  <a:cubicBezTo>
                    <a:pt x="2733" y="5077"/>
                    <a:pt x="2772" y="4961"/>
                    <a:pt x="2725" y="4864"/>
                  </a:cubicBezTo>
                  <a:cubicBezTo>
                    <a:pt x="2707" y="4827"/>
                    <a:pt x="2676" y="4797"/>
                    <a:pt x="2638" y="4778"/>
                  </a:cubicBezTo>
                  <a:lnTo>
                    <a:pt x="2640" y="4778"/>
                  </a:lnTo>
                  <a:lnTo>
                    <a:pt x="2640" y="2836"/>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60" name="Freeform 11">
              <a:extLst>
                <a:ext uri="{FF2B5EF4-FFF2-40B4-BE49-F238E27FC236}">
                  <a16:creationId xmlns:a16="http://schemas.microsoft.com/office/drawing/2014/main" id="{29FFAEE5-960B-4054-B443-14610691DCFB}"/>
                </a:ext>
              </a:extLst>
            </p:cNvPr>
            <p:cNvSpPr>
              <a:spLocks noChangeArrowheads="1"/>
            </p:cNvSpPr>
            <p:nvPr/>
          </p:nvSpPr>
          <p:spPr bwMode="auto">
            <a:xfrm>
              <a:off x="5930900" y="1577975"/>
              <a:ext cx="280988" cy="1128713"/>
            </a:xfrm>
            <a:custGeom>
              <a:avLst/>
              <a:gdLst>
                <a:gd name="T0" fmla="*/ 134 w 780"/>
                <a:gd name="T1" fmla="*/ 1308 h 3136"/>
                <a:gd name="T2" fmla="*/ 134 w 780"/>
                <a:gd name="T3" fmla="*/ 2742 h 3136"/>
                <a:gd name="T4" fmla="*/ 47 w 780"/>
                <a:gd name="T5" fmla="*/ 3002 h 3136"/>
                <a:gd name="T6" fmla="*/ 307 w 780"/>
                <a:gd name="T7" fmla="*/ 3088 h 3136"/>
                <a:gd name="T8" fmla="*/ 393 w 780"/>
                <a:gd name="T9" fmla="*/ 2828 h 3136"/>
                <a:gd name="T10" fmla="*/ 307 w 780"/>
                <a:gd name="T11" fmla="*/ 2742 h 3136"/>
                <a:gd name="T12" fmla="*/ 307 w 780"/>
                <a:gd name="T13" fmla="*/ 1385 h 3136"/>
                <a:gd name="T14" fmla="*/ 648 w 780"/>
                <a:gd name="T15" fmla="*/ 1062 h 3136"/>
                <a:gd name="T16" fmla="*/ 648 w 780"/>
                <a:gd name="T17" fmla="*/ 399 h 3136"/>
                <a:gd name="T18" fmla="*/ 627 w 780"/>
                <a:gd name="T19" fmla="*/ 399 h 3136"/>
                <a:gd name="T20" fmla="*/ 743 w 780"/>
                <a:gd name="T21" fmla="*/ 152 h 3136"/>
                <a:gd name="T22" fmla="*/ 496 w 780"/>
                <a:gd name="T23" fmla="*/ 36 h 3136"/>
                <a:gd name="T24" fmla="*/ 380 w 780"/>
                <a:gd name="T25" fmla="*/ 283 h 3136"/>
                <a:gd name="T26" fmla="*/ 496 w 780"/>
                <a:gd name="T27" fmla="*/ 399 h 3136"/>
                <a:gd name="T28" fmla="*/ 475 w 780"/>
                <a:gd name="T29" fmla="*/ 399 h 3136"/>
                <a:gd name="T30" fmla="*/ 475 w 780"/>
                <a:gd name="T31" fmla="*/ 988 h 3136"/>
                <a:gd name="T32" fmla="*/ 134 w 780"/>
                <a:gd name="T33" fmla="*/ 1308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3136">
                  <a:moveTo>
                    <a:pt x="134" y="1308"/>
                  </a:moveTo>
                  <a:lnTo>
                    <a:pt x="134" y="2742"/>
                  </a:lnTo>
                  <a:cubicBezTo>
                    <a:pt x="39" y="2789"/>
                    <a:pt x="0" y="2905"/>
                    <a:pt x="47" y="3002"/>
                  </a:cubicBezTo>
                  <a:cubicBezTo>
                    <a:pt x="94" y="3096"/>
                    <a:pt x="210" y="3135"/>
                    <a:pt x="307" y="3088"/>
                  </a:cubicBezTo>
                  <a:cubicBezTo>
                    <a:pt x="401" y="3041"/>
                    <a:pt x="441" y="2925"/>
                    <a:pt x="393" y="2828"/>
                  </a:cubicBezTo>
                  <a:cubicBezTo>
                    <a:pt x="375" y="2791"/>
                    <a:pt x="344" y="2762"/>
                    <a:pt x="307" y="2742"/>
                  </a:cubicBezTo>
                  <a:lnTo>
                    <a:pt x="307" y="1385"/>
                  </a:lnTo>
                  <a:lnTo>
                    <a:pt x="648" y="1062"/>
                  </a:lnTo>
                  <a:lnTo>
                    <a:pt x="648" y="399"/>
                  </a:lnTo>
                  <a:lnTo>
                    <a:pt x="627" y="399"/>
                  </a:lnTo>
                  <a:cubicBezTo>
                    <a:pt x="726" y="363"/>
                    <a:pt x="779" y="252"/>
                    <a:pt x="743" y="152"/>
                  </a:cubicBezTo>
                  <a:cubicBezTo>
                    <a:pt x="707" y="52"/>
                    <a:pt x="596" y="0"/>
                    <a:pt x="496" y="36"/>
                  </a:cubicBezTo>
                  <a:cubicBezTo>
                    <a:pt x="397" y="72"/>
                    <a:pt x="344" y="183"/>
                    <a:pt x="380" y="283"/>
                  </a:cubicBezTo>
                  <a:cubicBezTo>
                    <a:pt x="400" y="337"/>
                    <a:pt x="442" y="379"/>
                    <a:pt x="496" y="399"/>
                  </a:cubicBezTo>
                  <a:lnTo>
                    <a:pt x="475" y="399"/>
                  </a:lnTo>
                  <a:lnTo>
                    <a:pt x="475" y="988"/>
                  </a:lnTo>
                  <a:lnTo>
                    <a:pt x="134" y="13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61" name="Freeform 12">
              <a:extLst>
                <a:ext uri="{FF2B5EF4-FFF2-40B4-BE49-F238E27FC236}">
                  <a16:creationId xmlns:a16="http://schemas.microsoft.com/office/drawing/2014/main" id="{5B8C5623-3477-4BC2-9EFD-49AF3AC0A9F8}"/>
                </a:ext>
              </a:extLst>
            </p:cNvPr>
            <p:cNvSpPr>
              <a:spLocks noChangeArrowheads="1"/>
            </p:cNvSpPr>
            <p:nvPr/>
          </p:nvSpPr>
          <p:spPr bwMode="auto">
            <a:xfrm>
              <a:off x="6515100" y="1920875"/>
              <a:ext cx="273050" cy="733425"/>
            </a:xfrm>
            <a:custGeom>
              <a:avLst/>
              <a:gdLst>
                <a:gd name="T0" fmla="*/ 754 w 757"/>
                <a:gd name="T1" fmla="*/ 193 h 2037"/>
                <a:gd name="T2" fmla="*/ 560 w 757"/>
                <a:gd name="T3" fmla="*/ 0 h 2037"/>
                <a:gd name="T4" fmla="*/ 367 w 757"/>
                <a:gd name="T5" fmla="*/ 194 h 2037"/>
                <a:gd name="T6" fmla="*/ 473 w 757"/>
                <a:gd name="T7" fmla="*/ 366 h 2037"/>
                <a:gd name="T8" fmla="*/ 473 w 757"/>
                <a:gd name="T9" fmla="*/ 1030 h 2037"/>
                <a:gd name="T10" fmla="*/ 132 w 757"/>
                <a:gd name="T11" fmla="*/ 1350 h 2037"/>
                <a:gd name="T12" fmla="*/ 132 w 757"/>
                <a:gd name="T13" fmla="*/ 1643 h 2037"/>
                <a:gd name="T14" fmla="*/ 137 w 757"/>
                <a:gd name="T15" fmla="*/ 1643 h 2037"/>
                <a:gd name="T16" fmla="*/ 44 w 757"/>
                <a:gd name="T17" fmla="*/ 1899 h 2037"/>
                <a:gd name="T18" fmla="*/ 300 w 757"/>
                <a:gd name="T19" fmla="*/ 1992 h 2037"/>
                <a:gd name="T20" fmla="*/ 393 w 757"/>
                <a:gd name="T21" fmla="*/ 1736 h 2037"/>
                <a:gd name="T22" fmla="*/ 300 w 757"/>
                <a:gd name="T23" fmla="*/ 1643 h 2037"/>
                <a:gd name="T24" fmla="*/ 305 w 757"/>
                <a:gd name="T25" fmla="*/ 1643 h 2037"/>
                <a:gd name="T26" fmla="*/ 305 w 757"/>
                <a:gd name="T27" fmla="*/ 1427 h 2037"/>
                <a:gd name="T28" fmla="*/ 646 w 757"/>
                <a:gd name="T29" fmla="*/ 1107 h 2037"/>
                <a:gd name="T30" fmla="*/ 646 w 757"/>
                <a:gd name="T31" fmla="*/ 366 h 2037"/>
                <a:gd name="T32" fmla="*/ 754 w 757"/>
                <a:gd name="T33" fmla="*/ 193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7" h="2037">
                  <a:moveTo>
                    <a:pt x="754" y="193"/>
                  </a:moveTo>
                  <a:cubicBezTo>
                    <a:pt x="754" y="86"/>
                    <a:pt x="668" y="0"/>
                    <a:pt x="560" y="0"/>
                  </a:cubicBezTo>
                  <a:cubicBezTo>
                    <a:pt x="454" y="0"/>
                    <a:pt x="367" y="86"/>
                    <a:pt x="367" y="194"/>
                  </a:cubicBezTo>
                  <a:cubicBezTo>
                    <a:pt x="367" y="268"/>
                    <a:pt x="408" y="333"/>
                    <a:pt x="473" y="366"/>
                  </a:cubicBezTo>
                  <a:lnTo>
                    <a:pt x="473" y="1030"/>
                  </a:lnTo>
                  <a:lnTo>
                    <a:pt x="132" y="1350"/>
                  </a:lnTo>
                  <a:lnTo>
                    <a:pt x="132" y="1643"/>
                  </a:lnTo>
                  <a:lnTo>
                    <a:pt x="137" y="1643"/>
                  </a:lnTo>
                  <a:cubicBezTo>
                    <a:pt x="40" y="1688"/>
                    <a:pt x="0" y="1803"/>
                    <a:pt x="44" y="1899"/>
                  </a:cubicBezTo>
                  <a:cubicBezTo>
                    <a:pt x="89" y="1995"/>
                    <a:pt x="204" y="2036"/>
                    <a:pt x="300" y="1992"/>
                  </a:cubicBezTo>
                  <a:cubicBezTo>
                    <a:pt x="396" y="1948"/>
                    <a:pt x="437" y="1832"/>
                    <a:pt x="393" y="1736"/>
                  </a:cubicBezTo>
                  <a:cubicBezTo>
                    <a:pt x="374" y="1695"/>
                    <a:pt x="341" y="1662"/>
                    <a:pt x="300" y="1643"/>
                  </a:cubicBezTo>
                  <a:lnTo>
                    <a:pt x="305" y="1643"/>
                  </a:lnTo>
                  <a:lnTo>
                    <a:pt x="305" y="1427"/>
                  </a:lnTo>
                  <a:lnTo>
                    <a:pt x="646" y="1107"/>
                  </a:lnTo>
                  <a:lnTo>
                    <a:pt x="646" y="366"/>
                  </a:lnTo>
                  <a:cubicBezTo>
                    <a:pt x="713" y="333"/>
                    <a:pt x="756" y="266"/>
                    <a:pt x="754" y="1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62" name="Freeform 13">
              <a:extLst>
                <a:ext uri="{FF2B5EF4-FFF2-40B4-BE49-F238E27FC236}">
                  <a16:creationId xmlns:a16="http://schemas.microsoft.com/office/drawing/2014/main" id="{F71802B3-7A9F-45B8-8D5A-7C6E3FD9E75B}"/>
                </a:ext>
              </a:extLst>
            </p:cNvPr>
            <p:cNvSpPr>
              <a:spLocks noChangeArrowheads="1"/>
            </p:cNvSpPr>
            <p:nvPr/>
          </p:nvSpPr>
          <p:spPr bwMode="auto">
            <a:xfrm>
              <a:off x="5921375" y="2038350"/>
              <a:ext cx="573088" cy="1593850"/>
            </a:xfrm>
            <a:custGeom>
              <a:avLst/>
              <a:gdLst>
                <a:gd name="T0" fmla="*/ 1399 w 1593"/>
                <a:gd name="T1" fmla="*/ 385 h 4427"/>
                <a:gd name="T2" fmla="*/ 1592 w 1593"/>
                <a:gd name="T3" fmla="*/ 193 h 4427"/>
                <a:gd name="T4" fmla="*/ 1399 w 1593"/>
                <a:gd name="T5" fmla="*/ 0 h 4427"/>
                <a:gd name="T6" fmla="*/ 1206 w 1593"/>
                <a:gd name="T7" fmla="*/ 193 h 4427"/>
                <a:gd name="T8" fmla="*/ 1216 w 1593"/>
                <a:gd name="T9" fmla="*/ 250 h 4427"/>
                <a:gd name="T10" fmla="*/ 668 w 1593"/>
                <a:gd name="T11" fmla="*/ 769 h 4427"/>
                <a:gd name="T12" fmla="*/ 661 w 1593"/>
                <a:gd name="T13" fmla="*/ 1772 h 4427"/>
                <a:gd name="T14" fmla="*/ 142 w 1593"/>
                <a:gd name="T15" fmla="*/ 2281 h 4427"/>
                <a:gd name="T16" fmla="*/ 142 w 1593"/>
                <a:gd name="T17" fmla="*/ 4028 h 4427"/>
                <a:gd name="T18" fmla="*/ 44 w 1593"/>
                <a:gd name="T19" fmla="*/ 4284 h 4427"/>
                <a:gd name="T20" fmla="*/ 300 w 1593"/>
                <a:gd name="T21" fmla="*/ 4382 h 4427"/>
                <a:gd name="T22" fmla="*/ 398 w 1593"/>
                <a:gd name="T23" fmla="*/ 4125 h 4427"/>
                <a:gd name="T24" fmla="*/ 315 w 1593"/>
                <a:gd name="T25" fmla="*/ 4034 h 4427"/>
                <a:gd name="T26" fmla="*/ 315 w 1593"/>
                <a:gd name="T27" fmla="*/ 2353 h 4427"/>
                <a:gd name="T28" fmla="*/ 834 w 1593"/>
                <a:gd name="T29" fmla="*/ 1845 h 4427"/>
                <a:gd name="T30" fmla="*/ 841 w 1593"/>
                <a:gd name="T31" fmla="*/ 841 h 4427"/>
                <a:gd name="T32" fmla="*/ 1337 w 1593"/>
                <a:gd name="T33" fmla="*/ 374 h 4427"/>
                <a:gd name="T34" fmla="*/ 1399 w 1593"/>
                <a:gd name="T35" fmla="*/ 385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3" h="4427">
                  <a:moveTo>
                    <a:pt x="1399" y="385"/>
                  </a:moveTo>
                  <a:cubicBezTo>
                    <a:pt x="1505" y="385"/>
                    <a:pt x="1592" y="299"/>
                    <a:pt x="1592" y="193"/>
                  </a:cubicBezTo>
                  <a:cubicBezTo>
                    <a:pt x="1592" y="87"/>
                    <a:pt x="1505" y="0"/>
                    <a:pt x="1399" y="0"/>
                  </a:cubicBezTo>
                  <a:cubicBezTo>
                    <a:pt x="1293" y="0"/>
                    <a:pt x="1206" y="87"/>
                    <a:pt x="1206" y="193"/>
                  </a:cubicBezTo>
                  <a:cubicBezTo>
                    <a:pt x="1206" y="212"/>
                    <a:pt x="1210" y="232"/>
                    <a:pt x="1216" y="250"/>
                  </a:cubicBezTo>
                  <a:lnTo>
                    <a:pt x="668" y="769"/>
                  </a:lnTo>
                  <a:lnTo>
                    <a:pt x="661" y="1772"/>
                  </a:lnTo>
                  <a:lnTo>
                    <a:pt x="142" y="2281"/>
                  </a:lnTo>
                  <a:lnTo>
                    <a:pt x="142" y="4028"/>
                  </a:lnTo>
                  <a:cubicBezTo>
                    <a:pt x="44" y="4072"/>
                    <a:pt x="0" y="4186"/>
                    <a:pt x="44" y="4284"/>
                  </a:cubicBezTo>
                  <a:cubicBezTo>
                    <a:pt x="88" y="4382"/>
                    <a:pt x="202" y="4426"/>
                    <a:pt x="300" y="4382"/>
                  </a:cubicBezTo>
                  <a:cubicBezTo>
                    <a:pt x="398" y="4338"/>
                    <a:pt x="442" y="4223"/>
                    <a:pt x="398" y="4125"/>
                  </a:cubicBezTo>
                  <a:cubicBezTo>
                    <a:pt x="382" y="4086"/>
                    <a:pt x="352" y="4055"/>
                    <a:pt x="315" y="4034"/>
                  </a:cubicBezTo>
                  <a:lnTo>
                    <a:pt x="315" y="2353"/>
                  </a:lnTo>
                  <a:lnTo>
                    <a:pt x="834" y="1845"/>
                  </a:lnTo>
                  <a:lnTo>
                    <a:pt x="841" y="841"/>
                  </a:lnTo>
                  <a:lnTo>
                    <a:pt x="1337" y="374"/>
                  </a:lnTo>
                  <a:cubicBezTo>
                    <a:pt x="1355" y="381"/>
                    <a:pt x="1376" y="385"/>
                    <a:pt x="1399" y="385"/>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63" name="Freeform 14">
              <a:extLst>
                <a:ext uri="{FF2B5EF4-FFF2-40B4-BE49-F238E27FC236}">
                  <a16:creationId xmlns:a16="http://schemas.microsoft.com/office/drawing/2014/main" id="{091810FA-CF12-4A0D-845E-D7727EEBAF18}"/>
                </a:ext>
              </a:extLst>
            </p:cNvPr>
            <p:cNvSpPr>
              <a:spLocks noChangeArrowheads="1"/>
            </p:cNvSpPr>
            <p:nvPr/>
          </p:nvSpPr>
          <p:spPr bwMode="auto">
            <a:xfrm>
              <a:off x="6142038" y="1693863"/>
              <a:ext cx="261937" cy="454025"/>
            </a:xfrm>
            <a:custGeom>
              <a:avLst/>
              <a:gdLst>
                <a:gd name="T0" fmla="*/ 727 w 728"/>
                <a:gd name="T1" fmla="*/ 192 h 1263"/>
                <a:gd name="T2" fmla="*/ 534 w 728"/>
                <a:gd name="T3" fmla="*/ 0 h 1263"/>
                <a:gd name="T4" fmla="*/ 342 w 728"/>
                <a:gd name="T5" fmla="*/ 192 h 1263"/>
                <a:gd name="T6" fmla="*/ 448 w 728"/>
                <a:gd name="T7" fmla="*/ 364 h 1263"/>
                <a:gd name="T8" fmla="*/ 448 w 728"/>
                <a:gd name="T9" fmla="*/ 754 h 1263"/>
                <a:gd name="T10" fmla="*/ 289 w 728"/>
                <a:gd name="T11" fmla="*/ 903 h 1263"/>
                <a:gd name="T12" fmla="*/ 193 w 728"/>
                <a:gd name="T13" fmla="*/ 876 h 1263"/>
                <a:gd name="T14" fmla="*/ 0 w 728"/>
                <a:gd name="T15" fmla="*/ 1069 h 1263"/>
                <a:gd name="T16" fmla="*/ 193 w 728"/>
                <a:gd name="T17" fmla="*/ 1262 h 1263"/>
                <a:gd name="T18" fmla="*/ 386 w 728"/>
                <a:gd name="T19" fmla="*/ 1069 h 1263"/>
                <a:gd name="T20" fmla="*/ 384 w 728"/>
                <a:gd name="T21" fmla="*/ 1051 h 1263"/>
                <a:gd name="T22" fmla="*/ 621 w 728"/>
                <a:gd name="T23" fmla="*/ 829 h 1263"/>
                <a:gd name="T24" fmla="*/ 621 w 728"/>
                <a:gd name="T25" fmla="*/ 364 h 1263"/>
                <a:gd name="T26" fmla="*/ 727 w 728"/>
                <a:gd name="T27" fmla="*/ 192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8" h="1263">
                  <a:moveTo>
                    <a:pt x="727" y="192"/>
                  </a:moveTo>
                  <a:cubicBezTo>
                    <a:pt x="727" y="86"/>
                    <a:pt x="640" y="0"/>
                    <a:pt x="534" y="0"/>
                  </a:cubicBezTo>
                  <a:cubicBezTo>
                    <a:pt x="428" y="0"/>
                    <a:pt x="342" y="86"/>
                    <a:pt x="342" y="192"/>
                  </a:cubicBezTo>
                  <a:cubicBezTo>
                    <a:pt x="342" y="267"/>
                    <a:pt x="386" y="333"/>
                    <a:pt x="448" y="364"/>
                  </a:cubicBezTo>
                  <a:lnTo>
                    <a:pt x="448" y="754"/>
                  </a:lnTo>
                  <a:lnTo>
                    <a:pt x="289" y="903"/>
                  </a:lnTo>
                  <a:cubicBezTo>
                    <a:pt x="262" y="886"/>
                    <a:pt x="229" y="876"/>
                    <a:pt x="193" y="876"/>
                  </a:cubicBezTo>
                  <a:cubicBezTo>
                    <a:pt x="87" y="876"/>
                    <a:pt x="0" y="963"/>
                    <a:pt x="0" y="1069"/>
                  </a:cubicBezTo>
                  <a:cubicBezTo>
                    <a:pt x="0" y="1175"/>
                    <a:pt x="87" y="1262"/>
                    <a:pt x="193" y="1262"/>
                  </a:cubicBezTo>
                  <a:cubicBezTo>
                    <a:pt x="299" y="1262"/>
                    <a:pt x="386" y="1175"/>
                    <a:pt x="386" y="1069"/>
                  </a:cubicBezTo>
                  <a:cubicBezTo>
                    <a:pt x="386" y="1063"/>
                    <a:pt x="384" y="1058"/>
                    <a:pt x="384" y="1051"/>
                  </a:cubicBezTo>
                  <a:lnTo>
                    <a:pt x="621" y="829"/>
                  </a:lnTo>
                  <a:lnTo>
                    <a:pt x="621" y="364"/>
                  </a:lnTo>
                  <a:cubicBezTo>
                    <a:pt x="683" y="333"/>
                    <a:pt x="727" y="267"/>
                    <a:pt x="727" y="19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264" name="Group 263">
            <a:extLst>
              <a:ext uri="{FF2B5EF4-FFF2-40B4-BE49-F238E27FC236}">
                <a16:creationId xmlns:a16="http://schemas.microsoft.com/office/drawing/2014/main" id="{B5DAC5A1-0DCF-4F27-91D7-D4954A218416}"/>
              </a:ext>
            </a:extLst>
          </p:cNvPr>
          <p:cNvGrpSpPr/>
          <p:nvPr/>
        </p:nvGrpSpPr>
        <p:grpSpPr>
          <a:xfrm>
            <a:off x="5731391" y="3637098"/>
            <a:ext cx="400544" cy="400542"/>
            <a:chOff x="2335756" y="3558618"/>
            <a:chExt cx="318744" cy="318742"/>
          </a:xfrm>
        </p:grpSpPr>
        <p:sp>
          <p:nvSpPr>
            <p:cNvPr id="265" name="Freeform 22">
              <a:extLst>
                <a:ext uri="{FF2B5EF4-FFF2-40B4-BE49-F238E27FC236}">
                  <a16:creationId xmlns:a16="http://schemas.microsoft.com/office/drawing/2014/main" id="{0281BC68-0777-4BE8-B7E1-BC8F16D66FF5}"/>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266" name="Oval 265">
              <a:extLst>
                <a:ext uri="{FF2B5EF4-FFF2-40B4-BE49-F238E27FC236}">
                  <a16:creationId xmlns:a16="http://schemas.microsoft.com/office/drawing/2014/main" id="{403F9B13-1696-431B-959D-6929C7978092}"/>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err="1">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67" name="Group 266">
            <a:extLst>
              <a:ext uri="{FF2B5EF4-FFF2-40B4-BE49-F238E27FC236}">
                <a16:creationId xmlns:a16="http://schemas.microsoft.com/office/drawing/2014/main" id="{6CC6C93F-4964-4CAF-B601-19A01833B70B}"/>
              </a:ext>
            </a:extLst>
          </p:cNvPr>
          <p:cNvGrpSpPr/>
          <p:nvPr/>
        </p:nvGrpSpPr>
        <p:grpSpPr>
          <a:xfrm>
            <a:off x="7892893" y="3639538"/>
            <a:ext cx="435200" cy="395663"/>
            <a:chOff x="4530976" y="2990126"/>
            <a:chExt cx="231285" cy="210274"/>
          </a:xfrm>
        </p:grpSpPr>
        <p:sp>
          <p:nvSpPr>
            <p:cNvPr id="268" name="Freeform 5">
              <a:extLst>
                <a:ext uri="{FF2B5EF4-FFF2-40B4-BE49-F238E27FC236}">
                  <a16:creationId xmlns:a16="http://schemas.microsoft.com/office/drawing/2014/main" id="{E2C8FB76-84CE-450B-BED4-3833ACCAC9B5}"/>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269" name="Group 268">
              <a:extLst>
                <a:ext uri="{FF2B5EF4-FFF2-40B4-BE49-F238E27FC236}">
                  <a16:creationId xmlns:a16="http://schemas.microsoft.com/office/drawing/2014/main" id="{ED37A98D-1659-4E81-B11B-6C3737AE3E0D}"/>
                </a:ext>
              </a:extLst>
            </p:cNvPr>
            <p:cNvGrpSpPr/>
            <p:nvPr/>
          </p:nvGrpSpPr>
          <p:grpSpPr>
            <a:xfrm>
              <a:off x="4646619" y="3052306"/>
              <a:ext cx="0" cy="122254"/>
              <a:chOff x="4791447" y="2616042"/>
              <a:chExt cx="0" cy="1427764"/>
            </a:xfrm>
          </p:grpSpPr>
          <p:cxnSp>
            <p:nvCxnSpPr>
              <p:cNvPr id="270" name="Straight Connector 269">
                <a:extLst>
                  <a:ext uri="{FF2B5EF4-FFF2-40B4-BE49-F238E27FC236}">
                    <a16:creationId xmlns:a16="http://schemas.microsoft.com/office/drawing/2014/main" id="{DBE4F3E0-016C-46AE-8920-5D9F056D1CC4}"/>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D5BC486B-6846-4EDB-99F5-486658A03DFA}"/>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72" name="Group 271">
            <a:extLst>
              <a:ext uri="{FF2B5EF4-FFF2-40B4-BE49-F238E27FC236}">
                <a16:creationId xmlns:a16="http://schemas.microsoft.com/office/drawing/2014/main" id="{BD0BAFE0-4037-45A0-8361-2810A57C0A17}"/>
              </a:ext>
            </a:extLst>
          </p:cNvPr>
          <p:cNvGrpSpPr/>
          <p:nvPr/>
        </p:nvGrpSpPr>
        <p:grpSpPr>
          <a:xfrm>
            <a:off x="8146596" y="4932273"/>
            <a:ext cx="612740" cy="486364"/>
            <a:chOff x="4223626" y="2353385"/>
            <a:chExt cx="1173971" cy="931848"/>
          </a:xfrm>
        </p:grpSpPr>
        <p:grpSp>
          <p:nvGrpSpPr>
            <p:cNvPr id="273" name="Group 272">
              <a:extLst>
                <a:ext uri="{FF2B5EF4-FFF2-40B4-BE49-F238E27FC236}">
                  <a16:creationId xmlns:a16="http://schemas.microsoft.com/office/drawing/2014/main" id="{03DAE14E-9E1F-421C-A13D-1862D6D6B759}"/>
                </a:ext>
              </a:extLst>
            </p:cNvPr>
            <p:cNvGrpSpPr/>
            <p:nvPr/>
          </p:nvGrpSpPr>
          <p:grpSpPr>
            <a:xfrm>
              <a:off x="4273550" y="2402418"/>
              <a:ext cx="1079500" cy="840315"/>
              <a:chOff x="4273550" y="2402418"/>
              <a:chExt cx="1079500" cy="840315"/>
            </a:xfrm>
          </p:grpSpPr>
          <p:cxnSp>
            <p:nvCxnSpPr>
              <p:cNvPr id="282" name="Straight Connector 281">
                <a:extLst>
                  <a:ext uri="{FF2B5EF4-FFF2-40B4-BE49-F238E27FC236}">
                    <a16:creationId xmlns:a16="http://schemas.microsoft.com/office/drawing/2014/main" id="{FF55EC47-BC5D-447E-80F8-ABABEE6C8B38}"/>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3" name="Straight Connector 282">
                <a:extLst>
                  <a:ext uri="{FF2B5EF4-FFF2-40B4-BE49-F238E27FC236}">
                    <a16:creationId xmlns:a16="http://schemas.microsoft.com/office/drawing/2014/main" id="{8F516592-3349-4B90-B9BE-23E548CC8BB1}"/>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4" name="Straight Connector 283">
                <a:extLst>
                  <a:ext uri="{FF2B5EF4-FFF2-40B4-BE49-F238E27FC236}">
                    <a16:creationId xmlns:a16="http://schemas.microsoft.com/office/drawing/2014/main" id="{E5FB8D1D-CF3D-4009-8AD2-A3EBB0FF1B58}"/>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5" name="Straight Connector 284">
                <a:extLst>
                  <a:ext uri="{FF2B5EF4-FFF2-40B4-BE49-F238E27FC236}">
                    <a16:creationId xmlns:a16="http://schemas.microsoft.com/office/drawing/2014/main" id="{ADC5C1D7-A05D-4EEA-B719-F432808BA566}"/>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6" name="Straight Connector 285">
                <a:extLst>
                  <a:ext uri="{FF2B5EF4-FFF2-40B4-BE49-F238E27FC236}">
                    <a16:creationId xmlns:a16="http://schemas.microsoft.com/office/drawing/2014/main" id="{27E1D2E8-F6A2-468F-9770-9066AC8AD3EF}"/>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7" name="Straight Connector 286">
                <a:extLst>
                  <a:ext uri="{FF2B5EF4-FFF2-40B4-BE49-F238E27FC236}">
                    <a16:creationId xmlns:a16="http://schemas.microsoft.com/office/drawing/2014/main" id="{FEA242D6-205D-4F4D-8B50-42FA6D33D1CD}"/>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8" name="Straight Connector 287">
                <a:extLst>
                  <a:ext uri="{FF2B5EF4-FFF2-40B4-BE49-F238E27FC236}">
                    <a16:creationId xmlns:a16="http://schemas.microsoft.com/office/drawing/2014/main" id="{FFA6D659-4A00-4DE1-AE47-8EC37682C2BC}"/>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9" name="Straight Connector 288">
                <a:extLst>
                  <a:ext uri="{FF2B5EF4-FFF2-40B4-BE49-F238E27FC236}">
                    <a16:creationId xmlns:a16="http://schemas.microsoft.com/office/drawing/2014/main" id="{FFCE8B8D-5364-4D29-AC19-D858955B934F}"/>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0" name="Straight Connector 289">
                <a:extLst>
                  <a:ext uri="{FF2B5EF4-FFF2-40B4-BE49-F238E27FC236}">
                    <a16:creationId xmlns:a16="http://schemas.microsoft.com/office/drawing/2014/main" id="{A5EAEE32-ABDF-496E-9BAC-B16DE103E4C4}"/>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1" name="Straight Connector 290">
                <a:extLst>
                  <a:ext uri="{FF2B5EF4-FFF2-40B4-BE49-F238E27FC236}">
                    <a16:creationId xmlns:a16="http://schemas.microsoft.com/office/drawing/2014/main" id="{1B60DD97-5CF8-4BE7-915C-3F93B61163C1}"/>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2" name="Straight Connector 291">
                <a:extLst>
                  <a:ext uri="{FF2B5EF4-FFF2-40B4-BE49-F238E27FC236}">
                    <a16:creationId xmlns:a16="http://schemas.microsoft.com/office/drawing/2014/main" id="{A2862EFB-2F24-4F3F-8EFF-3ED99CFBC32B}"/>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3" name="Straight Connector 292">
                <a:extLst>
                  <a:ext uri="{FF2B5EF4-FFF2-40B4-BE49-F238E27FC236}">
                    <a16:creationId xmlns:a16="http://schemas.microsoft.com/office/drawing/2014/main" id="{8179D5C8-DF55-44AA-950C-965E642FF2B2}"/>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4" name="Straight Connector 293">
                <a:extLst>
                  <a:ext uri="{FF2B5EF4-FFF2-40B4-BE49-F238E27FC236}">
                    <a16:creationId xmlns:a16="http://schemas.microsoft.com/office/drawing/2014/main" id="{2DD1A083-0CA2-4485-B9BE-7E74BFFED5B2}"/>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5" name="Straight Connector 294">
                <a:extLst>
                  <a:ext uri="{FF2B5EF4-FFF2-40B4-BE49-F238E27FC236}">
                    <a16:creationId xmlns:a16="http://schemas.microsoft.com/office/drawing/2014/main" id="{BA35D161-BE97-4B0D-9674-977DB88732DF}"/>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274" name="Oval 19">
              <a:extLst>
                <a:ext uri="{FF2B5EF4-FFF2-40B4-BE49-F238E27FC236}">
                  <a16:creationId xmlns:a16="http://schemas.microsoft.com/office/drawing/2014/main" id="{97968D62-3A7D-4CAA-9126-6A5025384FD0}"/>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75" name="Oval 19">
              <a:extLst>
                <a:ext uri="{FF2B5EF4-FFF2-40B4-BE49-F238E27FC236}">
                  <a16:creationId xmlns:a16="http://schemas.microsoft.com/office/drawing/2014/main" id="{472FB06B-0E35-49C3-9E2B-72D0BA0625B2}"/>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76" name="Oval 19">
              <a:extLst>
                <a:ext uri="{FF2B5EF4-FFF2-40B4-BE49-F238E27FC236}">
                  <a16:creationId xmlns:a16="http://schemas.microsoft.com/office/drawing/2014/main" id="{944E915E-F22C-460E-B16D-F3F1151A837B}"/>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77" name="Oval 19">
              <a:extLst>
                <a:ext uri="{FF2B5EF4-FFF2-40B4-BE49-F238E27FC236}">
                  <a16:creationId xmlns:a16="http://schemas.microsoft.com/office/drawing/2014/main" id="{AAD3ED21-C04D-457F-B2AE-20F1DAECAA5F}"/>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78" name="Oval 19">
              <a:extLst>
                <a:ext uri="{FF2B5EF4-FFF2-40B4-BE49-F238E27FC236}">
                  <a16:creationId xmlns:a16="http://schemas.microsoft.com/office/drawing/2014/main" id="{CE9C9FB8-2AE0-44A9-835A-B6EF2A291F45}"/>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79" name="Oval 19">
              <a:extLst>
                <a:ext uri="{FF2B5EF4-FFF2-40B4-BE49-F238E27FC236}">
                  <a16:creationId xmlns:a16="http://schemas.microsoft.com/office/drawing/2014/main" id="{AC22F11C-2317-4271-B684-B0D125AA54D0}"/>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80" name="Oval 19">
              <a:extLst>
                <a:ext uri="{FF2B5EF4-FFF2-40B4-BE49-F238E27FC236}">
                  <a16:creationId xmlns:a16="http://schemas.microsoft.com/office/drawing/2014/main" id="{263128C5-053A-4B05-B870-A2039A85616F}"/>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81" name="Oval 19">
              <a:extLst>
                <a:ext uri="{FF2B5EF4-FFF2-40B4-BE49-F238E27FC236}">
                  <a16:creationId xmlns:a16="http://schemas.microsoft.com/office/drawing/2014/main" id="{12D1BE23-8990-4C36-BC5C-FDE8977E483C}"/>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spTree>
    <p:extLst>
      <p:ext uri="{BB962C8B-B14F-4D97-AF65-F5344CB8AC3E}">
        <p14:creationId xmlns:p14="http://schemas.microsoft.com/office/powerpoint/2010/main" val="496179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E4A62A4-1B44-4D11-BE69-E5B0D7BF14BA}"/>
              </a:ext>
            </a:extLst>
          </p:cNvPr>
          <p:cNvSpPr>
            <a:spLocks noGrp="1"/>
          </p:cNvSpPr>
          <p:nvPr>
            <p:ph type="body" sz="quarter" idx="10"/>
          </p:nvPr>
        </p:nvSpPr>
        <p:spPr>
          <a:xfrm>
            <a:off x="269240" y="1324160"/>
            <a:ext cx="5826760" cy="5293757"/>
          </a:xfrm>
        </p:spPr>
        <p:txBody>
          <a:bodyPr/>
          <a:lstStyle/>
          <a:p>
            <a:r>
              <a:rPr lang="en-US" dirty="0"/>
              <a:t>GET STARTED IN SECONDS</a:t>
            </a:r>
          </a:p>
          <a:p>
            <a:pPr lvl="1"/>
            <a:r>
              <a:rPr lang="en-US" dirty="0"/>
              <a:t>Single click to launch your new Spark environment</a:t>
            </a:r>
          </a:p>
          <a:p>
            <a:r>
              <a:rPr lang="en-US" dirty="0"/>
              <a:t>INTERACTIVE EXPLORATION</a:t>
            </a:r>
          </a:p>
          <a:p>
            <a:pPr lvl="1"/>
            <a:r>
              <a:rPr lang="en-US" dirty="0"/>
              <a:t>Explore data using interactive notebooks with support for multiple programming languages including R, Python, Scala, and SQL</a:t>
            </a:r>
          </a:p>
          <a:p>
            <a:r>
              <a:rPr lang="en-US" dirty="0"/>
              <a:t>COLLABORATION</a:t>
            </a:r>
          </a:p>
          <a:p>
            <a:pPr lvl="1"/>
            <a:r>
              <a:rPr lang="en-US" dirty="0"/>
              <a:t>Work on the same notebook in real-time while tracking changes with detailed revision history, GitHub, or Bitbucket</a:t>
            </a:r>
          </a:p>
          <a:p>
            <a:r>
              <a:rPr lang="en-US" dirty="0"/>
              <a:t>VISUALIZATIONS</a:t>
            </a:r>
          </a:p>
          <a:p>
            <a:pPr lvl="1"/>
            <a:r>
              <a:rPr lang="en-US" dirty="0"/>
              <a:t>Visualize insights through a wide assortment of point-and-click visualizations. Or use powerful scriptable options like </a:t>
            </a:r>
            <a:r>
              <a:rPr lang="en-US" dirty="0" err="1"/>
              <a:t>matplotlib</a:t>
            </a:r>
            <a:r>
              <a:rPr lang="en-US" dirty="0"/>
              <a:t>, </a:t>
            </a:r>
            <a:r>
              <a:rPr lang="en-US" dirty="0" err="1"/>
              <a:t>ggplot</a:t>
            </a:r>
            <a:r>
              <a:rPr lang="en-US" dirty="0"/>
              <a:t>, and D3</a:t>
            </a:r>
          </a:p>
          <a:p>
            <a:r>
              <a:rPr lang="en-US" dirty="0"/>
              <a:t>DASHBOARDS</a:t>
            </a:r>
          </a:p>
          <a:p>
            <a:pPr lvl="1"/>
            <a:r>
              <a:rPr lang="en-US" dirty="0"/>
              <a:t>Rich integration with </a:t>
            </a:r>
            <a:r>
              <a:rPr lang="en-US" dirty="0" err="1"/>
              <a:t>PowerBI</a:t>
            </a:r>
            <a:r>
              <a:rPr lang="en-US" dirty="0"/>
              <a:t> to discover and share your insights in powerful new ways</a:t>
            </a:r>
          </a:p>
        </p:txBody>
      </p:sp>
      <p:sp>
        <p:nvSpPr>
          <p:cNvPr id="4" name="Title 3">
            <a:extLst>
              <a:ext uri="{FF2B5EF4-FFF2-40B4-BE49-F238E27FC236}">
                <a16:creationId xmlns:a16="http://schemas.microsoft.com/office/drawing/2014/main" id="{4B97AFAF-F0E5-4FCC-8356-52EB25569991}"/>
              </a:ext>
            </a:extLst>
          </p:cNvPr>
          <p:cNvSpPr>
            <a:spLocks noGrp="1"/>
          </p:cNvSpPr>
          <p:nvPr>
            <p:ph type="title"/>
          </p:nvPr>
        </p:nvSpPr>
        <p:spPr/>
        <p:txBody>
          <a:bodyPr/>
          <a:lstStyle/>
          <a:p>
            <a:r>
              <a:rPr lang="en-US"/>
              <a:t>Collaborative Workspace</a:t>
            </a:r>
            <a:endParaRPr lang="en-US" dirty="0"/>
          </a:p>
        </p:txBody>
      </p:sp>
      <p:grpSp>
        <p:nvGrpSpPr>
          <p:cNvPr id="2" name="Group 1">
            <a:extLst>
              <a:ext uri="{FF2B5EF4-FFF2-40B4-BE49-F238E27FC236}">
                <a16:creationId xmlns:a16="http://schemas.microsoft.com/office/drawing/2014/main" id="{EDCDD517-B017-45E4-A5C8-6FCF81DA0681}"/>
              </a:ext>
            </a:extLst>
          </p:cNvPr>
          <p:cNvGrpSpPr/>
          <p:nvPr/>
        </p:nvGrpSpPr>
        <p:grpSpPr>
          <a:xfrm>
            <a:off x="6284901" y="1833155"/>
            <a:ext cx="5596725" cy="3975462"/>
            <a:chOff x="2740512" y="1257570"/>
            <a:chExt cx="6559026" cy="4659003"/>
          </a:xfrm>
        </p:grpSpPr>
        <p:sp>
          <p:nvSpPr>
            <p:cNvPr id="176" name="Freeform 4">
              <a:extLst>
                <a:ext uri="{FF2B5EF4-FFF2-40B4-BE49-F238E27FC236}">
                  <a16:creationId xmlns:a16="http://schemas.microsoft.com/office/drawing/2014/main" id="{DAFA99DD-81E0-4DBE-8B6D-EE9E2FDBA3FC}"/>
                </a:ext>
              </a:extLst>
            </p:cNvPr>
            <p:cNvSpPr>
              <a:spLocks noChangeArrowheads="1"/>
            </p:cNvSpPr>
            <p:nvPr/>
          </p:nvSpPr>
          <p:spPr bwMode="auto">
            <a:xfrm>
              <a:off x="2740512" y="1257570"/>
              <a:ext cx="6559026" cy="4659003"/>
            </a:xfrm>
            <a:prstGeom prst="rect">
              <a:avLst/>
            </a:prstGeom>
            <a:solidFill>
              <a:schemeClr val="tx2">
                <a:alpha val="5000"/>
              </a:schemeClr>
            </a:solidFill>
            <a:ln w="12700" cap="flat">
              <a:solidFill>
                <a:schemeClr val="tx2"/>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7" name="Freeform 4">
              <a:extLst>
                <a:ext uri="{FF2B5EF4-FFF2-40B4-BE49-F238E27FC236}">
                  <a16:creationId xmlns:a16="http://schemas.microsoft.com/office/drawing/2014/main" id="{226F0FFD-681B-428E-9576-7415D78143E8}"/>
                </a:ext>
              </a:extLst>
            </p:cNvPr>
            <p:cNvSpPr>
              <a:spLocks noChangeArrowheads="1"/>
            </p:cNvSpPr>
            <p:nvPr/>
          </p:nvSpPr>
          <p:spPr bwMode="auto">
            <a:xfrm>
              <a:off x="2837398" y="4583044"/>
              <a:ext cx="6350000" cy="121467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178" name="Group 177">
              <a:extLst>
                <a:ext uri="{FF2B5EF4-FFF2-40B4-BE49-F238E27FC236}">
                  <a16:creationId xmlns:a16="http://schemas.microsoft.com/office/drawing/2014/main" id="{4082ABB0-790A-4BD6-B0CD-D45E5A3D1DEA}"/>
                </a:ext>
              </a:extLst>
            </p:cNvPr>
            <p:cNvGrpSpPr/>
            <p:nvPr/>
          </p:nvGrpSpPr>
          <p:grpSpPr>
            <a:xfrm>
              <a:off x="3571135" y="4969331"/>
              <a:ext cx="411025" cy="476588"/>
              <a:chOff x="1271588" y="5613400"/>
              <a:chExt cx="517525" cy="600076"/>
            </a:xfrm>
            <a:solidFill>
              <a:schemeClr val="tx2"/>
            </a:solidFill>
          </p:grpSpPr>
          <p:sp>
            <p:nvSpPr>
              <p:cNvPr id="179" name="Freeform 83">
                <a:extLst>
                  <a:ext uri="{FF2B5EF4-FFF2-40B4-BE49-F238E27FC236}">
                    <a16:creationId xmlns:a16="http://schemas.microsoft.com/office/drawing/2014/main" id="{27149DE0-B3D9-4646-9FA0-D4C6D15087AB}"/>
                  </a:ext>
                </a:extLst>
              </p:cNvPr>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80" name="Freeform 84">
                <a:extLst>
                  <a:ext uri="{FF2B5EF4-FFF2-40B4-BE49-F238E27FC236}">
                    <a16:creationId xmlns:a16="http://schemas.microsoft.com/office/drawing/2014/main" id="{38FF1518-A33D-40A9-B1EA-F494B1D7B09A}"/>
                  </a:ext>
                </a:extLst>
              </p:cNvPr>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81" name="Freeform 85">
                <a:extLst>
                  <a:ext uri="{FF2B5EF4-FFF2-40B4-BE49-F238E27FC236}">
                    <a16:creationId xmlns:a16="http://schemas.microsoft.com/office/drawing/2014/main" id="{BDF9DD34-DD7B-43C5-87F4-006244E593C8}"/>
                  </a:ext>
                </a:extLst>
              </p:cNvPr>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82" name="Freeform 86">
              <a:extLst>
                <a:ext uri="{FF2B5EF4-FFF2-40B4-BE49-F238E27FC236}">
                  <a16:creationId xmlns:a16="http://schemas.microsoft.com/office/drawing/2014/main" id="{C20545E7-9DAA-43AA-9C37-1957BB064B14}"/>
                </a:ext>
              </a:extLst>
            </p:cNvPr>
            <p:cNvSpPr>
              <a:spLocks noChangeArrowheads="1"/>
            </p:cNvSpPr>
            <p:nvPr/>
          </p:nvSpPr>
          <p:spPr bwMode="auto">
            <a:xfrm>
              <a:off x="6651352" y="4978037"/>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83" name="Rectangle 182">
              <a:extLst>
                <a:ext uri="{FF2B5EF4-FFF2-40B4-BE49-F238E27FC236}">
                  <a16:creationId xmlns:a16="http://schemas.microsoft.com/office/drawing/2014/main" id="{AA5BDB0D-648D-4636-9B20-9A71F0E6A72F}"/>
                </a:ext>
              </a:extLst>
            </p:cNvPr>
            <p:cNvSpPr/>
            <p:nvPr/>
          </p:nvSpPr>
          <p:spPr>
            <a:xfrm>
              <a:off x="2879892" y="4591162"/>
              <a:ext cx="6103542"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Optimized Databricks Runtime Engine</a:t>
              </a:r>
            </a:p>
          </p:txBody>
        </p:sp>
        <p:sp>
          <p:nvSpPr>
            <p:cNvPr id="184" name="Rectangle 183">
              <a:extLst>
                <a:ext uri="{FF2B5EF4-FFF2-40B4-BE49-F238E27FC236}">
                  <a16:creationId xmlns:a16="http://schemas.microsoft.com/office/drawing/2014/main" id="{E5D08CEE-3B6E-4D63-B3A4-338C6A640C60}"/>
                </a:ext>
              </a:extLst>
            </p:cNvPr>
            <p:cNvSpPr/>
            <p:nvPr/>
          </p:nvSpPr>
          <p:spPr>
            <a:xfrm>
              <a:off x="3169464" y="549317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DATABRICKS I/O</a:t>
              </a:r>
            </a:p>
          </p:txBody>
        </p:sp>
        <p:sp>
          <p:nvSpPr>
            <p:cNvPr id="185" name="Rectangle 184">
              <a:extLst>
                <a:ext uri="{FF2B5EF4-FFF2-40B4-BE49-F238E27FC236}">
                  <a16:creationId xmlns:a16="http://schemas.microsoft.com/office/drawing/2014/main" id="{8D5263F4-1FEF-460C-8006-A632696CC076}"/>
                </a:ext>
              </a:extLst>
            </p:cNvPr>
            <p:cNvSpPr/>
            <p:nvPr/>
          </p:nvSpPr>
          <p:spPr>
            <a:xfrm>
              <a:off x="6333964" y="549212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SERVERLESS</a:t>
              </a:r>
            </a:p>
          </p:txBody>
        </p:sp>
        <p:sp>
          <p:nvSpPr>
            <p:cNvPr id="186" name="Freeform 2">
              <a:extLst>
                <a:ext uri="{FF2B5EF4-FFF2-40B4-BE49-F238E27FC236}">
                  <a16:creationId xmlns:a16="http://schemas.microsoft.com/office/drawing/2014/main" id="{DA783F00-0EC4-4C04-83F4-73823A87EA6B}"/>
                </a:ext>
              </a:extLst>
            </p:cNvPr>
            <p:cNvSpPr>
              <a:spLocks noChangeArrowheads="1"/>
            </p:cNvSpPr>
            <p:nvPr/>
          </p:nvSpPr>
          <p:spPr bwMode="auto">
            <a:xfrm>
              <a:off x="2837398" y="3102412"/>
              <a:ext cx="6350000" cy="137884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87" name="Rectangle 186">
              <a:extLst>
                <a:ext uri="{FF2B5EF4-FFF2-40B4-BE49-F238E27FC236}">
                  <a16:creationId xmlns:a16="http://schemas.microsoft.com/office/drawing/2014/main" id="{5A2DA431-657E-4F8D-90D4-B6451232E400}"/>
                </a:ext>
              </a:extLst>
            </p:cNvPr>
            <p:cNvSpPr/>
            <p:nvPr/>
          </p:nvSpPr>
          <p:spPr>
            <a:xfrm>
              <a:off x="2879892" y="1731352"/>
              <a:ext cx="3644480"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Collaborative Workspace</a:t>
              </a:r>
            </a:p>
          </p:txBody>
        </p:sp>
        <p:sp>
          <p:nvSpPr>
            <p:cNvPr id="188" name="Rectangle 187">
              <a:extLst>
                <a:ext uri="{FF2B5EF4-FFF2-40B4-BE49-F238E27FC236}">
                  <a16:creationId xmlns:a16="http://schemas.microsoft.com/office/drawing/2014/main" id="{E25D260C-3693-4A82-9795-8385DE018850}"/>
                </a:ext>
              </a:extLst>
            </p:cNvPr>
            <p:cNvSpPr/>
            <p:nvPr/>
          </p:nvSpPr>
          <p:spPr>
            <a:xfrm>
              <a:off x="7853878" y="5484221"/>
              <a:ext cx="1216197"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Rest APIs</a:t>
              </a:r>
            </a:p>
          </p:txBody>
        </p:sp>
        <p:sp>
          <p:nvSpPr>
            <p:cNvPr id="189" name="Freeform 2">
              <a:extLst>
                <a:ext uri="{FF2B5EF4-FFF2-40B4-BE49-F238E27FC236}">
                  <a16:creationId xmlns:a16="http://schemas.microsoft.com/office/drawing/2014/main" id="{1BCC7C12-1DD1-4529-92FC-BDBF39A7887C}"/>
                </a:ext>
              </a:extLst>
            </p:cNvPr>
            <p:cNvSpPr>
              <a:spLocks noChangeArrowheads="1"/>
            </p:cNvSpPr>
            <p:nvPr/>
          </p:nvSpPr>
          <p:spPr bwMode="auto">
            <a:xfrm>
              <a:off x="2837398" y="1730364"/>
              <a:ext cx="6350000" cy="1260599"/>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pic>
          <p:nvPicPr>
            <p:cNvPr id="190" name="Picture 189">
              <a:extLst>
                <a:ext uri="{FF2B5EF4-FFF2-40B4-BE49-F238E27FC236}">
                  <a16:creationId xmlns:a16="http://schemas.microsoft.com/office/drawing/2014/main" id="{33EDC0A4-FDF1-4FE6-95B2-1837F1FA6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7985" y="4946317"/>
              <a:ext cx="800100" cy="418494"/>
            </a:xfrm>
            <a:prstGeom prst="rect">
              <a:avLst/>
            </a:prstGeom>
          </p:spPr>
        </p:pic>
        <p:sp>
          <p:nvSpPr>
            <p:cNvPr id="191" name="TextBox 190">
              <a:extLst>
                <a:ext uri="{FF2B5EF4-FFF2-40B4-BE49-F238E27FC236}">
                  <a16:creationId xmlns:a16="http://schemas.microsoft.com/office/drawing/2014/main" id="{378E67BD-1D3A-41E9-A2C9-B4F3872F8EC7}"/>
                </a:ext>
              </a:extLst>
            </p:cNvPr>
            <p:cNvSpPr txBox="1"/>
            <p:nvPr/>
          </p:nvSpPr>
          <p:spPr>
            <a:xfrm>
              <a:off x="2776727" y="1301060"/>
              <a:ext cx="1740958" cy="3606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light"/>
                  <a:ea typeface="+mn-ea"/>
                  <a:cs typeface="+mn-cs"/>
                </a:rPr>
                <a:t>Azure Databricks</a:t>
              </a:r>
            </a:p>
          </p:txBody>
        </p:sp>
        <p:sp>
          <p:nvSpPr>
            <p:cNvPr id="192" name="Rectangle 191">
              <a:extLst>
                <a:ext uri="{FF2B5EF4-FFF2-40B4-BE49-F238E27FC236}">
                  <a16:creationId xmlns:a16="http://schemas.microsoft.com/office/drawing/2014/main" id="{AF1169AF-F571-4658-8361-42C30797D306}"/>
                </a:ext>
              </a:extLst>
            </p:cNvPr>
            <p:cNvSpPr/>
            <p:nvPr/>
          </p:nvSpPr>
          <p:spPr>
            <a:xfrm>
              <a:off x="2879892" y="3138102"/>
              <a:ext cx="3644480"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193" name="Rectangle 192">
              <a:extLst>
                <a:ext uri="{FF2B5EF4-FFF2-40B4-BE49-F238E27FC236}">
                  <a16:creationId xmlns:a16="http://schemas.microsoft.com/office/drawing/2014/main" id="{09A58CB6-DBB2-4A7D-AC14-3A97F87189BB}"/>
                </a:ext>
              </a:extLst>
            </p:cNvPr>
            <p:cNvSpPr/>
            <p:nvPr/>
          </p:nvSpPr>
          <p:spPr>
            <a:xfrm>
              <a:off x="4691276" y="549212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APACHE SPARK</a:t>
              </a:r>
            </a:p>
          </p:txBody>
        </p:sp>
        <p:sp>
          <p:nvSpPr>
            <p:cNvPr id="194" name="Rectangle 193">
              <a:extLst>
                <a:ext uri="{FF2B5EF4-FFF2-40B4-BE49-F238E27FC236}">
                  <a16:creationId xmlns:a16="http://schemas.microsoft.com/office/drawing/2014/main" id="{CFBC2768-0411-40FD-9505-DC5BC48DAE96}"/>
                </a:ext>
              </a:extLst>
            </p:cNvPr>
            <p:cNvSpPr/>
            <p:nvPr/>
          </p:nvSpPr>
          <p:spPr>
            <a:xfrm>
              <a:off x="2881089" y="4156531"/>
              <a:ext cx="1770569"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MULTI-STAGE PIPELINES</a:t>
              </a:r>
            </a:p>
          </p:txBody>
        </p:sp>
        <p:sp>
          <p:nvSpPr>
            <p:cNvPr id="195" name="Rectangle 194">
              <a:extLst>
                <a:ext uri="{FF2B5EF4-FFF2-40B4-BE49-F238E27FC236}">
                  <a16:creationId xmlns:a16="http://schemas.microsoft.com/office/drawing/2014/main" id="{F60912E3-CE31-49BF-9B45-77B5830A4691}"/>
                </a:ext>
              </a:extLst>
            </p:cNvPr>
            <p:cNvSpPr/>
            <p:nvPr/>
          </p:nvSpPr>
          <p:spPr>
            <a:xfrm>
              <a:off x="3120747" y="2629547"/>
              <a:ext cx="1291376"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ENGINEER</a:t>
              </a:r>
            </a:p>
          </p:txBody>
        </p:sp>
        <p:grpSp>
          <p:nvGrpSpPr>
            <p:cNvPr id="196" name="Group 195">
              <a:extLst>
                <a:ext uri="{FF2B5EF4-FFF2-40B4-BE49-F238E27FC236}">
                  <a16:creationId xmlns:a16="http://schemas.microsoft.com/office/drawing/2014/main" id="{37855F1B-28CF-4E29-AE1F-710EDAD3ED70}"/>
                </a:ext>
              </a:extLst>
            </p:cNvPr>
            <p:cNvGrpSpPr/>
            <p:nvPr/>
          </p:nvGrpSpPr>
          <p:grpSpPr>
            <a:xfrm>
              <a:off x="3575726" y="2228197"/>
              <a:ext cx="509188" cy="399948"/>
              <a:chOff x="8339328" y="268334"/>
              <a:chExt cx="780544" cy="613088"/>
            </a:xfrm>
          </p:grpSpPr>
          <p:sp>
            <p:nvSpPr>
              <p:cNvPr id="197" name="Freeform 17">
                <a:extLst>
                  <a:ext uri="{FF2B5EF4-FFF2-40B4-BE49-F238E27FC236}">
                    <a16:creationId xmlns:a16="http://schemas.microsoft.com/office/drawing/2014/main" id="{5D7F2C4E-15F5-49EB-987D-297B9D520E3B}"/>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8" name="Freeform 5">
                <a:extLst>
                  <a:ext uri="{FF2B5EF4-FFF2-40B4-BE49-F238E27FC236}">
                    <a16:creationId xmlns:a16="http://schemas.microsoft.com/office/drawing/2014/main" id="{E3A9F4A0-549C-4E87-B064-F5181B4FF8E1}"/>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199" name="Group 198">
              <a:extLst>
                <a:ext uri="{FF2B5EF4-FFF2-40B4-BE49-F238E27FC236}">
                  <a16:creationId xmlns:a16="http://schemas.microsoft.com/office/drawing/2014/main" id="{B01546F9-7ECD-4B67-93FA-BD52728415DB}"/>
                </a:ext>
              </a:extLst>
            </p:cNvPr>
            <p:cNvGrpSpPr/>
            <p:nvPr/>
          </p:nvGrpSpPr>
          <p:grpSpPr>
            <a:xfrm>
              <a:off x="5707879" y="2284173"/>
              <a:ext cx="502920" cy="361358"/>
              <a:chOff x="10268712" y="1254226"/>
              <a:chExt cx="804672" cy="578172"/>
            </a:xfrm>
          </p:grpSpPr>
          <p:grpSp>
            <p:nvGrpSpPr>
              <p:cNvPr id="200" name="Group 11">
                <a:extLst>
                  <a:ext uri="{FF2B5EF4-FFF2-40B4-BE49-F238E27FC236}">
                    <a16:creationId xmlns:a16="http://schemas.microsoft.com/office/drawing/2014/main" id="{5D67758E-90BD-4DF1-8413-98240099A8C4}"/>
                  </a:ext>
                </a:extLst>
              </p:cNvPr>
              <p:cNvGrpSpPr>
                <a:grpSpLocks noChangeAspect="1"/>
              </p:cNvGrpSpPr>
              <p:nvPr/>
            </p:nvGrpSpPr>
            <p:grpSpPr bwMode="auto">
              <a:xfrm>
                <a:off x="10607090" y="1257647"/>
                <a:ext cx="466294" cy="507929"/>
                <a:chOff x="3861" y="4291602"/>
                <a:chExt cx="112" cy="244433"/>
              </a:xfrm>
            </p:grpSpPr>
            <p:sp>
              <p:nvSpPr>
                <p:cNvPr id="202" name="Freeform 12">
                  <a:extLst>
                    <a:ext uri="{FF2B5EF4-FFF2-40B4-BE49-F238E27FC236}">
                      <a16:creationId xmlns:a16="http://schemas.microsoft.com/office/drawing/2014/main" id="{EEC92991-61C6-46E8-884D-91F4F816E135}"/>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3" name="Line 13">
                  <a:extLst>
                    <a:ext uri="{FF2B5EF4-FFF2-40B4-BE49-F238E27FC236}">
                      <a16:creationId xmlns:a16="http://schemas.microsoft.com/office/drawing/2014/main" id="{E338F420-54C9-40EA-8EF3-788204914D69}"/>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4" name="Line 14">
                  <a:extLst>
                    <a:ext uri="{FF2B5EF4-FFF2-40B4-BE49-F238E27FC236}">
                      <a16:creationId xmlns:a16="http://schemas.microsoft.com/office/drawing/2014/main" id="{F4AE33BF-6FA2-4E30-A389-7B4C40A81200}"/>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5" name="Line 15">
                  <a:extLst>
                    <a:ext uri="{FF2B5EF4-FFF2-40B4-BE49-F238E27FC236}">
                      <a16:creationId xmlns:a16="http://schemas.microsoft.com/office/drawing/2014/main" id="{CF8BC180-6E5A-4154-8C5C-12C81F983AB3}"/>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6" name="Line 16">
                  <a:extLst>
                    <a:ext uri="{FF2B5EF4-FFF2-40B4-BE49-F238E27FC236}">
                      <a16:creationId xmlns:a16="http://schemas.microsoft.com/office/drawing/2014/main" id="{5063DF42-5E85-4FE2-BDC8-5EC56CC51118}"/>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7" name="Line 17">
                  <a:extLst>
                    <a:ext uri="{FF2B5EF4-FFF2-40B4-BE49-F238E27FC236}">
                      <a16:creationId xmlns:a16="http://schemas.microsoft.com/office/drawing/2014/main" id="{754DFB1B-EEFD-4FEB-A036-62E5CBFDC379}"/>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201" name="Freeform 5">
                <a:extLst>
                  <a:ext uri="{FF2B5EF4-FFF2-40B4-BE49-F238E27FC236}">
                    <a16:creationId xmlns:a16="http://schemas.microsoft.com/office/drawing/2014/main" id="{89A9AD52-02AB-4A0B-9ECF-11503B4FCBCC}"/>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08" name="Group 207">
              <a:extLst>
                <a:ext uri="{FF2B5EF4-FFF2-40B4-BE49-F238E27FC236}">
                  <a16:creationId xmlns:a16="http://schemas.microsoft.com/office/drawing/2014/main" id="{C00BE00E-7BDC-4434-99D7-2186DD496128}"/>
                </a:ext>
              </a:extLst>
            </p:cNvPr>
            <p:cNvGrpSpPr/>
            <p:nvPr/>
          </p:nvGrpSpPr>
          <p:grpSpPr>
            <a:xfrm>
              <a:off x="7978217" y="2234285"/>
              <a:ext cx="554668" cy="377171"/>
              <a:chOff x="9151662" y="1184065"/>
              <a:chExt cx="554668" cy="377171"/>
            </a:xfrm>
          </p:grpSpPr>
          <p:grpSp>
            <p:nvGrpSpPr>
              <p:cNvPr id="209" name="Group 4">
                <a:extLst>
                  <a:ext uri="{FF2B5EF4-FFF2-40B4-BE49-F238E27FC236}">
                    <a16:creationId xmlns:a16="http://schemas.microsoft.com/office/drawing/2014/main" id="{6766E3D3-7052-4F58-8E51-284964E5A98C}"/>
                  </a:ext>
                </a:extLst>
              </p:cNvPr>
              <p:cNvGrpSpPr>
                <a:grpSpLocks noChangeAspect="1"/>
              </p:cNvGrpSpPr>
              <p:nvPr/>
            </p:nvGrpSpPr>
            <p:grpSpPr bwMode="auto">
              <a:xfrm>
                <a:off x="9396633" y="1190427"/>
                <a:ext cx="309697" cy="302323"/>
                <a:chOff x="1759" y="236"/>
                <a:chExt cx="252" cy="246"/>
              </a:xfrm>
              <a:noFill/>
            </p:grpSpPr>
            <p:sp>
              <p:nvSpPr>
                <p:cNvPr id="211" name="Freeform 5">
                  <a:extLst>
                    <a:ext uri="{FF2B5EF4-FFF2-40B4-BE49-F238E27FC236}">
                      <a16:creationId xmlns:a16="http://schemas.microsoft.com/office/drawing/2014/main" id="{899222C0-E2C6-4A76-AC21-5150E0D80FFD}"/>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2" name="Rectangle 6">
                  <a:extLst>
                    <a:ext uri="{FF2B5EF4-FFF2-40B4-BE49-F238E27FC236}">
                      <a16:creationId xmlns:a16="http://schemas.microsoft.com/office/drawing/2014/main" id="{862D384E-F2AF-4F4E-8E91-C655DBFA5F0F}"/>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3" name="Rectangle 7">
                  <a:extLst>
                    <a:ext uri="{FF2B5EF4-FFF2-40B4-BE49-F238E27FC236}">
                      <a16:creationId xmlns:a16="http://schemas.microsoft.com/office/drawing/2014/main" id="{FDF80042-4D90-430F-888A-D3AEBABA5CF0}"/>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4" name="Rectangle 8">
                  <a:extLst>
                    <a:ext uri="{FF2B5EF4-FFF2-40B4-BE49-F238E27FC236}">
                      <a16:creationId xmlns:a16="http://schemas.microsoft.com/office/drawing/2014/main" id="{4E736DAC-02E5-4B9E-961E-6BF172306D77}"/>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10" name="Freeform 5">
                <a:extLst>
                  <a:ext uri="{FF2B5EF4-FFF2-40B4-BE49-F238E27FC236}">
                    <a16:creationId xmlns:a16="http://schemas.microsoft.com/office/drawing/2014/main" id="{709751A9-967B-47EB-8209-2F2BE348DEAC}"/>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215" name="Straight Arrow Connector 214">
              <a:extLst>
                <a:ext uri="{FF2B5EF4-FFF2-40B4-BE49-F238E27FC236}">
                  <a16:creationId xmlns:a16="http://schemas.microsoft.com/office/drawing/2014/main" id="{C99F8C98-8210-45C7-B567-2707F7D73DD6}"/>
                </a:ext>
              </a:extLst>
            </p:cNvPr>
            <p:cNvCxnSpPr/>
            <p:nvPr/>
          </p:nvCxnSpPr>
          <p:spPr>
            <a:xfrm>
              <a:off x="4414474" y="2722218"/>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63AFEC10-5CFD-404C-9EE9-D2B7A1D50E41}"/>
                </a:ext>
              </a:extLst>
            </p:cNvPr>
            <p:cNvCxnSpPr/>
            <p:nvPr/>
          </p:nvCxnSpPr>
          <p:spPr>
            <a:xfrm>
              <a:off x="6598874" y="2731867"/>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7" name="Rectangle 216">
              <a:extLst>
                <a:ext uri="{FF2B5EF4-FFF2-40B4-BE49-F238E27FC236}">
                  <a16:creationId xmlns:a16="http://schemas.microsoft.com/office/drawing/2014/main" id="{C8408823-DA75-4623-8A72-3F7A637B30E1}"/>
                </a:ext>
              </a:extLst>
            </p:cNvPr>
            <p:cNvSpPr/>
            <p:nvPr/>
          </p:nvSpPr>
          <p:spPr>
            <a:xfrm>
              <a:off x="5085319" y="4156531"/>
              <a:ext cx="1609608"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JOB SCHEDULER</a:t>
              </a:r>
            </a:p>
          </p:txBody>
        </p:sp>
        <p:sp>
          <p:nvSpPr>
            <p:cNvPr id="218" name="Rectangle 217">
              <a:extLst>
                <a:ext uri="{FF2B5EF4-FFF2-40B4-BE49-F238E27FC236}">
                  <a16:creationId xmlns:a16="http://schemas.microsoft.com/office/drawing/2014/main" id="{865A7982-2AC9-4CA4-A2A2-F8AA11209685}"/>
                </a:ext>
              </a:extLst>
            </p:cNvPr>
            <p:cNvSpPr/>
            <p:nvPr/>
          </p:nvSpPr>
          <p:spPr>
            <a:xfrm>
              <a:off x="7167651" y="4156531"/>
              <a:ext cx="1770569"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NOTIFICATION &amp; LOGS</a:t>
              </a:r>
            </a:p>
          </p:txBody>
        </p:sp>
        <p:sp>
          <p:nvSpPr>
            <p:cNvPr id="219" name="Rectangle 218">
              <a:extLst>
                <a:ext uri="{FF2B5EF4-FFF2-40B4-BE49-F238E27FC236}">
                  <a16:creationId xmlns:a16="http://schemas.microsoft.com/office/drawing/2014/main" id="{6D43489B-4BD9-4BEE-AD49-3B42A3E3599A}"/>
                </a:ext>
              </a:extLst>
            </p:cNvPr>
            <p:cNvSpPr/>
            <p:nvPr/>
          </p:nvSpPr>
          <p:spPr>
            <a:xfrm>
              <a:off x="5326429" y="2642514"/>
              <a:ext cx="1291376"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SCIENTIST</a:t>
              </a:r>
            </a:p>
          </p:txBody>
        </p:sp>
        <p:sp>
          <p:nvSpPr>
            <p:cNvPr id="220" name="Rectangle 219">
              <a:extLst>
                <a:ext uri="{FF2B5EF4-FFF2-40B4-BE49-F238E27FC236}">
                  <a16:creationId xmlns:a16="http://schemas.microsoft.com/office/drawing/2014/main" id="{15120A5D-C491-4221-97A3-78981C2F5A03}"/>
                </a:ext>
              </a:extLst>
            </p:cNvPr>
            <p:cNvSpPr/>
            <p:nvPr/>
          </p:nvSpPr>
          <p:spPr>
            <a:xfrm>
              <a:off x="7582989" y="2629546"/>
              <a:ext cx="1555200"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BUSINESS ANALYST</a:t>
              </a:r>
            </a:p>
          </p:txBody>
        </p:sp>
        <p:sp>
          <p:nvSpPr>
            <p:cNvPr id="221" name="Oval 220">
              <a:extLst>
                <a:ext uri="{FF2B5EF4-FFF2-40B4-BE49-F238E27FC236}">
                  <a16:creationId xmlns:a16="http://schemas.microsoft.com/office/drawing/2014/main" id="{5E76F8EA-7DBD-4467-AF03-F799AC8E7C98}"/>
                </a:ext>
              </a:extLst>
            </p:cNvPr>
            <p:cNvSpPr/>
            <p:nvPr/>
          </p:nvSpPr>
          <p:spPr>
            <a:xfrm>
              <a:off x="3085844"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2" name="Oval 221">
              <a:extLst>
                <a:ext uri="{FF2B5EF4-FFF2-40B4-BE49-F238E27FC236}">
                  <a16:creationId xmlns:a16="http://schemas.microsoft.com/office/drawing/2014/main" id="{A1D8340F-C7E7-47FA-BAA0-24680DCDEA36}"/>
                </a:ext>
              </a:extLst>
            </p:cNvPr>
            <p:cNvSpPr/>
            <p:nvPr/>
          </p:nvSpPr>
          <p:spPr>
            <a:xfrm>
              <a:off x="3593167"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3" name="Oval 222">
              <a:extLst>
                <a:ext uri="{FF2B5EF4-FFF2-40B4-BE49-F238E27FC236}">
                  <a16:creationId xmlns:a16="http://schemas.microsoft.com/office/drawing/2014/main" id="{E0E95D36-675D-4ABC-9A3D-15161176C6C6}"/>
                </a:ext>
              </a:extLst>
            </p:cNvPr>
            <p:cNvSpPr/>
            <p:nvPr/>
          </p:nvSpPr>
          <p:spPr>
            <a:xfrm>
              <a:off x="4100490"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224" name="Straight Arrow Connector 223">
              <a:extLst>
                <a:ext uri="{FF2B5EF4-FFF2-40B4-BE49-F238E27FC236}">
                  <a16:creationId xmlns:a16="http://schemas.microsoft.com/office/drawing/2014/main" id="{B7671C86-077D-4A7A-9387-8DBE5519C193}"/>
                </a:ext>
              </a:extLst>
            </p:cNvPr>
            <p:cNvCxnSpPr>
              <a:cxnSpLocks/>
            </p:cNvCxnSpPr>
            <p:nvPr/>
          </p:nvCxnSpPr>
          <p:spPr>
            <a:xfrm>
              <a:off x="3361205"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ED3E19C3-0791-4410-A5F6-56243B998D6F}"/>
                </a:ext>
              </a:extLst>
            </p:cNvPr>
            <p:cNvCxnSpPr>
              <a:cxnSpLocks/>
            </p:cNvCxnSpPr>
            <p:nvPr/>
          </p:nvCxnSpPr>
          <p:spPr>
            <a:xfrm>
              <a:off x="3868527"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226" name="Group 225">
              <a:extLst>
                <a:ext uri="{FF2B5EF4-FFF2-40B4-BE49-F238E27FC236}">
                  <a16:creationId xmlns:a16="http://schemas.microsoft.com/office/drawing/2014/main" id="{518CCE68-759F-4A10-B5D3-BABCB2A63789}"/>
                </a:ext>
              </a:extLst>
            </p:cNvPr>
            <p:cNvGrpSpPr/>
            <p:nvPr/>
          </p:nvGrpSpPr>
          <p:grpSpPr>
            <a:xfrm>
              <a:off x="5731391" y="3637098"/>
              <a:ext cx="400544" cy="400542"/>
              <a:chOff x="2335756" y="3558618"/>
              <a:chExt cx="318744" cy="318742"/>
            </a:xfrm>
          </p:grpSpPr>
          <p:sp>
            <p:nvSpPr>
              <p:cNvPr id="227" name="Freeform 22">
                <a:extLst>
                  <a:ext uri="{FF2B5EF4-FFF2-40B4-BE49-F238E27FC236}">
                    <a16:creationId xmlns:a16="http://schemas.microsoft.com/office/drawing/2014/main" id="{4CADF586-21AC-4DE4-B567-E9FEBCD5DFE5}"/>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228" name="Oval 227">
                <a:extLst>
                  <a:ext uri="{FF2B5EF4-FFF2-40B4-BE49-F238E27FC236}">
                    <a16:creationId xmlns:a16="http://schemas.microsoft.com/office/drawing/2014/main" id="{C8FA21BB-20FE-4FA4-8A01-094143BC641B}"/>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29" name="Group 228">
              <a:extLst>
                <a:ext uri="{FF2B5EF4-FFF2-40B4-BE49-F238E27FC236}">
                  <a16:creationId xmlns:a16="http://schemas.microsoft.com/office/drawing/2014/main" id="{C99747D9-F8CB-450F-9BA8-0F7231174048}"/>
                </a:ext>
              </a:extLst>
            </p:cNvPr>
            <p:cNvGrpSpPr/>
            <p:nvPr/>
          </p:nvGrpSpPr>
          <p:grpSpPr>
            <a:xfrm>
              <a:off x="7892893" y="3639538"/>
              <a:ext cx="435200" cy="395663"/>
              <a:chOff x="4530976" y="2990126"/>
              <a:chExt cx="231285" cy="210274"/>
            </a:xfrm>
          </p:grpSpPr>
          <p:sp>
            <p:nvSpPr>
              <p:cNvPr id="230" name="Freeform 5">
                <a:extLst>
                  <a:ext uri="{FF2B5EF4-FFF2-40B4-BE49-F238E27FC236}">
                    <a16:creationId xmlns:a16="http://schemas.microsoft.com/office/drawing/2014/main" id="{7C700962-AC2E-44D9-958C-F14D32900402}"/>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231" name="Group 230">
                <a:extLst>
                  <a:ext uri="{FF2B5EF4-FFF2-40B4-BE49-F238E27FC236}">
                    <a16:creationId xmlns:a16="http://schemas.microsoft.com/office/drawing/2014/main" id="{86F62D0C-BCDA-44ED-986A-59839796156F}"/>
                  </a:ext>
                </a:extLst>
              </p:cNvPr>
              <p:cNvGrpSpPr/>
              <p:nvPr/>
            </p:nvGrpSpPr>
            <p:grpSpPr>
              <a:xfrm>
                <a:off x="4646619" y="3052306"/>
                <a:ext cx="0" cy="122254"/>
                <a:chOff x="4791447" y="2616042"/>
                <a:chExt cx="0" cy="1427764"/>
              </a:xfrm>
            </p:grpSpPr>
            <p:cxnSp>
              <p:nvCxnSpPr>
                <p:cNvPr id="232" name="Straight Connector 231">
                  <a:extLst>
                    <a:ext uri="{FF2B5EF4-FFF2-40B4-BE49-F238E27FC236}">
                      <a16:creationId xmlns:a16="http://schemas.microsoft.com/office/drawing/2014/main" id="{39AA846C-0ACD-4C08-8094-FB63CFA6B4F0}"/>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89D5710B-9ACB-451F-A306-088E05714F50}"/>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4" name="Group 233">
              <a:extLst>
                <a:ext uri="{FF2B5EF4-FFF2-40B4-BE49-F238E27FC236}">
                  <a16:creationId xmlns:a16="http://schemas.microsoft.com/office/drawing/2014/main" id="{D2643D7D-02CF-492F-9D49-59DD5996B9F5}"/>
                </a:ext>
              </a:extLst>
            </p:cNvPr>
            <p:cNvGrpSpPr/>
            <p:nvPr/>
          </p:nvGrpSpPr>
          <p:grpSpPr>
            <a:xfrm>
              <a:off x="8146596" y="4932273"/>
              <a:ext cx="612740" cy="486364"/>
              <a:chOff x="4223626" y="2353385"/>
              <a:chExt cx="1173971" cy="931848"/>
            </a:xfrm>
          </p:grpSpPr>
          <p:grpSp>
            <p:nvGrpSpPr>
              <p:cNvPr id="235" name="Group 234">
                <a:extLst>
                  <a:ext uri="{FF2B5EF4-FFF2-40B4-BE49-F238E27FC236}">
                    <a16:creationId xmlns:a16="http://schemas.microsoft.com/office/drawing/2014/main" id="{B3407864-66AE-4A4C-B377-77A1F377DC0A}"/>
                  </a:ext>
                </a:extLst>
              </p:cNvPr>
              <p:cNvGrpSpPr/>
              <p:nvPr/>
            </p:nvGrpSpPr>
            <p:grpSpPr>
              <a:xfrm>
                <a:off x="4273550" y="2402418"/>
                <a:ext cx="1079500" cy="840315"/>
                <a:chOff x="4273550" y="2402418"/>
                <a:chExt cx="1079500" cy="840315"/>
              </a:xfrm>
            </p:grpSpPr>
            <p:cxnSp>
              <p:nvCxnSpPr>
                <p:cNvPr id="244" name="Straight Connector 243">
                  <a:extLst>
                    <a:ext uri="{FF2B5EF4-FFF2-40B4-BE49-F238E27FC236}">
                      <a16:creationId xmlns:a16="http://schemas.microsoft.com/office/drawing/2014/main" id="{15FC15D6-A614-4C2E-B397-A30FBCCA2876}"/>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5" name="Straight Connector 244">
                  <a:extLst>
                    <a:ext uri="{FF2B5EF4-FFF2-40B4-BE49-F238E27FC236}">
                      <a16:creationId xmlns:a16="http://schemas.microsoft.com/office/drawing/2014/main" id="{3F1E3BE3-4FE0-49FD-B242-354F1DCA7EE4}"/>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6" name="Straight Connector 245">
                  <a:extLst>
                    <a:ext uri="{FF2B5EF4-FFF2-40B4-BE49-F238E27FC236}">
                      <a16:creationId xmlns:a16="http://schemas.microsoft.com/office/drawing/2014/main" id="{40BB08BA-155A-4475-908E-76A3F1209EEE}"/>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7" name="Straight Connector 246">
                  <a:extLst>
                    <a:ext uri="{FF2B5EF4-FFF2-40B4-BE49-F238E27FC236}">
                      <a16:creationId xmlns:a16="http://schemas.microsoft.com/office/drawing/2014/main" id="{5A991D1B-EAA3-4C37-8318-22C601CA315A}"/>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8" name="Straight Connector 247">
                  <a:extLst>
                    <a:ext uri="{FF2B5EF4-FFF2-40B4-BE49-F238E27FC236}">
                      <a16:creationId xmlns:a16="http://schemas.microsoft.com/office/drawing/2014/main" id="{E660C4BA-FF0B-465A-A8EF-C6892516BC13}"/>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9" name="Straight Connector 248">
                  <a:extLst>
                    <a:ext uri="{FF2B5EF4-FFF2-40B4-BE49-F238E27FC236}">
                      <a16:creationId xmlns:a16="http://schemas.microsoft.com/office/drawing/2014/main" id="{8BBE681C-5731-44AB-BCE2-DB13BD0256C6}"/>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0" name="Straight Connector 249">
                  <a:extLst>
                    <a:ext uri="{FF2B5EF4-FFF2-40B4-BE49-F238E27FC236}">
                      <a16:creationId xmlns:a16="http://schemas.microsoft.com/office/drawing/2014/main" id="{FF73B3C1-6373-494C-BBEB-AAD106C8A712}"/>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1" name="Straight Connector 250">
                  <a:extLst>
                    <a:ext uri="{FF2B5EF4-FFF2-40B4-BE49-F238E27FC236}">
                      <a16:creationId xmlns:a16="http://schemas.microsoft.com/office/drawing/2014/main" id="{77474304-BCA6-4899-B476-7F9E6AA51F54}"/>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2" name="Straight Connector 251">
                  <a:extLst>
                    <a:ext uri="{FF2B5EF4-FFF2-40B4-BE49-F238E27FC236}">
                      <a16:creationId xmlns:a16="http://schemas.microsoft.com/office/drawing/2014/main" id="{97A5F38B-E4E4-4CD4-A0C6-1D9482811088}"/>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3" name="Straight Connector 252">
                  <a:extLst>
                    <a:ext uri="{FF2B5EF4-FFF2-40B4-BE49-F238E27FC236}">
                      <a16:creationId xmlns:a16="http://schemas.microsoft.com/office/drawing/2014/main" id="{BB39B551-7026-4664-98FB-BD48B4A08414}"/>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4" name="Straight Connector 253">
                  <a:extLst>
                    <a:ext uri="{FF2B5EF4-FFF2-40B4-BE49-F238E27FC236}">
                      <a16:creationId xmlns:a16="http://schemas.microsoft.com/office/drawing/2014/main" id="{D3118455-0E19-443C-B1A3-0677300574FF}"/>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5" name="Straight Connector 254">
                  <a:extLst>
                    <a:ext uri="{FF2B5EF4-FFF2-40B4-BE49-F238E27FC236}">
                      <a16:creationId xmlns:a16="http://schemas.microsoft.com/office/drawing/2014/main" id="{60226B46-518B-4974-8D56-F56084C7A1DE}"/>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6" name="Straight Connector 255">
                  <a:extLst>
                    <a:ext uri="{FF2B5EF4-FFF2-40B4-BE49-F238E27FC236}">
                      <a16:creationId xmlns:a16="http://schemas.microsoft.com/office/drawing/2014/main" id="{AD097503-8F30-4305-85A3-0C8FB3C0CE58}"/>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7" name="Straight Connector 256">
                  <a:extLst>
                    <a:ext uri="{FF2B5EF4-FFF2-40B4-BE49-F238E27FC236}">
                      <a16:creationId xmlns:a16="http://schemas.microsoft.com/office/drawing/2014/main" id="{97B32D2A-CA72-4BE5-A0C4-5F3B4639653D}"/>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236" name="Oval 19">
                <a:extLst>
                  <a:ext uri="{FF2B5EF4-FFF2-40B4-BE49-F238E27FC236}">
                    <a16:creationId xmlns:a16="http://schemas.microsoft.com/office/drawing/2014/main" id="{8A2F2DC7-7E7C-41FE-816F-DC0694A57DD2}"/>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37" name="Oval 19">
                <a:extLst>
                  <a:ext uri="{FF2B5EF4-FFF2-40B4-BE49-F238E27FC236}">
                    <a16:creationId xmlns:a16="http://schemas.microsoft.com/office/drawing/2014/main" id="{F3251E49-4978-425A-A023-9D919AA12662}"/>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38" name="Oval 19">
                <a:extLst>
                  <a:ext uri="{FF2B5EF4-FFF2-40B4-BE49-F238E27FC236}">
                    <a16:creationId xmlns:a16="http://schemas.microsoft.com/office/drawing/2014/main" id="{610AF336-52F4-4B33-AC18-B47BD324FB19}"/>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39" name="Oval 19">
                <a:extLst>
                  <a:ext uri="{FF2B5EF4-FFF2-40B4-BE49-F238E27FC236}">
                    <a16:creationId xmlns:a16="http://schemas.microsoft.com/office/drawing/2014/main" id="{22AB0D04-5FD2-452F-989C-5FA54094C1AB}"/>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40" name="Oval 19">
                <a:extLst>
                  <a:ext uri="{FF2B5EF4-FFF2-40B4-BE49-F238E27FC236}">
                    <a16:creationId xmlns:a16="http://schemas.microsoft.com/office/drawing/2014/main" id="{878396D6-87A4-4D47-AA7B-0F2E59FF4695}"/>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41" name="Oval 19">
                <a:extLst>
                  <a:ext uri="{FF2B5EF4-FFF2-40B4-BE49-F238E27FC236}">
                    <a16:creationId xmlns:a16="http://schemas.microsoft.com/office/drawing/2014/main" id="{374A3C7D-0050-4FCD-8BAA-D117AFEBF62D}"/>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42" name="Oval 19">
                <a:extLst>
                  <a:ext uri="{FF2B5EF4-FFF2-40B4-BE49-F238E27FC236}">
                    <a16:creationId xmlns:a16="http://schemas.microsoft.com/office/drawing/2014/main" id="{2D8D91F5-26CF-4E83-8626-9B45E834146E}"/>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43" name="Oval 19">
                <a:extLst>
                  <a:ext uri="{FF2B5EF4-FFF2-40B4-BE49-F238E27FC236}">
                    <a16:creationId xmlns:a16="http://schemas.microsoft.com/office/drawing/2014/main" id="{D3FBBFC3-1085-43AA-8B60-E373E6445A18}"/>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sp>
        <p:nvSpPr>
          <p:cNvPr id="3" name="Rectangle 2">
            <a:extLst>
              <a:ext uri="{FF2B5EF4-FFF2-40B4-BE49-F238E27FC236}">
                <a16:creationId xmlns:a16="http://schemas.microsoft.com/office/drawing/2014/main" id="{10771C53-7274-4CC1-B38D-AF93233B274D}"/>
              </a:ext>
            </a:extLst>
          </p:cNvPr>
          <p:cNvSpPr/>
          <p:nvPr/>
        </p:nvSpPr>
        <p:spPr bwMode="auto">
          <a:xfrm>
            <a:off x="6315803" y="3373175"/>
            <a:ext cx="5506083" cy="2383190"/>
          </a:xfrm>
          <a:prstGeom prst="rect">
            <a:avLst/>
          </a:prstGeom>
          <a:solidFill>
            <a:srgbClr val="F2F8FD">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78928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C347AB2-AD13-4B68-B3FA-864812299F72}"/>
              </a:ext>
            </a:extLst>
          </p:cNvPr>
          <p:cNvSpPr>
            <a:spLocks noGrp="1"/>
          </p:cNvSpPr>
          <p:nvPr>
            <p:ph type="body" sz="quarter" idx="10"/>
          </p:nvPr>
        </p:nvSpPr>
        <p:spPr>
          <a:xfrm>
            <a:off x="269240" y="1324160"/>
            <a:ext cx="5809343" cy="5047536"/>
          </a:xfrm>
        </p:spPr>
        <p:txBody>
          <a:bodyPr/>
          <a:lstStyle/>
          <a:p>
            <a:r>
              <a:rPr lang="en-US" dirty="0"/>
              <a:t>JOBS SCHEDULER</a:t>
            </a:r>
          </a:p>
          <a:p>
            <a:pPr lvl="1"/>
            <a:r>
              <a:rPr lang="en-US" dirty="0"/>
              <a:t>Execute jobs for production pipelines on a specific schedule</a:t>
            </a:r>
          </a:p>
          <a:p>
            <a:r>
              <a:rPr lang="en-US" dirty="0"/>
              <a:t>NOTEBOOK WORKFLOWS</a:t>
            </a:r>
          </a:p>
          <a:p>
            <a:pPr lvl="1"/>
            <a:r>
              <a:rPr lang="en-US" dirty="0"/>
              <a:t>Create multi-stage pipelines with the control structures of the source programming language</a:t>
            </a:r>
          </a:p>
          <a:p>
            <a:r>
              <a:rPr lang="en-US" dirty="0"/>
              <a:t>RUN NOTEBOOKS AS JOBS</a:t>
            </a:r>
          </a:p>
          <a:p>
            <a:pPr lvl="1"/>
            <a:r>
              <a:rPr lang="en-US" dirty="0"/>
              <a:t>Turn notebooks or JARs into resilient Spark jobs with a click or an API call</a:t>
            </a:r>
          </a:p>
          <a:p>
            <a:r>
              <a:rPr lang="en-US" dirty="0"/>
              <a:t>NOTIFICATIONS AND LOGS</a:t>
            </a:r>
          </a:p>
          <a:p>
            <a:pPr lvl="1"/>
            <a:r>
              <a:rPr lang="en-US" dirty="0"/>
              <a:t>Set up alerts and quickly access audit logs for easy monitoring and troubleshooting</a:t>
            </a:r>
          </a:p>
          <a:p>
            <a:r>
              <a:rPr lang="en-US" dirty="0"/>
              <a:t>INTEGRATE NATIVELY WITH AZURE SERVICES</a:t>
            </a:r>
          </a:p>
          <a:p>
            <a:pPr lvl="1"/>
            <a:r>
              <a:rPr lang="en-US" dirty="0"/>
              <a:t>Deep integration with Azure SQL Data Warehouse, Cosmos DB, Azure Data Lake Store, Azure Blob Storage, and Azure Event Hub</a:t>
            </a:r>
          </a:p>
        </p:txBody>
      </p:sp>
      <p:sp>
        <p:nvSpPr>
          <p:cNvPr id="4" name="Title 3">
            <a:extLst>
              <a:ext uri="{FF2B5EF4-FFF2-40B4-BE49-F238E27FC236}">
                <a16:creationId xmlns:a16="http://schemas.microsoft.com/office/drawing/2014/main" id="{B40CA060-B90C-474B-B124-4CC20C822E24}"/>
              </a:ext>
            </a:extLst>
          </p:cNvPr>
          <p:cNvSpPr>
            <a:spLocks noGrp="1"/>
          </p:cNvSpPr>
          <p:nvPr>
            <p:ph type="title"/>
          </p:nvPr>
        </p:nvSpPr>
        <p:spPr/>
        <p:txBody>
          <a:bodyPr/>
          <a:lstStyle/>
          <a:p>
            <a:r>
              <a:rPr lang="en-US" dirty="0"/>
              <a:t>Deploy Production Jobs &amp; Workflows</a:t>
            </a:r>
          </a:p>
        </p:txBody>
      </p:sp>
      <p:grpSp>
        <p:nvGrpSpPr>
          <p:cNvPr id="24" name="Group 23">
            <a:extLst>
              <a:ext uri="{FF2B5EF4-FFF2-40B4-BE49-F238E27FC236}">
                <a16:creationId xmlns:a16="http://schemas.microsoft.com/office/drawing/2014/main" id="{938126BE-C1BD-43A8-AAB2-730A1149F681}"/>
              </a:ext>
            </a:extLst>
          </p:cNvPr>
          <p:cNvGrpSpPr/>
          <p:nvPr/>
        </p:nvGrpSpPr>
        <p:grpSpPr>
          <a:xfrm>
            <a:off x="6284901" y="1833155"/>
            <a:ext cx="5596725" cy="3975462"/>
            <a:chOff x="2740512" y="1257570"/>
            <a:chExt cx="6559026" cy="4659003"/>
          </a:xfrm>
        </p:grpSpPr>
        <p:sp>
          <p:nvSpPr>
            <p:cNvPr id="25" name="Freeform 4">
              <a:extLst>
                <a:ext uri="{FF2B5EF4-FFF2-40B4-BE49-F238E27FC236}">
                  <a16:creationId xmlns:a16="http://schemas.microsoft.com/office/drawing/2014/main" id="{BF57136D-B936-41CF-B82F-C975B13D666B}"/>
                </a:ext>
              </a:extLst>
            </p:cNvPr>
            <p:cNvSpPr>
              <a:spLocks noChangeArrowheads="1"/>
            </p:cNvSpPr>
            <p:nvPr/>
          </p:nvSpPr>
          <p:spPr bwMode="auto">
            <a:xfrm>
              <a:off x="2740512" y="1257570"/>
              <a:ext cx="6559026" cy="4659003"/>
            </a:xfrm>
            <a:prstGeom prst="rect">
              <a:avLst/>
            </a:prstGeom>
            <a:solidFill>
              <a:schemeClr val="tx2">
                <a:alpha val="5000"/>
              </a:schemeClr>
            </a:solidFill>
            <a:ln w="12700" cap="flat">
              <a:solidFill>
                <a:schemeClr val="tx2"/>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6" name="Freeform 4">
              <a:extLst>
                <a:ext uri="{FF2B5EF4-FFF2-40B4-BE49-F238E27FC236}">
                  <a16:creationId xmlns:a16="http://schemas.microsoft.com/office/drawing/2014/main" id="{FBB4908C-F5E0-4CD8-9359-0E868C6DF5C9}"/>
                </a:ext>
              </a:extLst>
            </p:cNvPr>
            <p:cNvSpPr>
              <a:spLocks noChangeArrowheads="1"/>
            </p:cNvSpPr>
            <p:nvPr/>
          </p:nvSpPr>
          <p:spPr bwMode="auto">
            <a:xfrm>
              <a:off x="2837398" y="4583044"/>
              <a:ext cx="6350000" cy="121467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27" name="Group 26">
              <a:extLst>
                <a:ext uri="{FF2B5EF4-FFF2-40B4-BE49-F238E27FC236}">
                  <a16:creationId xmlns:a16="http://schemas.microsoft.com/office/drawing/2014/main" id="{59FC3ACE-D2CC-4FC3-B8BD-9EB738C34CE8}"/>
                </a:ext>
              </a:extLst>
            </p:cNvPr>
            <p:cNvGrpSpPr/>
            <p:nvPr/>
          </p:nvGrpSpPr>
          <p:grpSpPr>
            <a:xfrm>
              <a:off x="3571135" y="4969331"/>
              <a:ext cx="411025" cy="476588"/>
              <a:chOff x="1271588" y="5613400"/>
              <a:chExt cx="517525" cy="600076"/>
            </a:xfrm>
            <a:solidFill>
              <a:schemeClr val="tx2"/>
            </a:solidFill>
          </p:grpSpPr>
          <p:sp>
            <p:nvSpPr>
              <p:cNvPr id="104" name="Freeform 83">
                <a:extLst>
                  <a:ext uri="{FF2B5EF4-FFF2-40B4-BE49-F238E27FC236}">
                    <a16:creationId xmlns:a16="http://schemas.microsoft.com/office/drawing/2014/main" id="{4CD69C26-8966-4B57-80BB-1ECEA40F258C}"/>
                  </a:ext>
                </a:extLst>
              </p:cNvPr>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5" name="Freeform 84">
                <a:extLst>
                  <a:ext uri="{FF2B5EF4-FFF2-40B4-BE49-F238E27FC236}">
                    <a16:creationId xmlns:a16="http://schemas.microsoft.com/office/drawing/2014/main" id="{5CAEB0A8-2C49-436D-8522-57AF2F27B809}"/>
                  </a:ext>
                </a:extLst>
              </p:cNvPr>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6" name="Freeform 85">
                <a:extLst>
                  <a:ext uri="{FF2B5EF4-FFF2-40B4-BE49-F238E27FC236}">
                    <a16:creationId xmlns:a16="http://schemas.microsoft.com/office/drawing/2014/main" id="{E0C18AD2-5FED-47B2-9087-4B6653C7BFFB}"/>
                  </a:ext>
                </a:extLst>
              </p:cNvPr>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28" name="Freeform 86">
              <a:extLst>
                <a:ext uri="{FF2B5EF4-FFF2-40B4-BE49-F238E27FC236}">
                  <a16:creationId xmlns:a16="http://schemas.microsoft.com/office/drawing/2014/main" id="{15264365-B37C-4EAB-BFEB-898BFD88A088}"/>
                </a:ext>
              </a:extLst>
            </p:cNvPr>
            <p:cNvSpPr>
              <a:spLocks noChangeArrowheads="1"/>
            </p:cNvSpPr>
            <p:nvPr/>
          </p:nvSpPr>
          <p:spPr bwMode="auto">
            <a:xfrm>
              <a:off x="6651352" y="4978037"/>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9" name="Rectangle 28">
              <a:extLst>
                <a:ext uri="{FF2B5EF4-FFF2-40B4-BE49-F238E27FC236}">
                  <a16:creationId xmlns:a16="http://schemas.microsoft.com/office/drawing/2014/main" id="{41CAAC04-FA92-47DE-B60D-F0530B9BFDF6}"/>
                </a:ext>
              </a:extLst>
            </p:cNvPr>
            <p:cNvSpPr/>
            <p:nvPr/>
          </p:nvSpPr>
          <p:spPr>
            <a:xfrm>
              <a:off x="2879892" y="4591162"/>
              <a:ext cx="6103542"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Optimized Databricks Runtime Engine</a:t>
              </a:r>
            </a:p>
          </p:txBody>
        </p:sp>
        <p:sp>
          <p:nvSpPr>
            <p:cNvPr id="30" name="Rectangle 29">
              <a:extLst>
                <a:ext uri="{FF2B5EF4-FFF2-40B4-BE49-F238E27FC236}">
                  <a16:creationId xmlns:a16="http://schemas.microsoft.com/office/drawing/2014/main" id="{AF97C327-EAEF-41A9-8B3F-64AD79924F94}"/>
                </a:ext>
              </a:extLst>
            </p:cNvPr>
            <p:cNvSpPr/>
            <p:nvPr/>
          </p:nvSpPr>
          <p:spPr>
            <a:xfrm>
              <a:off x="3169464" y="549317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DATABRICKS I/O</a:t>
              </a:r>
            </a:p>
          </p:txBody>
        </p:sp>
        <p:sp>
          <p:nvSpPr>
            <p:cNvPr id="31" name="Rectangle 30">
              <a:extLst>
                <a:ext uri="{FF2B5EF4-FFF2-40B4-BE49-F238E27FC236}">
                  <a16:creationId xmlns:a16="http://schemas.microsoft.com/office/drawing/2014/main" id="{5700299E-87AF-49D8-B02C-4D32D8A0B047}"/>
                </a:ext>
              </a:extLst>
            </p:cNvPr>
            <p:cNvSpPr/>
            <p:nvPr/>
          </p:nvSpPr>
          <p:spPr>
            <a:xfrm>
              <a:off x="6333964" y="549212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SERVERLESS</a:t>
              </a:r>
            </a:p>
          </p:txBody>
        </p:sp>
        <p:sp>
          <p:nvSpPr>
            <p:cNvPr id="32" name="Freeform 2">
              <a:extLst>
                <a:ext uri="{FF2B5EF4-FFF2-40B4-BE49-F238E27FC236}">
                  <a16:creationId xmlns:a16="http://schemas.microsoft.com/office/drawing/2014/main" id="{94FB59E1-5AD1-4D1C-B3EE-8F344A3B4C8F}"/>
                </a:ext>
              </a:extLst>
            </p:cNvPr>
            <p:cNvSpPr>
              <a:spLocks noChangeArrowheads="1"/>
            </p:cNvSpPr>
            <p:nvPr/>
          </p:nvSpPr>
          <p:spPr bwMode="auto">
            <a:xfrm>
              <a:off x="2837398" y="3102412"/>
              <a:ext cx="6350000" cy="137884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3" name="Rectangle 32">
              <a:extLst>
                <a:ext uri="{FF2B5EF4-FFF2-40B4-BE49-F238E27FC236}">
                  <a16:creationId xmlns:a16="http://schemas.microsoft.com/office/drawing/2014/main" id="{0F9FA2B3-9C43-4319-B385-CF5EB00EEAAE}"/>
                </a:ext>
              </a:extLst>
            </p:cNvPr>
            <p:cNvSpPr/>
            <p:nvPr/>
          </p:nvSpPr>
          <p:spPr>
            <a:xfrm>
              <a:off x="2879892" y="1731352"/>
              <a:ext cx="3644480"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Collaborative Workspace</a:t>
              </a:r>
            </a:p>
          </p:txBody>
        </p:sp>
        <p:sp>
          <p:nvSpPr>
            <p:cNvPr id="34" name="Rectangle 33">
              <a:extLst>
                <a:ext uri="{FF2B5EF4-FFF2-40B4-BE49-F238E27FC236}">
                  <a16:creationId xmlns:a16="http://schemas.microsoft.com/office/drawing/2014/main" id="{BC92073B-DD48-416E-8FFC-2724966502FC}"/>
                </a:ext>
              </a:extLst>
            </p:cNvPr>
            <p:cNvSpPr/>
            <p:nvPr/>
          </p:nvSpPr>
          <p:spPr>
            <a:xfrm>
              <a:off x="7853878" y="5484221"/>
              <a:ext cx="1216197"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Rest APIs</a:t>
              </a:r>
            </a:p>
          </p:txBody>
        </p:sp>
        <p:sp>
          <p:nvSpPr>
            <p:cNvPr id="35" name="Freeform 2">
              <a:extLst>
                <a:ext uri="{FF2B5EF4-FFF2-40B4-BE49-F238E27FC236}">
                  <a16:creationId xmlns:a16="http://schemas.microsoft.com/office/drawing/2014/main" id="{1E3E46C5-5D87-428E-A26D-0185088F2031}"/>
                </a:ext>
              </a:extLst>
            </p:cNvPr>
            <p:cNvSpPr>
              <a:spLocks noChangeArrowheads="1"/>
            </p:cNvSpPr>
            <p:nvPr/>
          </p:nvSpPr>
          <p:spPr bwMode="auto">
            <a:xfrm>
              <a:off x="2837398" y="1730364"/>
              <a:ext cx="6350000" cy="1260599"/>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pic>
          <p:nvPicPr>
            <p:cNvPr id="36" name="Picture 35">
              <a:extLst>
                <a:ext uri="{FF2B5EF4-FFF2-40B4-BE49-F238E27FC236}">
                  <a16:creationId xmlns:a16="http://schemas.microsoft.com/office/drawing/2014/main" id="{29E27B46-D482-4C35-A864-AE996D78D1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7985" y="4946317"/>
              <a:ext cx="800100" cy="418494"/>
            </a:xfrm>
            <a:prstGeom prst="rect">
              <a:avLst/>
            </a:prstGeom>
          </p:spPr>
        </p:pic>
        <p:sp>
          <p:nvSpPr>
            <p:cNvPr id="37" name="TextBox 36">
              <a:extLst>
                <a:ext uri="{FF2B5EF4-FFF2-40B4-BE49-F238E27FC236}">
                  <a16:creationId xmlns:a16="http://schemas.microsoft.com/office/drawing/2014/main" id="{D56BC633-7C88-4167-9674-FF8B2B1CB6FA}"/>
                </a:ext>
              </a:extLst>
            </p:cNvPr>
            <p:cNvSpPr txBox="1"/>
            <p:nvPr/>
          </p:nvSpPr>
          <p:spPr>
            <a:xfrm>
              <a:off x="2776727" y="1301060"/>
              <a:ext cx="1740958" cy="3606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light"/>
                  <a:ea typeface="+mn-ea"/>
                  <a:cs typeface="+mn-cs"/>
                </a:rPr>
                <a:t>Azure Databricks</a:t>
              </a:r>
            </a:p>
          </p:txBody>
        </p:sp>
        <p:sp>
          <p:nvSpPr>
            <p:cNvPr id="38" name="Rectangle 37">
              <a:extLst>
                <a:ext uri="{FF2B5EF4-FFF2-40B4-BE49-F238E27FC236}">
                  <a16:creationId xmlns:a16="http://schemas.microsoft.com/office/drawing/2014/main" id="{E5BB2EE4-0CD4-40D9-9E44-1998052475E3}"/>
                </a:ext>
              </a:extLst>
            </p:cNvPr>
            <p:cNvSpPr/>
            <p:nvPr/>
          </p:nvSpPr>
          <p:spPr>
            <a:xfrm>
              <a:off x="2879892" y="3138102"/>
              <a:ext cx="3644480"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39" name="Rectangle 38">
              <a:extLst>
                <a:ext uri="{FF2B5EF4-FFF2-40B4-BE49-F238E27FC236}">
                  <a16:creationId xmlns:a16="http://schemas.microsoft.com/office/drawing/2014/main" id="{20FD191A-9B19-4737-9410-13CA11019AC9}"/>
                </a:ext>
              </a:extLst>
            </p:cNvPr>
            <p:cNvSpPr/>
            <p:nvPr/>
          </p:nvSpPr>
          <p:spPr>
            <a:xfrm>
              <a:off x="4691276" y="549212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APACHE SPARK</a:t>
              </a:r>
            </a:p>
          </p:txBody>
        </p:sp>
        <p:sp>
          <p:nvSpPr>
            <p:cNvPr id="40" name="Rectangle 39">
              <a:extLst>
                <a:ext uri="{FF2B5EF4-FFF2-40B4-BE49-F238E27FC236}">
                  <a16:creationId xmlns:a16="http://schemas.microsoft.com/office/drawing/2014/main" id="{3D020565-48FC-43FD-B10E-74E206A7E2AD}"/>
                </a:ext>
              </a:extLst>
            </p:cNvPr>
            <p:cNvSpPr/>
            <p:nvPr/>
          </p:nvSpPr>
          <p:spPr>
            <a:xfrm>
              <a:off x="2881089" y="4156531"/>
              <a:ext cx="1770569"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MULTI-STAGE PIPELINES</a:t>
              </a:r>
            </a:p>
          </p:txBody>
        </p:sp>
        <p:sp>
          <p:nvSpPr>
            <p:cNvPr id="41" name="Rectangle 40">
              <a:extLst>
                <a:ext uri="{FF2B5EF4-FFF2-40B4-BE49-F238E27FC236}">
                  <a16:creationId xmlns:a16="http://schemas.microsoft.com/office/drawing/2014/main" id="{C42ED66D-EECF-425D-87FF-41216FE619B3}"/>
                </a:ext>
              </a:extLst>
            </p:cNvPr>
            <p:cNvSpPr/>
            <p:nvPr/>
          </p:nvSpPr>
          <p:spPr>
            <a:xfrm>
              <a:off x="3120747" y="2629547"/>
              <a:ext cx="1291376"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ENGINEER</a:t>
              </a:r>
            </a:p>
          </p:txBody>
        </p:sp>
        <p:grpSp>
          <p:nvGrpSpPr>
            <p:cNvPr id="42" name="Group 41">
              <a:extLst>
                <a:ext uri="{FF2B5EF4-FFF2-40B4-BE49-F238E27FC236}">
                  <a16:creationId xmlns:a16="http://schemas.microsoft.com/office/drawing/2014/main" id="{5DF56CB1-C91E-40B5-96D4-1E71BEF069FF}"/>
                </a:ext>
              </a:extLst>
            </p:cNvPr>
            <p:cNvGrpSpPr/>
            <p:nvPr/>
          </p:nvGrpSpPr>
          <p:grpSpPr>
            <a:xfrm>
              <a:off x="3575726" y="2228197"/>
              <a:ext cx="509188" cy="399948"/>
              <a:chOff x="8339328" y="268334"/>
              <a:chExt cx="780544" cy="613088"/>
            </a:xfrm>
          </p:grpSpPr>
          <p:sp>
            <p:nvSpPr>
              <p:cNvPr id="102" name="Freeform 17">
                <a:extLst>
                  <a:ext uri="{FF2B5EF4-FFF2-40B4-BE49-F238E27FC236}">
                    <a16:creationId xmlns:a16="http://schemas.microsoft.com/office/drawing/2014/main" id="{2E18DC71-33AC-4DDC-A15D-B4360ABB2016}"/>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03" name="Freeform 5">
                <a:extLst>
                  <a:ext uri="{FF2B5EF4-FFF2-40B4-BE49-F238E27FC236}">
                    <a16:creationId xmlns:a16="http://schemas.microsoft.com/office/drawing/2014/main" id="{C768DA23-D7D5-4A65-AD69-5BBF49ABCE40}"/>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43" name="Group 42">
              <a:extLst>
                <a:ext uri="{FF2B5EF4-FFF2-40B4-BE49-F238E27FC236}">
                  <a16:creationId xmlns:a16="http://schemas.microsoft.com/office/drawing/2014/main" id="{95918793-32AE-4343-A025-61BC42C4C126}"/>
                </a:ext>
              </a:extLst>
            </p:cNvPr>
            <p:cNvGrpSpPr/>
            <p:nvPr/>
          </p:nvGrpSpPr>
          <p:grpSpPr>
            <a:xfrm>
              <a:off x="5707879" y="2284173"/>
              <a:ext cx="502920" cy="361358"/>
              <a:chOff x="10268712" y="1254226"/>
              <a:chExt cx="804672" cy="578172"/>
            </a:xfrm>
          </p:grpSpPr>
          <p:grpSp>
            <p:nvGrpSpPr>
              <p:cNvPr id="94" name="Group 11">
                <a:extLst>
                  <a:ext uri="{FF2B5EF4-FFF2-40B4-BE49-F238E27FC236}">
                    <a16:creationId xmlns:a16="http://schemas.microsoft.com/office/drawing/2014/main" id="{606918E8-08F7-4133-9787-A49B5B2F4337}"/>
                  </a:ext>
                </a:extLst>
              </p:cNvPr>
              <p:cNvGrpSpPr>
                <a:grpSpLocks noChangeAspect="1"/>
              </p:cNvGrpSpPr>
              <p:nvPr/>
            </p:nvGrpSpPr>
            <p:grpSpPr bwMode="auto">
              <a:xfrm>
                <a:off x="10607090" y="1257647"/>
                <a:ext cx="466294" cy="507929"/>
                <a:chOff x="3861" y="4291602"/>
                <a:chExt cx="112" cy="244433"/>
              </a:xfrm>
            </p:grpSpPr>
            <p:sp>
              <p:nvSpPr>
                <p:cNvPr id="96" name="Freeform 12">
                  <a:extLst>
                    <a:ext uri="{FF2B5EF4-FFF2-40B4-BE49-F238E27FC236}">
                      <a16:creationId xmlns:a16="http://schemas.microsoft.com/office/drawing/2014/main" id="{8932D102-270C-46DA-A0D9-0AE31B09962A}"/>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97" name="Line 13">
                  <a:extLst>
                    <a:ext uri="{FF2B5EF4-FFF2-40B4-BE49-F238E27FC236}">
                      <a16:creationId xmlns:a16="http://schemas.microsoft.com/office/drawing/2014/main" id="{9ECE40BA-A4E1-4A27-BD04-A9D6AB8F0EE8}"/>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98" name="Line 14">
                  <a:extLst>
                    <a:ext uri="{FF2B5EF4-FFF2-40B4-BE49-F238E27FC236}">
                      <a16:creationId xmlns:a16="http://schemas.microsoft.com/office/drawing/2014/main" id="{E912D6A3-FE59-4C51-BDB5-B5ABC0020BF5}"/>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99" name="Line 15">
                  <a:extLst>
                    <a:ext uri="{FF2B5EF4-FFF2-40B4-BE49-F238E27FC236}">
                      <a16:creationId xmlns:a16="http://schemas.microsoft.com/office/drawing/2014/main" id="{27694009-33C3-40DF-893A-CCD4C32C3115}"/>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0" name="Line 16">
                  <a:extLst>
                    <a:ext uri="{FF2B5EF4-FFF2-40B4-BE49-F238E27FC236}">
                      <a16:creationId xmlns:a16="http://schemas.microsoft.com/office/drawing/2014/main" id="{111484A3-B3D3-4615-B207-3D06E8B2FEFC}"/>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1" name="Line 17">
                  <a:extLst>
                    <a:ext uri="{FF2B5EF4-FFF2-40B4-BE49-F238E27FC236}">
                      <a16:creationId xmlns:a16="http://schemas.microsoft.com/office/drawing/2014/main" id="{6CDA286C-D7D1-4C85-B2DB-20A9EEF168B3}"/>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95" name="Freeform 5">
                <a:extLst>
                  <a:ext uri="{FF2B5EF4-FFF2-40B4-BE49-F238E27FC236}">
                    <a16:creationId xmlns:a16="http://schemas.microsoft.com/office/drawing/2014/main" id="{BA7B18A3-324D-48A7-9C9D-47FCE11A5423}"/>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44" name="Group 43">
              <a:extLst>
                <a:ext uri="{FF2B5EF4-FFF2-40B4-BE49-F238E27FC236}">
                  <a16:creationId xmlns:a16="http://schemas.microsoft.com/office/drawing/2014/main" id="{1FAB0F65-0A9A-497C-AD09-F07304E94D9B}"/>
                </a:ext>
              </a:extLst>
            </p:cNvPr>
            <p:cNvGrpSpPr/>
            <p:nvPr/>
          </p:nvGrpSpPr>
          <p:grpSpPr>
            <a:xfrm>
              <a:off x="7978217" y="2234285"/>
              <a:ext cx="554668" cy="377171"/>
              <a:chOff x="9151662" y="1184065"/>
              <a:chExt cx="554668" cy="377171"/>
            </a:xfrm>
          </p:grpSpPr>
          <p:grpSp>
            <p:nvGrpSpPr>
              <p:cNvPr id="88" name="Group 4">
                <a:extLst>
                  <a:ext uri="{FF2B5EF4-FFF2-40B4-BE49-F238E27FC236}">
                    <a16:creationId xmlns:a16="http://schemas.microsoft.com/office/drawing/2014/main" id="{CCD859DE-8BEE-408E-B415-A04C52EC3F6C}"/>
                  </a:ext>
                </a:extLst>
              </p:cNvPr>
              <p:cNvGrpSpPr>
                <a:grpSpLocks noChangeAspect="1"/>
              </p:cNvGrpSpPr>
              <p:nvPr/>
            </p:nvGrpSpPr>
            <p:grpSpPr bwMode="auto">
              <a:xfrm>
                <a:off x="9396633" y="1190427"/>
                <a:ext cx="309697" cy="302323"/>
                <a:chOff x="1759" y="236"/>
                <a:chExt cx="252" cy="246"/>
              </a:xfrm>
              <a:noFill/>
            </p:grpSpPr>
            <p:sp>
              <p:nvSpPr>
                <p:cNvPr id="90" name="Freeform 5">
                  <a:extLst>
                    <a:ext uri="{FF2B5EF4-FFF2-40B4-BE49-F238E27FC236}">
                      <a16:creationId xmlns:a16="http://schemas.microsoft.com/office/drawing/2014/main" id="{3388A731-1A0B-478A-9A5C-6E95459E2DF2}"/>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91" name="Rectangle 6">
                  <a:extLst>
                    <a:ext uri="{FF2B5EF4-FFF2-40B4-BE49-F238E27FC236}">
                      <a16:creationId xmlns:a16="http://schemas.microsoft.com/office/drawing/2014/main" id="{A036F962-F754-4034-89C0-5C045A45B70A}"/>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92" name="Rectangle 7">
                  <a:extLst>
                    <a:ext uri="{FF2B5EF4-FFF2-40B4-BE49-F238E27FC236}">
                      <a16:creationId xmlns:a16="http://schemas.microsoft.com/office/drawing/2014/main" id="{6A002A49-AA3A-45EF-BF09-F7BE69B7EB0D}"/>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93" name="Rectangle 8">
                  <a:extLst>
                    <a:ext uri="{FF2B5EF4-FFF2-40B4-BE49-F238E27FC236}">
                      <a16:creationId xmlns:a16="http://schemas.microsoft.com/office/drawing/2014/main" id="{F522F43D-7728-4957-AC60-BFE03908D4F0}"/>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89" name="Freeform 5">
                <a:extLst>
                  <a:ext uri="{FF2B5EF4-FFF2-40B4-BE49-F238E27FC236}">
                    <a16:creationId xmlns:a16="http://schemas.microsoft.com/office/drawing/2014/main" id="{8D1D6C5B-247D-4454-958F-3ECAF966F55E}"/>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45" name="Straight Arrow Connector 44">
              <a:extLst>
                <a:ext uri="{FF2B5EF4-FFF2-40B4-BE49-F238E27FC236}">
                  <a16:creationId xmlns:a16="http://schemas.microsoft.com/office/drawing/2014/main" id="{26707581-D2A4-422F-9900-5904E2993659}"/>
                </a:ext>
              </a:extLst>
            </p:cNvPr>
            <p:cNvCxnSpPr/>
            <p:nvPr/>
          </p:nvCxnSpPr>
          <p:spPr>
            <a:xfrm>
              <a:off x="4414474" y="2722218"/>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5DAB6C3-3D60-4613-A953-5E485F9E33E4}"/>
                </a:ext>
              </a:extLst>
            </p:cNvPr>
            <p:cNvCxnSpPr/>
            <p:nvPr/>
          </p:nvCxnSpPr>
          <p:spPr>
            <a:xfrm>
              <a:off x="6598874" y="2731867"/>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77C554F6-96B9-4118-AD2F-9D869F2238C4}"/>
                </a:ext>
              </a:extLst>
            </p:cNvPr>
            <p:cNvSpPr/>
            <p:nvPr/>
          </p:nvSpPr>
          <p:spPr>
            <a:xfrm>
              <a:off x="5085319" y="4156531"/>
              <a:ext cx="1609608"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JOB SCHEDULER</a:t>
              </a:r>
            </a:p>
          </p:txBody>
        </p:sp>
        <p:sp>
          <p:nvSpPr>
            <p:cNvPr id="48" name="Rectangle 47">
              <a:extLst>
                <a:ext uri="{FF2B5EF4-FFF2-40B4-BE49-F238E27FC236}">
                  <a16:creationId xmlns:a16="http://schemas.microsoft.com/office/drawing/2014/main" id="{763BCA4A-3EFB-41E7-8E88-21BE62ED9DB7}"/>
                </a:ext>
              </a:extLst>
            </p:cNvPr>
            <p:cNvSpPr/>
            <p:nvPr/>
          </p:nvSpPr>
          <p:spPr>
            <a:xfrm>
              <a:off x="7167651" y="4156531"/>
              <a:ext cx="1770569"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NOTIFICATION &amp; LOGS</a:t>
              </a:r>
            </a:p>
          </p:txBody>
        </p:sp>
        <p:sp>
          <p:nvSpPr>
            <p:cNvPr id="49" name="Rectangle 48">
              <a:extLst>
                <a:ext uri="{FF2B5EF4-FFF2-40B4-BE49-F238E27FC236}">
                  <a16:creationId xmlns:a16="http://schemas.microsoft.com/office/drawing/2014/main" id="{4662027F-113D-497A-837E-AC737ECF08D4}"/>
                </a:ext>
              </a:extLst>
            </p:cNvPr>
            <p:cNvSpPr/>
            <p:nvPr/>
          </p:nvSpPr>
          <p:spPr>
            <a:xfrm>
              <a:off x="5326429" y="2642514"/>
              <a:ext cx="1291376"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SCIENTIST</a:t>
              </a:r>
            </a:p>
          </p:txBody>
        </p:sp>
        <p:sp>
          <p:nvSpPr>
            <p:cNvPr id="50" name="Rectangle 49">
              <a:extLst>
                <a:ext uri="{FF2B5EF4-FFF2-40B4-BE49-F238E27FC236}">
                  <a16:creationId xmlns:a16="http://schemas.microsoft.com/office/drawing/2014/main" id="{6970660A-28AE-4BD6-BC35-A93481B12DDE}"/>
                </a:ext>
              </a:extLst>
            </p:cNvPr>
            <p:cNvSpPr/>
            <p:nvPr/>
          </p:nvSpPr>
          <p:spPr>
            <a:xfrm>
              <a:off x="7582989" y="2629546"/>
              <a:ext cx="1555200"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BUSINESS ANALYST</a:t>
              </a:r>
            </a:p>
          </p:txBody>
        </p:sp>
        <p:sp>
          <p:nvSpPr>
            <p:cNvPr id="51" name="Oval 50">
              <a:extLst>
                <a:ext uri="{FF2B5EF4-FFF2-40B4-BE49-F238E27FC236}">
                  <a16:creationId xmlns:a16="http://schemas.microsoft.com/office/drawing/2014/main" id="{881474B8-CAC8-41FC-BCAA-8440E40CC6F9}"/>
                </a:ext>
              </a:extLst>
            </p:cNvPr>
            <p:cNvSpPr/>
            <p:nvPr/>
          </p:nvSpPr>
          <p:spPr>
            <a:xfrm>
              <a:off x="3085844"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 name="Oval 51">
              <a:extLst>
                <a:ext uri="{FF2B5EF4-FFF2-40B4-BE49-F238E27FC236}">
                  <a16:creationId xmlns:a16="http://schemas.microsoft.com/office/drawing/2014/main" id="{814F8F12-6643-45FD-9659-94A27D67CDDC}"/>
                </a:ext>
              </a:extLst>
            </p:cNvPr>
            <p:cNvSpPr/>
            <p:nvPr/>
          </p:nvSpPr>
          <p:spPr>
            <a:xfrm>
              <a:off x="3593167"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 name="Oval 52">
              <a:extLst>
                <a:ext uri="{FF2B5EF4-FFF2-40B4-BE49-F238E27FC236}">
                  <a16:creationId xmlns:a16="http://schemas.microsoft.com/office/drawing/2014/main" id="{03FD8195-70D7-489C-975B-F7B30E231CDA}"/>
                </a:ext>
              </a:extLst>
            </p:cNvPr>
            <p:cNvSpPr/>
            <p:nvPr/>
          </p:nvSpPr>
          <p:spPr>
            <a:xfrm>
              <a:off x="4100490"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54" name="Straight Arrow Connector 53">
              <a:extLst>
                <a:ext uri="{FF2B5EF4-FFF2-40B4-BE49-F238E27FC236}">
                  <a16:creationId xmlns:a16="http://schemas.microsoft.com/office/drawing/2014/main" id="{9B10D57B-40D1-4F03-8F3E-6094851F2B38}"/>
                </a:ext>
              </a:extLst>
            </p:cNvPr>
            <p:cNvCxnSpPr>
              <a:cxnSpLocks/>
            </p:cNvCxnSpPr>
            <p:nvPr/>
          </p:nvCxnSpPr>
          <p:spPr>
            <a:xfrm>
              <a:off x="3361205"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5842134-82DC-438A-B022-CBA46A2B48E9}"/>
                </a:ext>
              </a:extLst>
            </p:cNvPr>
            <p:cNvCxnSpPr>
              <a:cxnSpLocks/>
            </p:cNvCxnSpPr>
            <p:nvPr/>
          </p:nvCxnSpPr>
          <p:spPr>
            <a:xfrm>
              <a:off x="3868527"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2946E650-333C-4408-8137-7158F8A78008}"/>
                </a:ext>
              </a:extLst>
            </p:cNvPr>
            <p:cNvGrpSpPr/>
            <p:nvPr/>
          </p:nvGrpSpPr>
          <p:grpSpPr>
            <a:xfrm>
              <a:off x="5731391" y="3637098"/>
              <a:ext cx="400544" cy="400542"/>
              <a:chOff x="2335756" y="3558618"/>
              <a:chExt cx="318744" cy="318742"/>
            </a:xfrm>
          </p:grpSpPr>
          <p:sp>
            <p:nvSpPr>
              <p:cNvPr id="86" name="Freeform 22">
                <a:extLst>
                  <a:ext uri="{FF2B5EF4-FFF2-40B4-BE49-F238E27FC236}">
                    <a16:creationId xmlns:a16="http://schemas.microsoft.com/office/drawing/2014/main" id="{BD1CA363-0F46-417B-9F39-D6DD84777B9D}"/>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87" name="Oval 86">
                <a:extLst>
                  <a:ext uri="{FF2B5EF4-FFF2-40B4-BE49-F238E27FC236}">
                    <a16:creationId xmlns:a16="http://schemas.microsoft.com/office/drawing/2014/main" id="{56FADEAC-8125-4FC9-B127-18F51059CEB0}"/>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A3712892-4E74-41B0-B11E-5EE9FEF97CFF}"/>
                </a:ext>
              </a:extLst>
            </p:cNvPr>
            <p:cNvGrpSpPr/>
            <p:nvPr/>
          </p:nvGrpSpPr>
          <p:grpSpPr>
            <a:xfrm>
              <a:off x="7892893" y="3639538"/>
              <a:ext cx="435200" cy="395663"/>
              <a:chOff x="4530976" y="2990126"/>
              <a:chExt cx="231285" cy="210274"/>
            </a:xfrm>
          </p:grpSpPr>
          <p:sp>
            <p:nvSpPr>
              <p:cNvPr id="82" name="Freeform 5">
                <a:extLst>
                  <a:ext uri="{FF2B5EF4-FFF2-40B4-BE49-F238E27FC236}">
                    <a16:creationId xmlns:a16="http://schemas.microsoft.com/office/drawing/2014/main" id="{3FEC241A-656F-413D-BD65-19A5B9D84703}"/>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83" name="Group 82">
                <a:extLst>
                  <a:ext uri="{FF2B5EF4-FFF2-40B4-BE49-F238E27FC236}">
                    <a16:creationId xmlns:a16="http://schemas.microsoft.com/office/drawing/2014/main" id="{F6252119-6E48-4AC6-B359-701FC459C366}"/>
                  </a:ext>
                </a:extLst>
              </p:cNvPr>
              <p:cNvGrpSpPr/>
              <p:nvPr/>
            </p:nvGrpSpPr>
            <p:grpSpPr>
              <a:xfrm>
                <a:off x="4646619" y="3052306"/>
                <a:ext cx="0" cy="122254"/>
                <a:chOff x="4791447" y="2616042"/>
                <a:chExt cx="0" cy="1427764"/>
              </a:xfrm>
            </p:grpSpPr>
            <p:cxnSp>
              <p:nvCxnSpPr>
                <p:cNvPr id="84" name="Straight Connector 83">
                  <a:extLst>
                    <a:ext uri="{FF2B5EF4-FFF2-40B4-BE49-F238E27FC236}">
                      <a16:creationId xmlns:a16="http://schemas.microsoft.com/office/drawing/2014/main" id="{B1A0D925-D693-4ECC-8592-3D8231BC3CC0}"/>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EB1C0FF5-DDBB-48A9-9268-5CCC3BAF35FF}"/>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D305317F-A6BB-45DE-ACB0-5BBF277C4166}"/>
                </a:ext>
              </a:extLst>
            </p:cNvPr>
            <p:cNvGrpSpPr/>
            <p:nvPr/>
          </p:nvGrpSpPr>
          <p:grpSpPr>
            <a:xfrm>
              <a:off x="8146596" y="4932273"/>
              <a:ext cx="612740" cy="486364"/>
              <a:chOff x="4223626" y="2353385"/>
              <a:chExt cx="1173971" cy="931848"/>
            </a:xfrm>
          </p:grpSpPr>
          <p:grpSp>
            <p:nvGrpSpPr>
              <p:cNvPr id="59" name="Group 58">
                <a:extLst>
                  <a:ext uri="{FF2B5EF4-FFF2-40B4-BE49-F238E27FC236}">
                    <a16:creationId xmlns:a16="http://schemas.microsoft.com/office/drawing/2014/main" id="{E079DB36-D422-4506-9FCB-86AF7C4803DE}"/>
                  </a:ext>
                </a:extLst>
              </p:cNvPr>
              <p:cNvGrpSpPr/>
              <p:nvPr/>
            </p:nvGrpSpPr>
            <p:grpSpPr>
              <a:xfrm>
                <a:off x="4273550" y="2402418"/>
                <a:ext cx="1079500" cy="840315"/>
                <a:chOff x="4273550" y="2402418"/>
                <a:chExt cx="1079500" cy="840315"/>
              </a:xfrm>
            </p:grpSpPr>
            <p:cxnSp>
              <p:nvCxnSpPr>
                <p:cNvPr id="68" name="Straight Connector 67">
                  <a:extLst>
                    <a:ext uri="{FF2B5EF4-FFF2-40B4-BE49-F238E27FC236}">
                      <a16:creationId xmlns:a16="http://schemas.microsoft.com/office/drawing/2014/main" id="{5A95F360-43EC-46B5-BAB9-584D6E30400F}"/>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9" name="Straight Connector 68">
                  <a:extLst>
                    <a:ext uri="{FF2B5EF4-FFF2-40B4-BE49-F238E27FC236}">
                      <a16:creationId xmlns:a16="http://schemas.microsoft.com/office/drawing/2014/main" id="{898C7BD3-E8CC-4E7B-BD0D-7682998A7072}"/>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0" name="Straight Connector 69">
                  <a:extLst>
                    <a:ext uri="{FF2B5EF4-FFF2-40B4-BE49-F238E27FC236}">
                      <a16:creationId xmlns:a16="http://schemas.microsoft.com/office/drawing/2014/main" id="{D37D1F39-9EE4-4FFE-A03E-B2821AD01303}"/>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1" name="Straight Connector 70">
                  <a:extLst>
                    <a:ext uri="{FF2B5EF4-FFF2-40B4-BE49-F238E27FC236}">
                      <a16:creationId xmlns:a16="http://schemas.microsoft.com/office/drawing/2014/main" id="{A346CF40-37AA-4A8D-8B1D-810F8EB507FD}"/>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2" name="Straight Connector 71">
                  <a:extLst>
                    <a:ext uri="{FF2B5EF4-FFF2-40B4-BE49-F238E27FC236}">
                      <a16:creationId xmlns:a16="http://schemas.microsoft.com/office/drawing/2014/main" id="{D59906BB-9283-4C39-BA45-A5EF406D8E57}"/>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3" name="Straight Connector 72">
                  <a:extLst>
                    <a:ext uri="{FF2B5EF4-FFF2-40B4-BE49-F238E27FC236}">
                      <a16:creationId xmlns:a16="http://schemas.microsoft.com/office/drawing/2014/main" id="{2A321B40-9BC6-44CB-B141-E2AD26A4BA49}"/>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4" name="Straight Connector 73">
                  <a:extLst>
                    <a:ext uri="{FF2B5EF4-FFF2-40B4-BE49-F238E27FC236}">
                      <a16:creationId xmlns:a16="http://schemas.microsoft.com/office/drawing/2014/main" id="{7470BD9F-D194-44A4-92B6-74D975A19C6C}"/>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5" name="Straight Connector 74">
                  <a:extLst>
                    <a:ext uri="{FF2B5EF4-FFF2-40B4-BE49-F238E27FC236}">
                      <a16:creationId xmlns:a16="http://schemas.microsoft.com/office/drawing/2014/main" id="{C61E1EC4-811F-4D8B-8DE0-C994B82DB2CB}"/>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6" name="Straight Connector 75">
                  <a:extLst>
                    <a:ext uri="{FF2B5EF4-FFF2-40B4-BE49-F238E27FC236}">
                      <a16:creationId xmlns:a16="http://schemas.microsoft.com/office/drawing/2014/main" id="{4B9EA0ED-C334-4844-B0A9-2EE50C4290B4}"/>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7" name="Straight Connector 76">
                  <a:extLst>
                    <a:ext uri="{FF2B5EF4-FFF2-40B4-BE49-F238E27FC236}">
                      <a16:creationId xmlns:a16="http://schemas.microsoft.com/office/drawing/2014/main" id="{F8CDF4DA-1703-43B9-BBD0-241AFB99478B}"/>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8" name="Straight Connector 77">
                  <a:extLst>
                    <a:ext uri="{FF2B5EF4-FFF2-40B4-BE49-F238E27FC236}">
                      <a16:creationId xmlns:a16="http://schemas.microsoft.com/office/drawing/2014/main" id="{84F85042-FC29-4B80-BB81-644DFA21209B}"/>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9" name="Straight Connector 78">
                  <a:extLst>
                    <a:ext uri="{FF2B5EF4-FFF2-40B4-BE49-F238E27FC236}">
                      <a16:creationId xmlns:a16="http://schemas.microsoft.com/office/drawing/2014/main" id="{CFE97365-1A7D-4E35-B878-8DAB0629B44E}"/>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0" name="Straight Connector 79">
                  <a:extLst>
                    <a:ext uri="{FF2B5EF4-FFF2-40B4-BE49-F238E27FC236}">
                      <a16:creationId xmlns:a16="http://schemas.microsoft.com/office/drawing/2014/main" id="{5BF9D3BF-7D08-48F8-9DF3-590E32FBE301}"/>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1" name="Straight Connector 80">
                  <a:extLst>
                    <a:ext uri="{FF2B5EF4-FFF2-40B4-BE49-F238E27FC236}">
                      <a16:creationId xmlns:a16="http://schemas.microsoft.com/office/drawing/2014/main" id="{3B0FF445-8391-48F9-BDDA-41E9F25D4E74}"/>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60" name="Oval 19">
                <a:extLst>
                  <a:ext uri="{FF2B5EF4-FFF2-40B4-BE49-F238E27FC236}">
                    <a16:creationId xmlns:a16="http://schemas.microsoft.com/office/drawing/2014/main" id="{7658DE7C-3BBB-4E49-9835-42DCD304484A}"/>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61" name="Oval 19">
                <a:extLst>
                  <a:ext uri="{FF2B5EF4-FFF2-40B4-BE49-F238E27FC236}">
                    <a16:creationId xmlns:a16="http://schemas.microsoft.com/office/drawing/2014/main" id="{8A0ABC27-6FDE-44CF-A5AF-F8A12D902D6E}"/>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62" name="Oval 19">
                <a:extLst>
                  <a:ext uri="{FF2B5EF4-FFF2-40B4-BE49-F238E27FC236}">
                    <a16:creationId xmlns:a16="http://schemas.microsoft.com/office/drawing/2014/main" id="{0C99A5FE-A543-4C28-A9F8-1CC59407EA18}"/>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63" name="Oval 19">
                <a:extLst>
                  <a:ext uri="{FF2B5EF4-FFF2-40B4-BE49-F238E27FC236}">
                    <a16:creationId xmlns:a16="http://schemas.microsoft.com/office/drawing/2014/main" id="{FD3BE1C0-C661-4AEF-972C-218F10E01A66}"/>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64" name="Oval 19">
                <a:extLst>
                  <a:ext uri="{FF2B5EF4-FFF2-40B4-BE49-F238E27FC236}">
                    <a16:creationId xmlns:a16="http://schemas.microsoft.com/office/drawing/2014/main" id="{19B97467-EC40-4280-B778-9730049AD16C}"/>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65" name="Oval 19">
                <a:extLst>
                  <a:ext uri="{FF2B5EF4-FFF2-40B4-BE49-F238E27FC236}">
                    <a16:creationId xmlns:a16="http://schemas.microsoft.com/office/drawing/2014/main" id="{0A73310D-3522-44B1-A355-51EE177B5F01}"/>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66" name="Oval 19">
                <a:extLst>
                  <a:ext uri="{FF2B5EF4-FFF2-40B4-BE49-F238E27FC236}">
                    <a16:creationId xmlns:a16="http://schemas.microsoft.com/office/drawing/2014/main" id="{1F1A845C-9D41-40DF-A710-1FB4FE93AB58}"/>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67" name="Oval 19">
                <a:extLst>
                  <a:ext uri="{FF2B5EF4-FFF2-40B4-BE49-F238E27FC236}">
                    <a16:creationId xmlns:a16="http://schemas.microsoft.com/office/drawing/2014/main" id="{BE21FCFE-3119-4BA7-98FD-99D73A52419A}"/>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sp>
        <p:nvSpPr>
          <p:cNvPr id="107" name="Rectangle 106">
            <a:extLst>
              <a:ext uri="{FF2B5EF4-FFF2-40B4-BE49-F238E27FC236}">
                <a16:creationId xmlns:a16="http://schemas.microsoft.com/office/drawing/2014/main" id="{94DBD27A-AA4A-4611-8521-5309969A1CDD}"/>
              </a:ext>
            </a:extLst>
          </p:cNvPr>
          <p:cNvSpPr/>
          <p:nvPr/>
        </p:nvSpPr>
        <p:spPr bwMode="auto">
          <a:xfrm>
            <a:off x="6315803" y="4614251"/>
            <a:ext cx="5506083" cy="1142114"/>
          </a:xfrm>
          <a:prstGeom prst="rect">
            <a:avLst/>
          </a:prstGeom>
          <a:solidFill>
            <a:srgbClr val="F2F8FD">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8" name="Rectangle 107">
            <a:extLst>
              <a:ext uri="{FF2B5EF4-FFF2-40B4-BE49-F238E27FC236}">
                <a16:creationId xmlns:a16="http://schemas.microsoft.com/office/drawing/2014/main" id="{4B27D452-6E35-49DF-A6CD-4A5C34BC8041}"/>
              </a:ext>
            </a:extLst>
          </p:cNvPr>
          <p:cNvSpPr/>
          <p:nvPr/>
        </p:nvSpPr>
        <p:spPr bwMode="auto">
          <a:xfrm>
            <a:off x="6315803" y="2201462"/>
            <a:ext cx="5506083" cy="1142114"/>
          </a:xfrm>
          <a:prstGeom prst="rect">
            <a:avLst/>
          </a:prstGeom>
          <a:solidFill>
            <a:srgbClr val="F2F8FD">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090411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Placeholder 38">
            <a:extLst>
              <a:ext uri="{FF2B5EF4-FFF2-40B4-BE49-F238E27FC236}">
                <a16:creationId xmlns:a16="http://schemas.microsoft.com/office/drawing/2014/main" id="{62F9B8A5-6B0C-485B-9F17-1BEB90092AFF}"/>
              </a:ext>
            </a:extLst>
          </p:cNvPr>
          <p:cNvSpPr>
            <a:spLocks noGrp="1"/>
          </p:cNvSpPr>
          <p:nvPr>
            <p:ph type="body" sz="quarter" idx="10"/>
          </p:nvPr>
        </p:nvSpPr>
        <p:spPr>
          <a:xfrm>
            <a:off x="269240" y="1324160"/>
            <a:ext cx="5826760" cy="4275016"/>
          </a:xfrm>
        </p:spPr>
        <p:txBody>
          <a:bodyPr/>
          <a:lstStyle/>
          <a:p>
            <a:r>
              <a:rPr lang="en-US" dirty="0"/>
              <a:t>OPTIMIZED I/O PERFORMANCE</a:t>
            </a:r>
          </a:p>
          <a:p>
            <a:pPr lvl="1"/>
            <a:r>
              <a:rPr lang="en-US" dirty="0"/>
              <a:t>The Databricks I/O module (DBIO) takes processing speeds to the next level — significantly improving the performance of Spark in the cloud</a:t>
            </a:r>
          </a:p>
          <a:p>
            <a:r>
              <a:rPr lang="en-US" dirty="0"/>
              <a:t>FULLY-MANAGED PLATFORM ON AZURE</a:t>
            </a:r>
          </a:p>
          <a:p>
            <a:pPr lvl="1"/>
            <a:r>
              <a:rPr lang="en-US" dirty="0"/>
              <a:t>Reap the benefits of a fully managed service and remove the complexity of big data and machine learning</a:t>
            </a:r>
          </a:p>
          <a:p>
            <a:r>
              <a:rPr lang="en-US" dirty="0"/>
              <a:t>SERVERLESS INFRASTRUCTURE</a:t>
            </a:r>
          </a:p>
          <a:p>
            <a:pPr lvl="1"/>
            <a:r>
              <a:rPr lang="en-US" dirty="0"/>
              <a:t>Databricks’ </a:t>
            </a:r>
            <a:r>
              <a:rPr lang="en-US" dirty="0" err="1"/>
              <a:t>serverless</a:t>
            </a:r>
            <a:r>
              <a:rPr lang="en-US" dirty="0"/>
              <a:t> and highly elastic cloud service is designed to remove operational complexity while ensuring reliability and cost efficiency at scale</a:t>
            </a:r>
          </a:p>
          <a:p>
            <a:r>
              <a:rPr lang="en-US" dirty="0"/>
              <a:t>OPERATE AT MASSIVE SCALE</a:t>
            </a:r>
          </a:p>
          <a:p>
            <a:pPr lvl="1"/>
            <a:r>
              <a:rPr lang="en-US" dirty="0"/>
              <a:t>Without limits globally</a:t>
            </a:r>
          </a:p>
        </p:txBody>
      </p:sp>
      <p:sp>
        <p:nvSpPr>
          <p:cNvPr id="3" name="Title 2">
            <a:extLst>
              <a:ext uri="{FF2B5EF4-FFF2-40B4-BE49-F238E27FC236}">
                <a16:creationId xmlns:a16="http://schemas.microsoft.com/office/drawing/2014/main" id="{1AA5E8C9-F1E7-4E7A-B4D0-B84437D43C90}"/>
              </a:ext>
            </a:extLst>
          </p:cNvPr>
          <p:cNvSpPr>
            <a:spLocks noGrp="1"/>
          </p:cNvSpPr>
          <p:nvPr>
            <p:ph type="title"/>
          </p:nvPr>
        </p:nvSpPr>
        <p:spPr/>
        <p:txBody>
          <a:bodyPr/>
          <a:lstStyle/>
          <a:p>
            <a:r>
              <a:rPr lang="en-US" dirty="0"/>
              <a:t>Optimized Databricks Runtime Engine </a:t>
            </a:r>
          </a:p>
        </p:txBody>
      </p:sp>
      <p:grpSp>
        <p:nvGrpSpPr>
          <p:cNvPr id="38" name="Group 37">
            <a:extLst>
              <a:ext uri="{FF2B5EF4-FFF2-40B4-BE49-F238E27FC236}">
                <a16:creationId xmlns:a16="http://schemas.microsoft.com/office/drawing/2014/main" id="{B825F90D-9FE4-44F8-A015-EE225214030C}"/>
              </a:ext>
            </a:extLst>
          </p:cNvPr>
          <p:cNvGrpSpPr/>
          <p:nvPr/>
        </p:nvGrpSpPr>
        <p:grpSpPr>
          <a:xfrm>
            <a:off x="6284901" y="1833155"/>
            <a:ext cx="5596725" cy="3975462"/>
            <a:chOff x="2740512" y="1257570"/>
            <a:chExt cx="6559026" cy="4659003"/>
          </a:xfrm>
        </p:grpSpPr>
        <p:sp>
          <p:nvSpPr>
            <p:cNvPr id="40" name="Freeform 4">
              <a:extLst>
                <a:ext uri="{FF2B5EF4-FFF2-40B4-BE49-F238E27FC236}">
                  <a16:creationId xmlns:a16="http://schemas.microsoft.com/office/drawing/2014/main" id="{81BFC289-8A07-45FD-B582-1945D69A67C4}"/>
                </a:ext>
              </a:extLst>
            </p:cNvPr>
            <p:cNvSpPr>
              <a:spLocks noChangeArrowheads="1"/>
            </p:cNvSpPr>
            <p:nvPr/>
          </p:nvSpPr>
          <p:spPr bwMode="auto">
            <a:xfrm>
              <a:off x="2740512" y="1257570"/>
              <a:ext cx="6559026" cy="4659003"/>
            </a:xfrm>
            <a:prstGeom prst="rect">
              <a:avLst/>
            </a:prstGeom>
            <a:solidFill>
              <a:schemeClr val="tx2">
                <a:alpha val="5000"/>
              </a:schemeClr>
            </a:solidFill>
            <a:ln w="12700" cap="flat">
              <a:solidFill>
                <a:schemeClr val="tx2"/>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1" name="Freeform 4">
              <a:extLst>
                <a:ext uri="{FF2B5EF4-FFF2-40B4-BE49-F238E27FC236}">
                  <a16:creationId xmlns:a16="http://schemas.microsoft.com/office/drawing/2014/main" id="{AE422A0D-0A1C-4FC7-9B2A-C0B74F7232EA}"/>
                </a:ext>
              </a:extLst>
            </p:cNvPr>
            <p:cNvSpPr>
              <a:spLocks noChangeArrowheads="1"/>
            </p:cNvSpPr>
            <p:nvPr/>
          </p:nvSpPr>
          <p:spPr bwMode="auto">
            <a:xfrm>
              <a:off x="2837398" y="4583044"/>
              <a:ext cx="6350000" cy="121467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42" name="Group 41">
              <a:extLst>
                <a:ext uri="{FF2B5EF4-FFF2-40B4-BE49-F238E27FC236}">
                  <a16:creationId xmlns:a16="http://schemas.microsoft.com/office/drawing/2014/main" id="{41B39842-BD7D-4228-B418-66A983FF0F72}"/>
                </a:ext>
              </a:extLst>
            </p:cNvPr>
            <p:cNvGrpSpPr/>
            <p:nvPr/>
          </p:nvGrpSpPr>
          <p:grpSpPr>
            <a:xfrm>
              <a:off x="3571135" y="4969331"/>
              <a:ext cx="411025" cy="476588"/>
              <a:chOff x="1271588" y="5613400"/>
              <a:chExt cx="517525" cy="600076"/>
            </a:xfrm>
            <a:solidFill>
              <a:schemeClr val="tx2"/>
            </a:solidFill>
          </p:grpSpPr>
          <p:sp>
            <p:nvSpPr>
              <p:cNvPr id="143" name="Freeform 83">
                <a:extLst>
                  <a:ext uri="{FF2B5EF4-FFF2-40B4-BE49-F238E27FC236}">
                    <a16:creationId xmlns:a16="http://schemas.microsoft.com/office/drawing/2014/main" id="{676CCD96-9695-4A3F-A753-6FF17D48801F}"/>
                  </a:ext>
                </a:extLst>
              </p:cNvPr>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44" name="Freeform 84">
                <a:extLst>
                  <a:ext uri="{FF2B5EF4-FFF2-40B4-BE49-F238E27FC236}">
                    <a16:creationId xmlns:a16="http://schemas.microsoft.com/office/drawing/2014/main" id="{531A8DDE-5362-4FFA-8D33-F97855387D7B}"/>
                  </a:ext>
                </a:extLst>
              </p:cNvPr>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45" name="Freeform 85">
                <a:extLst>
                  <a:ext uri="{FF2B5EF4-FFF2-40B4-BE49-F238E27FC236}">
                    <a16:creationId xmlns:a16="http://schemas.microsoft.com/office/drawing/2014/main" id="{0EA9968F-03D1-4A33-B327-F6D9689E2CCE}"/>
                  </a:ext>
                </a:extLst>
              </p:cNvPr>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43" name="Freeform 86">
              <a:extLst>
                <a:ext uri="{FF2B5EF4-FFF2-40B4-BE49-F238E27FC236}">
                  <a16:creationId xmlns:a16="http://schemas.microsoft.com/office/drawing/2014/main" id="{86EB0D8B-35C9-4B2B-B79A-7AAAED243484}"/>
                </a:ext>
              </a:extLst>
            </p:cNvPr>
            <p:cNvSpPr>
              <a:spLocks noChangeArrowheads="1"/>
            </p:cNvSpPr>
            <p:nvPr/>
          </p:nvSpPr>
          <p:spPr bwMode="auto">
            <a:xfrm>
              <a:off x="6651352" y="4978037"/>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4" name="Rectangle 43">
              <a:extLst>
                <a:ext uri="{FF2B5EF4-FFF2-40B4-BE49-F238E27FC236}">
                  <a16:creationId xmlns:a16="http://schemas.microsoft.com/office/drawing/2014/main" id="{648B0F15-AB1B-4504-A2C2-96CAC012A536}"/>
                </a:ext>
              </a:extLst>
            </p:cNvPr>
            <p:cNvSpPr/>
            <p:nvPr/>
          </p:nvSpPr>
          <p:spPr>
            <a:xfrm>
              <a:off x="2879892" y="4591162"/>
              <a:ext cx="6103542"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Optimized Databricks Runtime Engine</a:t>
              </a:r>
            </a:p>
          </p:txBody>
        </p:sp>
        <p:sp>
          <p:nvSpPr>
            <p:cNvPr id="69" name="Rectangle 68">
              <a:extLst>
                <a:ext uri="{FF2B5EF4-FFF2-40B4-BE49-F238E27FC236}">
                  <a16:creationId xmlns:a16="http://schemas.microsoft.com/office/drawing/2014/main" id="{A3357160-5479-4875-9085-110C365A9F82}"/>
                </a:ext>
              </a:extLst>
            </p:cNvPr>
            <p:cNvSpPr/>
            <p:nvPr/>
          </p:nvSpPr>
          <p:spPr>
            <a:xfrm>
              <a:off x="3169464" y="549317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DATABRICKS I/O</a:t>
              </a:r>
            </a:p>
          </p:txBody>
        </p:sp>
        <p:sp>
          <p:nvSpPr>
            <p:cNvPr id="70" name="Rectangle 69">
              <a:extLst>
                <a:ext uri="{FF2B5EF4-FFF2-40B4-BE49-F238E27FC236}">
                  <a16:creationId xmlns:a16="http://schemas.microsoft.com/office/drawing/2014/main" id="{D8D874E4-F78B-4ECA-B1A6-A3CE8A114BF4}"/>
                </a:ext>
              </a:extLst>
            </p:cNvPr>
            <p:cNvSpPr/>
            <p:nvPr/>
          </p:nvSpPr>
          <p:spPr>
            <a:xfrm>
              <a:off x="6333964" y="549212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SERVERLESS</a:t>
              </a:r>
            </a:p>
          </p:txBody>
        </p:sp>
        <p:sp>
          <p:nvSpPr>
            <p:cNvPr id="71" name="Freeform 2">
              <a:extLst>
                <a:ext uri="{FF2B5EF4-FFF2-40B4-BE49-F238E27FC236}">
                  <a16:creationId xmlns:a16="http://schemas.microsoft.com/office/drawing/2014/main" id="{E5F449D8-F8A6-4780-A8A0-FCD6633EB964}"/>
                </a:ext>
              </a:extLst>
            </p:cNvPr>
            <p:cNvSpPr>
              <a:spLocks noChangeArrowheads="1"/>
            </p:cNvSpPr>
            <p:nvPr/>
          </p:nvSpPr>
          <p:spPr bwMode="auto">
            <a:xfrm>
              <a:off x="2837398" y="3102412"/>
              <a:ext cx="6350000" cy="137884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 name="Rectangle 71">
              <a:extLst>
                <a:ext uri="{FF2B5EF4-FFF2-40B4-BE49-F238E27FC236}">
                  <a16:creationId xmlns:a16="http://schemas.microsoft.com/office/drawing/2014/main" id="{65B1B625-5784-416D-82C6-235F5530733B}"/>
                </a:ext>
              </a:extLst>
            </p:cNvPr>
            <p:cNvSpPr/>
            <p:nvPr/>
          </p:nvSpPr>
          <p:spPr>
            <a:xfrm>
              <a:off x="2879892" y="1731352"/>
              <a:ext cx="3644480"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Collaborative Workspace</a:t>
              </a:r>
            </a:p>
          </p:txBody>
        </p:sp>
        <p:sp>
          <p:nvSpPr>
            <p:cNvPr id="73" name="Rectangle 72">
              <a:extLst>
                <a:ext uri="{FF2B5EF4-FFF2-40B4-BE49-F238E27FC236}">
                  <a16:creationId xmlns:a16="http://schemas.microsoft.com/office/drawing/2014/main" id="{2F6E52A5-14A7-46B0-9A7D-B1CFA3FD4BD9}"/>
                </a:ext>
              </a:extLst>
            </p:cNvPr>
            <p:cNvSpPr/>
            <p:nvPr/>
          </p:nvSpPr>
          <p:spPr>
            <a:xfrm>
              <a:off x="7853878" y="5484221"/>
              <a:ext cx="1216197"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Rest APIs</a:t>
              </a:r>
            </a:p>
          </p:txBody>
        </p:sp>
        <p:sp>
          <p:nvSpPr>
            <p:cNvPr id="74" name="Freeform 2">
              <a:extLst>
                <a:ext uri="{FF2B5EF4-FFF2-40B4-BE49-F238E27FC236}">
                  <a16:creationId xmlns:a16="http://schemas.microsoft.com/office/drawing/2014/main" id="{ACF88207-D5FB-432A-B45A-80BC9290F77E}"/>
                </a:ext>
              </a:extLst>
            </p:cNvPr>
            <p:cNvSpPr>
              <a:spLocks noChangeArrowheads="1"/>
            </p:cNvSpPr>
            <p:nvPr/>
          </p:nvSpPr>
          <p:spPr bwMode="auto">
            <a:xfrm>
              <a:off x="2837398" y="1730364"/>
              <a:ext cx="6350000" cy="1260599"/>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pic>
          <p:nvPicPr>
            <p:cNvPr id="75" name="Picture 74">
              <a:extLst>
                <a:ext uri="{FF2B5EF4-FFF2-40B4-BE49-F238E27FC236}">
                  <a16:creationId xmlns:a16="http://schemas.microsoft.com/office/drawing/2014/main" id="{A9F22E16-0F5F-404D-B74C-9D78F58E1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7985" y="4946317"/>
              <a:ext cx="800100" cy="418494"/>
            </a:xfrm>
            <a:prstGeom prst="rect">
              <a:avLst/>
            </a:prstGeom>
          </p:spPr>
        </p:pic>
        <p:sp>
          <p:nvSpPr>
            <p:cNvPr id="76" name="TextBox 75">
              <a:extLst>
                <a:ext uri="{FF2B5EF4-FFF2-40B4-BE49-F238E27FC236}">
                  <a16:creationId xmlns:a16="http://schemas.microsoft.com/office/drawing/2014/main" id="{52D9D3E5-90E9-45F5-9B6F-91DA0B060CA5}"/>
                </a:ext>
              </a:extLst>
            </p:cNvPr>
            <p:cNvSpPr txBox="1"/>
            <p:nvPr/>
          </p:nvSpPr>
          <p:spPr>
            <a:xfrm>
              <a:off x="2776727" y="1301060"/>
              <a:ext cx="1740958" cy="3606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light"/>
                  <a:ea typeface="+mn-ea"/>
                  <a:cs typeface="+mn-cs"/>
                </a:rPr>
                <a:t>Azure Databricks</a:t>
              </a:r>
            </a:p>
          </p:txBody>
        </p:sp>
        <p:sp>
          <p:nvSpPr>
            <p:cNvPr id="77" name="Rectangle 76">
              <a:extLst>
                <a:ext uri="{FF2B5EF4-FFF2-40B4-BE49-F238E27FC236}">
                  <a16:creationId xmlns:a16="http://schemas.microsoft.com/office/drawing/2014/main" id="{32F50987-8555-469F-964C-516C7A606468}"/>
                </a:ext>
              </a:extLst>
            </p:cNvPr>
            <p:cNvSpPr/>
            <p:nvPr/>
          </p:nvSpPr>
          <p:spPr>
            <a:xfrm>
              <a:off x="2879892" y="3138102"/>
              <a:ext cx="3644480"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78" name="Rectangle 77">
              <a:extLst>
                <a:ext uri="{FF2B5EF4-FFF2-40B4-BE49-F238E27FC236}">
                  <a16:creationId xmlns:a16="http://schemas.microsoft.com/office/drawing/2014/main" id="{49A90687-85E4-405D-A470-0B5A770C1420}"/>
                </a:ext>
              </a:extLst>
            </p:cNvPr>
            <p:cNvSpPr/>
            <p:nvPr/>
          </p:nvSpPr>
          <p:spPr>
            <a:xfrm>
              <a:off x="4691276" y="549212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APACHE SPARK</a:t>
              </a:r>
            </a:p>
          </p:txBody>
        </p:sp>
        <p:sp>
          <p:nvSpPr>
            <p:cNvPr id="79" name="Rectangle 78">
              <a:extLst>
                <a:ext uri="{FF2B5EF4-FFF2-40B4-BE49-F238E27FC236}">
                  <a16:creationId xmlns:a16="http://schemas.microsoft.com/office/drawing/2014/main" id="{9BC5B0AC-596A-4C6C-9AC6-E018F21A8AB7}"/>
                </a:ext>
              </a:extLst>
            </p:cNvPr>
            <p:cNvSpPr/>
            <p:nvPr/>
          </p:nvSpPr>
          <p:spPr>
            <a:xfrm>
              <a:off x="2881089" y="4156531"/>
              <a:ext cx="1770569"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MULTI-STAGE PIPELINES</a:t>
              </a:r>
            </a:p>
          </p:txBody>
        </p:sp>
        <p:sp>
          <p:nvSpPr>
            <p:cNvPr id="80" name="Rectangle 79">
              <a:extLst>
                <a:ext uri="{FF2B5EF4-FFF2-40B4-BE49-F238E27FC236}">
                  <a16:creationId xmlns:a16="http://schemas.microsoft.com/office/drawing/2014/main" id="{FE384C06-237D-47CF-9E12-C39A838534E0}"/>
                </a:ext>
              </a:extLst>
            </p:cNvPr>
            <p:cNvSpPr/>
            <p:nvPr/>
          </p:nvSpPr>
          <p:spPr>
            <a:xfrm>
              <a:off x="3120747" y="2629547"/>
              <a:ext cx="1291376"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ENGINEER</a:t>
              </a:r>
            </a:p>
          </p:txBody>
        </p:sp>
        <p:grpSp>
          <p:nvGrpSpPr>
            <p:cNvPr id="81" name="Group 80">
              <a:extLst>
                <a:ext uri="{FF2B5EF4-FFF2-40B4-BE49-F238E27FC236}">
                  <a16:creationId xmlns:a16="http://schemas.microsoft.com/office/drawing/2014/main" id="{B646AF60-64D8-4D73-8999-8F5A8FBC7FA9}"/>
                </a:ext>
              </a:extLst>
            </p:cNvPr>
            <p:cNvGrpSpPr/>
            <p:nvPr/>
          </p:nvGrpSpPr>
          <p:grpSpPr>
            <a:xfrm>
              <a:off x="3575726" y="2228197"/>
              <a:ext cx="509188" cy="399948"/>
              <a:chOff x="8339328" y="268334"/>
              <a:chExt cx="780544" cy="613088"/>
            </a:xfrm>
          </p:grpSpPr>
          <p:sp>
            <p:nvSpPr>
              <p:cNvPr id="141" name="Freeform 17">
                <a:extLst>
                  <a:ext uri="{FF2B5EF4-FFF2-40B4-BE49-F238E27FC236}">
                    <a16:creationId xmlns:a16="http://schemas.microsoft.com/office/drawing/2014/main" id="{BC47A776-71FF-45DF-8510-16CF99178453}"/>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42" name="Freeform 5">
                <a:extLst>
                  <a:ext uri="{FF2B5EF4-FFF2-40B4-BE49-F238E27FC236}">
                    <a16:creationId xmlns:a16="http://schemas.microsoft.com/office/drawing/2014/main" id="{35ABB9A8-0CA0-41D0-AD16-2017E61145FF}"/>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2" name="Group 81">
              <a:extLst>
                <a:ext uri="{FF2B5EF4-FFF2-40B4-BE49-F238E27FC236}">
                  <a16:creationId xmlns:a16="http://schemas.microsoft.com/office/drawing/2014/main" id="{94E7FEBC-4EBF-4EA8-9081-9204A6FE49E0}"/>
                </a:ext>
              </a:extLst>
            </p:cNvPr>
            <p:cNvGrpSpPr/>
            <p:nvPr/>
          </p:nvGrpSpPr>
          <p:grpSpPr>
            <a:xfrm>
              <a:off x="5707879" y="2284173"/>
              <a:ext cx="502920" cy="361358"/>
              <a:chOff x="10268712" y="1254226"/>
              <a:chExt cx="804672" cy="578172"/>
            </a:xfrm>
          </p:grpSpPr>
          <p:grpSp>
            <p:nvGrpSpPr>
              <p:cNvPr id="133" name="Group 11">
                <a:extLst>
                  <a:ext uri="{FF2B5EF4-FFF2-40B4-BE49-F238E27FC236}">
                    <a16:creationId xmlns:a16="http://schemas.microsoft.com/office/drawing/2014/main" id="{E8219ADF-0102-403A-944C-061FEF3C9AE5}"/>
                  </a:ext>
                </a:extLst>
              </p:cNvPr>
              <p:cNvGrpSpPr>
                <a:grpSpLocks noChangeAspect="1"/>
              </p:cNvGrpSpPr>
              <p:nvPr/>
            </p:nvGrpSpPr>
            <p:grpSpPr bwMode="auto">
              <a:xfrm>
                <a:off x="10607090" y="1257647"/>
                <a:ext cx="466294" cy="507929"/>
                <a:chOff x="3861" y="4291602"/>
                <a:chExt cx="112" cy="244433"/>
              </a:xfrm>
            </p:grpSpPr>
            <p:sp>
              <p:nvSpPr>
                <p:cNvPr id="135" name="Freeform 12">
                  <a:extLst>
                    <a:ext uri="{FF2B5EF4-FFF2-40B4-BE49-F238E27FC236}">
                      <a16:creationId xmlns:a16="http://schemas.microsoft.com/office/drawing/2014/main" id="{FCE06714-9EC3-49E2-B35F-540D7E2F7897}"/>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6" name="Line 13">
                  <a:extLst>
                    <a:ext uri="{FF2B5EF4-FFF2-40B4-BE49-F238E27FC236}">
                      <a16:creationId xmlns:a16="http://schemas.microsoft.com/office/drawing/2014/main" id="{1B4DD3BA-1F0B-4EFF-8D5E-5D96F7BB2023}"/>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7" name="Line 14">
                  <a:extLst>
                    <a:ext uri="{FF2B5EF4-FFF2-40B4-BE49-F238E27FC236}">
                      <a16:creationId xmlns:a16="http://schemas.microsoft.com/office/drawing/2014/main" id="{63485E87-ADA8-4050-B703-E10F2CEFF0A9}"/>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8" name="Line 15">
                  <a:extLst>
                    <a:ext uri="{FF2B5EF4-FFF2-40B4-BE49-F238E27FC236}">
                      <a16:creationId xmlns:a16="http://schemas.microsoft.com/office/drawing/2014/main" id="{77E23CA8-111E-4724-85D1-1523FF0AC321}"/>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9" name="Line 16">
                  <a:extLst>
                    <a:ext uri="{FF2B5EF4-FFF2-40B4-BE49-F238E27FC236}">
                      <a16:creationId xmlns:a16="http://schemas.microsoft.com/office/drawing/2014/main" id="{ED5EBD74-06D3-4670-B5F3-F83C68F568D0}"/>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0" name="Line 17">
                  <a:extLst>
                    <a:ext uri="{FF2B5EF4-FFF2-40B4-BE49-F238E27FC236}">
                      <a16:creationId xmlns:a16="http://schemas.microsoft.com/office/drawing/2014/main" id="{90E11B3A-F1F0-4800-8BA6-0C4E3B1BAAF6}"/>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134" name="Freeform 5">
                <a:extLst>
                  <a:ext uri="{FF2B5EF4-FFF2-40B4-BE49-F238E27FC236}">
                    <a16:creationId xmlns:a16="http://schemas.microsoft.com/office/drawing/2014/main" id="{F916F85B-69D2-44CF-AA26-1B2E9C9D829D}"/>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3" name="Group 82">
              <a:extLst>
                <a:ext uri="{FF2B5EF4-FFF2-40B4-BE49-F238E27FC236}">
                  <a16:creationId xmlns:a16="http://schemas.microsoft.com/office/drawing/2014/main" id="{86C08AE7-AD3E-407E-8AE1-393179CAAA07}"/>
                </a:ext>
              </a:extLst>
            </p:cNvPr>
            <p:cNvGrpSpPr/>
            <p:nvPr/>
          </p:nvGrpSpPr>
          <p:grpSpPr>
            <a:xfrm>
              <a:off x="7978217" y="2234285"/>
              <a:ext cx="554668" cy="377171"/>
              <a:chOff x="9151662" y="1184065"/>
              <a:chExt cx="554668" cy="377171"/>
            </a:xfrm>
          </p:grpSpPr>
          <p:grpSp>
            <p:nvGrpSpPr>
              <p:cNvPr id="127" name="Group 4">
                <a:extLst>
                  <a:ext uri="{FF2B5EF4-FFF2-40B4-BE49-F238E27FC236}">
                    <a16:creationId xmlns:a16="http://schemas.microsoft.com/office/drawing/2014/main" id="{F8A42286-4AE1-40C0-8FED-3A4BB468ADCF}"/>
                  </a:ext>
                </a:extLst>
              </p:cNvPr>
              <p:cNvGrpSpPr>
                <a:grpSpLocks noChangeAspect="1"/>
              </p:cNvGrpSpPr>
              <p:nvPr/>
            </p:nvGrpSpPr>
            <p:grpSpPr bwMode="auto">
              <a:xfrm>
                <a:off x="9396633" y="1190427"/>
                <a:ext cx="309697" cy="302323"/>
                <a:chOff x="1759" y="236"/>
                <a:chExt cx="252" cy="246"/>
              </a:xfrm>
              <a:noFill/>
            </p:grpSpPr>
            <p:sp>
              <p:nvSpPr>
                <p:cNvPr id="129" name="Freeform 5">
                  <a:extLst>
                    <a:ext uri="{FF2B5EF4-FFF2-40B4-BE49-F238E27FC236}">
                      <a16:creationId xmlns:a16="http://schemas.microsoft.com/office/drawing/2014/main" id="{1C89F6CD-09C4-42F7-BD09-3441B5C99F80}"/>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0" name="Rectangle 6">
                  <a:extLst>
                    <a:ext uri="{FF2B5EF4-FFF2-40B4-BE49-F238E27FC236}">
                      <a16:creationId xmlns:a16="http://schemas.microsoft.com/office/drawing/2014/main" id="{11694E86-B27F-4970-8467-4AB0B763F3C9}"/>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1" name="Rectangle 7">
                  <a:extLst>
                    <a:ext uri="{FF2B5EF4-FFF2-40B4-BE49-F238E27FC236}">
                      <a16:creationId xmlns:a16="http://schemas.microsoft.com/office/drawing/2014/main" id="{CFB76083-961F-41A8-AE23-C94C7566AD8B}"/>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2" name="Rectangle 8">
                  <a:extLst>
                    <a:ext uri="{FF2B5EF4-FFF2-40B4-BE49-F238E27FC236}">
                      <a16:creationId xmlns:a16="http://schemas.microsoft.com/office/drawing/2014/main" id="{E7B2E3FC-5399-478B-8B4A-C1B44938819E}"/>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28" name="Freeform 5">
                <a:extLst>
                  <a:ext uri="{FF2B5EF4-FFF2-40B4-BE49-F238E27FC236}">
                    <a16:creationId xmlns:a16="http://schemas.microsoft.com/office/drawing/2014/main" id="{817FCD73-08F5-4BCA-85B5-BCB9C5E46DDB}"/>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84" name="Straight Arrow Connector 83">
              <a:extLst>
                <a:ext uri="{FF2B5EF4-FFF2-40B4-BE49-F238E27FC236}">
                  <a16:creationId xmlns:a16="http://schemas.microsoft.com/office/drawing/2014/main" id="{D030207F-2820-4B3A-8F34-EF4A81F64E01}"/>
                </a:ext>
              </a:extLst>
            </p:cNvPr>
            <p:cNvCxnSpPr/>
            <p:nvPr/>
          </p:nvCxnSpPr>
          <p:spPr>
            <a:xfrm>
              <a:off x="4414474" y="2722218"/>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159FE121-BFF9-4B00-974D-AD349454C5B2}"/>
                </a:ext>
              </a:extLst>
            </p:cNvPr>
            <p:cNvCxnSpPr/>
            <p:nvPr/>
          </p:nvCxnSpPr>
          <p:spPr>
            <a:xfrm>
              <a:off x="6598874" y="2731867"/>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ECBBCA0E-5A8D-464D-BA42-707438F85182}"/>
                </a:ext>
              </a:extLst>
            </p:cNvPr>
            <p:cNvSpPr/>
            <p:nvPr/>
          </p:nvSpPr>
          <p:spPr>
            <a:xfrm>
              <a:off x="5085319" y="4156531"/>
              <a:ext cx="1609608"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JOB SCHEDULER</a:t>
              </a:r>
            </a:p>
          </p:txBody>
        </p:sp>
        <p:sp>
          <p:nvSpPr>
            <p:cNvPr id="87" name="Rectangle 86">
              <a:extLst>
                <a:ext uri="{FF2B5EF4-FFF2-40B4-BE49-F238E27FC236}">
                  <a16:creationId xmlns:a16="http://schemas.microsoft.com/office/drawing/2014/main" id="{F66A0270-0056-444F-BA1D-199E502BABB3}"/>
                </a:ext>
              </a:extLst>
            </p:cNvPr>
            <p:cNvSpPr/>
            <p:nvPr/>
          </p:nvSpPr>
          <p:spPr>
            <a:xfrm>
              <a:off x="7167651" y="4156531"/>
              <a:ext cx="1770569"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NOTIFICATION &amp; LOGS</a:t>
              </a:r>
            </a:p>
          </p:txBody>
        </p:sp>
        <p:sp>
          <p:nvSpPr>
            <p:cNvPr id="88" name="Rectangle 87">
              <a:extLst>
                <a:ext uri="{FF2B5EF4-FFF2-40B4-BE49-F238E27FC236}">
                  <a16:creationId xmlns:a16="http://schemas.microsoft.com/office/drawing/2014/main" id="{90C342C4-8764-41EC-B958-CCCA17C78300}"/>
                </a:ext>
              </a:extLst>
            </p:cNvPr>
            <p:cNvSpPr/>
            <p:nvPr/>
          </p:nvSpPr>
          <p:spPr>
            <a:xfrm>
              <a:off x="5326429" y="2642514"/>
              <a:ext cx="1291376"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SCIENTIST</a:t>
              </a:r>
            </a:p>
          </p:txBody>
        </p:sp>
        <p:sp>
          <p:nvSpPr>
            <p:cNvPr id="89" name="Rectangle 88">
              <a:extLst>
                <a:ext uri="{FF2B5EF4-FFF2-40B4-BE49-F238E27FC236}">
                  <a16:creationId xmlns:a16="http://schemas.microsoft.com/office/drawing/2014/main" id="{21035F54-7932-4344-9FB1-DFC56C77C6FA}"/>
                </a:ext>
              </a:extLst>
            </p:cNvPr>
            <p:cNvSpPr/>
            <p:nvPr/>
          </p:nvSpPr>
          <p:spPr>
            <a:xfrm>
              <a:off x="7582989" y="2629546"/>
              <a:ext cx="1555200"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BUSINESS ANALYST</a:t>
              </a:r>
            </a:p>
          </p:txBody>
        </p:sp>
        <p:sp>
          <p:nvSpPr>
            <p:cNvPr id="90" name="Oval 89">
              <a:extLst>
                <a:ext uri="{FF2B5EF4-FFF2-40B4-BE49-F238E27FC236}">
                  <a16:creationId xmlns:a16="http://schemas.microsoft.com/office/drawing/2014/main" id="{9009A5B4-67A5-44AF-94AA-B3D8564556DF}"/>
                </a:ext>
              </a:extLst>
            </p:cNvPr>
            <p:cNvSpPr/>
            <p:nvPr/>
          </p:nvSpPr>
          <p:spPr>
            <a:xfrm>
              <a:off x="3085844"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1" name="Oval 90">
              <a:extLst>
                <a:ext uri="{FF2B5EF4-FFF2-40B4-BE49-F238E27FC236}">
                  <a16:creationId xmlns:a16="http://schemas.microsoft.com/office/drawing/2014/main" id="{CD2FA57B-C605-40D6-B941-723E7666CC88}"/>
                </a:ext>
              </a:extLst>
            </p:cNvPr>
            <p:cNvSpPr/>
            <p:nvPr/>
          </p:nvSpPr>
          <p:spPr>
            <a:xfrm>
              <a:off x="3593167"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2" name="Oval 91">
              <a:extLst>
                <a:ext uri="{FF2B5EF4-FFF2-40B4-BE49-F238E27FC236}">
                  <a16:creationId xmlns:a16="http://schemas.microsoft.com/office/drawing/2014/main" id="{5B0E5F17-7798-4AC3-B8BD-5240C1B73DB4}"/>
                </a:ext>
              </a:extLst>
            </p:cNvPr>
            <p:cNvSpPr/>
            <p:nvPr/>
          </p:nvSpPr>
          <p:spPr>
            <a:xfrm>
              <a:off x="4100490"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93" name="Straight Arrow Connector 92">
              <a:extLst>
                <a:ext uri="{FF2B5EF4-FFF2-40B4-BE49-F238E27FC236}">
                  <a16:creationId xmlns:a16="http://schemas.microsoft.com/office/drawing/2014/main" id="{A59DF8F5-8F18-4602-902D-27D97B47B7A8}"/>
                </a:ext>
              </a:extLst>
            </p:cNvPr>
            <p:cNvCxnSpPr>
              <a:cxnSpLocks/>
            </p:cNvCxnSpPr>
            <p:nvPr/>
          </p:nvCxnSpPr>
          <p:spPr>
            <a:xfrm>
              <a:off x="3361205"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DE5FA47-9079-4EC7-8026-FCF64F9A97BE}"/>
                </a:ext>
              </a:extLst>
            </p:cNvPr>
            <p:cNvCxnSpPr>
              <a:cxnSpLocks/>
            </p:cNvCxnSpPr>
            <p:nvPr/>
          </p:nvCxnSpPr>
          <p:spPr>
            <a:xfrm>
              <a:off x="3868527"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ABD11682-08A2-4900-AFA0-50EC9315D9D1}"/>
                </a:ext>
              </a:extLst>
            </p:cNvPr>
            <p:cNvGrpSpPr/>
            <p:nvPr/>
          </p:nvGrpSpPr>
          <p:grpSpPr>
            <a:xfrm>
              <a:off x="5731391" y="3637098"/>
              <a:ext cx="400544" cy="400542"/>
              <a:chOff x="2335756" y="3558618"/>
              <a:chExt cx="318744" cy="318742"/>
            </a:xfrm>
          </p:grpSpPr>
          <p:sp>
            <p:nvSpPr>
              <p:cNvPr id="125" name="Freeform 22">
                <a:extLst>
                  <a:ext uri="{FF2B5EF4-FFF2-40B4-BE49-F238E27FC236}">
                    <a16:creationId xmlns:a16="http://schemas.microsoft.com/office/drawing/2014/main" id="{548BE560-46F9-4591-B51A-62D007818531}"/>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26" name="Oval 125">
                <a:extLst>
                  <a:ext uri="{FF2B5EF4-FFF2-40B4-BE49-F238E27FC236}">
                    <a16:creationId xmlns:a16="http://schemas.microsoft.com/office/drawing/2014/main" id="{351AA5BB-F4D9-4170-BB66-378895D43886}"/>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96" name="Group 95">
              <a:extLst>
                <a:ext uri="{FF2B5EF4-FFF2-40B4-BE49-F238E27FC236}">
                  <a16:creationId xmlns:a16="http://schemas.microsoft.com/office/drawing/2014/main" id="{A65FAB60-52E9-488F-A447-81B2784956E9}"/>
                </a:ext>
              </a:extLst>
            </p:cNvPr>
            <p:cNvGrpSpPr/>
            <p:nvPr/>
          </p:nvGrpSpPr>
          <p:grpSpPr>
            <a:xfrm>
              <a:off x="7892893" y="3639538"/>
              <a:ext cx="435200" cy="395663"/>
              <a:chOff x="4530976" y="2990126"/>
              <a:chExt cx="231285" cy="210274"/>
            </a:xfrm>
          </p:grpSpPr>
          <p:sp>
            <p:nvSpPr>
              <p:cNvPr id="121" name="Freeform 5">
                <a:extLst>
                  <a:ext uri="{FF2B5EF4-FFF2-40B4-BE49-F238E27FC236}">
                    <a16:creationId xmlns:a16="http://schemas.microsoft.com/office/drawing/2014/main" id="{43425BA0-1BC2-45FA-83AD-D51B2862162F}"/>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122" name="Group 121">
                <a:extLst>
                  <a:ext uri="{FF2B5EF4-FFF2-40B4-BE49-F238E27FC236}">
                    <a16:creationId xmlns:a16="http://schemas.microsoft.com/office/drawing/2014/main" id="{54267852-BEDD-4F9D-B916-23CAB4B222B2}"/>
                  </a:ext>
                </a:extLst>
              </p:cNvPr>
              <p:cNvGrpSpPr/>
              <p:nvPr/>
            </p:nvGrpSpPr>
            <p:grpSpPr>
              <a:xfrm>
                <a:off x="4646619" y="3052306"/>
                <a:ext cx="0" cy="122254"/>
                <a:chOff x="4791447" y="2616042"/>
                <a:chExt cx="0" cy="1427764"/>
              </a:xfrm>
            </p:grpSpPr>
            <p:cxnSp>
              <p:nvCxnSpPr>
                <p:cNvPr id="123" name="Straight Connector 122">
                  <a:extLst>
                    <a:ext uri="{FF2B5EF4-FFF2-40B4-BE49-F238E27FC236}">
                      <a16:creationId xmlns:a16="http://schemas.microsoft.com/office/drawing/2014/main" id="{3EDDC28A-DDDB-4A4E-9973-FDAC1D7BE997}"/>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2079A2E-610B-4DB5-AFD5-F75224BA6799}"/>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97" name="Group 96">
              <a:extLst>
                <a:ext uri="{FF2B5EF4-FFF2-40B4-BE49-F238E27FC236}">
                  <a16:creationId xmlns:a16="http://schemas.microsoft.com/office/drawing/2014/main" id="{E28041BD-4607-4A8E-B24A-B0075CC65D8D}"/>
                </a:ext>
              </a:extLst>
            </p:cNvPr>
            <p:cNvGrpSpPr/>
            <p:nvPr/>
          </p:nvGrpSpPr>
          <p:grpSpPr>
            <a:xfrm>
              <a:off x="8146596" y="4932273"/>
              <a:ext cx="612740" cy="486364"/>
              <a:chOff x="4223626" y="2353385"/>
              <a:chExt cx="1173971" cy="931848"/>
            </a:xfrm>
          </p:grpSpPr>
          <p:grpSp>
            <p:nvGrpSpPr>
              <p:cNvPr id="98" name="Group 97">
                <a:extLst>
                  <a:ext uri="{FF2B5EF4-FFF2-40B4-BE49-F238E27FC236}">
                    <a16:creationId xmlns:a16="http://schemas.microsoft.com/office/drawing/2014/main" id="{63C6EE4D-3A6E-404B-8D0C-E434ED8EB3A4}"/>
                  </a:ext>
                </a:extLst>
              </p:cNvPr>
              <p:cNvGrpSpPr/>
              <p:nvPr/>
            </p:nvGrpSpPr>
            <p:grpSpPr>
              <a:xfrm>
                <a:off x="4273550" y="2402418"/>
                <a:ext cx="1079500" cy="840315"/>
                <a:chOff x="4273550" y="2402418"/>
                <a:chExt cx="1079500" cy="840315"/>
              </a:xfrm>
            </p:grpSpPr>
            <p:cxnSp>
              <p:nvCxnSpPr>
                <p:cNvPr id="107" name="Straight Connector 106">
                  <a:extLst>
                    <a:ext uri="{FF2B5EF4-FFF2-40B4-BE49-F238E27FC236}">
                      <a16:creationId xmlns:a16="http://schemas.microsoft.com/office/drawing/2014/main" id="{EFE2CB61-28A8-4173-A87A-4DBB26212D38}"/>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08" name="Straight Connector 107">
                  <a:extLst>
                    <a:ext uri="{FF2B5EF4-FFF2-40B4-BE49-F238E27FC236}">
                      <a16:creationId xmlns:a16="http://schemas.microsoft.com/office/drawing/2014/main" id="{29E427DF-C61F-423E-BF6E-ACE3DA89705A}"/>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09" name="Straight Connector 108">
                  <a:extLst>
                    <a:ext uri="{FF2B5EF4-FFF2-40B4-BE49-F238E27FC236}">
                      <a16:creationId xmlns:a16="http://schemas.microsoft.com/office/drawing/2014/main" id="{47668C81-1644-4D39-B9D8-7DB4766DE331}"/>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0" name="Straight Connector 109">
                  <a:extLst>
                    <a:ext uri="{FF2B5EF4-FFF2-40B4-BE49-F238E27FC236}">
                      <a16:creationId xmlns:a16="http://schemas.microsoft.com/office/drawing/2014/main" id="{E0F8F22A-B368-45A7-8022-EB5DAF00D3C2}"/>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1" name="Straight Connector 110">
                  <a:extLst>
                    <a:ext uri="{FF2B5EF4-FFF2-40B4-BE49-F238E27FC236}">
                      <a16:creationId xmlns:a16="http://schemas.microsoft.com/office/drawing/2014/main" id="{5CAEC2F6-08BD-4A2D-89BF-F780ED8433D3}"/>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2" name="Straight Connector 111">
                  <a:extLst>
                    <a:ext uri="{FF2B5EF4-FFF2-40B4-BE49-F238E27FC236}">
                      <a16:creationId xmlns:a16="http://schemas.microsoft.com/office/drawing/2014/main" id="{16092DB6-D0A8-4434-86D8-10495E1DDC6E}"/>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3" name="Straight Connector 112">
                  <a:extLst>
                    <a:ext uri="{FF2B5EF4-FFF2-40B4-BE49-F238E27FC236}">
                      <a16:creationId xmlns:a16="http://schemas.microsoft.com/office/drawing/2014/main" id="{0ACED51D-290E-4F51-9E63-8CB1B1665C6E}"/>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4" name="Straight Connector 113">
                  <a:extLst>
                    <a:ext uri="{FF2B5EF4-FFF2-40B4-BE49-F238E27FC236}">
                      <a16:creationId xmlns:a16="http://schemas.microsoft.com/office/drawing/2014/main" id="{D0640AE5-B9E2-4292-A576-2BA414A1094E}"/>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5" name="Straight Connector 114">
                  <a:extLst>
                    <a:ext uri="{FF2B5EF4-FFF2-40B4-BE49-F238E27FC236}">
                      <a16:creationId xmlns:a16="http://schemas.microsoft.com/office/drawing/2014/main" id="{F8D192C6-1094-42D1-9B6F-17E4E02ABD5C}"/>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6" name="Straight Connector 115">
                  <a:extLst>
                    <a:ext uri="{FF2B5EF4-FFF2-40B4-BE49-F238E27FC236}">
                      <a16:creationId xmlns:a16="http://schemas.microsoft.com/office/drawing/2014/main" id="{E3B26DD6-030A-4996-839B-AC8D7C10D56D}"/>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7" name="Straight Connector 116">
                  <a:extLst>
                    <a:ext uri="{FF2B5EF4-FFF2-40B4-BE49-F238E27FC236}">
                      <a16:creationId xmlns:a16="http://schemas.microsoft.com/office/drawing/2014/main" id="{4B748072-E590-4EAD-BDDF-481B236CB641}"/>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8" name="Straight Connector 117">
                  <a:extLst>
                    <a:ext uri="{FF2B5EF4-FFF2-40B4-BE49-F238E27FC236}">
                      <a16:creationId xmlns:a16="http://schemas.microsoft.com/office/drawing/2014/main" id="{6C7A30F1-DA50-47AF-AB24-7479132ED847}"/>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9" name="Straight Connector 118">
                  <a:extLst>
                    <a:ext uri="{FF2B5EF4-FFF2-40B4-BE49-F238E27FC236}">
                      <a16:creationId xmlns:a16="http://schemas.microsoft.com/office/drawing/2014/main" id="{3EB5B922-7A89-48F4-87AB-EC232F1E8977}"/>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20" name="Straight Connector 119">
                  <a:extLst>
                    <a:ext uri="{FF2B5EF4-FFF2-40B4-BE49-F238E27FC236}">
                      <a16:creationId xmlns:a16="http://schemas.microsoft.com/office/drawing/2014/main" id="{9B31135D-40FD-4213-B6A9-5575B3A63421}"/>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99" name="Oval 19">
                <a:extLst>
                  <a:ext uri="{FF2B5EF4-FFF2-40B4-BE49-F238E27FC236}">
                    <a16:creationId xmlns:a16="http://schemas.microsoft.com/office/drawing/2014/main" id="{EB55BA3A-A034-4394-B83C-9551F7ABE369}"/>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100" name="Oval 19">
                <a:extLst>
                  <a:ext uri="{FF2B5EF4-FFF2-40B4-BE49-F238E27FC236}">
                    <a16:creationId xmlns:a16="http://schemas.microsoft.com/office/drawing/2014/main" id="{AFCB22DA-B4FC-4CC6-B2E7-656D0903EBF1}"/>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101" name="Oval 19">
                <a:extLst>
                  <a:ext uri="{FF2B5EF4-FFF2-40B4-BE49-F238E27FC236}">
                    <a16:creationId xmlns:a16="http://schemas.microsoft.com/office/drawing/2014/main" id="{4EA7D669-D814-46C6-B4B3-0F66ED8F2BFA}"/>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102" name="Oval 19">
                <a:extLst>
                  <a:ext uri="{FF2B5EF4-FFF2-40B4-BE49-F238E27FC236}">
                    <a16:creationId xmlns:a16="http://schemas.microsoft.com/office/drawing/2014/main" id="{9943924E-A274-49A8-84E0-6C4B340A3303}"/>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103" name="Oval 19">
                <a:extLst>
                  <a:ext uri="{FF2B5EF4-FFF2-40B4-BE49-F238E27FC236}">
                    <a16:creationId xmlns:a16="http://schemas.microsoft.com/office/drawing/2014/main" id="{D797326D-CBDC-4AF9-AA34-0EFAA2D64247}"/>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104" name="Oval 19">
                <a:extLst>
                  <a:ext uri="{FF2B5EF4-FFF2-40B4-BE49-F238E27FC236}">
                    <a16:creationId xmlns:a16="http://schemas.microsoft.com/office/drawing/2014/main" id="{12A59609-4D57-4D89-914D-DD6A8C923580}"/>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105" name="Oval 19">
                <a:extLst>
                  <a:ext uri="{FF2B5EF4-FFF2-40B4-BE49-F238E27FC236}">
                    <a16:creationId xmlns:a16="http://schemas.microsoft.com/office/drawing/2014/main" id="{8075B33A-E001-468C-806A-57EC3B27B459}"/>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106" name="Oval 19">
                <a:extLst>
                  <a:ext uri="{FF2B5EF4-FFF2-40B4-BE49-F238E27FC236}">
                    <a16:creationId xmlns:a16="http://schemas.microsoft.com/office/drawing/2014/main" id="{8C001A8F-0AA8-4124-8493-C7EC91E5E5B9}"/>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sp>
        <p:nvSpPr>
          <p:cNvPr id="146" name="Rectangle 145">
            <a:extLst>
              <a:ext uri="{FF2B5EF4-FFF2-40B4-BE49-F238E27FC236}">
                <a16:creationId xmlns:a16="http://schemas.microsoft.com/office/drawing/2014/main" id="{45884E38-841A-4E2D-8BF7-6EB66F2E480A}"/>
              </a:ext>
            </a:extLst>
          </p:cNvPr>
          <p:cNvSpPr/>
          <p:nvPr/>
        </p:nvSpPr>
        <p:spPr bwMode="auto">
          <a:xfrm>
            <a:off x="6315803" y="2184968"/>
            <a:ext cx="5506083" cy="2435648"/>
          </a:xfrm>
          <a:prstGeom prst="rect">
            <a:avLst/>
          </a:prstGeom>
          <a:solidFill>
            <a:srgbClr val="F2F8FD">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831903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General Spark Cluster Architecture</a:t>
            </a:r>
          </a:p>
        </p:txBody>
      </p:sp>
      <p:sp>
        <p:nvSpPr>
          <p:cNvPr id="51" name="TextBox 50"/>
          <p:cNvSpPr txBox="1"/>
          <p:nvPr/>
        </p:nvSpPr>
        <p:spPr>
          <a:xfrm>
            <a:off x="149132" y="2103066"/>
            <a:ext cx="5156248" cy="2923877"/>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750" marR="0" lvl="1" indent="-285750" algn="l" defTabSz="914367" rtl="0" eaLnBrk="1" fontAlgn="base" latinLnBrk="0" hangingPunct="1">
              <a:lnSpc>
                <a:spcPct val="90000"/>
              </a:lnSpc>
              <a:spcBef>
                <a:spcPts val="576"/>
              </a:spcBef>
              <a:spcAft>
                <a:spcPts val="600"/>
              </a:spcAft>
              <a:buClr>
                <a:srgbClr val="0078D7"/>
              </a:buClr>
              <a:buSzTx/>
              <a:buFont typeface="Wingdings" panose="05000000000000000000" pitchFamily="2" charset="2"/>
              <a:buChar char="§"/>
              <a:tabLst>
                <a:tab pos="632806" algn="l"/>
              </a:tabLst>
              <a:defRPr/>
            </a:pPr>
            <a:r>
              <a:rPr kumimoji="0" lang="en-US" sz="16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‘Driver’ runs the user’s ‘main’ function and executes the various parallel operations on the worker nodes.  </a:t>
            </a:r>
          </a:p>
          <a:p>
            <a:pPr marL="285750" marR="0" lvl="1" indent="-285750" algn="l" defTabSz="914367" rtl="0" eaLnBrk="1" fontAlgn="base" latinLnBrk="0" hangingPunct="1">
              <a:lnSpc>
                <a:spcPct val="90000"/>
              </a:lnSpc>
              <a:spcBef>
                <a:spcPts val="576"/>
              </a:spcBef>
              <a:spcAft>
                <a:spcPts val="600"/>
              </a:spcAft>
              <a:buClr>
                <a:srgbClr val="0078D7"/>
              </a:buClr>
              <a:buSzTx/>
              <a:buFont typeface="Wingdings" panose="05000000000000000000" pitchFamily="2" charset="2"/>
              <a:buChar char="§"/>
              <a:tabLst>
                <a:tab pos="632806" algn="l"/>
              </a:tabLst>
              <a:defRPr/>
            </a:pPr>
            <a:r>
              <a:rPr kumimoji="0" lang="en-US" sz="16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The results of the operations are collected by the driver</a:t>
            </a:r>
          </a:p>
          <a:p>
            <a:pPr marL="285750" marR="0" lvl="1" indent="-285750" algn="l" defTabSz="914367" rtl="0" eaLnBrk="1" fontAlgn="base" latinLnBrk="0" hangingPunct="1">
              <a:lnSpc>
                <a:spcPct val="90000"/>
              </a:lnSpc>
              <a:spcBef>
                <a:spcPts val="576"/>
              </a:spcBef>
              <a:spcAft>
                <a:spcPts val="600"/>
              </a:spcAft>
              <a:buClr>
                <a:srgbClr val="0078D7"/>
              </a:buClr>
              <a:buSzTx/>
              <a:buFont typeface="Wingdings" panose="05000000000000000000" pitchFamily="2" charset="2"/>
              <a:buChar char="§"/>
              <a:tabLst>
                <a:tab pos="632806" algn="l"/>
              </a:tabLst>
              <a:defRPr/>
            </a:pPr>
            <a:r>
              <a:rPr kumimoji="0" lang="en-US" sz="16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The worker nodes read and write data from/to Data Sources including HDFS.</a:t>
            </a:r>
          </a:p>
          <a:p>
            <a:pPr marL="285750" marR="0" lvl="1" indent="-285750" algn="l" defTabSz="914367" rtl="0" eaLnBrk="1" fontAlgn="base" latinLnBrk="0" hangingPunct="1">
              <a:lnSpc>
                <a:spcPct val="90000"/>
              </a:lnSpc>
              <a:spcBef>
                <a:spcPts val="576"/>
              </a:spcBef>
              <a:spcAft>
                <a:spcPts val="600"/>
              </a:spcAft>
              <a:buClr>
                <a:srgbClr val="0078D7"/>
              </a:buClr>
              <a:buSzTx/>
              <a:buFont typeface="Wingdings" panose="05000000000000000000" pitchFamily="2" charset="2"/>
              <a:buChar char="§"/>
              <a:tabLst>
                <a:tab pos="632806" algn="l"/>
              </a:tabLst>
              <a:defRPr/>
            </a:pPr>
            <a:r>
              <a:rPr kumimoji="0" lang="en-US" sz="16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Worker node also cache transformed data in memory as RDDs (Resilient Data Sets).</a:t>
            </a:r>
          </a:p>
          <a:p>
            <a:pPr marL="285750" marR="0" lvl="1" indent="-285750" algn="l" defTabSz="914367" rtl="0" eaLnBrk="1" fontAlgn="base" latinLnBrk="0" hangingPunct="1">
              <a:lnSpc>
                <a:spcPct val="90000"/>
              </a:lnSpc>
              <a:spcBef>
                <a:spcPts val="576"/>
              </a:spcBef>
              <a:spcAft>
                <a:spcPts val="600"/>
              </a:spcAft>
              <a:buClr>
                <a:srgbClr val="0078D7"/>
              </a:buClr>
              <a:buSzTx/>
              <a:buFont typeface="Wingdings" panose="05000000000000000000" pitchFamily="2" charset="2"/>
              <a:buChar char="§"/>
              <a:tabLst>
                <a:tab pos="632806" algn="l"/>
              </a:tabLst>
              <a:defRPr/>
            </a:pPr>
            <a:r>
              <a:rPr kumimoji="0" lang="en-US" sz="16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655900" y="1105109"/>
            <a:ext cx="6466928" cy="5610516"/>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902396"/>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54" tIns="146284" rIns="182854" bIns="146284" rtlCol="0" anchor="ctr">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54" tIns="146284" rIns="182854" bIns="146284" rtlCol="0" anchor="ctr">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353535">
                      <a:lumMod val="75000"/>
                      <a:lumOff val="25000"/>
                    </a:srgbClr>
                  </a:solidFill>
                  <a:effectLst/>
                  <a:uLnTx/>
                  <a:uFillTx/>
                  <a:latin typeface="Segoe UI Semibold" panose="020B0702040204020203" pitchFamily="34" charset="0"/>
                  <a:ea typeface="+mn-ea"/>
                  <a:cs typeface="Segoe UI Semibold" panose="020B0702040204020203" pitchFamily="34" charset="0"/>
                </a:rPr>
                <a:t>Worker Node</a:t>
              </a:r>
            </a:p>
          </p:txBody>
        </p:sp>
        <p:sp>
          <p:nvSpPr>
            <p:cNvPr id="12" name="TextBox 11"/>
            <p:cNvSpPr txBox="1"/>
            <p:nvPr/>
          </p:nvSpPr>
          <p:spPr>
            <a:xfrm>
              <a:off x="2984803" y="3582446"/>
              <a:ext cx="914270" cy="320587"/>
            </a:xfrm>
            <a:prstGeom prst="rect">
              <a:avLst/>
            </a:prstGeom>
            <a:noFill/>
          </p:spPr>
          <p:txBody>
            <a:bodyPr wrap="none" lIns="182854" tIns="146284" rIns="182854" bIns="146284" rtlCol="0" anchor="ctr">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353535">
                      <a:lumMod val="75000"/>
                      <a:lumOff val="25000"/>
                    </a:srgbClr>
                  </a:solidFill>
                  <a:effectLst/>
                  <a:uLnTx/>
                  <a:uFillTx/>
                  <a:latin typeface="Segoe UI Semibold" panose="020B0702040204020203" pitchFamily="34" charset="0"/>
                  <a:ea typeface="+mn-ea"/>
                  <a:cs typeface="Segoe UI Semibold" panose="020B0702040204020203" pitchFamily="34" charset="0"/>
                </a:rPr>
                <a:t>Worker Node</a:t>
              </a:r>
            </a:p>
          </p:txBody>
        </p:sp>
        <p:sp>
          <p:nvSpPr>
            <p:cNvPr id="13" name="TextBox 12"/>
            <p:cNvSpPr txBox="1"/>
            <p:nvPr/>
          </p:nvSpPr>
          <p:spPr>
            <a:xfrm>
              <a:off x="5074868" y="3582446"/>
              <a:ext cx="914270" cy="320587"/>
            </a:xfrm>
            <a:prstGeom prst="rect">
              <a:avLst/>
            </a:prstGeom>
            <a:noFill/>
          </p:spPr>
          <p:txBody>
            <a:bodyPr wrap="none" lIns="182854" tIns="146284" rIns="182854" bIns="146284" rtlCol="0" anchor="ctr">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353535">
                      <a:lumMod val="75000"/>
                      <a:lumOff val="25000"/>
                    </a:srgbClr>
                  </a:solidFill>
                  <a:effectLst/>
                  <a:uLnTx/>
                  <a:uFillTx/>
                  <a:latin typeface="Segoe UI Semibold" panose="020B0702040204020203" pitchFamily="34" charset="0"/>
                  <a:ea typeface="+mn-ea"/>
                  <a:cs typeface="Segoe UI Semibold" panose="020B0702040204020203" pitchFamily="34" charset="0"/>
                </a:rPr>
                <a:t>Worker 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39066"/>
            </a:xfrm>
            <a:prstGeom prst="rect">
              <a:avLst/>
            </a:prstGeom>
            <a:noFill/>
          </p:spPr>
          <p:txBody>
            <a:bodyPr wrap="none" lIns="182854" tIns="146284" rIns="182854" bIns="146284" rtlCol="0" anchor="ctr">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Cache </a:t>
              </a:r>
            </a:p>
          </p:txBody>
        </p:sp>
        <p:sp>
          <p:nvSpPr>
            <p:cNvPr id="33" name="TextBox 32"/>
            <p:cNvSpPr txBox="1"/>
            <p:nvPr/>
          </p:nvSpPr>
          <p:spPr>
            <a:xfrm>
              <a:off x="3120601" y="4096382"/>
              <a:ext cx="753853" cy="294861"/>
            </a:xfrm>
            <a:prstGeom prst="rect">
              <a:avLst/>
            </a:prstGeom>
            <a:noFill/>
          </p:spPr>
          <p:txBody>
            <a:bodyPr wrap="none" lIns="182854" tIns="146284" rIns="182854" bIns="146284" rtlCol="0" anchor="ctr">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54" tIns="146284" rIns="182854" bIns="146284" rtlCol="0" anchor="ctr">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54" tIns="146284" rIns="182854" bIns="146284" rtlCol="0" anchor="ctr">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54" tIns="146284" rIns="182854" bIns="146284" rtlCol="0" anchor="ctr">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54" tIns="146284" rIns="182854" bIns="146284" rtlCol="0" anchor="ctr">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54" tIns="146284" rIns="182854" bIns="146284" rtlCol="0" anchor="ctr">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Driver Program</a:t>
              </a:r>
              <a:b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SparkContext</a:t>
              </a:r>
            </a:p>
          </p:txBody>
        </p:sp>
      </p:grpSp>
      <p:sp>
        <p:nvSpPr>
          <p:cNvPr id="14" name="Rectangle 13">
            <a:extLst>
              <a:ext uri="{FF2B5EF4-FFF2-40B4-BE49-F238E27FC236}">
                <a16:creationId xmlns:a16="http://schemas.microsoft.com/office/drawing/2014/main" id="{191836AC-AB46-41F8-8759-C89F4A4D1191}"/>
              </a:ext>
            </a:extLst>
          </p:cNvPr>
          <p:cNvSpPr/>
          <p:nvPr/>
        </p:nvSpPr>
        <p:spPr bwMode="auto">
          <a:xfrm>
            <a:off x="5748728" y="1105109"/>
            <a:ext cx="6294140" cy="5610516"/>
          </a:xfrm>
          <a:prstGeom prst="rect">
            <a:avLst/>
          </a:prstGeom>
          <a:no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88572443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F5DF6-0215-4815-94F2-4C113CDE1996}"/>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Azure Databricks Core ARTIFACTS</a:t>
            </a:r>
          </a:p>
        </p:txBody>
      </p:sp>
      <p:grpSp>
        <p:nvGrpSpPr>
          <p:cNvPr id="43" name="Group 42">
            <a:extLst>
              <a:ext uri="{FF2B5EF4-FFF2-40B4-BE49-F238E27FC236}">
                <a16:creationId xmlns:a16="http://schemas.microsoft.com/office/drawing/2014/main" id="{AE5C7B45-068E-42BE-A21E-AC43DD6BA531}"/>
              </a:ext>
            </a:extLst>
          </p:cNvPr>
          <p:cNvGrpSpPr/>
          <p:nvPr/>
        </p:nvGrpSpPr>
        <p:grpSpPr>
          <a:xfrm>
            <a:off x="2570811" y="1469524"/>
            <a:ext cx="7491454" cy="4320807"/>
            <a:chOff x="2109634" y="1755771"/>
            <a:chExt cx="7491454" cy="4320807"/>
          </a:xfrm>
        </p:grpSpPr>
        <p:grpSp>
          <p:nvGrpSpPr>
            <p:cNvPr id="23" name="Group 22">
              <a:extLst>
                <a:ext uri="{FF2B5EF4-FFF2-40B4-BE49-F238E27FC236}">
                  <a16:creationId xmlns:a16="http://schemas.microsoft.com/office/drawing/2014/main" id="{17D2198D-1519-4C32-A77E-B369104B776D}"/>
                </a:ext>
              </a:extLst>
            </p:cNvPr>
            <p:cNvGrpSpPr/>
            <p:nvPr/>
          </p:nvGrpSpPr>
          <p:grpSpPr>
            <a:xfrm>
              <a:off x="2109634" y="2833647"/>
              <a:ext cx="1812898" cy="1011803"/>
              <a:chOff x="2109634" y="2571254"/>
              <a:chExt cx="1812898" cy="1011803"/>
            </a:xfrm>
          </p:grpSpPr>
          <p:sp>
            <p:nvSpPr>
              <p:cNvPr id="6" name="Rectangle: Rounded Corners 5">
                <a:extLst>
                  <a:ext uri="{FF2B5EF4-FFF2-40B4-BE49-F238E27FC236}">
                    <a16:creationId xmlns:a16="http://schemas.microsoft.com/office/drawing/2014/main" id="{19717505-D8F8-40AF-B905-5C59531BB3F1}"/>
                  </a:ext>
                </a:extLst>
              </p:cNvPr>
              <p:cNvSpPr/>
              <p:nvPr/>
            </p:nvSpPr>
            <p:spPr bwMode="auto">
              <a:xfrm>
                <a:off x="2109634" y="2571254"/>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Libraries</a:t>
                </a:r>
              </a:p>
            </p:txBody>
          </p:sp>
          <p:pic>
            <p:nvPicPr>
              <p:cNvPr id="10244" name="Picture 4" descr="Image result for Library Icon">
                <a:extLst>
                  <a:ext uri="{FF2B5EF4-FFF2-40B4-BE49-F238E27FC236}">
                    <a16:creationId xmlns:a16="http://schemas.microsoft.com/office/drawing/2014/main" id="{8BA9D34D-8C95-4BF8-992B-F350A7B5BC49}"/>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50971" y="3039912"/>
                <a:ext cx="530224" cy="5302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159F7594-029D-4547-B451-3085892002F6}"/>
                </a:ext>
              </a:extLst>
            </p:cNvPr>
            <p:cNvGrpSpPr/>
            <p:nvPr/>
          </p:nvGrpSpPr>
          <p:grpSpPr>
            <a:xfrm>
              <a:off x="2109634" y="5041127"/>
              <a:ext cx="1812898" cy="1011803"/>
              <a:chOff x="2109634" y="4997727"/>
              <a:chExt cx="1812898" cy="1011803"/>
            </a:xfrm>
          </p:grpSpPr>
          <p:sp>
            <p:nvSpPr>
              <p:cNvPr id="9" name="Rectangle: Rounded Corners 8">
                <a:extLst>
                  <a:ext uri="{FF2B5EF4-FFF2-40B4-BE49-F238E27FC236}">
                    <a16:creationId xmlns:a16="http://schemas.microsoft.com/office/drawing/2014/main" id="{164CAD61-F130-44BC-AD9C-5B566F0D93F2}"/>
                  </a:ext>
                </a:extLst>
              </p:cNvPr>
              <p:cNvSpPr/>
              <p:nvPr/>
            </p:nvSpPr>
            <p:spPr bwMode="auto">
              <a:xfrm>
                <a:off x="2109634" y="4997727"/>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Jobs</a:t>
                </a:r>
              </a:p>
            </p:txBody>
          </p:sp>
          <p:pic>
            <p:nvPicPr>
              <p:cNvPr id="10246" name="Picture 6" descr="Image result for Jobs icon">
                <a:extLst>
                  <a:ext uri="{FF2B5EF4-FFF2-40B4-BE49-F238E27FC236}">
                    <a16:creationId xmlns:a16="http://schemas.microsoft.com/office/drawing/2014/main" id="{9C0ACB7D-4C4A-4F92-9E59-B2090CC483FB}"/>
                  </a:ext>
                </a:extLst>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98810" y="5527277"/>
                <a:ext cx="434547" cy="4345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301EC156-90FC-4BE5-B1CB-0C6B92C2F381}"/>
                </a:ext>
              </a:extLst>
            </p:cNvPr>
            <p:cNvGrpSpPr/>
            <p:nvPr/>
          </p:nvGrpSpPr>
          <p:grpSpPr>
            <a:xfrm>
              <a:off x="5069775" y="1755771"/>
              <a:ext cx="1812898" cy="1011803"/>
              <a:chOff x="5112688" y="1776938"/>
              <a:chExt cx="1812898" cy="1011803"/>
            </a:xfrm>
          </p:grpSpPr>
          <p:sp>
            <p:nvSpPr>
              <p:cNvPr id="7" name="Rectangle: Rounded Corners 6">
                <a:extLst>
                  <a:ext uri="{FF2B5EF4-FFF2-40B4-BE49-F238E27FC236}">
                    <a16:creationId xmlns:a16="http://schemas.microsoft.com/office/drawing/2014/main" id="{EF8356AA-389C-45BD-BAAB-72927825CB9D}"/>
                  </a:ext>
                </a:extLst>
              </p:cNvPr>
              <p:cNvSpPr/>
              <p:nvPr/>
            </p:nvSpPr>
            <p:spPr bwMode="auto">
              <a:xfrm>
                <a:off x="5112688" y="1776938"/>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Clusters</a:t>
                </a:r>
              </a:p>
            </p:txBody>
          </p:sp>
          <p:pic>
            <p:nvPicPr>
              <p:cNvPr id="10248" name="Picture 8" descr="http://www.pvhc.net/img117/vgrtpziemvqlakyhofwc.png">
                <a:extLst>
                  <a:ext uri="{FF2B5EF4-FFF2-40B4-BE49-F238E27FC236}">
                    <a16:creationId xmlns:a16="http://schemas.microsoft.com/office/drawing/2014/main" id="{CB3D61D8-56B5-4BA5-B3B3-8E2F583601B1}"/>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88304" y="2259777"/>
                <a:ext cx="461666" cy="4616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2CD23BA1-A373-49F4-8B65-628554CFDDDC}"/>
                </a:ext>
              </a:extLst>
            </p:cNvPr>
            <p:cNvGrpSpPr/>
            <p:nvPr/>
          </p:nvGrpSpPr>
          <p:grpSpPr>
            <a:xfrm>
              <a:off x="7788190" y="2833647"/>
              <a:ext cx="1812898" cy="1011803"/>
              <a:chOff x="7788190" y="2571254"/>
              <a:chExt cx="1812898" cy="1011803"/>
            </a:xfrm>
          </p:grpSpPr>
          <p:sp>
            <p:nvSpPr>
              <p:cNvPr id="8" name="Rectangle: Rounded Corners 7">
                <a:extLst>
                  <a:ext uri="{FF2B5EF4-FFF2-40B4-BE49-F238E27FC236}">
                    <a16:creationId xmlns:a16="http://schemas.microsoft.com/office/drawing/2014/main" id="{3F702C25-9422-48ED-83DD-A7ECCA2F39D2}"/>
                  </a:ext>
                </a:extLst>
              </p:cNvPr>
              <p:cNvSpPr/>
              <p:nvPr/>
            </p:nvSpPr>
            <p:spPr bwMode="auto">
              <a:xfrm>
                <a:off x="7788190" y="2571254"/>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Workspaces</a:t>
                </a:r>
              </a:p>
            </p:txBody>
          </p:sp>
          <p:pic>
            <p:nvPicPr>
              <p:cNvPr id="13" name="Picture 12">
                <a:extLst>
                  <a:ext uri="{FF2B5EF4-FFF2-40B4-BE49-F238E27FC236}">
                    <a16:creationId xmlns:a16="http://schemas.microsoft.com/office/drawing/2014/main" id="{6C8FF424-274F-434B-BBDD-AC84CACF1CC6}"/>
                  </a:ext>
                </a:extLst>
              </p:cNvPr>
              <p:cNvPicPr>
                <a:picLocks noChangeAspect="1"/>
              </p:cNvPicPr>
              <p:nvPr/>
            </p:nvPicPr>
            <p:blipFill>
              <a:blip r:embed="rId6">
                <a:duotone>
                  <a:prstClr val="black"/>
                  <a:schemeClr val="accent1">
                    <a:tint val="45000"/>
                    <a:satMod val="400000"/>
                  </a:schemeClr>
                </a:duotone>
              </a:blip>
              <a:stretch>
                <a:fillRect/>
              </a:stretch>
            </p:blipFill>
            <p:spPr>
              <a:xfrm>
                <a:off x="8396740" y="3074191"/>
                <a:ext cx="595799" cy="461666"/>
              </a:xfrm>
              <a:prstGeom prst="rect">
                <a:avLst/>
              </a:prstGeom>
            </p:spPr>
          </p:pic>
        </p:grpSp>
        <p:grpSp>
          <p:nvGrpSpPr>
            <p:cNvPr id="15" name="Group 14">
              <a:extLst>
                <a:ext uri="{FF2B5EF4-FFF2-40B4-BE49-F238E27FC236}">
                  <a16:creationId xmlns:a16="http://schemas.microsoft.com/office/drawing/2014/main" id="{A3C0D53A-3F89-40CC-AE40-03A947880CA1}"/>
                </a:ext>
              </a:extLst>
            </p:cNvPr>
            <p:cNvGrpSpPr/>
            <p:nvPr/>
          </p:nvGrpSpPr>
          <p:grpSpPr>
            <a:xfrm>
              <a:off x="7788190" y="5064775"/>
              <a:ext cx="1812898" cy="1011803"/>
              <a:chOff x="7764173" y="5054506"/>
              <a:chExt cx="1812898" cy="1011803"/>
            </a:xfrm>
          </p:grpSpPr>
          <p:sp>
            <p:nvSpPr>
              <p:cNvPr id="10" name="Rectangle: Rounded Corners 9">
                <a:extLst>
                  <a:ext uri="{FF2B5EF4-FFF2-40B4-BE49-F238E27FC236}">
                    <a16:creationId xmlns:a16="http://schemas.microsoft.com/office/drawing/2014/main" id="{34BF1CA6-D5AE-44C9-98BB-E9FF9810CECD}"/>
                  </a:ext>
                </a:extLst>
              </p:cNvPr>
              <p:cNvSpPr/>
              <p:nvPr/>
            </p:nvSpPr>
            <p:spPr bwMode="auto">
              <a:xfrm>
                <a:off x="7764173" y="5054506"/>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Notebooks</a:t>
                </a:r>
              </a:p>
            </p:txBody>
          </p:sp>
          <p:pic>
            <p:nvPicPr>
              <p:cNvPr id="10252" name="Picture 12" descr="Image result for Spark Notebooks icon">
                <a:extLst>
                  <a:ext uri="{FF2B5EF4-FFF2-40B4-BE49-F238E27FC236}">
                    <a16:creationId xmlns:a16="http://schemas.microsoft.com/office/drawing/2014/main" id="{88C639F0-1054-49AE-BB60-1699EF237E89}"/>
                  </a:ext>
                </a:extLst>
              </p:cNvPr>
              <p:cNvPicPr>
                <a:picLocks noChangeAspect="1" noChangeArrowheads="1"/>
              </p:cNvPicPr>
              <p:nvPr/>
            </p:nvPicPr>
            <p:blipFill>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8420319" y="5598210"/>
                <a:ext cx="548640" cy="29267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Straight Connector 16">
              <a:extLst>
                <a:ext uri="{FF2B5EF4-FFF2-40B4-BE49-F238E27FC236}">
                  <a16:creationId xmlns:a16="http://schemas.microsoft.com/office/drawing/2014/main" id="{E909559C-5C04-4C16-9F10-A8829182164D}"/>
                </a:ext>
              </a:extLst>
            </p:cNvPr>
            <p:cNvCxnSpPr>
              <a:cxnSpLocks/>
              <a:stCxn id="6" idx="3"/>
              <a:endCxn id="32" idx="1"/>
            </p:cNvCxnSpPr>
            <p:nvPr/>
          </p:nvCxnSpPr>
          <p:spPr>
            <a:xfrm>
              <a:off x="3922532" y="3339549"/>
              <a:ext cx="1114451" cy="758204"/>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9472ABA-3BF7-48DC-BCE6-04F44427FA3C}"/>
                </a:ext>
              </a:extLst>
            </p:cNvPr>
            <p:cNvCxnSpPr>
              <a:cxnSpLocks/>
              <a:stCxn id="7" idx="2"/>
              <a:endCxn id="32" idx="0"/>
            </p:cNvCxnSpPr>
            <p:nvPr/>
          </p:nvCxnSpPr>
          <p:spPr>
            <a:xfrm>
              <a:off x="5976224" y="2767574"/>
              <a:ext cx="14305" cy="1168322"/>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E775561-0554-4F20-B6C2-0A7A8300ABBF}"/>
                </a:ext>
              </a:extLst>
            </p:cNvPr>
            <p:cNvCxnSpPr>
              <a:cxnSpLocks/>
              <a:stCxn id="9" idx="3"/>
              <a:endCxn id="32" idx="3"/>
            </p:cNvCxnSpPr>
            <p:nvPr/>
          </p:nvCxnSpPr>
          <p:spPr>
            <a:xfrm flipV="1">
              <a:off x="3922532" y="4879270"/>
              <a:ext cx="1114451" cy="667759"/>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B21201D-42F7-495F-A525-23C61744119F}"/>
                </a:ext>
              </a:extLst>
            </p:cNvPr>
            <p:cNvCxnSpPr>
              <a:cxnSpLocks/>
              <a:stCxn id="8" idx="1"/>
              <a:endCxn id="32" idx="7"/>
            </p:cNvCxnSpPr>
            <p:nvPr/>
          </p:nvCxnSpPr>
          <p:spPr>
            <a:xfrm flipH="1">
              <a:off x="6944074" y="3339549"/>
              <a:ext cx="844116" cy="758204"/>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42B2309-050B-444B-B3E3-F8960D842A4C}"/>
                </a:ext>
              </a:extLst>
            </p:cNvPr>
            <p:cNvCxnSpPr>
              <a:cxnSpLocks/>
              <a:stCxn id="10" idx="1"/>
              <a:endCxn id="32" idx="5"/>
            </p:cNvCxnSpPr>
            <p:nvPr/>
          </p:nvCxnSpPr>
          <p:spPr>
            <a:xfrm flipH="1" flipV="1">
              <a:off x="6944074" y="4879270"/>
              <a:ext cx="844116" cy="691407"/>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C57BE93E-8FFB-4C69-988B-FE3A386E5BEB}"/>
                </a:ext>
              </a:extLst>
            </p:cNvPr>
            <p:cNvSpPr/>
            <p:nvPr/>
          </p:nvSpPr>
          <p:spPr bwMode="auto">
            <a:xfrm>
              <a:off x="4642012" y="3935896"/>
              <a:ext cx="2697033" cy="1105231"/>
            </a:xfrm>
            <a:prstGeom prst="ellipse">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Azure Databricks</a:t>
              </a:r>
            </a:p>
          </p:txBody>
        </p:sp>
      </p:grpSp>
    </p:spTree>
    <p:extLst>
      <p:ext uri="{BB962C8B-B14F-4D97-AF65-F5344CB8AC3E}">
        <p14:creationId xmlns:p14="http://schemas.microsoft.com/office/powerpoint/2010/main" val="174491643"/>
      </p:ext>
    </p:extLst>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C4184-C62E-4829-8148-4020544C18EB}"/>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Clusters: Auto Scaling and Auto Termination</a:t>
            </a:r>
          </a:p>
        </p:txBody>
      </p:sp>
      <p:sp>
        <p:nvSpPr>
          <p:cNvPr id="7" name="Text Placeholder 6">
            <a:extLst>
              <a:ext uri="{FF2B5EF4-FFF2-40B4-BE49-F238E27FC236}">
                <a16:creationId xmlns:a16="http://schemas.microsoft.com/office/drawing/2014/main" id="{4ADF2C67-B8B5-4BF7-BA64-4219F00B4307}"/>
              </a:ext>
            </a:extLst>
          </p:cNvPr>
          <p:cNvSpPr>
            <a:spLocks noGrp="1"/>
          </p:cNvSpPr>
          <p:nvPr>
            <p:ph type="body" sz="quarter" idx="11"/>
          </p:nvPr>
        </p:nvSpPr>
        <p:spPr>
          <a:xfrm>
            <a:off x="268461" y="990954"/>
            <a:ext cx="11655078" cy="461665"/>
          </a:xfrm>
        </p:spPr>
        <p:txBody>
          <a:bodyPr/>
          <a:lstStyle/>
          <a:p>
            <a:pPr algn="ctr"/>
            <a:r>
              <a:rPr lang="en-US" sz="2000" dirty="0"/>
              <a:t>Simplifies cluster management and reduces costs by eliminating wastage</a:t>
            </a:r>
          </a:p>
        </p:txBody>
      </p:sp>
      <p:sp>
        <p:nvSpPr>
          <p:cNvPr id="6" name="Rectangle 5">
            <a:extLst>
              <a:ext uri="{FF2B5EF4-FFF2-40B4-BE49-F238E27FC236}">
                <a16:creationId xmlns:a16="http://schemas.microsoft.com/office/drawing/2014/main" id="{4F081C6E-501E-46D8-8AE7-22560D0D94DA}"/>
              </a:ext>
            </a:extLst>
          </p:cNvPr>
          <p:cNvSpPr/>
          <p:nvPr/>
        </p:nvSpPr>
        <p:spPr>
          <a:xfrm>
            <a:off x="185599" y="1682925"/>
            <a:ext cx="5910401" cy="4670509"/>
          </a:xfrm>
          <a:prstGeom prst="rect">
            <a:avLst/>
          </a:prstGeom>
        </p:spPr>
        <p:txBody>
          <a:bodyPr wrap="square">
            <a:spAutoFit/>
          </a:bodyPr>
          <a:lstStyle/>
          <a:p>
            <a:pPr marL="0" marR="0" lvl="1" indent="0" algn="l" defTabSz="914367" rtl="0" eaLnBrk="1" fontAlgn="auto" latinLnBrk="0" hangingPunct="1">
              <a:lnSpc>
                <a:spcPts val="2100"/>
              </a:lnSpc>
              <a:spcBef>
                <a:spcPts val="576"/>
              </a:spcBef>
              <a:spcAft>
                <a:spcPts val="600"/>
              </a:spcAft>
              <a:buClr>
                <a:srgbClr val="0078D7"/>
              </a:buClr>
              <a:buSzTx/>
              <a:buFontTx/>
              <a:buNone/>
              <a:tabLst>
                <a:tab pos="632806" algn="l"/>
              </a:tabLst>
              <a:defRPr/>
            </a:pPr>
            <a:r>
              <a:rPr kumimoji="0" lang="en-US" sz="1600" b="0" i="0" u="none" strike="noStrike" kern="0" cap="none" spc="0" normalizeH="0" baseline="0" noProof="0" dirty="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When creating Azure Databricks clusters you can choose Autoscaling and Auto Termination options.</a:t>
            </a:r>
          </a:p>
          <a:p>
            <a:pPr marL="0" marR="0" lvl="1" indent="0" algn="l" defTabSz="914367" rtl="0" eaLnBrk="1" fontAlgn="auto" latinLnBrk="0" hangingPunct="1">
              <a:lnSpc>
                <a:spcPts val="2100"/>
              </a:lnSpc>
              <a:spcBef>
                <a:spcPts val="576"/>
              </a:spcBef>
              <a:spcAft>
                <a:spcPts val="600"/>
              </a:spcAft>
              <a:buClr>
                <a:srgbClr val="0078D7"/>
              </a:buClr>
              <a:buSzTx/>
              <a:buFontTx/>
              <a:buNone/>
              <a:tabLst>
                <a:tab pos="632806" algn="l"/>
              </a:tabLst>
              <a:defRPr/>
            </a:pPr>
            <a:r>
              <a:rPr kumimoji="0" lang="en-US" sz="1600" b="0" i="0" u="none" strike="noStrike" kern="0" cap="none" spc="0" normalizeH="0" baseline="0" noProof="0" dirty="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Autoscaling: Just specify the min and max number of clusters. Azure Databricks automatically scales up or down based on load.</a:t>
            </a:r>
          </a:p>
          <a:p>
            <a:pPr marL="0" marR="0" lvl="1" indent="0" algn="l" defTabSz="914367" rtl="0" eaLnBrk="1" fontAlgn="auto" latinLnBrk="0" hangingPunct="1">
              <a:lnSpc>
                <a:spcPts val="2100"/>
              </a:lnSpc>
              <a:spcBef>
                <a:spcPts val="576"/>
              </a:spcBef>
              <a:spcAft>
                <a:spcPts val="600"/>
              </a:spcAft>
              <a:buClr>
                <a:srgbClr val="0078D7"/>
              </a:buClr>
              <a:buSzTx/>
              <a:buFontTx/>
              <a:buNone/>
              <a:tabLst>
                <a:tab pos="632806" algn="l"/>
              </a:tabLst>
              <a:defRPr/>
            </a:pPr>
            <a:r>
              <a:rPr kumimoji="0" lang="en-US" sz="1600" b="0" i="0" u="none" strike="noStrike" kern="0" cap="none" spc="0" normalizeH="0" baseline="0" noProof="0" dirty="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Auto Termination: After the specified minutes of inactivity the cluster is automatically terminated.</a:t>
            </a:r>
          </a:p>
          <a:p>
            <a:pPr marL="0" marR="0" lvl="1" indent="0" algn="l" defTabSz="914367" rtl="0" eaLnBrk="1" fontAlgn="auto" latinLnBrk="0" hangingPunct="1">
              <a:lnSpc>
                <a:spcPts val="2100"/>
              </a:lnSpc>
              <a:spcBef>
                <a:spcPts val="0"/>
              </a:spcBef>
              <a:spcAft>
                <a:spcPts val="300"/>
              </a:spcAft>
              <a:buClr>
                <a:srgbClr val="0078D7"/>
              </a:buClr>
              <a:buSzTx/>
              <a:buFontTx/>
              <a:buNone/>
              <a:tabLst>
                <a:tab pos="632806" algn="l"/>
              </a:tabLst>
              <a:defRPr/>
            </a:pPr>
            <a:r>
              <a:rPr kumimoji="0" lang="en-US" sz="1600" b="0" i="0" u="none" strike="noStrike" kern="0" cap="none" spc="0" normalizeH="0" baseline="0" noProof="0" dirty="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Benefits:</a:t>
            </a:r>
          </a:p>
          <a:p>
            <a:pPr marL="285750" marR="0" lvl="1" indent="-285750" algn="l" defTabSz="914367" rtl="0" eaLnBrk="1" fontAlgn="auto" latinLnBrk="0" hangingPunct="1">
              <a:lnSpc>
                <a:spcPts val="2100"/>
              </a:lnSpc>
              <a:spcBef>
                <a:spcPts val="0"/>
              </a:spcBef>
              <a:spcAft>
                <a:spcPts val="300"/>
              </a:spcAft>
              <a:buClr>
                <a:srgbClr val="0078D7"/>
              </a:buClr>
              <a:buSzTx/>
              <a:buFont typeface="Wingdings" panose="05000000000000000000" pitchFamily="2" charset="2"/>
              <a:buChar char="§"/>
              <a:tabLst>
                <a:tab pos="632806" algn="l"/>
              </a:tabLst>
              <a:defRPr/>
            </a:pPr>
            <a:r>
              <a:rPr kumimoji="0" lang="en-US" sz="1400" b="0" i="0" u="none" strike="noStrike" kern="0" cap="none" spc="0" normalizeH="0" baseline="0" noProof="0" dirty="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You do not have to guess, or determine by trial and error, the correct number of nodes for the cluster</a:t>
            </a:r>
          </a:p>
          <a:p>
            <a:pPr marL="285750" marR="0" lvl="1" indent="-285750" algn="l" defTabSz="914367" rtl="0" eaLnBrk="1" fontAlgn="auto" latinLnBrk="0" hangingPunct="1">
              <a:lnSpc>
                <a:spcPts val="2100"/>
              </a:lnSpc>
              <a:spcBef>
                <a:spcPts val="0"/>
              </a:spcBef>
              <a:spcAft>
                <a:spcPts val="300"/>
              </a:spcAft>
              <a:buClr>
                <a:srgbClr val="0078D7"/>
              </a:buClr>
              <a:buSzTx/>
              <a:buFont typeface="Wingdings" panose="05000000000000000000" pitchFamily="2" charset="2"/>
              <a:buChar char="§"/>
              <a:tabLst>
                <a:tab pos="632806" algn="l"/>
              </a:tabLst>
              <a:defRPr/>
            </a:pPr>
            <a:r>
              <a:rPr kumimoji="0" lang="en-US" sz="1400" b="0" i="0" u="none" strike="noStrike" kern="0" cap="none" spc="0" normalizeH="0" baseline="0" noProof="0" dirty="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As the workload changes you do not have to manually tweak the number of nodes</a:t>
            </a:r>
          </a:p>
          <a:p>
            <a:pPr marL="285750" marR="0" lvl="1" indent="-285750" algn="l" defTabSz="914367" rtl="0" eaLnBrk="1" fontAlgn="auto" latinLnBrk="0" hangingPunct="1">
              <a:lnSpc>
                <a:spcPts val="2100"/>
              </a:lnSpc>
              <a:spcBef>
                <a:spcPts val="0"/>
              </a:spcBef>
              <a:spcAft>
                <a:spcPts val="300"/>
              </a:spcAft>
              <a:buClr>
                <a:srgbClr val="0078D7"/>
              </a:buClr>
              <a:buSzTx/>
              <a:buFont typeface="Wingdings" panose="05000000000000000000" pitchFamily="2" charset="2"/>
              <a:buChar char="§"/>
              <a:tabLst>
                <a:tab pos="632806" algn="l"/>
              </a:tabLst>
              <a:defRPr/>
            </a:pPr>
            <a:r>
              <a:rPr kumimoji="0" lang="en-US" sz="1400" b="0" i="0" u="none" strike="noStrike" kern="0" cap="none" spc="0" normalizeH="0" baseline="0" noProof="0" dirty="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You do not have to worry about wasting resources when the cluster is idle. You only pay for resource when they are actually being used</a:t>
            </a:r>
          </a:p>
          <a:p>
            <a:pPr marL="285750" marR="0" lvl="1" indent="-285750" algn="l" defTabSz="914367" rtl="0" eaLnBrk="1" fontAlgn="auto" latinLnBrk="0" hangingPunct="1">
              <a:lnSpc>
                <a:spcPts val="2100"/>
              </a:lnSpc>
              <a:spcBef>
                <a:spcPts val="0"/>
              </a:spcBef>
              <a:spcAft>
                <a:spcPts val="300"/>
              </a:spcAft>
              <a:buClr>
                <a:srgbClr val="0078D7"/>
              </a:buClr>
              <a:buSzTx/>
              <a:buFont typeface="Wingdings" panose="05000000000000000000" pitchFamily="2" charset="2"/>
              <a:buChar char="§"/>
              <a:tabLst>
                <a:tab pos="632806" algn="l"/>
              </a:tabLst>
              <a:defRPr/>
            </a:pPr>
            <a:r>
              <a:rPr kumimoji="0" lang="en-US" sz="1400" b="0" i="0" u="none" strike="noStrike" kern="0" cap="none" spc="0" normalizeH="0" baseline="0" noProof="0" dirty="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You do not have to wait and watch for jobs to complete just so you can shutdown the clusters</a:t>
            </a:r>
          </a:p>
        </p:txBody>
      </p:sp>
      <p:grpSp>
        <p:nvGrpSpPr>
          <p:cNvPr id="9" name="Group 8">
            <a:extLst>
              <a:ext uri="{FF2B5EF4-FFF2-40B4-BE49-F238E27FC236}">
                <a16:creationId xmlns:a16="http://schemas.microsoft.com/office/drawing/2014/main" id="{725CF5ED-11E0-4C7F-8BB7-6922DEBFEBE0}"/>
              </a:ext>
            </a:extLst>
          </p:cNvPr>
          <p:cNvGrpSpPr/>
          <p:nvPr/>
        </p:nvGrpSpPr>
        <p:grpSpPr>
          <a:xfrm>
            <a:off x="6431028" y="1796281"/>
            <a:ext cx="5575373" cy="4247903"/>
            <a:chOff x="6431028" y="1796281"/>
            <a:chExt cx="5575373" cy="4247903"/>
          </a:xfrm>
        </p:grpSpPr>
        <p:pic>
          <p:nvPicPr>
            <p:cNvPr id="3" name="Picture 2">
              <a:extLst>
                <a:ext uri="{FF2B5EF4-FFF2-40B4-BE49-F238E27FC236}">
                  <a16:creationId xmlns:a16="http://schemas.microsoft.com/office/drawing/2014/main" id="{6C64DFC9-444B-4127-85B5-176F72F823F3}"/>
                </a:ext>
              </a:extLst>
            </p:cNvPr>
            <p:cNvPicPr>
              <a:picLocks noChangeAspect="1"/>
            </p:cNvPicPr>
            <p:nvPr/>
          </p:nvPicPr>
          <p:blipFill>
            <a:blip r:embed="rId3"/>
            <a:stretch>
              <a:fillRect/>
            </a:stretch>
          </p:blipFill>
          <p:spPr>
            <a:xfrm>
              <a:off x="6431028" y="1796281"/>
              <a:ext cx="5575373" cy="4247903"/>
            </a:xfrm>
            <a:prstGeom prst="rect">
              <a:avLst/>
            </a:prstGeom>
            <a:ln>
              <a:solidFill>
                <a:schemeClr val="accent2">
                  <a:lumMod val="90000"/>
                  <a:lumOff val="10000"/>
                </a:schemeClr>
              </a:solidFill>
            </a:ln>
          </p:spPr>
        </p:pic>
        <p:sp>
          <p:nvSpPr>
            <p:cNvPr id="4" name="Rectangle: Rounded Corners 3">
              <a:extLst>
                <a:ext uri="{FF2B5EF4-FFF2-40B4-BE49-F238E27FC236}">
                  <a16:creationId xmlns:a16="http://schemas.microsoft.com/office/drawing/2014/main" id="{A8155789-E817-4EAF-AC15-1631D078F2DA}"/>
                </a:ext>
              </a:extLst>
            </p:cNvPr>
            <p:cNvSpPr/>
            <p:nvPr/>
          </p:nvSpPr>
          <p:spPr bwMode="auto">
            <a:xfrm>
              <a:off x="6967577" y="4934737"/>
              <a:ext cx="2728086" cy="399436"/>
            </a:xfrm>
            <a:prstGeom prst="roundRect">
              <a:avLst/>
            </a:prstGeom>
            <a:noFill/>
            <a:ln w="12700">
              <a:solidFill>
                <a:srgbClr val="A8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8B72D252-E98F-49FF-B27F-751B7CA1C8CD}"/>
                </a:ext>
              </a:extLst>
            </p:cNvPr>
            <p:cNvSpPr/>
            <p:nvPr/>
          </p:nvSpPr>
          <p:spPr bwMode="auto">
            <a:xfrm>
              <a:off x="6967577" y="5366784"/>
              <a:ext cx="2719269" cy="667512"/>
            </a:xfrm>
            <a:prstGeom prst="roundRect">
              <a:avLst/>
            </a:prstGeom>
            <a:noFill/>
            <a:ln w="12700">
              <a:solidFill>
                <a:srgbClr val="A8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Rectangle 7">
              <a:extLst>
                <a:ext uri="{FF2B5EF4-FFF2-40B4-BE49-F238E27FC236}">
                  <a16:creationId xmlns:a16="http://schemas.microsoft.com/office/drawing/2014/main" id="{C8BDF3B5-F3DE-4B32-9034-CC935E5681E8}"/>
                </a:ext>
              </a:extLst>
            </p:cNvPr>
            <p:cNvSpPr/>
            <p:nvPr/>
          </p:nvSpPr>
          <p:spPr bwMode="auto">
            <a:xfrm>
              <a:off x="10768760" y="1811395"/>
              <a:ext cx="1230084" cy="213888"/>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96358561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52DB6-87CC-48C1-A987-17DC6822C4CB}"/>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Databricks Spark is fast</a:t>
            </a:r>
          </a:p>
        </p:txBody>
      </p:sp>
      <p:sp>
        <p:nvSpPr>
          <p:cNvPr id="4" name="Text Placeholder 3">
            <a:extLst>
              <a:ext uri="{FF2B5EF4-FFF2-40B4-BE49-F238E27FC236}">
                <a16:creationId xmlns:a16="http://schemas.microsoft.com/office/drawing/2014/main" id="{6FC8C363-0065-425E-8734-8E7A011CF57D}"/>
              </a:ext>
            </a:extLst>
          </p:cNvPr>
          <p:cNvSpPr>
            <a:spLocks noGrp="1"/>
          </p:cNvSpPr>
          <p:nvPr>
            <p:ph type="body" sz="quarter" idx="11"/>
          </p:nvPr>
        </p:nvSpPr>
        <p:spPr>
          <a:xfrm>
            <a:off x="267684" y="963482"/>
            <a:ext cx="11655078" cy="461665"/>
          </a:xfrm>
        </p:spPr>
        <p:txBody>
          <a:bodyPr/>
          <a:lstStyle/>
          <a:p>
            <a:pPr algn="ctr"/>
            <a:r>
              <a:rPr lang="en-US" sz="2000" dirty="0"/>
              <a:t>Benchmarks have shown Databricks to often have better performance than alternatives</a:t>
            </a:r>
          </a:p>
        </p:txBody>
      </p:sp>
      <p:pic>
        <p:nvPicPr>
          <p:cNvPr id="3" name="Picture 2">
            <a:extLst>
              <a:ext uri="{FF2B5EF4-FFF2-40B4-BE49-F238E27FC236}">
                <a16:creationId xmlns:a16="http://schemas.microsoft.com/office/drawing/2014/main" id="{C8FA0366-32CF-4EEE-8CDC-C5345295DE35}"/>
              </a:ext>
            </a:extLst>
          </p:cNvPr>
          <p:cNvPicPr>
            <a:picLocks noChangeAspect="1"/>
          </p:cNvPicPr>
          <p:nvPr/>
        </p:nvPicPr>
        <p:blipFill>
          <a:blip r:embed="rId3"/>
          <a:stretch>
            <a:fillRect/>
          </a:stretch>
        </p:blipFill>
        <p:spPr>
          <a:xfrm>
            <a:off x="1557918" y="2099117"/>
            <a:ext cx="9335370" cy="2620050"/>
          </a:xfrm>
          <a:prstGeom prst="rect">
            <a:avLst/>
          </a:prstGeom>
          <a:ln>
            <a:solidFill>
              <a:srgbClr val="FF6600"/>
            </a:solidFill>
          </a:ln>
        </p:spPr>
      </p:pic>
      <p:sp>
        <p:nvSpPr>
          <p:cNvPr id="7" name="Rectangle 6">
            <a:extLst>
              <a:ext uri="{FF2B5EF4-FFF2-40B4-BE49-F238E27FC236}">
                <a16:creationId xmlns:a16="http://schemas.microsoft.com/office/drawing/2014/main" id="{697F7BBD-65C3-4EB6-AEE5-D8FC6B267C55}"/>
              </a:ext>
            </a:extLst>
          </p:cNvPr>
          <p:cNvSpPr/>
          <p:nvPr/>
        </p:nvSpPr>
        <p:spPr>
          <a:xfrm>
            <a:off x="3071076" y="4969891"/>
            <a:ext cx="6915761"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all" spc="0" normalizeH="0" baseline="0" noProof="0" dirty="0">
                <a:ln>
                  <a:noFill/>
                </a:ln>
                <a:solidFill>
                  <a:srgbClr val="F1582C"/>
                </a:solidFill>
                <a:effectLst/>
                <a:uLnTx/>
                <a:uFillTx/>
                <a:latin typeface="Segoe UI" panose="020B0502040204020203" pitchFamily="34" charset="0"/>
                <a:ea typeface="+mn-ea"/>
                <a:cs typeface="Segoe UI" panose="020B0502040204020203" pitchFamily="34" charset="0"/>
              </a:rPr>
              <a:t>SOURCE: </a:t>
            </a:r>
            <a:r>
              <a:rPr kumimoji="0" lang="en-US" sz="1400" b="0" i="0" u="sng" strike="noStrike" kern="1200" cap="none" spc="0" normalizeH="0" baseline="0" noProof="0" dirty="0">
                <a:ln>
                  <a:noFill/>
                </a:ln>
                <a:solidFill>
                  <a:srgbClr val="333333"/>
                </a:solidFill>
                <a:effectLst/>
                <a:uLnTx/>
                <a:uFillTx/>
                <a:latin typeface="Segoe UI" panose="020B0502040204020203" pitchFamily="34" charset="0"/>
                <a:ea typeface="+mn-ea"/>
                <a:cs typeface="Segoe UI" panose="020B0502040204020203" pitchFamily="34" charset="0"/>
                <a:hlinkClick r:id="rId4"/>
              </a:rPr>
              <a:t>Benchmarking Big Data SQL Platforms in the Cloud</a:t>
            </a:r>
            <a:endParaRPr kumimoji="0" lang="en-US" sz="1400" b="0" i="0" u="none" strike="noStrike" kern="1200" cap="none" spc="0" normalizeH="0" baseline="0" noProof="0" dirty="0">
              <a:ln>
                <a:noFill/>
              </a:ln>
              <a:solidFill>
                <a:srgbClr val="333333"/>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30654466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a:xfrm>
            <a:off x="269240" y="289513"/>
            <a:ext cx="11655840" cy="899665"/>
          </a:xfrm>
        </p:spPr>
        <p:txBody>
          <a:bodyPr/>
          <a:lstStyle/>
          <a:p>
            <a:r>
              <a:rPr lang="en-US" dirty="0"/>
              <a:t>Modern Big Data Warehouse</a:t>
            </a:r>
          </a:p>
        </p:txBody>
      </p:sp>
      <p:sp>
        <p:nvSpPr>
          <p:cNvPr id="91" name="Right Bracket 90">
            <a:extLst>
              <a:ext uri="{FF2B5EF4-FFF2-40B4-BE49-F238E27FC236}">
                <a16:creationId xmlns:a16="http://schemas.microsoft.com/office/drawing/2014/main" id="{85B96194-7FA2-49AA-A1AE-11E35A03549D}"/>
              </a:ext>
            </a:extLst>
          </p:cNvPr>
          <p:cNvSpPr/>
          <p:nvPr/>
        </p:nvSpPr>
        <p:spPr>
          <a:xfrm>
            <a:off x="2215617" y="2358243"/>
            <a:ext cx="100766" cy="2681121"/>
          </a:xfrm>
          <a:prstGeom prst="rightBracket">
            <a:avLst>
              <a:gd name="adj" fmla="val 0"/>
            </a:avLst>
          </a:prstGeom>
          <a:solidFill>
            <a:schemeClr val="bg1"/>
          </a:solidFill>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TextBox 92">
            <a:extLst>
              <a:ext uri="{FF2B5EF4-FFF2-40B4-BE49-F238E27FC236}">
                <a16:creationId xmlns:a16="http://schemas.microsoft.com/office/drawing/2014/main" id="{550A65AC-3084-4590-8CF1-DC393F531BEF}"/>
              </a:ext>
            </a:extLst>
          </p:cNvPr>
          <p:cNvSpPr txBox="1"/>
          <p:nvPr/>
        </p:nvSpPr>
        <p:spPr>
          <a:xfrm>
            <a:off x="308034" y="4794866"/>
            <a:ext cx="1632135" cy="415498"/>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Business / custom apps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(Structured)</a:t>
            </a:r>
          </a:p>
        </p:txBody>
      </p:sp>
      <p:sp>
        <p:nvSpPr>
          <p:cNvPr id="156" name="TextBox 155">
            <a:extLst>
              <a:ext uri="{FF2B5EF4-FFF2-40B4-BE49-F238E27FC236}">
                <a16:creationId xmlns:a16="http://schemas.microsoft.com/office/drawing/2014/main" id="{63466DFF-E56B-4E4A-9C40-E8C24A93895A}"/>
              </a:ext>
            </a:extLst>
          </p:cNvPr>
          <p:cNvSpPr txBox="1"/>
          <p:nvPr/>
        </p:nvSpPr>
        <p:spPr>
          <a:xfrm>
            <a:off x="308035" y="2531672"/>
            <a:ext cx="1475072" cy="415498"/>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Logs, files and media</a:t>
            </a:r>
            <a:b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(unstructured)</a:t>
            </a:r>
          </a:p>
        </p:txBody>
      </p:sp>
      <p:cxnSp>
        <p:nvCxnSpPr>
          <p:cNvPr id="579" name="Straight Arrow Connector 578">
            <a:extLst>
              <a:ext uri="{FF2B5EF4-FFF2-40B4-BE49-F238E27FC236}">
                <a16:creationId xmlns:a16="http://schemas.microsoft.com/office/drawing/2014/main" id="{F0F696DD-96E2-4821-9142-0D0323271210}"/>
              </a:ext>
            </a:extLst>
          </p:cNvPr>
          <p:cNvCxnSpPr>
            <a:cxnSpLocks/>
          </p:cNvCxnSpPr>
          <p:nvPr/>
        </p:nvCxnSpPr>
        <p:spPr>
          <a:xfrm flipV="1">
            <a:off x="4969710" y="2825544"/>
            <a:ext cx="1796787"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1" name="Straight Arrow Connector 580">
            <a:extLst>
              <a:ext uri="{FF2B5EF4-FFF2-40B4-BE49-F238E27FC236}">
                <a16:creationId xmlns:a16="http://schemas.microsoft.com/office/drawing/2014/main" id="{8C9615C2-1760-46CE-8EEC-2BAF802AA1A4}"/>
              </a:ext>
            </a:extLst>
          </p:cNvPr>
          <p:cNvCxnSpPr>
            <a:cxnSpLocks/>
          </p:cNvCxnSpPr>
          <p:nvPr/>
        </p:nvCxnSpPr>
        <p:spPr>
          <a:xfrm>
            <a:off x="9923284" y="4914098"/>
            <a:ext cx="717007"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584" name="Rectangle 583">
            <a:extLst>
              <a:ext uri="{FF2B5EF4-FFF2-40B4-BE49-F238E27FC236}">
                <a16:creationId xmlns:a16="http://schemas.microsoft.com/office/drawing/2014/main" id="{744BE400-3B21-4DB5-A86D-DD2B056CF5EC}"/>
              </a:ext>
            </a:extLst>
          </p:cNvPr>
          <p:cNvSpPr/>
          <p:nvPr/>
        </p:nvSpPr>
        <p:spPr>
          <a:xfrm>
            <a:off x="4004484" y="3117106"/>
            <a:ext cx="1096619"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storage</a:t>
            </a:r>
          </a:p>
        </p:txBody>
      </p:sp>
      <p:sp>
        <p:nvSpPr>
          <p:cNvPr id="587" name="Rectangle 586">
            <a:extLst>
              <a:ext uri="{FF2B5EF4-FFF2-40B4-BE49-F238E27FC236}">
                <a16:creationId xmlns:a16="http://schemas.microsoft.com/office/drawing/2014/main" id="{0F4E1894-2FE6-4876-A8B0-0DBC9813C812}"/>
              </a:ext>
            </a:extLst>
          </p:cNvPr>
          <p:cNvSpPr/>
          <p:nvPr/>
        </p:nvSpPr>
        <p:spPr>
          <a:xfrm>
            <a:off x="4592872" y="4833081"/>
            <a:ext cx="73318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err="1">
                <a:ln>
                  <a:noFill/>
                </a:ln>
                <a:solidFill>
                  <a:srgbClr val="0078D7"/>
                </a:solidFill>
                <a:effectLst/>
                <a:uLnTx/>
                <a:uFillTx/>
                <a:latin typeface="Segoe UI Semibold" panose="020B0702040204020203" pitchFamily="34" charset="0"/>
                <a:ea typeface="+mn-ea"/>
                <a:cs typeface="Segoe UI Semibold" panose="020B0702040204020203" pitchFamily="34" charset="0"/>
              </a:rPr>
              <a:t>Polybase</a:t>
            </a:r>
            <a:endParaRPr kumimoji="0" lang="en-US" sz="105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589" name="Rectangle 588">
            <a:extLst>
              <a:ext uri="{FF2B5EF4-FFF2-40B4-BE49-F238E27FC236}">
                <a16:creationId xmlns:a16="http://schemas.microsoft.com/office/drawing/2014/main" id="{2F6CB65F-D0E2-4F58-89A0-E3F4BDB79789}"/>
              </a:ext>
            </a:extLst>
          </p:cNvPr>
          <p:cNvSpPr/>
          <p:nvPr/>
        </p:nvSpPr>
        <p:spPr>
          <a:xfrm>
            <a:off x="8424579" y="5240013"/>
            <a:ext cx="192912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SQL Data Warehouse</a:t>
            </a:r>
          </a:p>
        </p:txBody>
      </p:sp>
      <p:sp>
        <p:nvSpPr>
          <p:cNvPr id="592" name="Rectangle 591">
            <a:extLst>
              <a:ext uri="{FF2B5EF4-FFF2-40B4-BE49-F238E27FC236}">
                <a16:creationId xmlns:a16="http://schemas.microsoft.com/office/drawing/2014/main" id="{66A08739-467E-4072-B7C2-BF3CCBE53E62}"/>
              </a:ext>
            </a:extLst>
          </p:cNvPr>
          <p:cNvSpPr/>
          <p:nvPr/>
        </p:nvSpPr>
        <p:spPr>
          <a:xfrm>
            <a:off x="2672827" y="3117106"/>
            <a:ext cx="1047083"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factory </a:t>
            </a:r>
          </a:p>
        </p:txBody>
      </p:sp>
      <p:sp>
        <p:nvSpPr>
          <p:cNvPr id="87" name="Rectangle 86">
            <a:extLst>
              <a:ext uri="{FF2B5EF4-FFF2-40B4-BE49-F238E27FC236}">
                <a16:creationId xmlns:a16="http://schemas.microsoft.com/office/drawing/2014/main" id="{C93F26C1-C087-4E48-8AF6-1018382BC9D0}"/>
              </a:ext>
            </a:extLst>
          </p:cNvPr>
          <p:cNvSpPr/>
          <p:nvPr/>
        </p:nvSpPr>
        <p:spPr>
          <a:xfrm>
            <a:off x="2672827" y="5057423"/>
            <a:ext cx="1047083"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factory </a:t>
            </a:r>
          </a:p>
        </p:txBody>
      </p:sp>
      <p:cxnSp>
        <p:nvCxnSpPr>
          <p:cNvPr id="89" name="Connector: Elbow 88">
            <a:extLst>
              <a:ext uri="{FF2B5EF4-FFF2-40B4-BE49-F238E27FC236}">
                <a16:creationId xmlns:a16="http://schemas.microsoft.com/office/drawing/2014/main" id="{4689735A-9021-4AD8-A9D6-C116A74200B5}"/>
              </a:ext>
            </a:extLst>
          </p:cNvPr>
          <p:cNvCxnSpPr>
            <a:cxnSpLocks/>
            <a:endCxn id="243" idx="0"/>
          </p:cNvCxnSpPr>
          <p:nvPr/>
        </p:nvCxnSpPr>
        <p:spPr>
          <a:xfrm>
            <a:off x="7602550" y="2815789"/>
            <a:ext cx="3548554" cy="1751266"/>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CF80F6E-0843-4E86-B24D-3D0B78DC2311}"/>
              </a:ext>
            </a:extLst>
          </p:cNvPr>
          <p:cNvSpPr/>
          <p:nvPr/>
        </p:nvSpPr>
        <p:spPr>
          <a:xfrm>
            <a:off x="6502777" y="3117106"/>
            <a:ext cx="1428598" cy="415498"/>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Databricks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(Spark)</a:t>
            </a:r>
          </a:p>
        </p:txBody>
      </p:sp>
      <p:grpSp>
        <p:nvGrpSpPr>
          <p:cNvPr id="4" name="Group 3">
            <a:extLst>
              <a:ext uri="{FF2B5EF4-FFF2-40B4-BE49-F238E27FC236}">
                <a16:creationId xmlns:a16="http://schemas.microsoft.com/office/drawing/2014/main" id="{413AD72E-FCC7-4790-A51E-F82923F8E09F}"/>
              </a:ext>
            </a:extLst>
          </p:cNvPr>
          <p:cNvGrpSpPr/>
          <p:nvPr/>
        </p:nvGrpSpPr>
        <p:grpSpPr>
          <a:xfrm>
            <a:off x="571089" y="4295397"/>
            <a:ext cx="1064771" cy="406286"/>
            <a:chOff x="579957" y="1614888"/>
            <a:chExt cx="1064771" cy="406286"/>
          </a:xfrm>
        </p:grpSpPr>
        <p:grpSp>
          <p:nvGrpSpPr>
            <p:cNvPr id="161" name="Group 160">
              <a:extLst>
                <a:ext uri="{FF2B5EF4-FFF2-40B4-BE49-F238E27FC236}">
                  <a16:creationId xmlns:a16="http://schemas.microsoft.com/office/drawing/2014/main" id="{25C8F957-B6F7-4FC0-9FDA-9C79699C6455}"/>
                </a:ext>
              </a:extLst>
            </p:cNvPr>
            <p:cNvGrpSpPr/>
            <p:nvPr/>
          </p:nvGrpSpPr>
          <p:grpSpPr>
            <a:xfrm>
              <a:off x="1174991" y="1632049"/>
              <a:ext cx="469737" cy="385154"/>
              <a:chOff x="1778647" y="1301093"/>
              <a:chExt cx="307813" cy="252387"/>
            </a:xfrm>
            <a:noFill/>
          </p:grpSpPr>
          <p:grpSp>
            <p:nvGrpSpPr>
              <p:cNvPr id="162" name="Group 161">
                <a:extLst>
                  <a:ext uri="{FF2B5EF4-FFF2-40B4-BE49-F238E27FC236}">
                    <a16:creationId xmlns:a16="http://schemas.microsoft.com/office/drawing/2014/main" id="{63615FA2-99E9-4F90-B4E1-FFC3AE9DFDD7}"/>
                  </a:ext>
                </a:extLst>
              </p:cNvPr>
              <p:cNvGrpSpPr/>
              <p:nvPr/>
            </p:nvGrpSpPr>
            <p:grpSpPr>
              <a:xfrm>
                <a:off x="1778647" y="1301093"/>
                <a:ext cx="307813" cy="252387"/>
                <a:chOff x="2107086" y="1452805"/>
                <a:chExt cx="307813" cy="252387"/>
              </a:xfrm>
              <a:grpFill/>
            </p:grpSpPr>
            <p:sp>
              <p:nvSpPr>
                <p:cNvPr id="165" name="Rectangle 164">
                  <a:extLst>
                    <a:ext uri="{FF2B5EF4-FFF2-40B4-BE49-F238E27FC236}">
                      <a16:creationId xmlns:a16="http://schemas.microsoft.com/office/drawing/2014/main" id="{6D770334-E05F-4383-91F9-7AC2F185A497}"/>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66" name="Rectangle 165">
                  <a:extLst>
                    <a:ext uri="{FF2B5EF4-FFF2-40B4-BE49-F238E27FC236}">
                      <a16:creationId xmlns:a16="http://schemas.microsoft.com/office/drawing/2014/main" id="{2AB733D5-2232-4906-9C4C-B59618406DF0}"/>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67" name="Rectangle 166">
                  <a:extLst>
                    <a:ext uri="{FF2B5EF4-FFF2-40B4-BE49-F238E27FC236}">
                      <a16:creationId xmlns:a16="http://schemas.microsoft.com/office/drawing/2014/main" id="{5A4DD559-F24E-4266-A426-9778D8FF9135}"/>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68" name="Rectangle 167">
                  <a:extLst>
                    <a:ext uri="{FF2B5EF4-FFF2-40B4-BE49-F238E27FC236}">
                      <a16:creationId xmlns:a16="http://schemas.microsoft.com/office/drawing/2014/main" id="{7392A6F2-321D-4243-BFB0-725AD35D5AFD}"/>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cxnSp>
            <p:nvCxnSpPr>
              <p:cNvPr id="163" name="Straight Connector 162">
                <a:extLst>
                  <a:ext uri="{FF2B5EF4-FFF2-40B4-BE49-F238E27FC236}">
                    <a16:creationId xmlns:a16="http://schemas.microsoft.com/office/drawing/2014/main" id="{D6C7C46B-A9CC-40A9-9B15-3B3FD48D27E4}"/>
                  </a:ext>
                </a:extLst>
              </p:cNvPr>
              <p:cNvCxnSpPr/>
              <p:nvPr/>
            </p:nvCxnSpPr>
            <p:spPr>
              <a:xfrm>
                <a:off x="1979319" y="1500876"/>
                <a:ext cx="0" cy="51699"/>
              </a:xfrm>
              <a:prstGeom prst="line">
                <a:avLst/>
              </a:prstGeom>
              <a:grpFill/>
              <a:ln w="12700" cap="flat">
                <a:solidFill>
                  <a:schemeClr val="tx1"/>
                </a:solidFill>
                <a:prstDash val="solid"/>
                <a:miter lim="800000"/>
                <a:headEnd/>
                <a:tailEnd/>
              </a:ln>
              <a:extLst/>
            </p:spPr>
          </p:cxnSp>
          <p:cxnSp>
            <p:nvCxnSpPr>
              <p:cNvPr id="164" name="Straight Connector 163">
                <a:extLst>
                  <a:ext uri="{FF2B5EF4-FFF2-40B4-BE49-F238E27FC236}">
                    <a16:creationId xmlns:a16="http://schemas.microsoft.com/office/drawing/2014/main" id="{388C9012-F887-4A54-89FF-BCF5F0F4168E}"/>
                  </a:ext>
                </a:extLst>
              </p:cNvPr>
              <p:cNvCxnSpPr/>
              <p:nvPr/>
            </p:nvCxnSpPr>
            <p:spPr>
              <a:xfrm>
                <a:off x="2031707" y="1500876"/>
                <a:ext cx="0" cy="51699"/>
              </a:xfrm>
              <a:prstGeom prst="line">
                <a:avLst/>
              </a:prstGeom>
              <a:grpFill/>
              <a:ln w="12700" cap="flat">
                <a:solidFill>
                  <a:schemeClr val="tx1"/>
                </a:solidFill>
                <a:prstDash val="solid"/>
                <a:miter lim="800000"/>
                <a:headEnd/>
                <a:tailEnd/>
              </a:ln>
              <a:extLst/>
            </p:spPr>
          </p:cxnSp>
        </p:grpSp>
        <p:grpSp>
          <p:nvGrpSpPr>
            <p:cNvPr id="169" name="Group 168">
              <a:extLst>
                <a:ext uri="{FF2B5EF4-FFF2-40B4-BE49-F238E27FC236}">
                  <a16:creationId xmlns:a16="http://schemas.microsoft.com/office/drawing/2014/main" id="{08173163-8CBE-4117-950D-C142AEAF6C3F}"/>
                </a:ext>
              </a:extLst>
            </p:cNvPr>
            <p:cNvGrpSpPr>
              <a:grpSpLocks noChangeAspect="1"/>
            </p:cNvGrpSpPr>
            <p:nvPr/>
          </p:nvGrpSpPr>
          <p:grpSpPr bwMode="auto">
            <a:xfrm>
              <a:off x="579957" y="1614888"/>
              <a:ext cx="416196" cy="406286"/>
              <a:chOff x="1759" y="236"/>
              <a:chExt cx="252" cy="246"/>
            </a:xfrm>
            <a:noFill/>
          </p:grpSpPr>
          <p:sp>
            <p:nvSpPr>
              <p:cNvPr id="170" name="Freeform 106">
                <a:extLst>
                  <a:ext uri="{FF2B5EF4-FFF2-40B4-BE49-F238E27FC236}">
                    <a16:creationId xmlns:a16="http://schemas.microsoft.com/office/drawing/2014/main" id="{D06F49A6-DE65-4BC6-B274-44452F34990B}"/>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1" name="Rectangle 170">
                <a:extLst>
                  <a:ext uri="{FF2B5EF4-FFF2-40B4-BE49-F238E27FC236}">
                    <a16:creationId xmlns:a16="http://schemas.microsoft.com/office/drawing/2014/main" id="{83413F5B-B73D-4C52-B7F1-AC6339896E58}"/>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2" name="Rectangle 171">
                <a:extLst>
                  <a:ext uri="{FF2B5EF4-FFF2-40B4-BE49-F238E27FC236}">
                    <a16:creationId xmlns:a16="http://schemas.microsoft.com/office/drawing/2014/main" id="{47BC0014-23CF-46FE-8ED4-EF3F3F2C295D}"/>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3" name="Rectangle 172">
                <a:extLst>
                  <a:ext uri="{FF2B5EF4-FFF2-40B4-BE49-F238E27FC236}">
                    <a16:creationId xmlns:a16="http://schemas.microsoft.com/office/drawing/2014/main" id="{D0D4E8A6-3BAA-4868-AEAB-458A887D997B}"/>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grpSp>
      <p:grpSp>
        <p:nvGrpSpPr>
          <p:cNvPr id="8" name="Group 7">
            <a:extLst>
              <a:ext uri="{FF2B5EF4-FFF2-40B4-BE49-F238E27FC236}">
                <a16:creationId xmlns:a16="http://schemas.microsoft.com/office/drawing/2014/main" id="{C2614C22-A2EE-459C-BFCB-A351F0350F05}"/>
              </a:ext>
            </a:extLst>
          </p:cNvPr>
          <p:cNvGrpSpPr/>
          <p:nvPr/>
        </p:nvGrpSpPr>
        <p:grpSpPr>
          <a:xfrm>
            <a:off x="511757" y="2106315"/>
            <a:ext cx="1167152" cy="348720"/>
            <a:chOff x="1555307" y="5853300"/>
            <a:chExt cx="1271350" cy="379852"/>
          </a:xfrm>
        </p:grpSpPr>
        <p:grpSp>
          <p:nvGrpSpPr>
            <p:cNvPr id="174" name="Group 4">
              <a:extLst>
                <a:ext uri="{FF2B5EF4-FFF2-40B4-BE49-F238E27FC236}">
                  <a16:creationId xmlns:a16="http://schemas.microsoft.com/office/drawing/2014/main" id="{0187442F-0B75-4AB6-81AC-EFDCB085F8FF}"/>
                </a:ext>
              </a:extLst>
            </p:cNvPr>
            <p:cNvGrpSpPr>
              <a:grpSpLocks noChangeAspect="1"/>
            </p:cNvGrpSpPr>
            <p:nvPr/>
          </p:nvGrpSpPr>
          <p:grpSpPr bwMode="auto">
            <a:xfrm>
              <a:off x="1555307" y="5853300"/>
              <a:ext cx="259568" cy="379852"/>
              <a:chOff x="3526" y="3353"/>
              <a:chExt cx="164" cy="240"/>
            </a:xfrm>
          </p:grpSpPr>
          <p:sp>
            <p:nvSpPr>
              <p:cNvPr id="175" name="Freeform 5">
                <a:extLst>
                  <a:ext uri="{FF2B5EF4-FFF2-40B4-BE49-F238E27FC236}">
                    <a16:creationId xmlns:a16="http://schemas.microsoft.com/office/drawing/2014/main" id="{ED3AD797-DCD7-4D8F-B8E0-0DACE203E0BA}"/>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176" name="Freeform 6">
                <a:extLst>
                  <a:ext uri="{FF2B5EF4-FFF2-40B4-BE49-F238E27FC236}">
                    <a16:creationId xmlns:a16="http://schemas.microsoft.com/office/drawing/2014/main" id="{B4A60F5B-3B40-428B-8F45-6B49CC1E121B}"/>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177" name="Freeform 7">
                <a:extLst>
                  <a:ext uri="{FF2B5EF4-FFF2-40B4-BE49-F238E27FC236}">
                    <a16:creationId xmlns:a16="http://schemas.microsoft.com/office/drawing/2014/main" id="{9AB9007F-0E80-432F-A57D-8217512D1A3A}"/>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178" name="Group 177">
              <a:extLst>
                <a:ext uri="{FF2B5EF4-FFF2-40B4-BE49-F238E27FC236}">
                  <a16:creationId xmlns:a16="http://schemas.microsoft.com/office/drawing/2014/main" id="{8E0130CE-34CE-4BD6-9371-79438752B500}"/>
                </a:ext>
              </a:extLst>
            </p:cNvPr>
            <p:cNvGrpSpPr/>
            <p:nvPr/>
          </p:nvGrpSpPr>
          <p:grpSpPr>
            <a:xfrm>
              <a:off x="1984596" y="5863452"/>
              <a:ext cx="293717" cy="359549"/>
              <a:chOff x="965200" y="3436897"/>
              <a:chExt cx="528881" cy="647424"/>
            </a:xfrm>
          </p:grpSpPr>
          <p:grpSp>
            <p:nvGrpSpPr>
              <p:cNvPr id="179" name="Group 178">
                <a:extLst>
                  <a:ext uri="{FF2B5EF4-FFF2-40B4-BE49-F238E27FC236}">
                    <a16:creationId xmlns:a16="http://schemas.microsoft.com/office/drawing/2014/main" id="{3FD7338A-C414-42AE-A456-F177C7916708}"/>
                  </a:ext>
                </a:extLst>
              </p:cNvPr>
              <p:cNvGrpSpPr/>
              <p:nvPr/>
            </p:nvGrpSpPr>
            <p:grpSpPr>
              <a:xfrm flipH="1">
                <a:off x="965200" y="3436897"/>
                <a:ext cx="528881" cy="647424"/>
                <a:chOff x="3003960" y="3685414"/>
                <a:chExt cx="403310" cy="493707"/>
              </a:xfrm>
            </p:grpSpPr>
            <p:sp>
              <p:nvSpPr>
                <p:cNvPr id="184" name="Snip Single Corner Rectangle 26">
                  <a:extLst>
                    <a:ext uri="{FF2B5EF4-FFF2-40B4-BE49-F238E27FC236}">
                      <a16:creationId xmlns:a16="http://schemas.microsoft.com/office/drawing/2014/main" id="{088431C5-9E6A-4929-9282-4FB5FFB697AE}"/>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5" name="Triangle 27">
                  <a:extLst>
                    <a:ext uri="{FF2B5EF4-FFF2-40B4-BE49-F238E27FC236}">
                      <a16:creationId xmlns:a16="http://schemas.microsoft.com/office/drawing/2014/main" id="{24F052E1-6371-413D-B1F1-D3D2F4D1AF1A}"/>
                    </a:ext>
                  </a:extLst>
                </p:cNvPr>
                <p:cNvSpPr/>
                <p:nvPr/>
              </p:nvSpPr>
              <p:spPr bwMode="auto">
                <a:xfrm rot="8100000">
                  <a:off x="3012552" y="3733609"/>
                  <a:ext cx="160049" cy="8093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180" name="Straight Connector 179">
                <a:extLst>
                  <a:ext uri="{FF2B5EF4-FFF2-40B4-BE49-F238E27FC236}">
                    <a16:creationId xmlns:a16="http://schemas.microsoft.com/office/drawing/2014/main" id="{CF973DD6-A6D7-4C97-9863-CA724F0F6E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F0E018C-DB4B-46E8-9318-7F7659AD2777}"/>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FAA95EC7-9451-4BAB-9458-5F8720B1891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7492C968-91E8-496A-9858-24BD71A5C7BB}"/>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652890A-4F03-4E84-B982-708F1E31C01E}"/>
                </a:ext>
              </a:extLst>
            </p:cNvPr>
            <p:cNvGrpSpPr/>
            <p:nvPr/>
          </p:nvGrpSpPr>
          <p:grpSpPr>
            <a:xfrm>
              <a:off x="2448035" y="5853915"/>
              <a:ext cx="378622" cy="378622"/>
              <a:chOff x="1658620" y="1705294"/>
              <a:chExt cx="326376" cy="326376"/>
            </a:xfrm>
          </p:grpSpPr>
          <p:sp>
            <p:nvSpPr>
              <p:cNvPr id="5" name="Oval 4">
                <a:extLst>
                  <a:ext uri="{FF2B5EF4-FFF2-40B4-BE49-F238E27FC236}">
                    <a16:creationId xmlns:a16="http://schemas.microsoft.com/office/drawing/2014/main" id="{D849AE95-D0A6-4732-AAAA-430DAE1781C8}"/>
                  </a:ext>
                </a:extLst>
              </p:cNvPr>
              <p:cNvSpPr/>
              <p:nvPr/>
            </p:nvSpPr>
            <p:spPr bwMode="auto">
              <a:xfrm>
                <a:off x="1658620" y="1705294"/>
                <a:ext cx="326376" cy="326376"/>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Isosceles Triangle 5">
                <a:extLst>
                  <a:ext uri="{FF2B5EF4-FFF2-40B4-BE49-F238E27FC236}">
                    <a16:creationId xmlns:a16="http://schemas.microsoft.com/office/drawing/2014/main" id="{5D7062B7-34DF-4D11-8E87-34A398F6F6A3}"/>
                  </a:ext>
                </a:extLst>
              </p:cNvPr>
              <p:cNvSpPr/>
              <p:nvPr/>
            </p:nvSpPr>
            <p:spPr bwMode="auto">
              <a:xfrm rot="5400000">
                <a:off x="1759612" y="1802351"/>
                <a:ext cx="153423" cy="13226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186" name="Group 185">
            <a:extLst>
              <a:ext uri="{FF2B5EF4-FFF2-40B4-BE49-F238E27FC236}">
                <a16:creationId xmlns:a16="http://schemas.microsoft.com/office/drawing/2014/main" id="{0BB6CEC0-A098-427D-843C-6473E9BDCCEB}"/>
              </a:ext>
            </a:extLst>
          </p:cNvPr>
          <p:cNvGrpSpPr/>
          <p:nvPr/>
        </p:nvGrpSpPr>
        <p:grpSpPr>
          <a:xfrm>
            <a:off x="4275680" y="2580933"/>
            <a:ext cx="554226" cy="494220"/>
            <a:chOff x="2488012" y="1320237"/>
            <a:chExt cx="4696415" cy="4187934"/>
          </a:xfrm>
        </p:grpSpPr>
        <p:sp>
          <p:nvSpPr>
            <p:cNvPr id="187" name="Hexagon 186">
              <a:extLst>
                <a:ext uri="{FF2B5EF4-FFF2-40B4-BE49-F238E27FC236}">
                  <a16:creationId xmlns:a16="http://schemas.microsoft.com/office/drawing/2014/main" id="{7225FF66-6220-4FFA-B8E4-378FBD4E388D}"/>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8" name="Snip Single Corner Rectangle 26">
              <a:extLst>
                <a:ext uri="{FF2B5EF4-FFF2-40B4-BE49-F238E27FC236}">
                  <a16:creationId xmlns:a16="http://schemas.microsoft.com/office/drawing/2014/main" id="{E0700F30-37F5-45AF-BCB7-7C8C8393A7F9}"/>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grpSp>
          <p:nvGrpSpPr>
            <p:cNvPr id="189" name="Group 188">
              <a:extLst>
                <a:ext uri="{FF2B5EF4-FFF2-40B4-BE49-F238E27FC236}">
                  <a16:creationId xmlns:a16="http://schemas.microsoft.com/office/drawing/2014/main" id="{335D1F90-5446-47B5-9F0E-08BEB46619F9}"/>
                </a:ext>
              </a:extLst>
            </p:cNvPr>
            <p:cNvGrpSpPr/>
            <p:nvPr/>
          </p:nvGrpSpPr>
          <p:grpSpPr>
            <a:xfrm>
              <a:off x="4271145" y="2716507"/>
              <a:ext cx="790235" cy="1472560"/>
              <a:chOff x="4917030" y="1019829"/>
              <a:chExt cx="123056" cy="229308"/>
            </a:xfrm>
          </p:grpSpPr>
          <p:sp>
            <p:nvSpPr>
              <p:cNvPr id="191" name="Freeform: Shape 190">
                <a:extLst>
                  <a:ext uri="{FF2B5EF4-FFF2-40B4-BE49-F238E27FC236}">
                    <a16:creationId xmlns:a16="http://schemas.microsoft.com/office/drawing/2014/main" id="{6C20C51F-05DC-431C-BA2E-7FEE8C8B001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2" name="Freeform: Shape 191">
                <a:extLst>
                  <a:ext uri="{FF2B5EF4-FFF2-40B4-BE49-F238E27FC236}">
                    <a16:creationId xmlns:a16="http://schemas.microsoft.com/office/drawing/2014/main" id="{1552B09C-792F-468A-BAF5-C4DFE6873645}"/>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3" name="Freeform: Shape 192">
                <a:extLst>
                  <a:ext uri="{FF2B5EF4-FFF2-40B4-BE49-F238E27FC236}">
                    <a16:creationId xmlns:a16="http://schemas.microsoft.com/office/drawing/2014/main" id="{D9AFC793-A1BE-4485-A17D-1A69C2A1BF8C}"/>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4" name="Freeform: Shape 193">
                <a:extLst>
                  <a:ext uri="{FF2B5EF4-FFF2-40B4-BE49-F238E27FC236}">
                    <a16:creationId xmlns:a16="http://schemas.microsoft.com/office/drawing/2014/main" id="{B40A4AB9-B950-444A-854E-D0B5911AD62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90" name="Right Triangle 189">
              <a:extLst>
                <a:ext uri="{FF2B5EF4-FFF2-40B4-BE49-F238E27FC236}">
                  <a16:creationId xmlns:a16="http://schemas.microsoft.com/office/drawing/2014/main" id="{2EF70C85-2FC6-4AFC-AECB-DD39BD738E53}"/>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195" name="Group 194">
            <a:extLst>
              <a:ext uri="{FF2B5EF4-FFF2-40B4-BE49-F238E27FC236}">
                <a16:creationId xmlns:a16="http://schemas.microsoft.com/office/drawing/2014/main" id="{1A6DF679-9B9B-4FAB-9655-63B2376F71F6}"/>
              </a:ext>
            </a:extLst>
          </p:cNvPr>
          <p:cNvGrpSpPr/>
          <p:nvPr/>
        </p:nvGrpSpPr>
        <p:grpSpPr>
          <a:xfrm>
            <a:off x="9081256" y="4439748"/>
            <a:ext cx="732312" cy="719160"/>
            <a:chOff x="2549926" y="1227604"/>
            <a:chExt cx="5177116" cy="5084148"/>
          </a:xfrm>
        </p:grpSpPr>
        <p:sp>
          <p:nvSpPr>
            <p:cNvPr id="196" name="Freeform: Shape 821">
              <a:extLst>
                <a:ext uri="{FF2B5EF4-FFF2-40B4-BE49-F238E27FC236}">
                  <a16:creationId xmlns:a16="http://schemas.microsoft.com/office/drawing/2014/main" id="{DF59EE60-A753-4063-82D3-33F44B5E4D27}"/>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7" name="Rectangle 196">
              <a:extLst>
                <a:ext uri="{FF2B5EF4-FFF2-40B4-BE49-F238E27FC236}">
                  <a16:creationId xmlns:a16="http://schemas.microsoft.com/office/drawing/2014/main" id="{2782354C-5951-45B5-9BB3-25BE0111B8F1}"/>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8" name="Rectangle 197">
              <a:extLst>
                <a:ext uri="{FF2B5EF4-FFF2-40B4-BE49-F238E27FC236}">
                  <a16:creationId xmlns:a16="http://schemas.microsoft.com/office/drawing/2014/main" id="{A786B7F7-B983-48F2-8253-942DB1F7C11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9" name="Rectangle 198">
              <a:extLst>
                <a:ext uri="{FF2B5EF4-FFF2-40B4-BE49-F238E27FC236}">
                  <a16:creationId xmlns:a16="http://schemas.microsoft.com/office/drawing/2014/main" id="{0D453526-6974-4EF4-8E28-3A496CB82E7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E555B6C7-BF26-4227-9B0E-FDAE1870A36C}"/>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1" name="Rectangle 200">
              <a:extLst>
                <a:ext uri="{FF2B5EF4-FFF2-40B4-BE49-F238E27FC236}">
                  <a16:creationId xmlns:a16="http://schemas.microsoft.com/office/drawing/2014/main" id="{CAE59011-03DB-4EF1-A7B8-A984A109B272}"/>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2" name="Rectangle 201">
              <a:extLst>
                <a:ext uri="{FF2B5EF4-FFF2-40B4-BE49-F238E27FC236}">
                  <a16:creationId xmlns:a16="http://schemas.microsoft.com/office/drawing/2014/main" id="{8AC36796-5B12-4F67-A1D0-E262F00D02B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3" name="Cylinder 828">
              <a:extLst>
                <a:ext uri="{FF2B5EF4-FFF2-40B4-BE49-F238E27FC236}">
                  <a16:creationId xmlns:a16="http://schemas.microsoft.com/office/drawing/2014/main" id="{EE8C7373-4C33-4251-B41B-055F5935AAA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204" name="Group 203">
            <a:extLst>
              <a:ext uri="{FF2B5EF4-FFF2-40B4-BE49-F238E27FC236}">
                <a16:creationId xmlns:a16="http://schemas.microsoft.com/office/drawing/2014/main" id="{E3755033-5A4D-4A15-AA4B-93873EE60743}"/>
              </a:ext>
            </a:extLst>
          </p:cNvPr>
          <p:cNvGrpSpPr/>
          <p:nvPr/>
        </p:nvGrpSpPr>
        <p:grpSpPr>
          <a:xfrm>
            <a:off x="2953700" y="2587700"/>
            <a:ext cx="485337" cy="487453"/>
            <a:chOff x="5279190" y="5401430"/>
            <a:chExt cx="1101836" cy="1106637"/>
          </a:xfrm>
        </p:grpSpPr>
        <p:sp>
          <p:nvSpPr>
            <p:cNvPr id="205" name="Freeform: Shape 815">
              <a:extLst>
                <a:ext uri="{FF2B5EF4-FFF2-40B4-BE49-F238E27FC236}">
                  <a16:creationId xmlns:a16="http://schemas.microsoft.com/office/drawing/2014/main" id="{AC1FABD0-638F-486A-8EEA-6A1D7F640CD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06" name="Freeform: Shape 816">
              <a:extLst>
                <a:ext uri="{FF2B5EF4-FFF2-40B4-BE49-F238E27FC236}">
                  <a16:creationId xmlns:a16="http://schemas.microsoft.com/office/drawing/2014/main" id="{97DED238-7DF5-4C5D-BC6B-69AC0B31A78E}"/>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07" name="Freeform: Shape 817">
              <a:extLst>
                <a:ext uri="{FF2B5EF4-FFF2-40B4-BE49-F238E27FC236}">
                  <a16:creationId xmlns:a16="http://schemas.microsoft.com/office/drawing/2014/main" id="{DB69CEC7-9208-45E1-BACF-A58B784774C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08" name="Freeform: Shape 818">
              <a:extLst>
                <a:ext uri="{FF2B5EF4-FFF2-40B4-BE49-F238E27FC236}">
                  <a16:creationId xmlns:a16="http://schemas.microsoft.com/office/drawing/2014/main" id="{E2189A0F-3C31-4E40-9EF8-77C25E2A4667}"/>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09" name="Freeform: Shape 819">
              <a:extLst>
                <a:ext uri="{FF2B5EF4-FFF2-40B4-BE49-F238E27FC236}">
                  <a16:creationId xmlns:a16="http://schemas.microsoft.com/office/drawing/2014/main" id="{04653F42-7E1C-44F5-B45D-F771AAB4947B}"/>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cxnSp>
        <p:nvCxnSpPr>
          <p:cNvPr id="585" name="Connector: Elbow 584">
            <a:extLst>
              <a:ext uri="{FF2B5EF4-FFF2-40B4-BE49-F238E27FC236}">
                <a16:creationId xmlns:a16="http://schemas.microsoft.com/office/drawing/2014/main" id="{29EDCC12-5C80-4946-BB77-3E89918104DB}"/>
              </a:ext>
            </a:extLst>
          </p:cNvPr>
          <p:cNvCxnSpPr>
            <a:cxnSpLocks/>
            <a:stCxn id="584" idx="2"/>
          </p:cNvCxnSpPr>
          <p:nvPr/>
        </p:nvCxnSpPr>
        <p:spPr>
          <a:xfrm rot="16200000" flipH="1">
            <a:off x="6020755" y="1903061"/>
            <a:ext cx="1322304" cy="4258226"/>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0" name="Straight Arrow Connector 579">
            <a:extLst>
              <a:ext uri="{FF2B5EF4-FFF2-40B4-BE49-F238E27FC236}">
                <a16:creationId xmlns:a16="http://schemas.microsoft.com/office/drawing/2014/main" id="{4DAFEEC1-9B8E-487F-BC74-13880D18F6DD}"/>
              </a:ext>
            </a:extLst>
          </p:cNvPr>
          <p:cNvCxnSpPr>
            <a:cxnSpLocks/>
          </p:cNvCxnSpPr>
          <p:nvPr/>
        </p:nvCxnSpPr>
        <p:spPr>
          <a:xfrm>
            <a:off x="3572438" y="4836624"/>
            <a:ext cx="5238582"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16E02355-1FDC-4FE5-850B-4BC21C25D34F}"/>
              </a:ext>
            </a:extLst>
          </p:cNvPr>
          <p:cNvCxnSpPr>
            <a:cxnSpLocks/>
          </p:cNvCxnSpPr>
          <p:nvPr/>
        </p:nvCxnSpPr>
        <p:spPr>
          <a:xfrm>
            <a:off x="3572437" y="2828043"/>
            <a:ext cx="55950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2DD2C98C-EDA4-41FA-968C-0AEE42B53C8A}"/>
              </a:ext>
            </a:extLst>
          </p:cNvPr>
          <p:cNvCxnSpPr>
            <a:cxnSpLocks/>
          </p:cNvCxnSpPr>
          <p:nvPr/>
        </p:nvCxnSpPr>
        <p:spPr>
          <a:xfrm>
            <a:off x="2316994" y="2828043"/>
            <a:ext cx="448119" cy="16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6B378C9D-67C6-4AF3-9BA2-B2F8D7EAA46C}"/>
              </a:ext>
            </a:extLst>
          </p:cNvPr>
          <p:cNvCxnSpPr>
            <a:cxnSpLocks/>
          </p:cNvCxnSpPr>
          <p:nvPr/>
        </p:nvCxnSpPr>
        <p:spPr>
          <a:xfrm>
            <a:off x="2316994" y="4834959"/>
            <a:ext cx="448119" cy="16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17" name="Group 216">
            <a:extLst>
              <a:ext uri="{FF2B5EF4-FFF2-40B4-BE49-F238E27FC236}">
                <a16:creationId xmlns:a16="http://schemas.microsoft.com/office/drawing/2014/main" id="{B9123C0B-51C4-48E5-ADC8-57BE594C17D2}"/>
              </a:ext>
            </a:extLst>
          </p:cNvPr>
          <p:cNvGrpSpPr/>
          <p:nvPr/>
        </p:nvGrpSpPr>
        <p:grpSpPr>
          <a:xfrm>
            <a:off x="2953700" y="4519140"/>
            <a:ext cx="485337" cy="487453"/>
            <a:chOff x="5279190" y="5401430"/>
            <a:chExt cx="1101836" cy="1106637"/>
          </a:xfrm>
        </p:grpSpPr>
        <p:sp>
          <p:nvSpPr>
            <p:cNvPr id="218" name="Freeform: Shape 815">
              <a:extLst>
                <a:ext uri="{FF2B5EF4-FFF2-40B4-BE49-F238E27FC236}">
                  <a16:creationId xmlns:a16="http://schemas.microsoft.com/office/drawing/2014/main" id="{882050E2-DD05-4785-BA28-545A84A8586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9" name="Freeform: Shape 816">
              <a:extLst>
                <a:ext uri="{FF2B5EF4-FFF2-40B4-BE49-F238E27FC236}">
                  <a16:creationId xmlns:a16="http://schemas.microsoft.com/office/drawing/2014/main" id="{E13CCDC1-8686-4B39-B24E-1C5F703621EE}"/>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20" name="Freeform: Shape 817">
              <a:extLst>
                <a:ext uri="{FF2B5EF4-FFF2-40B4-BE49-F238E27FC236}">
                  <a16:creationId xmlns:a16="http://schemas.microsoft.com/office/drawing/2014/main" id="{B0930802-92EC-4BEB-8492-9251A1E8DE55}"/>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21" name="Freeform: Shape 818">
              <a:extLst>
                <a:ext uri="{FF2B5EF4-FFF2-40B4-BE49-F238E27FC236}">
                  <a16:creationId xmlns:a16="http://schemas.microsoft.com/office/drawing/2014/main" id="{42E1F51A-354C-49F1-A34E-E116A8F23448}"/>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22" name="Freeform: Shape 819">
              <a:extLst>
                <a:ext uri="{FF2B5EF4-FFF2-40B4-BE49-F238E27FC236}">
                  <a16:creationId xmlns:a16="http://schemas.microsoft.com/office/drawing/2014/main" id="{0D96DED3-49C6-4C25-A046-1C768D5BDD5F}"/>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26" name="Shape 101">
            <a:extLst>
              <a:ext uri="{FF2B5EF4-FFF2-40B4-BE49-F238E27FC236}">
                <a16:creationId xmlns:a16="http://schemas.microsoft.com/office/drawing/2014/main" id="{7B4DF503-F480-496E-A733-DD9FAD666D7B}"/>
              </a:ext>
            </a:extLst>
          </p:cNvPr>
          <p:cNvSpPr txBox="1"/>
          <p:nvPr/>
        </p:nvSpPr>
        <p:spPr>
          <a:xfrm>
            <a:off x="10409065" y="5271020"/>
            <a:ext cx="1516015" cy="253875"/>
          </a:xfrm>
          <a:prstGeom prst="rect">
            <a:avLst/>
          </a:prstGeom>
          <a:noFill/>
          <a:ln>
            <a:noFill/>
          </a:ln>
        </p:spPr>
        <p:txBody>
          <a:bodyPr wrap="square" lIns="91425" tIns="45700" rIns="91425" bIns="45700" anchor="t" anchorCtr="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Analytical dashboards</a:t>
            </a:r>
          </a:p>
        </p:txBody>
      </p:sp>
      <p:grpSp>
        <p:nvGrpSpPr>
          <p:cNvPr id="229" name="Group 228">
            <a:extLst>
              <a:ext uri="{FF2B5EF4-FFF2-40B4-BE49-F238E27FC236}">
                <a16:creationId xmlns:a16="http://schemas.microsoft.com/office/drawing/2014/main" id="{88288329-B5B9-48C7-A983-7EC747CD3DEB}"/>
              </a:ext>
            </a:extLst>
          </p:cNvPr>
          <p:cNvGrpSpPr/>
          <p:nvPr/>
        </p:nvGrpSpPr>
        <p:grpSpPr>
          <a:xfrm>
            <a:off x="10816416" y="4567055"/>
            <a:ext cx="669375" cy="526560"/>
            <a:chOff x="10725498" y="5087603"/>
            <a:chExt cx="498940" cy="424437"/>
          </a:xfrm>
        </p:grpSpPr>
        <p:sp>
          <p:nvSpPr>
            <p:cNvPr id="241" name="graph_2">
              <a:extLst>
                <a:ext uri="{FF2B5EF4-FFF2-40B4-BE49-F238E27FC236}">
                  <a16:creationId xmlns:a16="http://schemas.microsoft.com/office/drawing/2014/main" id="{29953A95-0880-46B2-8D42-1354E4E3B95A}"/>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242" name="Group 241">
              <a:extLst>
                <a:ext uri="{FF2B5EF4-FFF2-40B4-BE49-F238E27FC236}">
                  <a16:creationId xmlns:a16="http://schemas.microsoft.com/office/drawing/2014/main" id="{88A799A8-6612-4611-BEAC-AC417508B8FA}"/>
                </a:ext>
              </a:extLst>
            </p:cNvPr>
            <p:cNvGrpSpPr/>
            <p:nvPr/>
          </p:nvGrpSpPr>
          <p:grpSpPr>
            <a:xfrm>
              <a:off x="10725498" y="5087603"/>
              <a:ext cx="498940" cy="424437"/>
              <a:chOff x="10725498" y="5087603"/>
              <a:chExt cx="498940" cy="424437"/>
            </a:xfrm>
          </p:grpSpPr>
          <p:sp>
            <p:nvSpPr>
              <p:cNvPr id="243" name="Rectangle 9">
                <a:extLst>
                  <a:ext uri="{FF2B5EF4-FFF2-40B4-BE49-F238E27FC236}">
                    <a16:creationId xmlns:a16="http://schemas.microsoft.com/office/drawing/2014/main" id="{31B18417-C721-45E3-9986-487C7E49FA43}"/>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4" name="Line 10">
                <a:extLst>
                  <a:ext uri="{FF2B5EF4-FFF2-40B4-BE49-F238E27FC236}">
                    <a16:creationId xmlns:a16="http://schemas.microsoft.com/office/drawing/2014/main" id="{7164177F-9624-423B-9BC9-8729A7504DE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5" name="Oval 11">
                <a:extLst>
                  <a:ext uri="{FF2B5EF4-FFF2-40B4-BE49-F238E27FC236}">
                    <a16:creationId xmlns:a16="http://schemas.microsoft.com/office/drawing/2014/main" id="{5EBA874A-B7BE-4152-A8B7-4E216267A488}"/>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6" name="Oval 12">
                <a:extLst>
                  <a:ext uri="{FF2B5EF4-FFF2-40B4-BE49-F238E27FC236}">
                    <a16:creationId xmlns:a16="http://schemas.microsoft.com/office/drawing/2014/main" id="{C7370ECB-CBDB-4995-8B8F-85D6260945AE}"/>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7" name="Oval 13">
                <a:extLst>
                  <a:ext uri="{FF2B5EF4-FFF2-40B4-BE49-F238E27FC236}">
                    <a16:creationId xmlns:a16="http://schemas.microsoft.com/office/drawing/2014/main" id="{9955660E-D525-4285-9422-CF11FB146CEA}"/>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25" name="Group 24">
            <a:extLst>
              <a:ext uri="{FF2B5EF4-FFF2-40B4-BE49-F238E27FC236}">
                <a16:creationId xmlns:a16="http://schemas.microsoft.com/office/drawing/2014/main" id="{30199FEA-1205-48B6-9700-EC66BF15EC4E}"/>
              </a:ext>
            </a:extLst>
          </p:cNvPr>
          <p:cNvGrpSpPr/>
          <p:nvPr/>
        </p:nvGrpSpPr>
        <p:grpSpPr>
          <a:xfrm>
            <a:off x="6919439" y="2616558"/>
            <a:ext cx="595274" cy="485668"/>
            <a:chOff x="5818113" y="2550840"/>
            <a:chExt cx="529278" cy="431824"/>
          </a:xfrm>
        </p:grpSpPr>
        <p:sp>
          <p:nvSpPr>
            <p:cNvPr id="24" name="Diamond 23">
              <a:extLst>
                <a:ext uri="{FF2B5EF4-FFF2-40B4-BE49-F238E27FC236}">
                  <a16:creationId xmlns:a16="http://schemas.microsoft.com/office/drawing/2014/main" id="{E320F35E-7DDC-41EC-86AF-B60F1A0B05E2}"/>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2" name="Freeform: Shape 281">
              <a:extLst>
                <a:ext uri="{FF2B5EF4-FFF2-40B4-BE49-F238E27FC236}">
                  <a16:creationId xmlns:a16="http://schemas.microsoft.com/office/drawing/2014/main" id="{5EFEE31B-F517-438D-90BA-119D26919E6B}"/>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94" name="Rectangle 93">
            <a:extLst>
              <a:ext uri="{FF2B5EF4-FFF2-40B4-BE49-F238E27FC236}">
                <a16:creationId xmlns:a16="http://schemas.microsoft.com/office/drawing/2014/main" id="{BA985EA6-8666-4C60-9C76-D0881EBEF3AB}"/>
              </a:ext>
            </a:extLst>
          </p:cNvPr>
          <p:cNvSpPr/>
          <p:nvPr/>
        </p:nvSpPr>
        <p:spPr bwMode="auto">
          <a:xfrm>
            <a:off x="1936542" y="1546386"/>
            <a:ext cx="8432552"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93DF19E2-A7D3-42A4-B703-3947DB9172EB}"/>
              </a:ext>
            </a:extLst>
          </p:cNvPr>
          <p:cNvSpPr/>
          <p:nvPr/>
        </p:nvSpPr>
        <p:spPr bwMode="auto">
          <a:xfrm>
            <a:off x="8616021" y="1749131"/>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96" name="Rectangle 95">
            <a:extLst>
              <a:ext uri="{FF2B5EF4-FFF2-40B4-BE49-F238E27FC236}">
                <a16:creationId xmlns:a16="http://schemas.microsoft.com/office/drawing/2014/main" id="{00834D8A-E685-4B38-9566-AED579F7460F}"/>
              </a:ext>
            </a:extLst>
          </p:cNvPr>
          <p:cNvSpPr/>
          <p:nvPr/>
        </p:nvSpPr>
        <p:spPr bwMode="auto">
          <a:xfrm>
            <a:off x="6608998" y="1749131"/>
            <a:ext cx="1377453"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97" name="Rectangle 96">
            <a:extLst>
              <a:ext uri="{FF2B5EF4-FFF2-40B4-BE49-F238E27FC236}">
                <a16:creationId xmlns:a16="http://schemas.microsoft.com/office/drawing/2014/main" id="{8AAD36A6-EF35-4C3B-9523-3136021C9A6A}"/>
              </a:ext>
            </a:extLst>
          </p:cNvPr>
          <p:cNvSpPr/>
          <p:nvPr/>
        </p:nvSpPr>
        <p:spPr bwMode="auto">
          <a:xfrm>
            <a:off x="4564817" y="1749131"/>
            <a:ext cx="1392554"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522599"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98" name="Rectangle 97">
            <a:extLst>
              <a:ext uri="{FF2B5EF4-FFF2-40B4-BE49-F238E27FC236}">
                <a16:creationId xmlns:a16="http://schemas.microsoft.com/office/drawing/2014/main" id="{43F28F59-1A65-4471-B7E8-B861F6BE5A8D}"/>
              </a:ext>
            </a:extLst>
          </p:cNvPr>
          <p:cNvSpPr/>
          <p:nvPr/>
        </p:nvSpPr>
        <p:spPr bwMode="auto">
          <a:xfrm>
            <a:off x="2609300" y="1749131"/>
            <a:ext cx="1384695"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cxnSp>
        <p:nvCxnSpPr>
          <p:cNvPr id="101" name="Connector: Elbow 100">
            <a:extLst>
              <a:ext uri="{FF2B5EF4-FFF2-40B4-BE49-F238E27FC236}">
                <a16:creationId xmlns:a16="http://schemas.microsoft.com/office/drawing/2014/main" id="{191526F0-B3BC-4F6E-833A-764B0E148B18}"/>
              </a:ext>
            </a:extLst>
          </p:cNvPr>
          <p:cNvCxnSpPr>
            <a:cxnSpLocks/>
          </p:cNvCxnSpPr>
          <p:nvPr/>
        </p:nvCxnSpPr>
        <p:spPr>
          <a:xfrm>
            <a:off x="7149469" y="3540421"/>
            <a:ext cx="1661551" cy="986196"/>
          </a:xfrm>
          <a:prstGeom prst="bentConnector3">
            <a:avLst>
              <a:gd name="adj1" fmla="val -6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903B7F81-0E35-4628-A28D-FBDE1F40F66C}"/>
              </a:ext>
            </a:extLst>
          </p:cNvPr>
          <p:cNvSpPr/>
          <p:nvPr/>
        </p:nvSpPr>
        <p:spPr bwMode="auto">
          <a:xfrm>
            <a:off x="10420291" y="1770094"/>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Intelligence</a:t>
            </a:r>
          </a:p>
        </p:txBody>
      </p:sp>
    </p:spTree>
    <p:extLst>
      <p:ext uri="{BB962C8B-B14F-4D97-AF65-F5344CB8AC3E}">
        <p14:creationId xmlns:p14="http://schemas.microsoft.com/office/powerpoint/2010/main" val="410474313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rgbClr val="353535"/>
                </a:solidFill>
                <a:latin typeface="Segoe UI Light" panose="020B0502040204020203" pitchFamily="34" charset="0"/>
                <a:cs typeface="Segoe UI Light" panose="020B0502040204020203" pitchFamily="34" charset="0"/>
              </a:rPr>
              <a:t>Agenda</a:t>
            </a:r>
          </a:p>
        </p:txBody>
      </p:sp>
      <p:sp>
        <p:nvSpPr>
          <p:cNvPr id="3" name="Content Placeholder 2"/>
          <p:cNvSpPr>
            <a:spLocks noGrp="1"/>
          </p:cNvSpPr>
          <p:nvPr>
            <p:ph sz="quarter" idx="10"/>
          </p:nvPr>
        </p:nvSpPr>
        <p:spPr>
          <a:xfrm>
            <a:off x="603251" y="1423836"/>
            <a:ext cx="10989733" cy="2545263"/>
          </a:xfrm>
        </p:spPr>
        <p:txBody>
          <a:bodyPr>
            <a:normAutofit/>
          </a:bodyPr>
          <a:lstStyle/>
          <a:p>
            <a:pPr marL="285750" indent="-285750" fontAlgn="ctr">
              <a:buFont typeface="Wingdings" panose="05000000000000000000" pitchFamily="2" charset="2"/>
              <a:buChar char="§"/>
            </a:pPr>
            <a:r>
              <a:rPr lang="en-US" sz="1800" dirty="0">
                <a:solidFill>
                  <a:srgbClr val="353535"/>
                </a:solidFill>
                <a:latin typeface="Segoe UI Light" panose="020B0502040204020203" pitchFamily="34" charset="0"/>
                <a:cs typeface="Segoe UI Light" panose="020B0502040204020203" pitchFamily="34" charset="0"/>
              </a:rPr>
              <a:t>Azure Analysis Services</a:t>
            </a:r>
          </a:p>
          <a:p>
            <a:pPr marL="285750" indent="-285750" fontAlgn="ctr">
              <a:buFont typeface="Wingdings" panose="05000000000000000000" pitchFamily="2" charset="2"/>
              <a:buChar char="§"/>
            </a:pPr>
            <a:r>
              <a:rPr lang="en-US" sz="1800" dirty="0">
                <a:solidFill>
                  <a:srgbClr val="353535"/>
                </a:solidFill>
                <a:latin typeface="Segoe UI Light" panose="020B0502040204020203" pitchFamily="34" charset="0"/>
                <a:cs typeface="Segoe UI Light" panose="020B0502040204020203" pitchFamily="34" charset="0"/>
              </a:rPr>
              <a:t>Azure </a:t>
            </a:r>
            <a:r>
              <a:rPr lang="en-US" sz="1800" dirty="0" err="1">
                <a:solidFill>
                  <a:srgbClr val="353535"/>
                </a:solidFill>
                <a:latin typeface="Segoe UI Light" panose="020B0502040204020203" pitchFamily="34" charset="0"/>
                <a:cs typeface="Segoe UI Light" panose="020B0502040204020203" pitchFamily="34" charset="0"/>
              </a:rPr>
              <a:t>Databricks</a:t>
            </a:r>
            <a:endParaRPr lang="en-US" sz="1800" dirty="0">
              <a:solidFill>
                <a:srgbClr val="353535"/>
              </a:solidFill>
              <a:latin typeface="Segoe UI Light" panose="020B0502040204020203" pitchFamily="34" charset="0"/>
              <a:cs typeface="Segoe UI Light" panose="020B0502040204020203" pitchFamily="34" charset="0"/>
            </a:endParaRPr>
          </a:p>
          <a:p>
            <a:pPr marL="285750" indent="-285750" fontAlgn="ctr">
              <a:buFont typeface="Wingdings" panose="05000000000000000000" pitchFamily="2" charset="2"/>
              <a:buChar char="§"/>
            </a:pPr>
            <a:r>
              <a:rPr lang="en-US" sz="1800" dirty="0">
                <a:solidFill>
                  <a:srgbClr val="353535"/>
                </a:solidFill>
                <a:latin typeface="Segoe UI Light" panose="020B0502040204020203" pitchFamily="34" charset="0"/>
                <a:cs typeface="Segoe UI Light" panose="020B0502040204020203" pitchFamily="34" charset="0"/>
              </a:rPr>
              <a:t>Cosmos DB</a:t>
            </a:r>
          </a:p>
          <a:p>
            <a:pPr marL="285750" indent="-285750" fontAlgn="ctr">
              <a:buFont typeface="Wingdings" panose="05000000000000000000" pitchFamily="2" charset="2"/>
              <a:buChar char="§"/>
            </a:pPr>
            <a:r>
              <a:rPr lang="en-US" sz="1800" dirty="0">
                <a:solidFill>
                  <a:srgbClr val="353535"/>
                </a:solidFill>
                <a:latin typeface="Segoe UI Light" panose="020B0502040204020203" pitchFamily="34" charset="0"/>
                <a:cs typeface="Segoe UI Light" panose="020B0502040204020203" pitchFamily="34" charset="0"/>
              </a:rPr>
              <a:t>Azure SQL Database Managed Instance</a:t>
            </a:r>
          </a:p>
          <a:p>
            <a:pPr marL="285750" indent="-285750" fontAlgn="ctr">
              <a:buFont typeface="Wingdings" panose="05000000000000000000" pitchFamily="2" charset="2"/>
              <a:buChar char="§"/>
            </a:pPr>
            <a:r>
              <a:rPr lang="en-US" sz="1800" dirty="0">
                <a:solidFill>
                  <a:srgbClr val="353535"/>
                </a:solidFill>
                <a:latin typeface="Segoe UI Light" panose="020B0502040204020203" pitchFamily="34" charset="0"/>
                <a:cs typeface="Segoe UI Light" panose="020B0502040204020203" pitchFamily="34" charset="0"/>
              </a:rPr>
              <a:t>Azure Data Factory v2</a:t>
            </a:r>
          </a:p>
          <a:p>
            <a:pPr marL="285750" indent="-285750" fontAlgn="ctr">
              <a:buFont typeface="Wingdings" panose="05000000000000000000" pitchFamily="2" charset="2"/>
              <a:buChar char="§"/>
            </a:pPr>
            <a:r>
              <a:rPr lang="en-US" sz="1800" dirty="0">
                <a:latin typeface="Segoe UI Light" panose="020B0502040204020203" pitchFamily="34" charset="0"/>
                <a:cs typeface="Segoe UI Light" panose="020B0502040204020203" pitchFamily="34" charset="0"/>
              </a:rPr>
              <a:t>Azure Database for MariaDB, PostgreSQL, MySQL</a:t>
            </a:r>
          </a:p>
          <a:p>
            <a:pPr marL="285750" indent="-285750" fontAlgn="ctr">
              <a:buFont typeface="Wingdings" panose="05000000000000000000" pitchFamily="2" charset="2"/>
              <a:buChar char="§"/>
            </a:pPr>
            <a:endParaRPr lang="en-US" sz="1800" dirty="0">
              <a:solidFill>
                <a:srgbClr val="353535"/>
              </a:solidFill>
              <a:latin typeface="Segoe UI Light" panose="020B0502040204020203" pitchFamily="34" charset="0"/>
              <a:cs typeface="Segoe UI Light" panose="020B0502040204020203" pitchFamily="34" charset="0"/>
            </a:endParaRPr>
          </a:p>
          <a:p>
            <a:pPr marL="285750" indent="-285750" fontAlgn="ctr">
              <a:buFont typeface="Wingdings" panose="05000000000000000000" pitchFamily="2" charset="2"/>
              <a:buChar char="§"/>
            </a:pPr>
            <a:endParaRPr lang="en-US" sz="1800" dirty="0">
              <a:solidFill>
                <a:srgbClr val="353535"/>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822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a:xfrm>
            <a:off x="269240" y="289513"/>
            <a:ext cx="11655840" cy="899665"/>
          </a:xfrm>
        </p:spPr>
        <p:txBody>
          <a:bodyPr/>
          <a:lstStyle/>
          <a:p>
            <a:r>
              <a:rPr lang="en-US" dirty="0"/>
              <a:t>Advanced Analytics on Big Data</a:t>
            </a:r>
          </a:p>
        </p:txBody>
      </p:sp>
      <p:sp>
        <p:nvSpPr>
          <p:cNvPr id="98" name="Shape 101">
            <a:extLst>
              <a:ext uri="{FF2B5EF4-FFF2-40B4-BE49-F238E27FC236}">
                <a16:creationId xmlns:a16="http://schemas.microsoft.com/office/drawing/2014/main" id="{A5431729-A8D3-407B-8DE0-5B7777CE924D}"/>
              </a:ext>
            </a:extLst>
          </p:cNvPr>
          <p:cNvSpPr txBox="1"/>
          <p:nvPr/>
        </p:nvSpPr>
        <p:spPr>
          <a:xfrm>
            <a:off x="10285644" y="3105141"/>
            <a:ext cx="1627965" cy="253875"/>
          </a:xfrm>
          <a:prstGeom prst="rect">
            <a:avLst/>
          </a:prstGeom>
          <a:noFill/>
          <a:ln>
            <a:noFill/>
          </a:ln>
        </p:spPr>
        <p:txBody>
          <a:bodyPr lIns="91425" tIns="45700" rIns="91425" bIns="4570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Web &amp; mobile apps</a:t>
            </a:r>
          </a:p>
        </p:txBody>
      </p:sp>
      <p:grpSp>
        <p:nvGrpSpPr>
          <p:cNvPr id="99" name="Group 98">
            <a:extLst>
              <a:ext uri="{FF2B5EF4-FFF2-40B4-BE49-F238E27FC236}">
                <a16:creationId xmlns:a16="http://schemas.microsoft.com/office/drawing/2014/main" id="{D3172A0F-11F1-4EEF-820E-DE5FDEB59900}"/>
              </a:ext>
            </a:extLst>
          </p:cNvPr>
          <p:cNvGrpSpPr/>
          <p:nvPr/>
        </p:nvGrpSpPr>
        <p:grpSpPr>
          <a:xfrm>
            <a:off x="10692067" y="2243660"/>
            <a:ext cx="815118" cy="823994"/>
            <a:chOff x="9095124" y="3288299"/>
            <a:chExt cx="916056" cy="1001411"/>
          </a:xfrm>
        </p:grpSpPr>
        <p:grpSp>
          <p:nvGrpSpPr>
            <p:cNvPr id="100" name="Group 99">
              <a:extLst>
                <a:ext uri="{FF2B5EF4-FFF2-40B4-BE49-F238E27FC236}">
                  <a16:creationId xmlns:a16="http://schemas.microsoft.com/office/drawing/2014/main" id="{A9C76790-9254-4F15-B8D4-3F55FC0456F6}"/>
                </a:ext>
              </a:extLst>
            </p:cNvPr>
            <p:cNvGrpSpPr/>
            <p:nvPr/>
          </p:nvGrpSpPr>
          <p:grpSpPr>
            <a:xfrm>
              <a:off x="9615713" y="3659076"/>
              <a:ext cx="288492" cy="206742"/>
              <a:chOff x="3751869" y="1754414"/>
              <a:chExt cx="4688258" cy="3381830"/>
            </a:xfrm>
          </p:grpSpPr>
          <p:sp>
            <p:nvSpPr>
              <p:cNvPr id="116" name="Freeform: Shape 132">
                <a:extLst>
                  <a:ext uri="{FF2B5EF4-FFF2-40B4-BE49-F238E27FC236}">
                    <a16:creationId xmlns:a16="http://schemas.microsoft.com/office/drawing/2014/main" id="{B3AE1FCF-0564-46CC-92DB-D0F48762E680}"/>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7" name="Freeform: Shape 133">
                <a:extLst>
                  <a:ext uri="{FF2B5EF4-FFF2-40B4-BE49-F238E27FC236}">
                    <a16:creationId xmlns:a16="http://schemas.microsoft.com/office/drawing/2014/main" id="{705C9345-1C79-4A10-84FE-D17DE5D94230}"/>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8" name="Freeform: Shape 134">
                <a:extLst>
                  <a:ext uri="{FF2B5EF4-FFF2-40B4-BE49-F238E27FC236}">
                    <a16:creationId xmlns:a16="http://schemas.microsoft.com/office/drawing/2014/main" id="{C8D0F6E6-CC47-460F-934A-ECC570F60ADA}"/>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9" name="Freeform: Shape 135">
                <a:extLst>
                  <a:ext uri="{FF2B5EF4-FFF2-40B4-BE49-F238E27FC236}">
                    <a16:creationId xmlns:a16="http://schemas.microsoft.com/office/drawing/2014/main" id="{84E92819-8672-4616-B948-430538A0FBF2}"/>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101" name="Group 100">
              <a:extLst>
                <a:ext uri="{FF2B5EF4-FFF2-40B4-BE49-F238E27FC236}">
                  <a16:creationId xmlns:a16="http://schemas.microsoft.com/office/drawing/2014/main" id="{5B3C593B-CABD-4DB0-8A3E-170583EC01FB}"/>
                </a:ext>
              </a:extLst>
            </p:cNvPr>
            <p:cNvGrpSpPr/>
            <p:nvPr/>
          </p:nvGrpSpPr>
          <p:grpSpPr>
            <a:xfrm>
              <a:off x="9529086" y="3345220"/>
              <a:ext cx="202925" cy="182040"/>
              <a:chOff x="2974863" y="1824177"/>
              <a:chExt cx="285701" cy="257980"/>
            </a:xfrm>
            <a:noFill/>
          </p:grpSpPr>
          <p:sp>
            <p:nvSpPr>
              <p:cNvPr id="113" name="Rectangle 48">
                <a:extLst>
                  <a:ext uri="{FF2B5EF4-FFF2-40B4-BE49-F238E27FC236}">
                    <a16:creationId xmlns:a16="http://schemas.microsoft.com/office/drawing/2014/main" id="{A69CA661-2D34-45FF-AB50-8F34B38B04F1}"/>
                  </a:ext>
                </a:extLst>
              </p:cNvPr>
              <p:cNvSpPr>
                <a:spLocks noChangeArrowheads="1"/>
              </p:cNvSpPr>
              <p:nvPr/>
            </p:nvSpPr>
            <p:spPr bwMode="auto">
              <a:xfrm>
                <a:off x="2974866" y="1824177"/>
                <a:ext cx="285698" cy="257980"/>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4" name="Freeform 49">
                <a:extLst>
                  <a:ext uri="{FF2B5EF4-FFF2-40B4-BE49-F238E27FC236}">
                    <a16:creationId xmlns:a16="http://schemas.microsoft.com/office/drawing/2014/main" id="{19CC14DD-3A33-4953-907B-7AC114E7CF49}"/>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5" name="Oval 114">
                <a:extLst>
                  <a:ext uri="{FF2B5EF4-FFF2-40B4-BE49-F238E27FC236}">
                    <a16:creationId xmlns:a16="http://schemas.microsoft.com/office/drawing/2014/main" id="{1786C25E-44C5-473F-A8CF-3B3B92220937}"/>
                  </a:ext>
                </a:extLst>
              </p:cNvPr>
              <p:cNvSpPr>
                <a:spLocks noChangeArrowheads="1"/>
              </p:cNvSpPr>
              <p:nvPr/>
            </p:nvSpPr>
            <p:spPr bwMode="auto">
              <a:xfrm>
                <a:off x="3165681" y="1871082"/>
                <a:ext cx="47971" cy="46905"/>
              </a:xfrm>
              <a:prstGeom prst="ellipse">
                <a:avLst/>
              </a:pr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02" name="Freeform 9">
              <a:extLst>
                <a:ext uri="{FF2B5EF4-FFF2-40B4-BE49-F238E27FC236}">
                  <a16:creationId xmlns:a16="http://schemas.microsoft.com/office/drawing/2014/main" id="{403445BA-77A4-412A-81EA-75F2E3DE3240}"/>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3" name="Freeform 448">
              <a:extLst>
                <a:ext uri="{FF2B5EF4-FFF2-40B4-BE49-F238E27FC236}">
                  <a16:creationId xmlns:a16="http://schemas.microsoft.com/office/drawing/2014/main" id="{5650E165-13B6-4F4B-9D4A-65C8CFDF06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4" name="Freeform 5">
              <a:extLst>
                <a:ext uri="{FF2B5EF4-FFF2-40B4-BE49-F238E27FC236}">
                  <a16:creationId xmlns:a16="http://schemas.microsoft.com/office/drawing/2014/main" id="{6ACCBB94-E9C2-4809-8C13-B93C0BBE912B}"/>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05" name="Group 104">
              <a:extLst>
                <a:ext uri="{FF2B5EF4-FFF2-40B4-BE49-F238E27FC236}">
                  <a16:creationId xmlns:a16="http://schemas.microsoft.com/office/drawing/2014/main" id="{455CB632-F101-41B3-952F-9F82848EEC15}"/>
                </a:ext>
              </a:extLst>
            </p:cNvPr>
            <p:cNvGrpSpPr/>
            <p:nvPr/>
          </p:nvGrpSpPr>
          <p:grpSpPr>
            <a:xfrm>
              <a:off x="9528781" y="4077410"/>
              <a:ext cx="97135" cy="181233"/>
              <a:chOff x="4064485" y="1802065"/>
              <a:chExt cx="240628" cy="227361"/>
            </a:xfrm>
            <a:noFill/>
          </p:grpSpPr>
          <p:sp>
            <p:nvSpPr>
              <p:cNvPr id="110" name="Line 46">
                <a:extLst>
                  <a:ext uri="{FF2B5EF4-FFF2-40B4-BE49-F238E27FC236}">
                    <a16:creationId xmlns:a16="http://schemas.microsoft.com/office/drawing/2014/main" id="{986DF2AE-E79B-450E-93A0-D924F5B06D6D}"/>
                  </a:ext>
                </a:extLst>
              </p:cNvPr>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1" name="Line 47">
                <a:extLst>
                  <a:ext uri="{FF2B5EF4-FFF2-40B4-BE49-F238E27FC236}">
                    <a16:creationId xmlns:a16="http://schemas.microsoft.com/office/drawing/2014/main" id="{1A90E5FA-94AF-41E2-8720-EC7ED5F62FF4}"/>
                  </a:ext>
                </a:extLst>
              </p:cNvPr>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2" name="Line 54">
                <a:extLst>
                  <a:ext uri="{FF2B5EF4-FFF2-40B4-BE49-F238E27FC236}">
                    <a16:creationId xmlns:a16="http://schemas.microsoft.com/office/drawing/2014/main" id="{CE127571-27A6-4CEE-9CD1-4C706BB373DF}"/>
                  </a:ext>
                </a:extLst>
              </p:cNvPr>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06" name="Freeform: Shape 168">
              <a:extLst>
                <a:ext uri="{FF2B5EF4-FFF2-40B4-BE49-F238E27FC236}">
                  <a16:creationId xmlns:a16="http://schemas.microsoft.com/office/drawing/2014/main" id="{1929426B-414F-40E7-ABBB-530E7F80D587}"/>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07" name="Group 106">
              <a:extLst>
                <a:ext uri="{FF2B5EF4-FFF2-40B4-BE49-F238E27FC236}">
                  <a16:creationId xmlns:a16="http://schemas.microsoft.com/office/drawing/2014/main" id="{D0F47FB3-4648-4029-A367-55B1AB226F93}"/>
                </a:ext>
              </a:extLst>
            </p:cNvPr>
            <p:cNvGrpSpPr/>
            <p:nvPr/>
          </p:nvGrpSpPr>
          <p:grpSpPr>
            <a:xfrm>
              <a:off x="9855639" y="3437294"/>
              <a:ext cx="97133" cy="89562"/>
              <a:chOff x="9766486" y="4221497"/>
              <a:chExt cx="118215" cy="109717"/>
            </a:xfrm>
          </p:grpSpPr>
          <p:sp>
            <p:nvSpPr>
              <p:cNvPr id="108" name="Line 47">
                <a:extLst>
                  <a:ext uri="{FF2B5EF4-FFF2-40B4-BE49-F238E27FC236}">
                    <a16:creationId xmlns:a16="http://schemas.microsoft.com/office/drawing/2014/main" id="{008C9F09-7EF2-4373-B876-EFA4B04BDE6D}"/>
                  </a:ext>
                </a:extLst>
              </p:cNvPr>
              <p:cNvSpPr>
                <a:spLocks noChangeShapeType="1"/>
              </p:cNvSpPr>
              <p:nvPr/>
            </p:nvSpPr>
            <p:spPr bwMode="auto">
              <a:xfrm>
                <a:off x="9766486"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9" name="Line 54">
                <a:extLst>
                  <a:ext uri="{FF2B5EF4-FFF2-40B4-BE49-F238E27FC236}">
                    <a16:creationId xmlns:a16="http://schemas.microsoft.com/office/drawing/2014/main" id="{60D40EC9-6CB9-450B-A31E-C643F939E614}"/>
                  </a:ext>
                </a:extLst>
              </p:cNvPr>
              <p:cNvSpPr>
                <a:spLocks noChangeShapeType="1"/>
              </p:cNvSpPr>
              <p:nvPr/>
            </p:nvSpPr>
            <p:spPr bwMode="auto">
              <a:xfrm flipH="1">
                <a:off x="9766486" y="4331214"/>
                <a:ext cx="11821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120" name="Group 119">
            <a:extLst>
              <a:ext uri="{FF2B5EF4-FFF2-40B4-BE49-F238E27FC236}">
                <a16:creationId xmlns:a16="http://schemas.microsoft.com/office/drawing/2014/main" id="{C68771BA-E22C-464C-8FFA-FCC2CFBEBC61}"/>
              </a:ext>
            </a:extLst>
          </p:cNvPr>
          <p:cNvGrpSpPr/>
          <p:nvPr/>
        </p:nvGrpSpPr>
        <p:grpSpPr>
          <a:xfrm>
            <a:off x="8488048" y="2435675"/>
            <a:ext cx="756506" cy="652052"/>
            <a:chOff x="8376458" y="5925518"/>
            <a:chExt cx="1045926" cy="901512"/>
          </a:xfrm>
        </p:grpSpPr>
        <p:sp>
          <p:nvSpPr>
            <p:cNvPr id="121" name="Star: 4 Points 8">
              <a:extLst>
                <a:ext uri="{FF2B5EF4-FFF2-40B4-BE49-F238E27FC236}">
                  <a16:creationId xmlns:a16="http://schemas.microsoft.com/office/drawing/2014/main" id="{8B8BAA94-E6F7-4733-A71F-9F57968D86EA}"/>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2" name="Star: 4 Points 8">
              <a:extLst>
                <a:ext uri="{FF2B5EF4-FFF2-40B4-BE49-F238E27FC236}">
                  <a16:creationId xmlns:a16="http://schemas.microsoft.com/office/drawing/2014/main" id="{AAA214C0-79F7-4874-8AB9-A9C4C9CDF0BB}"/>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3" name="Oval 122">
              <a:extLst>
                <a:ext uri="{FF2B5EF4-FFF2-40B4-BE49-F238E27FC236}">
                  <a16:creationId xmlns:a16="http://schemas.microsoft.com/office/drawing/2014/main" id="{10B0D336-4193-4D52-9740-A6755E1F826B}"/>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4" name="Oval 9">
              <a:extLst>
                <a:ext uri="{FF2B5EF4-FFF2-40B4-BE49-F238E27FC236}">
                  <a16:creationId xmlns:a16="http://schemas.microsoft.com/office/drawing/2014/main" id="{14B5F71B-5884-4E29-8C00-250038C79D4D}"/>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50" name="Rectangle 149">
            <a:extLst>
              <a:ext uri="{FF2B5EF4-FFF2-40B4-BE49-F238E27FC236}">
                <a16:creationId xmlns:a16="http://schemas.microsoft.com/office/drawing/2014/main" id="{D4E19F47-58D1-4B76-BDB8-7D5BC5F6521C}"/>
              </a:ext>
            </a:extLst>
          </p:cNvPr>
          <p:cNvSpPr/>
          <p:nvPr/>
        </p:nvSpPr>
        <p:spPr>
          <a:xfrm>
            <a:off x="6510314" y="3107869"/>
            <a:ext cx="1428598" cy="577081"/>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Databricks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(Spark </a:t>
            </a:r>
            <a:r>
              <a:rPr kumimoji="0" lang="en-US" sz="1050" b="0" i="0" u="none" strike="noStrike" kern="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Mllib</a:t>
            </a: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 </a:t>
            </a:r>
            <a:r>
              <a:rPr kumimoji="0" lang="en-US" sz="1050" b="0" i="0" u="none" strike="noStrike" kern="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SparkR</a:t>
            </a: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 </a:t>
            </a:r>
            <a:r>
              <a:rPr kumimoji="0" lang="en-US" sz="1050" b="0" i="0" u="none" strike="noStrike" kern="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SparklyR</a:t>
            </a: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t>
            </a:r>
          </a:p>
        </p:txBody>
      </p:sp>
      <p:cxnSp>
        <p:nvCxnSpPr>
          <p:cNvPr id="227" name="Straight Arrow Connector 226">
            <a:extLst>
              <a:ext uri="{FF2B5EF4-FFF2-40B4-BE49-F238E27FC236}">
                <a16:creationId xmlns:a16="http://schemas.microsoft.com/office/drawing/2014/main" id="{58D045B2-835A-4280-B3A3-951850C61A84}"/>
              </a:ext>
            </a:extLst>
          </p:cNvPr>
          <p:cNvCxnSpPr>
            <a:cxnSpLocks/>
          </p:cNvCxnSpPr>
          <p:nvPr/>
        </p:nvCxnSpPr>
        <p:spPr>
          <a:xfrm>
            <a:off x="7649038" y="2816307"/>
            <a:ext cx="72882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FC01F62E-2B5C-4AD5-87B8-58BA1D823520}"/>
              </a:ext>
            </a:extLst>
          </p:cNvPr>
          <p:cNvCxnSpPr>
            <a:cxnSpLocks/>
          </p:cNvCxnSpPr>
          <p:nvPr/>
        </p:nvCxnSpPr>
        <p:spPr>
          <a:xfrm>
            <a:off x="9290312" y="2816307"/>
            <a:ext cx="95626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70A32036-1B51-4A92-9005-120E5F5B086E}"/>
              </a:ext>
            </a:extLst>
          </p:cNvPr>
          <p:cNvSpPr/>
          <p:nvPr/>
        </p:nvSpPr>
        <p:spPr>
          <a:xfrm>
            <a:off x="8114143" y="3107869"/>
            <a:ext cx="142859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Cosmos DB</a:t>
            </a:r>
          </a:p>
        </p:txBody>
      </p:sp>
      <p:cxnSp>
        <p:nvCxnSpPr>
          <p:cNvPr id="18" name="Connector: Elbow 17">
            <a:extLst>
              <a:ext uri="{FF2B5EF4-FFF2-40B4-BE49-F238E27FC236}">
                <a16:creationId xmlns:a16="http://schemas.microsoft.com/office/drawing/2014/main" id="{1A796BA6-8B26-4959-BD97-E319DC662487}"/>
              </a:ext>
            </a:extLst>
          </p:cNvPr>
          <p:cNvCxnSpPr>
            <a:cxnSpLocks/>
            <a:endCxn id="290" idx="0"/>
          </p:cNvCxnSpPr>
          <p:nvPr/>
        </p:nvCxnSpPr>
        <p:spPr>
          <a:xfrm>
            <a:off x="7224615" y="4032665"/>
            <a:ext cx="3883496" cy="559174"/>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27" name="Right Bracket 126">
            <a:extLst>
              <a:ext uri="{FF2B5EF4-FFF2-40B4-BE49-F238E27FC236}">
                <a16:creationId xmlns:a16="http://schemas.microsoft.com/office/drawing/2014/main" id="{8BE40FD8-9DDF-42F7-B481-F26112A4D836}"/>
              </a:ext>
            </a:extLst>
          </p:cNvPr>
          <p:cNvSpPr/>
          <p:nvPr/>
        </p:nvSpPr>
        <p:spPr>
          <a:xfrm>
            <a:off x="2223154" y="2349006"/>
            <a:ext cx="100766" cy="2681121"/>
          </a:xfrm>
          <a:prstGeom prst="rightBracket">
            <a:avLst>
              <a:gd name="adj" fmla="val 0"/>
            </a:avLst>
          </a:prstGeom>
          <a:solidFill>
            <a:schemeClr val="bg1"/>
          </a:solidFill>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TextBox 127">
            <a:extLst>
              <a:ext uri="{FF2B5EF4-FFF2-40B4-BE49-F238E27FC236}">
                <a16:creationId xmlns:a16="http://schemas.microsoft.com/office/drawing/2014/main" id="{7799A20C-30AD-4AB8-B2E4-8EB7A53138D2}"/>
              </a:ext>
            </a:extLst>
          </p:cNvPr>
          <p:cNvSpPr txBox="1"/>
          <p:nvPr/>
        </p:nvSpPr>
        <p:spPr>
          <a:xfrm>
            <a:off x="269240" y="4837252"/>
            <a:ext cx="1632135" cy="415498"/>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Business / custom apps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(Structured)</a:t>
            </a:r>
          </a:p>
        </p:txBody>
      </p:sp>
      <p:sp>
        <p:nvSpPr>
          <p:cNvPr id="129" name="TextBox 128">
            <a:extLst>
              <a:ext uri="{FF2B5EF4-FFF2-40B4-BE49-F238E27FC236}">
                <a16:creationId xmlns:a16="http://schemas.microsoft.com/office/drawing/2014/main" id="{62CA1D24-4E6F-40C7-B93E-A770E73F33E3}"/>
              </a:ext>
            </a:extLst>
          </p:cNvPr>
          <p:cNvSpPr txBox="1"/>
          <p:nvPr/>
        </p:nvSpPr>
        <p:spPr>
          <a:xfrm>
            <a:off x="269241" y="2574058"/>
            <a:ext cx="1475072" cy="415498"/>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Logs, files and media</a:t>
            </a:r>
            <a:b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(unstructured)</a:t>
            </a:r>
          </a:p>
        </p:txBody>
      </p:sp>
      <p:cxnSp>
        <p:nvCxnSpPr>
          <p:cNvPr id="130" name="Straight Arrow Connector 129">
            <a:extLst>
              <a:ext uri="{FF2B5EF4-FFF2-40B4-BE49-F238E27FC236}">
                <a16:creationId xmlns:a16="http://schemas.microsoft.com/office/drawing/2014/main" id="{FB355658-0832-4050-B2C6-51F63E503AC4}"/>
              </a:ext>
            </a:extLst>
          </p:cNvPr>
          <p:cNvCxnSpPr>
            <a:cxnSpLocks/>
          </p:cNvCxnSpPr>
          <p:nvPr/>
        </p:nvCxnSpPr>
        <p:spPr>
          <a:xfrm flipV="1">
            <a:off x="4977247" y="2816307"/>
            <a:ext cx="1796787"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938656B-DCC4-456A-B809-2BDB887F38A4}"/>
              </a:ext>
            </a:extLst>
          </p:cNvPr>
          <p:cNvCxnSpPr>
            <a:cxnSpLocks/>
          </p:cNvCxnSpPr>
          <p:nvPr/>
        </p:nvCxnSpPr>
        <p:spPr>
          <a:xfrm>
            <a:off x="9464404" y="4908620"/>
            <a:ext cx="1227663"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00C9D130-A07F-462B-8B9A-E6630374A46C}"/>
              </a:ext>
            </a:extLst>
          </p:cNvPr>
          <p:cNvSpPr/>
          <p:nvPr/>
        </p:nvSpPr>
        <p:spPr>
          <a:xfrm>
            <a:off x="4012021" y="3107869"/>
            <a:ext cx="1096619"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storage</a:t>
            </a:r>
          </a:p>
        </p:txBody>
      </p:sp>
      <p:sp>
        <p:nvSpPr>
          <p:cNvPr id="133" name="Rectangle 132">
            <a:extLst>
              <a:ext uri="{FF2B5EF4-FFF2-40B4-BE49-F238E27FC236}">
                <a16:creationId xmlns:a16="http://schemas.microsoft.com/office/drawing/2014/main" id="{991F45A1-38F6-4686-B361-DAFBA45B6969}"/>
              </a:ext>
            </a:extLst>
          </p:cNvPr>
          <p:cNvSpPr/>
          <p:nvPr/>
        </p:nvSpPr>
        <p:spPr>
          <a:xfrm>
            <a:off x="4600409" y="4823844"/>
            <a:ext cx="73318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err="1">
                <a:ln>
                  <a:noFill/>
                </a:ln>
                <a:solidFill>
                  <a:srgbClr val="0078D7"/>
                </a:solidFill>
                <a:effectLst/>
                <a:uLnTx/>
                <a:uFillTx/>
                <a:latin typeface="Segoe UI Semibold" panose="020B0702040204020203" pitchFamily="34" charset="0"/>
                <a:ea typeface="+mn-ea"/>
                <a:cs typeface="Segoe UI Semibold" panose="020B0702040204020203" pitchFamily="34" charset="0"/>
              </a:rPr>
              <a:t>Polybase</a:t>
            </a:r>
            <a:endParaRPr kumimoji="0" lang="en-US" sz="105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134" name="Rectangle 133">
            <a:extLst>
              <a:ext uri="{FF2B5EF4-FFF2-40B4-BE49-F238E27FC236}">
                <a16:creationId xmlns:a16="http://schemas.microsoft.com/office/drawing/2014/main" id="{977DD768-FD47-48CD-85E6-8CAADDA0BD91}"/>
              </a:ext>
            </a:extLst>
          </p:cNvPr>
          <p:cNvSpPr/>
          <p:nvPr/>
        </p:nvSpPr>
        <p:spPr>
          <a:xfrm>
            <a:off x="7906689" y="5216011"/>
            <a:ext cx="192912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SQL Data Warehouse</a:t>
            </a:r>
          </a:p>
        </p:txBody>
      </p:sp>
      <p:sp>
        <p:nvSpPr>
          <p:cNvPr id="135" name="Rectangle 134">
            <a:extLst>
              <a:ext uri="{FF2B5EF4-FFF2-40B4-BE49-F238E27FC236}">
                <a16:creationId xmlns:a16="http://schemas.microsoft.com/office/drawing/2014/main" id="{2A60D9C0-1C6A-4F86-87B0-C4E861CF1695}"/>
              </a:ext>
            </a:extLst>
          </p:cNvPr>
          <p:cNvSpPr/>
          <p:nvPr/>
        </p:nvSpPr>
        <p:spPr>
          <a:xfrm>
            <a:off x="2680364" y="3107869"/>
            <a:ext cx="1047083"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factory </a:t>
            </a:r>
          </a:p>
        </p:txBody>
      </p:sp>
      <p:sp>
        <p:nvSpPr>
          <p:cNvPr id="136" name="Rectangle 135">
            <a:extLst>
              <a:ext uri="{FF2B5EF4-FFF2-40B4-BE49-F238E27FC236}">
                <a16:creationId xmlns:a16="http://schemas.microsoft.com/office/drawing/2014/main" id="{3B040615-B322-4A1E-8096-3710539AB451}"/>
              </a:ext>
            </a:extLst>
          </p:cNvPr>
          <p:cNvSpPr/>
          <p:nvPr/>
        </p:nvSpPr>
        <p:spPr>
          <a:xfrm>
            <a:off x="2680364" y="5048186"/>
            <a:ext cx="1047083"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factory </a:t>
            </a:r>
          </a:p>
        </p:txBody>
      </p:sp>
      <p:grpSp>
        <p:nvGrpSpPr>
          <p:cNvPr id="138" name="Group 137">
            <a:extLst>
              <a:ext uri="{FF2B5EF4-FFF2-40B4-BE49-F238E27FC236}">
                <a16:creationId xmlns:a16="http://schemas.microsoft.com/office/drawing/2014/main" id="{2173EC3D-7FD8-4974-9C6B-276CBA483EA7}"/>
              </a:ext>
            </a:extLst>
          </p:cNvPr>
          <p:cNvGrpSpPr/>
          <p:nvPr/>
        </p:nvGrpSpPr>
        <p:grpSpPr>
          <a:xfrm>
            <a:off x="532295" y="4337783"/>
            <a:ext cx="1064771" cy="406286"/>
            <a:chOff x="579957" y="1614888"/>
            <a:chExt cx="1064771" cy="406286"/>
          </a:xfrm>
        </p:grpSpPr>
        <p:grpSp>
          <p:nvGrpSpPr>
            <p:cNvPr id="139" name="Group 138">
              <a:extLst>
                <a:ext uri="{FF2B5EF4-FFF2-40B4-BE49-F238E27FC236}">
                  <a16:creationId xmlns:a16="http://schemas.microsoft.com/office/drawing/2014/main" id="{53CFD7F8-9ACC-4BE2-8061-7CD9E918A5BC}"/>
                </a:ext>
              </a:extLst>
            </p:cNvPr>
            <p:cNvGrpSpPr/>
            <p:nvPr/>
          </p:nvGrpSpPr>
          <p:grpSpPr>
            <a:xfrm>
              <a:off x="1174991" y="1632049"/>
              <a:ext cx="469737" cy="385154"/>
              <a:chOff x="1778647" y="1301093"/>
              <a:chExt cx="307813" cy="252387"/>
            </a:xfrm>
            <a:noFill/>
          </p:grpSpPr>
          <p:grpSp>
            <p:nvGrpSpPr>
              <p:cNvPr id="145" name="Group 144">
                <a:extLst>
                  <a:ext uri="{FF2B5EF4-FFF2-40B4-BE49-F238E27FC236}">
                    <a16:creationId xmlns:a16="http://schemas.microsoft.com/office/drawing/2014/main" id="{14F39183-2089-481B-8DCD-4B5F7EFBC411}"/>
                  </a:ext>
                </a:extLst>
              </p:cNvPr>
              <p:cNvGrpSpPr/>
              <p:nvPr/>
            </p:nvGrpSpPr>
            <p:grpSpPr>
              <a:xfrm>
                <a:off x="1778647" y="1301093"/>
                <a:ext cx="307813" cy="252387"/>
                <a:chOff x="2107086" y="1452805"/>
                <a:chExt cx="307813" cy="252387"/>
              </a:xfrm>
              <a:grpFill/>
            </p:grpSpPr>
            <p:sp>
              <p:nvSpPr>
                <p:cNvPr id="197" name="Rectangle 196">
                  <a:extLst>
                    <a:ext uri="{FF2B5EF4-FFF2-40B4-BE49-F238E27FC236}">
                      <a16:creationId xmlns:a16="http://schemas.microsoft.com/office/drawing/2014/main" id="{0D55CF74-A336-46C7-B61F-911601461AEE}"/>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8" name="Rectangle 197">
                  <a:extLst>
                    <a:ext uri="{FF2B5EF4-FFF2-40B4-BE49-F238E27FC236}">
                      <a16:creationId xmlns:a16="http://schemas.microsoft.com/office/drawing/2014/main" id="{C88FA3F8-CC1B-4F0E-BDAC-BFBB3876D2DD}"/>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9" name="Rectangle 198">
                  <a:extLst>
                    <a:ext uri="{FF2B5EF4-FFF2-40B4-BE49-F238E27FC236}">
                      <a16:creationId xmlns:a16="http://schemas.microsoft.com/office/drawing/2014/main" id="{F0D4458E-1274-49FF-A1E2-7F3819E035AA}"/>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200" name="Rectangle 199">
                  <a:extLst>
                    <a:ext uri="{FF2B5EF4-FFF2-40B4-BE49-F238E27FC236}">
                      <a16:creationId xmlns:a16="http://schemas.microsoft.com/office/drawing/2014/main" id="{A0A086C4-1DA4-4A04-810B-CA9F038B7104}"/>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cxnSp>
            <p:nvCxnSpPr>
              <p:cNvPr id="195" name="Straight Connector 194">
                <a:extLst>
                  <a:ext uri="{FF2B5EF4-FFF2-40B4-BE49-F238E27FC236}">
                    <a16:creationId xmlns:a16="http://schemas.microsoft.com/office/drawing/2014/main" id="{6A6C164E-1188-4E76-B28F-46B1955767E8}"/>
                  </a:ext>
                </a:extLst>
              </p:cNvPr>
              <p:cNvCxnSpPr/>
              <p:nvPr/>
            </p:nvCxnSpPr>
            <p:spPr>
              <a:xfrm>
                <a:off x="1979319" y="1500876"/>
                <a:ext cx="0" cy="51699"/>
              </a:xfrm>
              <a:prstGeom prst="line">
                <a:avLst/>
              </a:prstGeom>
              <a:grpFill/>
              <a:ln w="12700" cap="flat">
                <a:solidFill>
                  <a:schemeClr val="tx1"/>
                </a:solidFill>
                <a:prstDash val="solid"/>
                <a:miter lim="800000"/>
                <a:headEnd/>
                <a:tailEnd/>
              </a:ln>
              <a:extLst/>
            </p:spPr>
          </p:cxnSp>
          <p:cxnSp>
            <p:nvCxnSpPr>
              <p:cNvPr id="196" name="Straight Connector 195">
                <a:extLst>
                  <a:ext uri="{FF2B5EF4-FFF2-40B4-BE49-F238E27FC236}">
                    <a16:creationId xmlns:a16="http://schemas.microsoft.com/office/drawing/2014/main" id="{6A249B1D-3D01-4F8D-99F0-2439B988FCA8}"/>
                  </a:ext>
                </a:extLst>
              </p:cNvPr>
              <p:cNvCxnSpPr/>
              <p:nvPr/>
            </p:nvCxnSpPr>
            <p:spPr>
              <a:xfrm>
                <a:off x="2031707" y="1500876"/>
                <a:ext cx="0" cy="51699"/>
              </a:xfrm>
              <a:prstGeom prst="line">
                <a:avLst/>
              </a:prstGeom>
              <a:grpFill/>
              <a:ln w="12700" cap="flat">
                <a:solidFill>
                  <a:schemeClr val="tx1"/>
                </a:solidFill>
                <a:prstDash val="solid"/>
                <a:miter lim="800000"/>
                <a:headEnd/>
                <a:tailEnd/>
              </a:ln>
              <a:extLst/>
            </p:spPr>
          </p:cxnSp>
        </p:grpSp>
        <p:grpSp>
          <p:nvGrpSpPr>
            <p:cNvPr id="140" name="Group 139">
              <a:extLst>
                <a:ext uri="{FF2B5EF4-FFF2-40B4-BE49-F238E27FC236}">
                  <a16:creationId xmlns:a16="http://schemas.microsoft.com/office/drawing/2014/main" id="{985E77FD-831D-42B5-8C25-60D6B806A506}"/>
                </a:ext>
              </a:extLst>
            </p:cNvPr>
            <p:cNvGrpSpPr>
              <a:grpSpLocks noChangeAspect="1"/>
            </p:cNvGrpSpPr>
            <p:nvPr/>
          </p:nvGrpSpPr>
          <p:grpSpPr bwMode="auto">
            <a:xfrm>
              <a:off x="579957" y="1614888"/>
              <a:ext cx="416196" cy="406286"/>
              <a:chOff x="1759" y="236"/>
              <a:chExt cx="252" cy="246"/>
            </a:xfrm>
            <a:noFill/>
          </p:grpSpPr>
          <p:sp>
            <p:nvSpPr>
              <p:cNvPr id="141" name="Freeform 106">
                <a:extLst>
                  <a:ext uri="{FF2B5EF4-FFF2-40B4-BE49-F238E27FC236}">
                    <a16:creationId xmlns:a16="http://schemas.microsoft.com/office/drawing/2014/main" id="{883B8021-1CF5-4345-9AF1-6F38FC91B84E}"/>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2" name="Rectangle 141">
                <a:extLst>
                  <a:ext uri="{FF2B5EF4-FFF2-40B4-BE49-F238E27FC236}">
                    <a16:creationId xmlns:a16="http://schemas.microsoft.com/office/drawing/2014/main" id="{D8178B51-0B70-49CD-B4DC-2C9EFCA5AA5F}"/>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3" name="Rectangle 142">
                <a:extLst>
                  <a:ext uri="{FF2B5EF4-FFF2-40B4-BE49-F238E27FC236}">
                    <a16:creationId xmlns:a16="http://schemas.microsoft.com/office/drawing/2014/main" id="{34309D14-CE2F-4618-8D23-9C15C0318E40}"/>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4" name="Rectangle 143">
                <a:extLst>
                  <a:ext uri="{FF2B5EF4-FFF2-40B4-BE49-F238E27FC236}">
                    <a16:creationId xmlns:a16="http://schemas.microsoft.com/office/drawing/2014/main" id="{35716B5C-2CE4-4832-B3DE-5CA18E7C9564}"/>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grpSp>
      <p:grpSp>
        <p:nvGrpSpPr>
          <p:cNvPr id="201" name="Group 200">
            <a:extLst>
              <a:ext uri="{FF2B5EF4-FFF2-40B4-BE49-F238E27FC236}">
                <a16:creationId xmlns:a16="http://schemas.microsoft.com/office/drawing/2014/main" id="{2CE67B40-FF62-4874-8B1A-7B0A69F109C8}"/>
              </a:ext>
            </a:extLst>
          </p:cNvPr>
          <p:cNvGrpSpPr/>
          <p:nvPr/>
        </p:nvGrpSpPr>
        <p:grpSpPr>
          <a:xfrm>
            <a:off x="472963" y="2148701"/>
            <a:ext cx="1167152" cy="348720"/>
            <a:chOff x="1555307" y="5853300"/>
            <a:chExt cx="1271350" cy="379852"/>
          </a:xfrm>
        </p:grpSpPr>
        <p:grpSp>
          <p:nvGrpSpPr>
            <p:cNvPr id="202" name="Group 4">
              <a:extLst>
                <a:ext uri="{FF2B5EF4-FFF2-40B4-BE49-F238E27FC236}">
                  <a16:creationId xmlns:a16="http://schemas.microsoft.com/office/drawing/2014/main" id="{EA32234B-721F-4877-972D-F804DC14F59B}"/>
                </a:ext>
              </a:extLst>
            </p:cNvPr>
            <p:cNvGrpSpPr>
              <a:grpSpLocks noChangeAspect="1"/>
            </p:cNvGrpSpPr>
            <p:nvPr/>
          </p:nvGrpSpPr>
          <p:grpSpPr bwMode="auto">
            <a:xfrm>
              <a:off x="1555307" y="5853300"/>
              <a:ext cx="259568" cy="379852"/>
              <a:chOff x="3526" y="3353"/>
              <a:chExt cx="164" cy="240"/>
            </a:xfrm>
          </p:grpSpPr>
          <p:sp>
            <p:nvSpPr>
              <p:cNvPr id="248" name="Freeform 5">
                <a:extLst>
                  <a:ext uri="{FF2B5EF4-FFF2-40B4-BE49-F238E27FC236}">
                    <a16:creationId xmlns:a16="http://schemas.microsoft.com/office/drawing/2014/main" id="{39E9B47C-7313-4EF0-A42B-3574A6FFAC12}"/>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249" name="Freeform 6">
                <a:extLst>
                  <a:ext uri="{FF2B5EF4-FFF2-40B4-BE49-F238E27FC236}">
                    <a16:creationId xmlns:a16="http://schemas.microsoft.com/office/drawing/2014/main" id="{4C221524-915E-405C-94F5-5F3674A41102}"/>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250" name="Freeform 7">
                <a:extLst>
                  <a:ext uri="{FF2B5EF4-FFF2-40B4-BE49-F238E27FC236}">
                    <a16:creationId xmlns:a16="http://schemas.microsoft.com/office/drawing/2014/main" id="{9E4EEE56-A4A0-4217-A80B-E3FC1216CE65}"/>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203" name="Group 202">
              <a:extLst>
                <a:ext uri="{FF2B5EF4-FFF2-40B4-BE49-F238E27FC236}">
                  <a16:creationId xmlns:a16="http://schemas.microsoft.com/office/drawing/2014/main" id="{25B32F5E-5488-41FA-8722-208C1FD47D34}"/>
                </a:ext>
              </a:extLst>
            </p:cNvPr>
            <p:cNvGrpSpPr/>
            <p:nvPr/>
          </p:nvGrpSpPr>
          <p:grpSpPr>
            <a:xfrm>
              <a:off x="1984596" y="5863452"/>
              <a:ext cx="293717" cy="359549"/>
              <a:chOff x="965200" y="3436897"/>
              <a:chExt cx="528881" cy="647424"/>
            </a:xfrm>
          </p:grpSpPr>
          <p:grpSp>
            <p:nvGrpSpPr>
              <p:cNvPr id="234" name="Group 233">
                <a:extLst>
                  <a:ext uri="{FF2B5EF4-FFF2-40B4-BE49-F238E27FC236}">
                    <a16:creationId xmlns:a16="http://schemas.microsoft.com/office/drawing/2014/main" id="{D9CB8003-0D1F-4931-BCD0-252068DAA94E}"/>
                  </a:ext>
                </a:extLst>
              </p:cNvPr>
              <p:cNvGrpSpPr/>
              <p:nvPr/>
            </p:nvGrpSpPr>
            <p:grpSpPr>
              <a:xfrm flipH="1">
                <a:off x="965200" y="3436897"/>
                <a:ext cx="528881" cy="647424"/>
                <a:chOff x="3003960" y="3685414"/>
                <a:chExt cx="403310" cy="493707"/>
              </a:xfrm>
            </p:grpSpPr>
            <p:sp>
              <p:nvSpPr>
                <p:cNvPr id="239" name="Snip Single Corner Rectangle 26">
                  <a:extLst>
                    <a:ext uri="{FF2B5EF4-FFF2-40B4-BE49-F238E27FC236}">
                      <a16:creationId xmlns:a16="http://schemas.microsoft.com/office/drawing/2014/main" id="{5B632CBD-97D9-4AE1-9273-5F1C08E33C0C}"/>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0" name="Triangle 27">
                  <a:extLst>
                    <a:ext uri="{FF2B5EF4-FFF2-40B4-BE49-F238E27FC236}">
                      <a16:creationId xmlns:a16="http://schemas.microsoft.com/office/drawing/2014/main" id="{3449DFC3-D0D2-4F0D-887A-106B03C711C6}"/>
                    </a:ext>
                  </a:extLst>
                </p:cNvPr>
                <p:cNvSpPr/>
                <p:nvPr/>
              </p:nvSpPr>
              <p:spPr bwMode="auto">
                <a:xfrm rot="8100000">
                  <a:off x="3012552" y="3733609"/>
                  <a:ext cx="160049" cy="8093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235" name="Straight Connector 234">
                <a:extLst>
                  <a:ext uri="{FF2B5EF4-FFF2-40B4-BE49-F238E27FC236}">
                    <a16:creationId xmlns:a16="http://schemas.microsoft.com/office/drawing/2014/main" id="{1A75BF32-896D-4158-A60C-01435F503CD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1797FB9-B00C-4CFB-BFA3-31B9F0BB2355}"/>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D33AB265-ADA8-45EE-BBE7-B5D91FEA8B7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5FAE8F34-2812-44DB-B896-8044D6A012D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1" name="Group 230">
              <a:extLst>
                <a:ext uri="{FF2B5EF4-FFF2-40B4-BE49-F238E27FC236}">
                  <a16:creationId xmlns:a16="http://schemas.microsoft.com/office/drawing/2014/main" id="{15AE8827-05EF-41B7-8649-9A20D02AA5C8}"/>
                </a:ext>
              </a:extLst>
            </p:cNvPr>
            <p:cNvGrpSpPr/>
            <p:nvPr/>
          </p:nvGrpSpPr>
          <p:grpSpPr>
            <a:xfrm>
              <a:off x="2448035" y="5853915"/>
              <a:ext cx="378622" cy="378622"/>
              <a:chOff x="1658620" y="1705294"/>
              <a:chExt cx="326376" cy="326376"/>
            </a:xfrm>
          </p:grpSpPr>
          <p:sp>
            <p:nvSpPr>
              <p:cNvPr id="232" name="Oval 231">
                <a:extLst>
                  <a:ext uri="{FF2B5EF4-FFF2-40B4-BE49-F238E27FC236}">
                    <a16:creationId xmlns:a16="http://schemas.microsoft.com/office/drawing/2014/main" id="{F2AD5E02-1573-4720-B6E5-BF49318DAEC7}"/>
                  </a:ext>
                </a:extLst>
              </p:cNvPr>
              <p:cNvSpPr/>
              <p:nvPr/>
            </p:nvSpPr>
            <p:spPr bwMode="auto">
              <a:xfrm>
                <a:off x="1658620" y="1705294"/>
                <a:ext cx="326376" cy="326376"/>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3" name="Isosceles Triangle 232">
                <a:extLst>
                  <a:ext uri="{FF2B5EF4-FFF2-40B4-BE49-F238E27FC236}">
                    <a16:creationId xmlns:a16="http://schemas.microsoft.com/office/drawing/2014/main" id="{AE499BAB-0D58-4B5C-A291-A006FE0F4C2F}"/>
                  </a:ext>
                </a:extLst>
              </p:cNvPr>
              <p:cNvSpPr/>
              <p:nvPr/>
            </p:nvSpPr>
            <p:spPr bwMode="auto">
              <a:xfrm rot="5400000">
                <a:off x="1759612" y="1802351"/>
                <a:ext cx="153423" cy="13226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251" name="Group 250">
            <a:extLst>
              <a:ext uri="{FF2B5EF4-FFF2-40B4-BE49-F238E27FC236}">
                <a16:creationId xmlns:a16="http://schemas.microsoft.com/office/drawing/2014/main" id="{C2591351-721A-44E8-93AC-76469730164F}"/>
              </a:ext>
            </a:extLst>
          </p:cNvPr>
          <p:cNvGrpSpPr/>
          <p:nvPr/>
        </p:nvGrpSpPr>
        <p:grpSpPr>
          <a:xfrm>
            <a:off x="4283217" y="2571696"/>
            <a:ext cx="554226" cy="494220"/>
            <a:chOff x="2488012" y="1320237"/>
            <a:chExt cx="4696415" cy="4187934"/>
          </a:xfrm>
        </p:grpSpPr>
        <p:sp>
          <p:nvSpPr>
            <p:cNvPr id="252" name="Hexagon 251">
              <a:extLst>
                <a:ext uri="{FF2B5EF4-FFF2-40B4-BE49-F238E27FC236}">
                  <a16:creationId xmlns:a16="http://schemas.microsoft.com/office/drawing/2014/main" id="{D80401EE-5F7D-4E2F-A751-7F98A1650FC1}"/>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3" name="Snip Single Corner Rectangle 26">
              <a:extLst>
                <a:ext uri="{FF2B5EF4-FFF2-40B4-BE49-F238E27FC236}">
                  <a16:creationId xmlns:a16="http://schemas.microsoft.com/office/drawing/2014/main" id="{911AA44E-6458-4C18-88E2-003BAADBBE3E}"/>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grpSp>
          <p:nvGrpSpPr>
            <p:cNvPr id="254" name="Group 253">
              <a:extLst>
                <a:ext uri="{FF2B5EF4-FFF2-40B4-BE49-F238E27FC236}">
                  <a16:creationId xmlns:a16="http://schemas.microsoft.com/office/drawing/2014/main" id="{BC9F11D1-5060-4005-88A6-378274BFE3B2}"/>
                </a:ext>
              </a:extLst>
            </p:cNvPr>
            <p:cNvGrpSpPr/>
            <p:nvPr/>
          </p:nvGrpSpPr>
          <p:grpSpPr>
            <a:xfrm>
              <a:off x="4271145" y="2716507"/>
              <a:ext cx="790235" cy="1472560"/>
              <a:chOff x="4917030" y="1019829"/>
              <a:chExt cx="123056" cy="229308"/>
            </a:xfrm>
          </p:grpSpPr>
          <p:sp>
            <p:nvSpPr>
              <p:cNvPr id="256" name="Freeform: Shape 255">
                <a:extLst>
                  <a:ext uri="{FF2B5EF4-FFF2-40B4-BE49-F238E27FC236}">
                    <a16:creationId xmlns:a16="http://schemas.microsoft.com/office/drawing/2014/main" id="{B5275153-8F1F-4D6C-8782-F4FA3AD9425D}"/>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7" name="Freeform: Shape 256">
                <a:extLst>
                  <a:ext uri="{FF2B5EF4-FFF2-40B4-BE49-F238E27FC236}">
                    <a16:creationId xmlns:a16="http://schemas.microsoft.com/office/drawing/2014/main" id="{E29CAC3F-D6A9-41AA-9869-960AD662F7EC}"/>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84DCA092-640C-49D0-8A6B-9F842DE08B81}"/>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F8BB8DFD-606E-47E8-B931-933D3720CE8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55" name="Right Triangle 254">
              <a:extLst>
                <a:ext uri="{FF2B5EF4-FFF2-40B4-BE49-F238E27FC236}">
                  <a16:creationId xmlns:a16="http://schemas.microsoft.com/office/drawing/2014/main" id="{B0ADE9A0-28CB-4078-B1D4-0C577EF401F6}"/>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60" name="Group 259">
            <a:extLst>
              <a:ext uri="{FF2B5EF4-FFF2-40B4-BE49-F238E27FC236}">
                <a16:creationId xmlns:a16="http://schemas.microsoft.com/office/drawing/2014/main" id="{19CDC3A5-FE65-4BE5-8230-DA3132EAC02A}"/>
              </a:ext>
            </a:extLst>
          </p:cNvPr>
          <p:cNvGrpSpPr/>
          <p:nvPr/>
        </p:nvGrpSpPr>
        <p:grpSpPr>
          <a:xfrm>
            <a:off x="8563366" y="4415746"/>
            <a:ext cx="732312" cy="719160"/>
            <a:chOff x="2549926" y="1227604"/>
            <a:chExt cx="5177116" cy="5084148"/>
          </a:xfrm>
        </p:grpSpPr>
        <p:sp>
          <p:nvSpPr>
            <p:cNvPr id="261" name="Freeform: Shape 821">
              <a:extLst>
                <a:ext uri="{FF2B5EF4-FFF2-40B4-BE49-F238E27FC236}">
                  <a16:creationId xmlns:a16="http://schemas.microsoft.com/office/drawing/2014/main" id="{0BE6646D-57C6-4B6D-AD1F-4D6508C9F4A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2" name="Rectangle 261">
              <a:extLst>
                <a:ext uri="{FF2B5EF4-FFF2-40B4-BE49-F238E27FC236}">
                  <a16:creationId xmlns:a16="http://schemas.microsoft.com/office/drawing/2014/main" id="{1854309C-C0C3-4F85-B3F0-2BC7638801F4}"/>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3" name="Rectangle 262">
              <a:extLst>
                <a:ext uri="{FF2B5EF4-FFF2-40B4-BE49-F238E27FC236}">
                  <a16:creationId xmlns:a16="http://schemas.microsoft.com/office/drawing/2014/main" id="{63AAD5B1-E4B0-4163-A3AC-E482D20FFC70}"/>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C9153303-2ACB-4B7F-92EB-3C27C33AD8F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D6652899-8041-40BF-9F31-F56CE157105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C163A984-2262-496D-A58F-4674DF18871F}"/>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93CE3E34-91FF-4E88-83BE-478929BA2DFA}"/>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8" name="Cylinder 828">
              <a:extLst>
                <a:ext uri="{FF2B5EF4-FFF2-40B4-BE49-F238E27FC236}">
                  <a16:creationId xmlns:a16="http://schemas.microsoft.com/office/drawing/2014/main" id="{41DD7FDC-FD0B-4337-B4F9-B042E2DAED8E}"/>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269" name="Group 268">
            <a:extLst>
              <a:ext uri="{FF2B5EF4-FFF2-40B4-BE49-F238E27FC236}">
                <a16:creationId xmlns:a16="http://schemas.microsoft.com/office/drawing/2014/main" id="{8A7938DD-2D5A-4E8C-B680-43D391EC1321}"/>
              </a:ext>
            </a:extLst>
          </p:cNvPr>
          <p:cNvGrpSpPr/>
          <p:nvPr/>
        </p:nvGrpSpPr>
        <p:grpSpPr>
          <a:xfrm>
            <a:off x="2961237" y="2578463"/>
            <a:ext cx="485337" cy="487453"/>
            <a:chOff x="5279190" y="5401430"/>
            <a:chExt cx="1101836" cy="1106637"/>
          </a:xfrm>
        </p:grpSpPr>
        <p:sp>
          <p:nvSpPr>
            <p:cNvPr id="270" name="Freeform: Shape 815">
              <a:extLst>
                <a:ext uri="{FF2B5EF4-FFF2-40B4-BE49-F238E27FC236}">
                  <a16:creationId xmlns:a16="http://schemas.microsoft.com/office/drawing/2014/main" id="{DA1648E0-3A60-4650-B7CF-23054B62F97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1" name="Freeform: Shape 816">
              <a:extLst>
                <a:ext uri="{FF2B5EF4-FFF2-40B4-BE49-F238E27FC236}">
                  <a16:creationId xmlns:a16="http://schemas.microsoft.com/office/drawing/2014/main" id="{D4F6E75C-DD83-4089-961E-7A40F851AF7D}"/>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2" name="Freeform: Shape 817">
              <a:extLst>
                <a:ext uri="{FF2B5EF4-FFF2-40B4-BE49-F238E27FC236}">
                  <a16:creationId xmlns:a16="http://schemas.microsoft.com/office/drawing/2014/main" id="{C921A04C-9F4B-4946-9646-F83776D74ACA}"/>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3" name="Freeform: Shape 818">
              <a:extLst>
                <a:ext uri="{FF2B5EF4-FFF2-40B4-BE49-F238E27FC236}">
                  <a16:creationId xmlns:a16="http://schemas.microsoft.com/office/drawing/2014/main" id="{CF2E6F4B-D82F-40FD-8BE4-5E3DA170EB2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74" name="Freeform: Shape 819">
              <a:extLst>
                <a:ext uri="{FF2B5EF4-FFF2-40B4-BE49-F238E27FC236}">
                  <a16:creationId xmlns:a16="http://schemas.microsoft.com/office/drawing/2014/main" id="{7EDD171B-5689-4D25-BAA7-6B6995636D95}"/>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cxnSp>
        <p:nvCxnSpPr>
          <p:cNvPr id="275" name="Connector: Elbow 274">
            <a:extLst>
              <a:ext uri="{FF2B5EF4-FFF2-40B4-BE49-F238E27FC236}">
                <a16:creationId xmlns:a16="http://schemas.microsoft.com/office/drawing/2014/main" id="{D135C077-4264-46FE-A482-130D0AC4FF71}"/>
              </a:ext>
            </a:extLst>
          </p:cNvPr>
          <p:cNvCxnSpPr>
            <a:cxnSpLocks/>
            <a:stCxn id="132" idx="2"/>
          </p:cNvCxnSpPr>
          <p:nvPr/>
        </p:nvCxnSpPr>
        <p:spPr>
          <a:xfrm rot="16200000" flipH="1">
            <a:off x="5800030" y="2122086"/>
            <a:ext cx="1307539" cy="3786936"/>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EA79151F-AC57-4F9F-A84C-82290222FC9B}"/>
              </a:ext>
            </a:extLst>
          </p:cNvPr>
          <p:cNvCxnSpPr>
            <a:cxnSpLocks/>
          </p:cNvCxnSpPr>
          <p:nvPr/>
        </p:nvCxnSpPr>
        <p:spPr>
          <a:xfrm>
            <a:off x="3579975" y="4827388"/>
            <a:ext cx="4767293" cy="5758"/>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3539552E-D8BC-4FB1-A59E-B1CE53E3A05C}"/>
              </a:ext>
            </a:extLst>
          </p:cNvPr>
          <p:cNvCxnSpPr>
            <a:cxnSpLocks/>
          </p:cNvCxnSpPr>
          <p:nvPr/>
        </p:nvCxnSpPr>
        <p:spPr>
          <a:xfrm>
            <a:off x="3579974" y="2818806"/>
            <a:ext cx="55950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A24FA076-358E-4843-9781-C70483AC463F}"/>
              </a:ext>
            </a:extLst>
          </p:cNvPr>
          <p:cNvCxnSpPr>
            <a:cxnSpLocks/>
          </p:cNvCxnSpPr>
          <p:nvPr/>
        </p:nvCxnSpPr>
        <p:spPr>
          <a:xfrm>
            <a:off x="2324531" y="2818806"/>
            <a:ext cx="448119" cy="16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64A9D75F-3D72-43D0-87DC-E4AC9C88F31E}"/>
              </a:ext>
            </a:extLst>
          </p:cNvPr>
          <p:cNvCxnSpPr>
            <a:cxnSpLocks/>
          </p:cNvCxnSpPr>
          <p:nvPr/>
        </p:nvCxnSpPr>
        <p:spPr>
          <a:xfrm>
            <a:off x="2324531" y="4825722"/>
            <a:ext cx="448119" cy="16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FFB3A8DF-6449-473B-9978-C590CC3E4AE9}"/>
              </a:ext>
            </a:extLst>
          </p:cNvPr>
          <p:cNvGrpSpPr/>
          <p:nvPr/>
        </p:nvGrpSpPr>
        <p:grpSpPr>
          <a:xfrm>
            <a:off x="2961237" y="4509903"/>
            <a:ext cx="485337" cy="487453"/>
            <a:chOff x="5279190" y="5401430"/>
            <a:chExt cx="1101836" cy="1106637"/>
          </a:xfrm>
        </p:grpSpPr>
        <p:sp>
          <p:nvSpPr>
            <p:cNvPr id="281" name="Freeform: Shape 815">
              <a:extLst>
                <a:ext uri="{FF2B5EF4-FFF2-40B4-BE49-F238E27FC236}">
                  <a16:creationId xmlns:a16="http://schemas.microsoft.com/office/drawing/2014/main" id="{08E8CE52-394B-4414-A2CB-CAE27B60C85B}"/>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2" name="Freeform: Shape 816">
              <a:extLst>
                <a:ext uri="{FF2B5EF4-FFF2-40B4-BE49-F238E27FC236}">
                  <a16:creationId xmlns:a16="http://schemas.microsoft.com/office/drawing/2014/main" id="{2C7A6C1A-2F82-4904-A937-7D6D044F345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3" name="Freeform: Shape 817">
              <a:extLst>
                <a:ext uri="{FF2B5EF4-FFF2-40B4-BE49-F238E27FC236}">
                  <a16:creationId xmlns:a16="http://schemas.microsoft.com/office/drawing/2014/main" id="{EDAB799D-1669-4641-957A-5ABDA4EC027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4" name="Freeform: Shape 818">
              <a:extLst>
                <a:ext uri="{FF2B5EF4-FFF2-40B4-BE49-F238E27FC236}">
                  <a16:creationId xmlns:a16="http://schemas.microsoft.com/office/drawing/2014/main" id="{ED44ACEC-3474-4ED3-8DBF-0977CCA59E0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85" name="Freeform: Shape 819">
              <a:extLst>
                <a:ext uri="{FF2B5EF4-FFF2-40B4-BE49-F238E27FC236}">
                  <a16:creationId xmlns:a16="http://schemas.microsoft.com/office/drawing/2014/main" id="{22210C4D-3BDF-44F1-A3B2-2BB04D9293C2}"/>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86" name="Shape 101">
            <a:extLst>
              <a:ext uri="{FF2B5EF4-FFF2-40B4-BE49-F238E27FC236}">
                <a16:creationId xmlns:a16="http://schemas.microsoft.com/office/drawing/2014/main" id="{617D3C2E-358C-4E40-91F2-80B0A7CC9BAD}"/>
              </a:ext>
            </a:extLst>
          </p:cNvPr>
          <p:cNvSpPr txBox="1"/>
          <p:nvPr/>
        </p:nvSpPr>
        <p:spPr>
          <a:xfrm>
            <a:off x="10366072" y="5295804"/>
            <a:ext cx="1516015" cy="253875"/>
          </a:xfrm>
          <a:prstGeom prst="rect">
            <a:avLst/>
          </a:prstGeom>
          <a:noFill/>
          <a:ln>
            <a:noFill/>
          </a:ln>
        </p:spPr>
        <p:txBody>
          <a:bodyPr wrap="square" lIns="91425" tIns="45700" rIns="91425" bIns="45700" anchor="t" anchorCtr="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Analytical dashboards</a:t>
            </a:r>
          </a:p>
        </p:txBody>
      </p:sp>
      <p:grpSp>
        <p:nvGrpSpPr>
          <p:cNvPr id="287" name="Group 286">
            <a:extLst>
              <a:ext uri="{FF2B5EF4-FFF2-40B4-BE49-F238E27FC236}">
                <a16:creationId xmlns:a16="http://schemas.microsoft.com/office/drawing/2014/main" id="{4A01181E-132C-4B0E-A69A-0AE411B2AB7B}"/>
              </a:ext>
            </a:extLst>
          </p:cNvPr>
          <p:cNvGrpSpPr/>
          <p:nvPr/>
        </p:nvGrpSpPr>
        <p:grpSpPr>
          <a:xfrm>
            <a:off x="10773423" y="4591839"/>
            <a:ext cx="669375" cy="526560"/>
            <a:chOff x="10725498" y="5087603"/>
            <a:chExt cx="498940" cy="424437"/>
          </a:xfrm>
        </p:grpSpPr>
        <p:sp>
          <p:nvSpPr>
            <p:cNvPr id="288" name="graph_2">
              <a:extLst>
                <a:ext uri="{FF2B5EF4-FFF2-40B4-BE49-F238E27FC236}">
                  <a16:creationId xmlns:a16="http://schemas.microsoft.com/office/drawing/2014/main" id="{006321BD-22B2-47C7-A8B9-A24442E07547}"/>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289" name="Group 288">
              <a:extLst>
                <a:ext uri="{FF2B5EF4-FFF2-40B4-BE49-F238E27FC236}">
                  <a16:creationId xmlns:a16="http://schemas.microsoft.com/office/drawing/2014/main" id="{A1EDE6CB-8AE6-4180-AFA1-A64397FA37E6}"/>
                </a:ext>
              </a:extLst>
            </p:cNvPr>
            <p:cNvGrpSpPr/>
            <p:nvPr/>
          </p:nvGrpSpPr>
          <p:grpSpPr>
            <a:xfrm>
              <a:off x="10725498" y="5087603"/>
              <a:ext cx="498940" cy="424437"/>
              <a:chOff x="10725498" y="5087603"/>
              <a:chExt cx="498940" cy="424437"/>
            </a:xfrm>
          </p:grpSpPr>
          <p:sp>
            <p:nvSpPr>
              <p:cNvPr id="290" name="Rectangle 9">
                <a:extLst>
                  <a:ext uri="{FF2B5EF4-FFF2-40B4-BE49-F238E27FC236}">
                    <a16:creationId xmlns:a16="http://schemas.microsoft.com/office/drawing/2014/main" id="{557933C3-091F-4A43-866B-9723F33FF15C}"/>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1" name="Line 10">
                <a:extLst>
                  <a:ext uri="{FF2B5EF4-FFF2-40B4-BE49-F238E27FC236}">
                    <a16:creationId xmlns:a16="http://schemas.microsoft.com/office/drawing/2014/main" id="{CE43244E-06DC-4E24-8532-8A0249DB282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2" name="Oval 11">
                <a:extLst>
                  <a:ext uri="{FF2B5EF4-FFF2-40B4-BE49-F238E27FC236}">
                    <a16:creationId xmlns:a16="http://schemas.microsoft.com/office/drawing/2014/main" id="{E46913B5-4AA2-49A4-A6BC-91920064721C}"/>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3" name="Oval 12">
                <a:extLst>
                  <a:ext uri="{FF2B5EF4-FFF2-40B4-BE49-F238E27FC236}">
                    <a16:creationId xmlns:a16="http://schemas.microsoft.com/office/drawing/2014/main" id="{10B4F785-CF43-4C07-80A1-20F95D123D63}"/>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4" name="Oval 13">
                <a:extLst>
                  <a:ext uri="{FF2B5EF4-FFF2-40B4-BE49-F238E27FC236}">
                    <a16:creationId xmlns:a16="http://schemas.microsoft.com/office/drawing/2014/main" id="{1F5EDE16-A4AF-4788-9CC9-41A0ADC86323}"/>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295" name="Group 294">
            <a:extLst>
              <a:ext uri="{FF2B5EF4-FFF2-40B4-BE49-F238E27FC236}">
                <a16:creationId xmlns:a16="http://schemas.microsoft.com/office/drawing/2014/main" id="{694A7AED-B74B-4DEA-819B-127F13E820B0}"/>
              </a:ext>
            </a:extLst>
          </p:cNvPr>
          <p:cNvGrpSpPr/>
          <p:nvPr/>
        </p:nvGrpSpPr>
        <p:grpSpPr>
          <a:xfrm>
            <a:off x="6926976" y="2607321"/>
            <a:ext cx="595274" cy="485668"/>
            <a:chOff x="5818113" y="2550840"/>
            <a:chExt cx="529278" cy="431824"/>
          </a:xfrm>
        </p:grpSpPr>
        <p:sp>
          <p:nvSpPr>
            <p:cNvPr id="296" name="Diamond 295">
              <a:extLst>
                <a:ext uri="{FF2B5EF4-FFF2-40B4-BE49-F238E27FC236}">
                  <a16:creationId xmlns:a16="http://schemas.microsoft.com/office/drawing/2014/main" id="{E6898C5A-989D-4B67-A948-BE73BE950E8F}"/>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EF3E5805-9EF1-4307-9BF1-79050A842420}"/>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25" name="Rectangle 124">
            <a:extLst>
              <a:ext uri="{FF2B5EF4-FFF2-40B4-BE49-F238E27FC236}">
                <a16:creationId xmlns:a16="http://schemas.microsoft.com/office/drawing/2014/main" id="{AC98D5C9-20B4-4563-BDC8-433DC28288C6}"/>
              </a:ext>
            </a:extLst>
          </p:cNvPr>
          <p:cNvSpPr/>
          <p:nvPr/>
        </p:nvSpPr>
        <p:spPr bwMode="auto">
          <a:xfrm>
            <a:off x="1944079" y="1537149"/>
            <a:ext cx="8432552"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77FC472A-AF82-4DA6-A978-6CEF99DA6321}"/>
              </a:ext>
            </a:extLst>
          </p:cNvPr>
          <p:cNvSpPr/>
          <p:nvPr/>
        </p:nvSpPr>
        <p:spPr bwMode="auto">
          <a:xfrm>
            <a:off x="8264441" y="1780738"/>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146" name="Rectangle 145">
            <a:extLst>
              <a:ext uri="{FF2B5EF4-FFF2-40B4-BE49-F238E27FC236}">
                <a16:creationId xmlns:a16="http://schemas.microsoft.com/office/drawing/2014/main" id="{B7C45157-789E-44BB-800C-2552958F4025}"/>
              </a:ext>
            </a:extLst>
          </p:cNvPr>
          <p:cNvSpPr/>
          <p:nvPr/>
        </p:nvSpPr>
        <p:spPr bwMode="auto">
          <a:xfrm>
            <a:off x="6436734" y="1762621"/>
            <a:ext cx="1377453"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147" name="Rectangle 146">
            <a:extLst>
              <a:ext uri="{FF2B5EF4-FFF2-40B4-BE49-F238E27FC236}">
                <a16:creationId xmlns:a16="http://schemas.microsoft.com/office/drawing/2014/main" id="{AD39F9EA-CDE5-4C9C-8AE7-B3E88F6D08B9}"/>
              </a:ext>
            </a:extLst>
          </p:cNvPr>
          <p:cNvSpPr/>
          <p:nvPr/>
        </p:nvSpPr>
        <p:spPr bwMode="auto">
          <a:xfrm>
            <a:off x="3899192" y="1770699"/>
            <a:ext cx="1392554"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522599"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148" name="Rectangle 147">
            <a:extLst>
              <a:ext uri="{FF2B5EF4-FFF2-40B4-BE49-F238E27FC236}">
                <a16:creationId xmlns:a16="http://schemas.microsoft.com/office/drawing/2014/main" id="{39F48E1F-82AA-4F74-9B7D-CD0965C4618A}"/>
              </a:ext>
            </a:extLst>
          </p:cNvPr>
          <p:cNvSpPr/>
          <p:nvPr/>
        </p:nvSpPr>
        <p:spPr bwMode="auto">
          <a:xfrm>
            <a:off x="2446248" y="1762622"/>
            <a:ext cx="1384695"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149" name="Rectangle 148">
            <a:extLst>
              <a:ext uri="{FF2B5EF4-FFF2-40B4-BE49-F238E27FC236}">
                <a16:creationId xmlns:a16="http://schemas.microsoft.com/office/drawing/2014/main" id="{487D2C92-841C-451A-849E-4DEB9D37D615}"/>
              </a:ext>
            </a:extLst>
          </p:cNvPr>
          <p:cNvSpPr/>
          <p:nvPr/>
        </p:nvSpPr>
        <p:spPr bwMode="auto">
          <a:xfrm>
            <a:off x="10403867" y="1778611"/>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56" name="Rectangle 155">
            <a:extLst>
              <a:ext uri="{FF2B5EF4-FFF2-40B4-BE49-F238E27FC236}">
                <a16:creationId xmlns:a16="http://schemas.microsoft.com/office/drawing/2014/main" id="{675D7A7D-2A56-46A3-BC2D-2A3CB9338B00}"/>
              </a:ext>
            </a:extLst>
          </p:cNvPr>
          <p:cNvSpPr/>
          <p:nvPr/>
        </p:nvSpPr>
        <p:spPr bwMode="auto">
          <a:xfrm>
            <a:off x="1952005" y="1537149"/>
            <a:ext cx="8432552"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4" name="Connector: Elbow 163">
            <a:extLst>
              <a:ext uri="{FF2B5EF4-FFF2-40B4-BE49-F238E27FC236}">
                <a16:creationId xmlns:a16="http://schemas.microsoft.com/office/drawing/2014/main" id="{A4A18B1D-E920-4322-9E74-0D8D7C8EB785}"/>
              </a:ext>
            </a:extLst>
          </p:cNvPr>
          <p:cNvCxnSpPr>
            <a:cxnSpLocks/>
          </p:cNvCxnSpPr>
          <p:nvPr/>
        </p:nvCxnSpPr>
        <p:spPr>
          <a:xfrm>
            <a:off x="7187433" y="3673641"/>
            <a:ext cx="1159837" cy="862993"/>
          </a:xfrm>
          <a:prstGeom prst="bentConnector3">
            <a:avLst>
              <a:gd name="adj1" fmla="val 117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375139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p:txBody>
          <a:bodyPr/>
          <a:lstStyle/>
          <a:p>
            <a:r>
              <a:rPr lang="en-US" dirty="0"/>
              <a:t>Real-time analytics on Big Data</a:t>
            </a:r>
          </a:p>
        </p:txBody>
      </p:sp>
      <p:sp>
        <p:nvSpPr>
          <p:cNvPr id="156" name="TextBox 155">
            <a:extLst>
              <a:ext uri="{FF2B5EF4-FFF2-40B4-BE49-F238E27FC236}">
                <a16:creationId xmlns:a16="http://schemas.microsoft.com/office/drawing/2014/main" id="{63466DFF-E56B-4E4A-9C40-E8C24A93895A}"/>
              </a:ext>
            </a:extLst>
          </p:cNvPr>
          <p:cNvSpPr txBox="1"/>
          <p:nvPr/>
        </p:nvSpPr>
        <p:spPr>
          <a:xfrm>
            <a:off x="181108" y="3139171"/>
            <a:ext cx="1475072" cy="253916"/>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Unstructured data</a:t>
            </a:r>
          </a:p>
        </p:txBody>
      </p:sp>
      <p:cxnSp>
        <p:nvCxnSpPr>
          <p:cNvPr id="579" name="Straight Arrow Connector 578">
            <a:extLst>
              <a:ext uri="{FF2B5EF4-FFF2-40B4-BE49-F238E27FC236}">
                <a16:creationId xmlns:a16="http://schemas.microsoft.com/office/drawing/2014/main" id="{F0F696DD-96E2-4821-9142-0D0323271210}"/>
              </a:ext>
            </a:extLst>
          </p:cNvPr>
          <p:cNvCxnSpPr>
            <a:cxnSpLocks/>
          </p:cNvCxnSpPr>
          <p:nvPr/>
        </p:nvCxnSpPr>
        <p:spPr>
          <a:xfrm>
            <a:off x="3452421" y="2862489"/>
            <a:ext cx="3291114"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1" name="Straight Arrow Connector 580">
            <a:extLst>
              <a:ext uri="{FF2B5EF4-FFF2-40B4-BE49-F238E27FC236}">
                <a16:creationId xmlns:a16="http://schemas.microsoft.com/office/drawing/2014/main" id="{8C9615C2-1760-46CE-8EEC-2BAF802AA1A4}"/>
              </a:ext>
            </a:extLst>
          </p:cNvPr>
          <p:cNvCxnSpPr>
            <a:cxnSpLocks/>
          </p:cNvCxnSpPr>
          <p:nvPr/>
        </p:nvCxnSpPr>
        <p:spPr>
          <a:xfrm>
            <a:off x="9674765" y="4971546"/>
            <a:ext cx="1076362"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584" name="Rectangle 583">
            <a:extLst>
              <a:ext uri="{FF2B5EF4-FFF2-40B4-BE49-F238E27FC236}">
                <a16:creationId xmlns:a16="http://schemas.microsoft.com/office/drawing/2014/main" id="{744BE400-3B21-4DB5-A86D-DD2B056CF5EC}"/>
              </a:ext>
            </a:extLst>
          </p:cNvPr>
          <p:cNvSpPr/>
          <p:nvPr/>
        </p:nvSpPr>
        <p:spPr>
          <a:xfrm>
            <a:off x="3982062" y="5255577"/>
            <a:ext cx="1096619"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storage</a:t>
            </a:r>
          </a:p>
        </p:txBody>
      </p:sp>
      <p:sp>
        <p:nvSpPr>
          <p:cNvPr id="587" name="Rectangle 586">
            <a:extLst>
              <a:ext uri="{FF2B5EF4-FFF2-40B4-BE49-F238E27FC236}">
                <a16:creationId xmlns:a16="http://schemas.microsoft.com/office/drawing/2014/main" id="{0F4E1894-2FE6-4876-A8B0-0DBC9813C812}"/>
              </a:ext>
            </a:extLst>
          </p:cNvPr>
          <p:cNvSpPr/>
          <p:nvPr/>
        </p:nvSpPr>
        <p:spPr>
          <a:xfrm>
            <a:off x="5374648" y="4971546"/>
            <a:ext cx="73318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err="1">
                <a:ln>
                  <a:noFill/>
                </a:ln>
                <a:solidFill>
                  <a:srgbClr val="0078D7"/>
                </a:solidFill>
                <a:effectLst/>
                <a:uLnTx/>
                <a:uFillTx/>
                <a:latin typeface="Segoe UI Semibold" panose="020B0702040204020203" pitchFamily="34" charset="0"/>
                <a:ea typeface="+mn-ea"/>
                <a:cs typeface="Segoe UI Semibold" panose="020B0702040204020203" pitchFamily="34" charset="0"/>
              </a:rPr>
              <a:t>Polybase</a:t>
            </a:r>
            <a:endParaRPr kumimoji="0" lang="en-US" sz="105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589" name="Rectangle 588">
            <a:extLst>
              <a:ext uri="{FF2B5EF4-FFF2-40B4-BE49-F238E27FC236}">
                <a16:creationId xmlns:a16="http://schemas.microsoft.com/office/drawing/2014/main" id="{2F6CB65F-D0E2-4F58-89A0-E3F4BDB79789}"/>
              </a:ext>
            </a:extLst>
          </p:cNvPr>
          <p:cNvSpPr/>
          <p:nvPr/>
        </p:nvSpPr>
        <p:spPr>
          <a:xfrm>
            <a:off x="8077379" y="5217756"/>
            <a:ext cx="192912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SQL Data Warehouse</a:t>
            </a:r>
          </a:p>
        </p:txBody>
      </p:sp>
      <p:sp>
        <p:nvSpPr>
          <p:cNvPr id="592" name="Rectangle 591">
            <a:extLst>
              <a:ext uri="{FF2B5EF4-FFF2-40B4-BE49-F238E27FC236}">
                <a16:creationId xmlns:a16="http://schemas.microsoft.com/office/drawing/2014/main" id="{66A08739-467E-4072-B7C2-BF3CCBE53E62}"/>
              </a:ext>
            </a:extLst>
          </p:cNvPr>
          <p:cNvSpPr/>
          <p:nvPr/>
        </p:nvSpPr>
        <p:spPr>
          <a:xfrm>
            <a:off x="2546049" y="3154051"/>
            <a:ext cx="1254716" cy="415498"/>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HDInsight (Kafka)</a:t>
            </a:r>
          </a:p>
        </p:txBody>
      </p:sp>
      <p:cxnSp>
        <p:nvCxnSpPr>
          <p:cNvPr id="89" name="Connector: Elbow 88">
            <a:extLst>
              <a:ext uri="{FF2B5EF4-FFF2-40B4-BE49-F238E27FC236}">
                <a16:creationId xmlns:a16="http://schemas.microsoft.com/office/drawing/2014/main" id="{4689735A-9021-4AD8-A9D6-C116A74200B5}"/>
              </a:ext>
            </a:extLst>
          </p:cNvPr>
          <p:cNvCxnSpPr>
            <a:cxnSpLocks/>
            <a:endCxn id="243" idx="0"/>
          </p:cNvCxnSpPr>
          <p:nvPr/>
        </p:nvCxnSpPr>
        <p:spPr>
          <a:xfrm>
            <a:off x="7579588" y="2852734"/>
            <a:ext cx="3650498" cy="1788015"/>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CF80F6E-0843-4E86-B24D-3D0B78DC2311}"/>
              </a:ext>
            </a:extLst>
          </p:cNvPr>
          <p:cNvSpPr/>
          <p:nvPr/>
        </p:nvSpPr>
        <p:spPr>
          <a:xfrm>
            <a:off x="6479815" y="3154051"/>
            <a:ext cx="1428598" cy="415498"/>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Databricks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(Spark)</a:t>
            </a:r>
          </a:p>
        </p:txBody>
      </p:sp>
      <p:grpSp>
        <p:nvGrpSpPr>
          <p:cNvPr id="186" name="Group 185">
            <a:extLst>
              <a:ext uri="{FF2B5EF4-FFF2-40B4-BE49-F238E27FC236}">
                <a16:creationId xmlns:a16="http://schemas.microsoft.com/office/drawing/2014/main" id="{0BB6CEC0-A098-427D-843C-6473E9BDCCEB}"/>
              </a:ext>
            </a:extLst>
          </p:cNvPr>
          <p:cNvGrpSpPr/>
          <p:nvPr/>
        </p:nvGrpSpPr>
        <p:grpSpPr>
          <a:xfrm>
            <a:off x="4252717" y="4600789"/>
            <a:ext cx="608065" cy="542230"/>
            <a:chOff x="2488012" y="1320237"/>
            <a:chExt cx="4696415" cy="4187934"/>
          </a:xfrm>
        </p:grpSpPr>
        <p:sp>
          <p:nvSpPr>
            <p:cNvPr id="187" name="Hexagon 186">
              <a:extLst>
                <a:ext uri="{FF2B5EF4-FFF2-40B4-BE49-F238E27FC236}">
                  <a16:creationId xmlns:a16="http://schemas.microsoft.com/office/drawing/2014/main" id="{7225FF66-6220-4FFA-B8E4-378FBD4E388D}"/>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8" name="Snip Single Corner Rectangle 26">
              <a:extLst>
                <a:ext uri="{FF2B5EF4-FFF2-40B4-BE49-F238E27FC236}">
                  <a16:creationId xmlns:a16="http://schemas.microsoft.com/office/drawing/2014/main" id="{E0700F30-37F5-45AF-BCB7-7C8C8393A7F9}"/>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grpSp>
          <p:nvGrpSpPr>
            <p:cNvPr id="189" name="Group 188">
              <a:extLst>
                <a:ext uri="{FF2B5EF4-FFF2-40B4-BE49-F238E27FC236}">
                  <a16:creationId xmlns:a16="http://schemas.microsoft.com/office/drawing/2014/main" id="{335D1F90-5446-47B5-9F0E-08BEB46619F9}"/>
                </a:ext>
              </a:extLst>
            </p:cNvPr>
            <p:cNvGrpSpPr/>
            <p:nvPr/>
          </p:nvGrpSpPr>
          <p:grpSpPr>
            <a:xfrm>
              <a:off x="4271145" y="2716507"/>
              <a:ext cx="790235" cy="1472560"/>
              <a:chOff x="4917030" y="1019829"/>
              <a:chExt cx="123056" cy="229308"/>
            </a:xfrm>
          </p:grpSpPr>
          <p:sp>
            <p:nvSpPr>
              <p:cNvPr id="191" name="Freeform: Shape 190">
                <a:extLst>
                  <a:ext uri="{FF2B5EF4-FFF2-40B4-BE49-F238E27FC236}">
                    <a16:creationId xmlns:a16="http://schemas.microsoft.com/office/drawing/2014/main" id="{6C20C51F-05DC-431C-BA2E-7FEE8C8B001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2" name="Freeform: Shape 191">
                <a:extLst>
                  <a:ext uri="{FF2B5EF4-FFF2-40B4-BE49-F238E27FC236}">
                    <a16:creationId xmlns:a16="http://schemas.microsoft.com/office/drawing/2014/main" id="{1552B09C-792F-468A-BAF5-C4DFE6873645}"/>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3" name="Freeform: Shape 192">
                <a:extLst>
                  <a:ext uri="{FF2B5EF4-FFF2-40B4-BE49-F238E27FC236}">
                    <a16:creationId xmlns:a16="http://schemas.microsoft.com/office/drawing/2014/main" id="{D9AFC793-A1BE-4485-A17D-1A69C2A1BF8C}"/>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4" name="Freeform: Shape 193">
                <a:extLst>
                  <a:ext uri="{FF2B5EF4-FFF2-40B4-BE49-F238E27FC236}">
                    <a16:creationId xmlns:a16="http://schemas.microsoft.com/office/drawing/2014/main" id="{B40A4AB9-B950-444A-854E-D0B5911AD62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90" name="Right Triangle 189">
              <a:extLst>
                <a:ext uri="{FF2B5EF4-FFF2-40B4-BE49-F238E27FC236}">
                  <a16:creationId xmlns:a16="http://schemas.microsoft.com/office/drawing/2014/main" id="{2EF70C85-2FC6-4AFC-AECB-DD39BD738E53}"/>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195" name="Group 194">
            <a:extLst>
              <a:ext uri="{FF2B5EF4-FFF2-40B4-BE49-F238E27FC236}">
                <a16:creationId xmlns:a16="http://schemas.microsoft.com/office/drawing/2014/main" id="{1A6DF679-9B9B-4FAB-9655-63B2376F71F6}"/>
              </a:ext>
            </a:extLst>
          </p:cNvPr>
          <p:cNvGrpSpPr/>
          <p:nvPr/>
        </p:nvGrpSpPr>
        <p:grpSpPr>
          <a:xfrm>
            <a:off x="8734056" y="4417491"/>
            <a:ext cx="732312" cy="719160"/>
            <a:chOff x="2549926" y="1227604"/>
            <a:chExt cx="5177116" cy="5084148"/>
          </a:xfrm>
        </p:grpSpPr>
        <p:sp>
          <p:nvSpPr>
            <p:cNvPr id="196" name="Freeform: Shape 821">
              <a:extLst>
                <a:ext uri="{FF2B5EF4-FFF2-40B4-BE49-F238E27FC236}">
                  <a16:creationId xmlns:a16="http://schemas.microsoft.com/office/drawing/2014/main" id="{DF59EE60-A753-4063-82D3-33F44B5E4D27}"/>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7" name="Rectangle 196">
              <a:extLst>
                <a:ext uri="{FF2B5EF4-FFF2-40B4-BE49-F238E27FC236}">
                  <a16:creationId xmlns:a16="http://schemas.microsoft.com/office/drawing/2014/main" id="{2782354C-5951-45B5-9BB3-25BE0111B8F1}"/>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8" name="Rectangle 197">
              <a:extLst>
                <a:ext uri="{FF2B5EF4-FFF2-40B4-BE49-F238E27FC236}">
                  <a16:creationId xmlns:a16="http://schemas.microsoft.com/office/drawing/2014/main" id="{A786B7F7-B983-48F2-8253-942DB1F7C11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9" name="Rectangle 198">
              <a:extLst>
                <a:ext uri="{FF2B5EF4-FFF2-40B4-BE49-F238E27FC236}">
                  <a16:creationId xmlns:a16="http://schemas.microsoft.com/office/drawing/2014/main" id="{0D453526-6974-4EF4-8E28-3A496CB82E7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E555B6C7-BF26-4227-9B0E-FDAE1870A36C}"/>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1" name="Rectangle 200">
              <a:extLst>
                <a:ext uri="{FF2B5EF4-FFF2-40B4-BE49-F238E27FC236}">
                  <a16:creationId xmlns:a16="http://schemas.microsoft.com/office/drawing/2014/main" id="{CAE59011-03DB-4EF1-A7B8-A984A109B272}"/>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2" name="Rectangle 201">
              <a:extLst>
                <a:ext uri="{FF2B5EF4-FFF2-40B4-BE49-F238E27FC236}">
                  <a16:creationId xmlns:a16="http://schemas.microsoft.com/office/drawing/2014/main" id="{8AC36796-5B12-4F67-A1D0-E262F00D02B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3" name="Cylinder 828">
              <a:extLst>
                <a:ext uri="{FF2B5EF4-FFF2-40B4-BE49-F238E27FC236}">
                  <a16:creationId xmlns:a16="http://schemas.microsoft.com/office/drawing/2014/main" id="{EE8C7373-4C33-4251-B41B-055F5935AAA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cxnSp>
        <p:nvCxnSpPr>
          <p:cNvPr id="580" name="Straight Arrow Connector 579">
            <a:extLst>
              <a:ext uri="{FF2B5EF4-FFF2-40B4-BE49-F238E27FC236}">
                <a16:creationId xmlns:a16="http://schemas.microsoft.com/office/drawing/2014/main" id="{4DAFEEC1-9B8E-487F-BC74-13880D18F6DD}"/>
              </a:ext>
            </a:extLst>
          </p:cNvPr>
          <p:cNvCxnSpPr>
            <a:cxnSpLocks/>
          </p:cNvCxnSpPr>
          <p:nvPr/>
        </p:nvCxnSpPr>
        <p:spPr>
          <a:xfrm>
            <a:off x="4936504" y="4956986"/>
            <a:ext cx="347853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26" name="Shape 101">
            <a:extLst>
              <a:ext uri="{FF2B5EF4-FFF2-40B4-BE49-F238E27FC236}">
                <a16:creationId xmlns:a16="http://schemas.microsoft.com/office/drawing/2014/main" id="{7B4DF503-F480-496E-A733-DD9FAD666D7B}"/>
              </a:ext>
            </a:extLst>
          </p:cNvPr>
          <p:cNvSpPr txBox="1"/>
          <p:nvPr/>
        </p:nvSpPr>
        <p:spPr>
          <a:xfrm>
            <a:off x="10488047" y="5344714"/>
            <a:ext cx="1516015" cy="253875"/>
          </a:xfrm>
          <a:prstGeom prst="rect">
            <a:avLst/>
          </a:prstGeom>
          <a:noFill/>
          <a:ln>
            <a:noFill/>
          </a:ln>
        </p:spPr>
        <p:txBody>
          <a:bodyPr wrap="square" lIns="91425" tIns="45700" rIns="91425" bIns="45700" anchor="t" anchorCtr="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Analytical dashboards</a:t>
            </a:r>
          </a:p>
        </p:txBody>
      </p:sp>
      <p:grpSp>
        <p:nvGrpSpPr>
          <p:cNvPr id="229" name="Group 228">
            <a:extLst>
              <a:ext uri="{FF2B5EF4-FFF2-40B4-BE49-F238E27FC236}">
                <a16:creationId xmlns:a16="http://schemas.microsoft.com/office/drawing/2014/main" id="{88288329-B5B9-48C7-A983-7EC747CD3DEB}"/>
              </a:ext>
            </a:extLst>
          </p:cNvPr>
          <p:cNvGrpSpPr/>
          <p:nvPr/>
        </p:nvGrpSpPr>
        <p:grpSpPr>
          <a:xfrm>
            <a:off x="10895398" y="4640749"/>
            <a:ext cx="669375" cy="526560"/>
            <a:chOff x="10725498" y="5087603"/>
            <a:chExt cx="498940" cy="424437"/>
          </a:xfrm>
        </p:grpSpPr>
        <p:sp>
          <p:nvSpPr>
            <p:cNvPr id="241" name="graph_2">
              <a:extLst>
                <a:ext uri="{FF2B5EF4-FFF2-40B4-BE49-F238E27FC236}">
                  <a16:creationId xmlns:a16="http://schemas.microsoft.com/office/drawing/2014/main" id="{29953A95-0880-46B2-8D42-1354E4E3B95A}"/>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242" name="Group 241">
              <a:extLst>
                <a:ext uri="{FF2B5EF4-FFF2-40B4-BE49-F238E27FC236}">
                  <a16:creationId xmlns:a16="http://schemas.microsoft.com/office/drawing/2014/main" id="{88A799A8-6612-4611-BEAC-AC417508B8FA}"/>
                </a:ext>
              </a:extLst>
            </p:cNvPr>
            <p:cNvGrpSpPr/>
            <p:nvPr/>
          </p:nvGrpSpPr>
          <p:grpSpPr>
            <a:xfrm>
              <a:off x="10725498" y="5087603"/>
              <a:ext cx="498940" cy="424437"/>
              <a:chOff x="10725498" y="5087603"/>
              <a:chExt cx="498940" cy="424437"/>
            </a:xfrm>
          </p:grpSpPr>
          <p:sp>
            <p:nvSpPr>
              <p:cNvPr id="243" name="Rectangle 9">
                <a:extLst>
                  <a:ext uri="{FF2B5EF4-FFF2-40B4-BE49-F238E27FC236}">
                    <a16:creationId xmlns:a16="http://schemas.microsoft.com/office/drawing/2014/main" id="{31B18417-C721-45E3-9986-487C7E49FA43}"/>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4" name="Line 10">
                <a:extLst>
                  <a:ext uri="{FF2B5EF4-FFF2-40B4-BE49-F238E27FC236}">
                    <a16:creationId xmlns:a16="http://schemas.microsoft.com/office/drawing/2014/main" id="{7164177F-9624-423B-9BC9-8729A7504DE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5" name="Oval 11">
                <a:extLst>
                  <a:ext uri="{FF2B5EF4-FFF2-40B4-BE49-F238E27FC236}">
                    <a16:creationId xmlns:a16="http://schemas.microsoft.com/office/drawing/2014/main" id="{5EBA874A-B7BE-4152-A8B7-4E216267A488}"/>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6" name="Oval 12">
                <a:extLst>
                  <a:ext uri="{FF2B5EF4-FFF2-40B4-BE49-F238E27FC236}">
                    <a16:creationId xmlns:a16="http://schemas.microsoft.com/office/drawing/2014/main" id="{C7370ECB-CBDB-4995-8B8F-85D6260945AE}"/>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7" name="Oval 13">
                <a:extLst>
                  <a:ext uri="{FF2B5EF4-FFF2-40B4-BE49-F238E27FC236}">
                    <a16:creationId xmlns:a16="http://schemas.microsoft.com/office/drawing/2014/main" id="{9955660E-D525-4285-9422-CF11FB146CEA}"/>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25" name="Group 24">
            <a:extLst>
              <a:ext uri="{FF2B5EF4-FFF2-40B4-BE49-F238E27FC236}">
                <a16:creationId xmlns:a16="http://schemas.microsoft.com/office/drawing/2014/main" id="{30199FEA-1205-48B6-9700-EC66BF15EC4E}"/>
              </a:ext>
            </a:extLst>
          </p:cNvPr>
          <p:cNvGrpSpPr/>
          <p:nvPr/>
        </p:nvGrpSpPr>
        <p:grpSpPr>
          <a:xfrm>
            <a:off x="6896477" y="2653503"/>
            <a:ext cx="595274" cy="485668"/>
            <a:chOff x="5818113" y="2550840"/>
            <a:chExt cx="529278" cy="431824"/>
          </a:xfrm>
        </p:grpSpPr>
        <p:sp>
          <p:nvSpPr>
            <p:cNvPr id="24" name="Diamond 23">
              <a:extLst>
                <a:ext uri="{FF2B5EF4-FFF2-40B4-BE49-F238E27FC236}">
                  <a16:creationId xmlns:a16="http://schemas.microsoft.com/office/drawing/2014/main" id="{E320F35E-7DDC-41EC-86AF-B60F1A0B05E2}"/>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2" name="Freeform: Shape 281">
              <a:extLst>
                <a:ext uri="{FF2B5EF4-FFF2-40B4-BE49-F238E27FC236}">
                  <a16:creationId xmlns:a16="http://schemas.microsoft.com/office/drawing/2014/main" id="{5EFEE31B-F517-438D-90BA-119D26919E6B}"/>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96" name="Group 95">
            <a:extLst>
              <a:ext uri="{FF2B5EF4-FFF2-40B4-BE49-F238E27FC236}">
                <a16:creationId xmlns:a16="http://schemas.microsoft.com/office/drawing/2014/main" id="{AA536B0C-838D-4F81-8308-144C9388A3B1}"/>
              </a:ext>
            </a:extLst>
          </p:cNvPr>
          <p:cNvGrpSpPr/>
          <p:nvPr/>
        </p:nvGrpSpPr>
        <p:grpSpPr>
          <a:xfrm>
            <a:off x="3019828" y="2583077"/>
            <a:ext cx="334156" cy="567664"/>
            <a:chOff x="10668000" y="1393825"/>
            <a:chExt cx="527050" cy="895350"/>
          </a:xfrm>
        </p:grpSpPr>
        <p:sp>
          <p:nvSpPr>
            <p:cNvPr id="97" name="Oval 96">
              <a:extLst>
                <a:ext uri="{FF2B5EF4-FFF2-40B4-BE49-F238E27FC236}">
                  <a16:creationId xmlns:a16="http://schemas.microsoft.com/office/drawing/2014/main" id="{4A45EA6D-8ACB-40FE-AA24-DC36B2E010DD}"/>
                </a:ext>
              </a:extLst>
            </p:cNvPr>
            <p:cNvSpPr/>
            <p:nvPr/>
          </p:nvSpPr>
          <p:spPr bwMode="auto">
            <a:xfrm>
              <a:off x="10690225" y="139382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8" name="Oval 97">
              <a:extLst>
                <a:ext uri="{FF2B5EF4-FFF2-40B4-BE49-F238E27FC236}">
                  <a16:creationId xmlns:a16="http://schemas.microsoft.com/office/drawing/2014/main" id="{561E4854-49B4-4332-AA8F-12927DBAFD4C}"/>
                </a:ext>
              </a:extLst>
            </p:cNvPr>
            <p:cNvSpPr/>
            <p:nvPr/>
          </p:nvSpPr>
          <p:spPr bwMode="auto">
            <a:xfrm>
              <a:off x="10690225" y="20859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Oval 98">
              <a:extLst>
                <a:ext uri="{FF2B5EF4-FFF2-40B4-BE49-F238E27FC236}">
                  <a16:creationId xmlns:a16="http://schemas.microsoft.com/office/drawing/2014/main" id="{05AE392D-CBB4-47A3-BC04-B4E935C61D65}"/>
                </a:ext>
              </a:extLst>
            </p:cNvPr>
            <p:cNvSpPr/>
            <p:nvPr/>
          </p:nvSpPr>
          <p:spPr bwMode="auto">
            <a:xfrm>
              <a:off x="10991850" y="1911350"/>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0" name="Oval 99">
              <a:extLst>
                <a:ext uri="{FF2B5EF4-FFF2-40B4-BE49-F238E27FC236}">
                  <a16:creationId xmlns:a16="http://schemas.microsoft.com/office/drawing/2014/main" id="{712B7532-754F-44FF-B55F-13300ABA8F30}"/>
                </a:ext>
              </a:extLst>
            </p:cNvPr>
            <p:cNvSpPr/>
            <p:nvPr/>
          </p:nvSpPr>
          <p:spPr bwMode="auto">
            <a:xfrm>
              <a:off x="10991850" y="15652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1" name="Oval 100">
              <a:extLst>
                <a:ext uri="{FF2B5EF4-FFF2-40B4-BE49-F238E27FC236}">
                  <a16:creationId xmlns:a16="http://schemas.microsoft.com/office/drawing/2014/main" id="{90AF3B1C-AD6E-46F3-AEC8-C7BE164A65DE}"/>
                </a:ext>
              </a:extLst>
            </p:cNvPr>
            <p:cNvSpPr/>
            <p:nvPr/>
          </p:nvSpPr>
          <p:spPr bwMode="auto">
            <a:xfrm>
              <a:off x="10668000" y="1717675"/>
              <a:ext cx="247650" cy="24765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02" name="Straight Connector 101">
              <a:extLst>
                <a:ext uri="{FF2B5EF4-FFF2-40B4-BE49-F238E27FC236}">
                  <a16:creationId xmlns:a16="http://schemas.microsoft.com/office/drawing/2014/main" id="{48CB9863-A91F-4052-AB07-B3499BAF5737}"/>
                </a:ext>
              </a:extLst>
            </p:cNvPr>
            <p:cNvCxnSpPr/>
            <p:nvPr/>
          </p:nvCxnSpPr>
          <p:spPr>
            <a:xfrm>
              <a:off x="10791825" y="1597025"/>
              <a:ext cx="0" cy="12065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D74191A-6032-4A2F-AD3A-E7F4CB530FF2}"/>
                </a:ext>
              </a:extLst>
            </p:cNvPr>
            <p:cNvCxnSpPr/>
            <p:nvPr/>
          </p:nvCxnSpPr>
          <p:spPr>
            <a:xfrm>
              <a:off x="10791825" y="1966190"/>
              <a:ext cx="0" cy="12065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2D16606-B7DB-4163-AF8E-D877A49CEDAD}"/>
                </a:ext>
              </a:extLst>
            </p:cNvPr>
            <p:cNvCxnSpPr/>
            <p:nvPr/>
          </p:nvCxnSpPr>
          <p:spPr>
            <a:xfrm flipH="1">
              <a:off x="10895906" y="1717148"/>
              <a:ext cx="109141" cy="614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DECF7EF-C5BF-4AA4-BE49-CEED4A48FEA5}"/>
                </a:ext>
              </a:extLst>
            </p:cNvPr>
            <p:cNvCxnSpPr/>
            <p:nvPr/>
          </p:nvCxnSpPr>
          <p:spPr>
            <a:xfrm>
              <a:off x="10905558" y="1903102"/>
              <a:ext cx="101228" cy="5696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2" name="Connector: Elbow 11">
            <a:extLst>
              <a:ext uri="{FF2B5EF4-FFF2-40B4-BE49-F238E27FC236}">
                <a16:creationId xmlns:a16="http://schemas.microsoft.com/office/drawing/2014/main" id="{0B6D4FFC-53BC-4C83-A078-AB7AA1B33ED7}"/>
              </a:ext>
            </a:extLst>
          </p:cNvPr>
          <p:cNvCxnSpPr>
            <a:cxnSpLocks/>
          </p:cNvCxnSpPr>
          <p:nvPr/>
        </p:nvCxnSpPr>
        <p:spPr>
          <a:xfrm flipV="1">
            <a:off x="4920204" y="3022659"/>
            <a:ext cx="1823331" cy="1780685"/>
          </a:xfrm>
          <a:prstGeom prst="bentConnector3">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C0BE6D00-2D29-46F1-8156-86179B13CFC9}"/>
              </a:ext>
            </a:extLst>
          </p:cNvPr>
          <p:cNvGrpSpPr/>
          <p:nvPr/>
        </p:nvGrpSpPr>
        <p:grpSpPr>
          <a:xfrm>
            <a:off x="325409" y="2568198"/>
            <a:ext cx="1186471" cy="442722"/>
            <a:chOff x="887161" y="2379412"/>
            <a:chExt cx="1005759" cy="375291"/>
          </a:xfrm>
        </p:grpSpPr>
        <p:grpSp>
          <p:nvGrpSpPr>
            <p:cNvPr id="232" name="Group 231">
              <a:extLst>
                <a:ext uri="{FF2B5EF4-FFF2-40B4-BE49-F238E27FC236}">
                  <a16:creationId xmlns:a16="http://schemas.microsoft.com/office/drawing/2014/main" id="{09EECB5D-474F-4A1E-8B32-77D1B6AF91AC}"/>
                </a:ext>
              </a:extLst>
            </p:cNvPr>
            <p:cNvGrpSpPr/>
            <p:nvPr/>
          </p:nvGrpSpPr>
          <p:grpSpPr>
            <a:xfrm>
              <a:off x="887161" y="2493977"/>
              <a:ext cx="263350" cy="260726"/>
              <a:chOff x="5439748" y="810062"/>
              <a:chExt cx="3414577" cy="3380554"/>
            </a:xfrm>
          </p:grpSpPr>
          <p:sp>
            <p:nvSpPr>
              <p:cNvPr id="233" name="Rectangle 232">
                <a:extLst>
                  <a:ext uri="{FF2B5EF4-FFF2-40B4-BE49-F238E27FC236}">
                    <a16:creationId xmlns:a16="http://schemas.microsoft.com/office/drawing/2014/main" id="{4E9C608E-39F7-4A70-8D38-9EFF5CA56891}"/>
                  </a:ext>
                </a:extLst>
              </p:cNvPr>
              <p:cNvSpPr/>
              <p:nvPr/>
            </p:nvSpPr>
            <p:spPr bwMode="auto">
              <a:xfrm>
                <a:off x="5439749" y="810066"/>
                <a:ext cx="3414576" cy="3380548"/>
              </a:xfrm>
              <a:prstGeom prst="rect">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cxnSp>
            <p:nvCxnSpPr>
              <p:cNvPr id="234" name="Connector: Elbow 602">
                <a:extLst>
                  <a:ext uri="{FF2B5EF4-FFF2-40B4-BE49-F238E27FC236}">
                    <a16:creationId xmlns:a16="http://schemas.microsoft.com/office/drawing/2014/main" id="{E2BDFFFA-77FE-4199-BD7F-56FD0957C7E6}"/>
                  </a:ext>
                </a:extLst>
              </p:cNvPr>
              <p:cNvCxnSpPr>
                <a:cxnSpLocks/>
              </p:cNvCxnSpPr>
              <p:nvPr/>
            </p:nvCxnSpPr>
            <p:spPr>
              <a:xfrm rot="16200000" flipH="1">
                <a:off x="5052795" y="2336624"/>
                <a:ext cx="2240945" cy="1467039"/>
              </a:xfrm>
              <a:prstGeom prst="bentConnector3">
                <a:avLst>
                  <a:gd name="adj1" fmla="val -97"/>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5" name="Connector: Elbow 603">
                <a:extLst>
                  <a:ext uri="{FF2B5EF4-FFF2-40B4-BE49-F238E27FC236}">
                    <a16:creationId xmlns:a16="http://schemas.microsoft.com/office/drawing/2014/main" id="{434C0AA6-5991-447C-A855-F2E534D8BA6A}"/>
                  </a:ext>
                </a:extLst>
              </p:cNvPr>
              <p:cNvCxnSpPr>
                <a:cxnSpLocks/>
              </p:cNvCxnSpPr>
              <p:nvPr/>
            </p:nvCxnSpPr>
            <p:spPr>
              <a:xfrm>
                <a:off x="6149878" y="2721162"/>
                <a:ext cx="263642" cy="1469451"/>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36" name="Connector: Elbow 604">
                <a:extLst>
                  <a:ext uri="{FF2B5EF4-FFF2-40B4-BE49-F238E27FC236}">
                    <a16:creationId xmlns:a16="http://schemas.microsoft.com/office/drawing/2014/main" id="{EC5B474B-5BEB-4F3B-965C-A86344127E18}"/>
                  </a:ext>
                </a:extLst>
              </p:cNvPr>
              <p:cNvCxnSpPr>
                <a:cxnSpLocks/>
              </p:cNvCxnSpPr>
              <p:nvPr/>
            </p:nvCxnSpPr>
            <p:spPr>
              <a:xfrm>
                <a:off x="6634344" y="1280527"/>
                <a:ext cx="718930" cy="2910086"/>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37" name="Connector: Elbow 605">
                <a:extLst>
                  <a:ext uri="{FF2B5EF4-FFF2-40B4-BE49-F238E27FC236}">
                    <a16:creationId xmlns:a16="http://schemas.microsoft.com/office/drawing/2014/main" id="{EB44C59B-5B9C-4D86-80F0-A71476AD003A}"/>
                  </a:ext>
                </a:extLst>
              </p:cNvPr>
              <p:cNvCxnSpPr>
                <a:cxnSpLocks/>
              </p:cNvCxnSpPr>
              <p:nvPr/>
            </p:nvCxnSpPr>
            <p:spPr>
              <a:xfrm rot="16200000" flipH="1">
                <a:off x="7309507" y="1381112"/>
                <a:ext cx="1419382" cy="277282"/>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38" name="Connector: Elbow 606">
                <a:extLst>
                  <a:ext uri="{FF2B5EF4-FFF2-40B4-BE49-F238E27FC236}">
                    <a16:creationId xmlns:a16="http://schemas.microsoft.com/office/drawing/2014/main" id="{3C37D923-872D-48E8-8A39-CE6217B578C0}"/>
                  </a:ext>
                </a:extLst>
              </p:cNvPr>
              <p:cNvCxnSpPr>
                <a:cxnSpLocks/>
              </p:cNvCxnSpPr>
              <p:nvPr/>
            </p:nvCxnSpPr>
            <p:spPr>
              <a:xfrm rot="10800000" flipV="1">
                <a:off x="7880561" y="2962587"/>
                <a:ext cx="277279" cy="1228026"/>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39" name="Oval 238">
                <a:extLst>
                  <a:ext uri="{FF2B5EF4-FFF2-40B4-BE49-F238E27FC236}">
                    <a16:creationId xmlns:a16="http://schemas.microsoft.com/office/drawing/2014/main" id="{F4A19703-61D3-4100-B21A-A5CC5EB11E64}"/>
                  </a:ext>
                </a:extLst>
              </p:cNvPr>
              <p:cNvSpPr/>
              <p:nvPr/>
            </p:nvSpPr>
            <p:spPr bwMode="auto">
              <a:xfrm>
                <a:off x="6192695" y="1059702"/>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mn-ea"/>
                  <a:cs typeface="Segoe UI" pitchFamily="34" charset="0"/>
                </a:endParaRPr>
              </a:p>
            </p:txBody>
          </p:sp>
          <p:sp>
            <p:nvSpPr>
              <p:cNvPr id="240" name="Oval 239">
                <a:extLst>
                  <a:ext uri="{FF2B5EF4-FFF2-40B4-BE49-F238E27FC236}">
                    <a16:creationId xmlns:a16="http://schemas.microsoft.com/office/drawing/2014/main" id="{A6B78D66-1BC3-459D-8B71-2858466E9C5F}"/>
                  </a:ext>
                </a:extLst>
              </p:cNvPr>
              <p:cNvSpPr/>
              <p:nvPr/>
            </p:nvSpPr>
            <p:spPr bwMode="auto">
              <a:xfrm>
                <a:off x="5708229" y="2500337"/>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mn-ea"/>
                  <a:cs typeface="Segoe UI" pitchFamily="34" charset="0"/>
                </a:endParaRPr>
              </a:p>
            </p:txBody>
          </p:sp>
          <p:sp>
            <p:nvSpPr>
              <p:cNvPr id="248" name="Oval 247">
                <a:extLst>
                  <a:ext uri="{FF2B5EF4-FFF2-40B4-BE49-F238E27FC236}">
                    <a16:creationId xmlns:a16="http://schemas.microsoft.com/office/drawing/2014/main" id="{41BC7F01-9636-4479-815B-704252D72D69}"/>
                  </a:ext>
                </a:extLst>
              </p:cNvPr>
              <p:cNvSpPr/>
              <p:nvPr/>
            </p:nvSpPr>
            <p:spPr bwMode="auto">
              <a:xfrm>
                <a:off x="8157839" y="2008619"/>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mn-ea"/>
                  <a:cs typeface="Segoe UI" pitchFamily="34" charset="0"/>
                </a:endParaRPr>
              </a:p>
            </p:txBody>
          </p:sp>
          <p:sp>
            <p:nvSpPr>
              <p:cNvPr id="249" name="Oval 248">
                <a:extLst>
                  <a:ext uri="{FF2B5EF4-FFF2-40B4-BE49-F238E27FC236}">
                    <a16:creationId xmlns:a16="http://schemas.microsoft.com/office/drawing/2014/main" id="{F3BF1DC5-E0AB-4C22-8E6C-2D1C5BBF7346}"/>
                  </a:ext>
                </a:extLst>
              </p:cNvPr>
              <p:cNvSpPr/>
              <p:nvPr/>
            </p:nvSpPr>
            <p:spPr bwMode="auto">
              <a:xfrm>
                <a:off x="8157839" y="2741762"/>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mn-ea"/>
                  <a:cs typeface="Segoe UI" pitchFamily="34" charset="0"/>
                </a:endParaRPr>
              </a:p>
            </p:txBody>
          </p:sp>
        </p:grpSp>
        <p:sp>
          <p:nvSpPr>
            <p:cNvPr id="250" name="Freeform 9">
              <a:extLst>
                <a:ext uri="{FF2B5EF4-FFF2-40B4-BE49-F238E27FC236}">
                  <a16:creationId xmlns:a16="http://schemas.microsoft.com/office/drawing/2014/main" id="{A7CAAD0E-3976-4993-AE66-CE2C677B242B}"/>
                </a:ext>
              </a:extLst>
            </p:cNvPr>
            <p:cNvSpPr>
              <a:spLocks noEditPoints="1"/>
            </p:cNvSpPr>
            <p:nvPr/>
          </p:nvSpPr>
          <p:spPr bwMode="auto">
            <a:xfrm>
              <a:off x="1211572" y="2379412"/>
              <a:ext cx="467331" cy="373966"/>
            </a:xfrm>
            <a:custGeom>
              <a:avLst/>
              <a:gdLst>
                <a:gd name="T0" fmla="*/ 899 w 2698"/>
                <a:gd name="T1" fmla="*/ 720 h 2159"/>
                <a:gd name="T2" fmla="*/ 2698 w 2698"/>
                <a:gd name="T3" fmla="*/ 720 h 2159"/>
                <a:gd name="T4" fmla="*/ 2698 w 2698"/>
                <a:gd name="T5" fmla="*/ 1800 h 2159"/>
                <a:gd name="T6" fmla="*/ 899 w 2698"/>
                <a:gd name="T7" fmla="*/ 1800 h 2159"/>
                <a:gd name="T8" fmla="*/ 899 w 2698"/>
                <a:gd name="T9" fmla="*/ 720 h 2159"/>
                <a:gd name="T10" fmla="*/ 1799 w 2698"/>
                <a:gd name="T11" fmla="*/ 1800 h 2159"/>
                <a:gd name="T12" fmla="*/ 1799 w 2698"/>
                <a:gd name="T13" fmla="*/ 2159 h 2159"/>
                <a:gd name="T14" fmla="*/ 1349 w 2698"/>
                <a:gd name="T15" fmla="*/ 2159 h 2159"/>
                <a:gd name="T16" fmla="*/ 2248 w 2698"/>
                <a:gd name="T17" fmla="*/ 2159 h 2159"/>
                <a:gd name="T18" fmla="*/ 271 w 2698"/>
                <a:gd name="T19" fmla="*/ 360 h 2159"/>
                <a:gd name="T20" fmla="*/ 810 w 2698"/>
                <a:gd name="T21" fmla="*/ 360 h 2159"/>
                <a:gd name="T22" fmla="*/ 271 w 2698"/>
                <a:gd name="T23" fmla="*/ 1800 h 2159"/>
                <a:gd name="T24" fmla="*/ 899 w 2698"/>
                <a:gd name="T25" fmla="*/ 1800 h 2159"/>
                <a:gd name="T26" fmla="*/ 271 w 2698"/>
                <a:gd name="T27" fmla="*/ 1440 h 2159"/>
                <a:gd name="T28" fmla="*/ 904 w 2698"/>
                <a:gd name="T29" fmla="*/ 1440 h 2159"/>
                <a:gd name="T30" fmla="*/ 1080 w 2698"/>
                <a:gd name="T31" fmla="*/ 720 h 2159"/>
                <a:gd name="T32" fmla="*/ 1080 w 2698"/>
                <a:gd name="T33" fmla="*/ 0 h 2159"/>
                <a:gd name="T34" fmla="*/ 0 w 2698"/>
                <a:gd name="T35" fmla="*/ 0 h 2159"/>
                <a:gd name="T36" fmla="*/ 0 w 2698"/>
                <a:gd name="T37" fmla="*/ 2159 h 2159"/>
                <a:gd name="T38" fmla="*/ 1080 w 2698"/>
                <a:gd name="T39" fmla="*/ 2159 h 2159"/>
                <a:gd name="T40" fmla="*/ 1080 w 2698"/>
                <a:gd name="T41" fmla="*/ 1800 h 2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8" h="2159">
                  <a:moveTo>
                    <a:pt x="899" y="720"/>
                  </a:moveTo>
                  <a:lnTo>
                    <a:pt x="2698" y="720"/>
                  </a:lnTo>
                  <a:lnTo>
                    <a:pt x="2698" y="1800"/>
                  </a:lnTo>
                  <a:lnTo>
                    <a:pt x="899" y="1800"/>
                  </a:lnTo>
                  <a:lnTo>
                    <a:pt x="899" y="720"/>
                  </a:lnTo>
                  <a:moveTo>
                    <a:pt x="1799" y="1800"/>
                  </a:moveTo>
                  <a:lnTo>
                    <a:pt x="1799" y="2159"/>
                  </a:lnTo>
                  <a:moveTo>
                    <a:pt x="1349" y="2159"/>
                  </a:moveTo>
                  <a:lnTo>
                    <a:pt x="2248" y="2159"/>
                  </a:lnTo>
                  <a:moveTo>
                    <a:pt x="271" y="360"/>
                  </a:moveTo>
                  <a:lnTo>
                    <a:pt x="810" y="360"/>
                  </a:lnTo>
                  <a:moveTo>
                    <a:pt x="271" y="1800"/>
                  </a:moveTo>
                  <a:lnTo>
                    <a:pt x="899" y="1800"/>
                  </a:lnTo>
                  <a:moveTo>
                    <a:pt x="271" y="1440"/>
                  </a:moveTo>
                  <a:lnTo>
                    <a:pt x="904" y="1440"/>
                  </a:lnTo>
                  <a:moveTo>
                    <a:pt x="1080" y="720"/>
                  </a:moveTo>
                  <a:lnTo>
                    <a:pt x="1080" y="0"/>
                  </a:lnTo>
                  <a:lnTo>
                    <a:pt x="0" y="0"/>
                  </a:lnTo>
                  <a:lnTo>
                    <a:pt x="0" y="2159"/>
                  </a:lnTo>
                  <a:lnTo>
                    <a:pt x="1080" y="2159"/>
                  </a:lnTo>
                  <a:lnTo>
                    <a:pt x="1080" y="1800"/>
                  </a:ln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1" name="Freeform 5">
              <a:extLst>
                <a:ext uri="{FF2B5EF4-FFF2-40B4-BE49-F238E27FC236}">
                  <a16:creationId xmlns:a16="http://schemas.microsoft.com/office/drawing/2014/main" id="{46050FB7-2716-4C44-AF7F-AC2E97CE5DD9}"/>
                </a:ext>
              </a:extLst>
            </p:cNvPr>
            <p:cNvSpPr>
              <a:spLocks noEditPoints="1"/>
            </p:cNvSpPr>
            <p:nvPr/>
          </p:nvSpPr>
          <p:spPr bwMode="auto">
            <a:xfrm>
              <a:off x="1746943" y="2510596"/>
              <a:ext cx="145977" cy="242782"/>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cxnSp>
        <p:nvCxnSpPr>
          <p:cNvPr id="253" name="Straight Arrow Connector 252">
            <a:extLst>
              <a:ext uri="{FF2B5EF4-FFF2-40B4-BE49-F238E27FC236}">
                <a16:creationId xmlns:a16="http://schemas.microsoft.com/office/drawing/2014/main" id="{FA3D49AA-1309-49C8-904F-41F035D17C36}"/>
              </a:ext>
            </a:extLst>
          </p:cNvPr>
          <p:cNvCxnSpPr>
            <a:cxnSpLocks/>
          </p:cNvCxnSpPr>
          <p:nvPr/>
        </p:nvCxnSpPr>
        <p:spPr>
          <a:xfrm>
            <a:off x="2119496" y="2862489"/>
            <a:ext cx="776710"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CD259988-8CF1-4F8F-A381-7F0D26D376C9}"/>
              </a:ext>
            </a:extLst>
          </p:cNvPr>
          <p:cNvSpPr/>
          <p:nvPr/>
        </p:nvSpPr>
        <p:spPr bwMode="auto">
          <a:xfrm>
            <a:off x="1921506" y="1583331"/>
            <a:ext cx="8432552"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1F14F2D1-1347-4D16-9E62-7538C78EED52}"/>
              </a:ext>
            </a:extLst>
          </p:cNvPr>
          <p:cNvSpPr/>
          <p:nvPr/>
        </p:nvSpPr>
        <p:spPr bwMode="auto">
          <a:xfrm>
            <a:off x="8241868" y="1826920"/>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76" name="Rectangle 75">
            <a:extLst>
              <a:ext uri="{FF2B5EF4-FFF2-40B4-BE49-F238E27FC236}">
                <a16:creationId xmlns:a16="http://schemas.microsoft.com/office/drawing/2014/main" id="{F08449EF-E4A0-4446-B3DC-46D39BE6657E}"/>
              </a:ext>
            </a:extLst>
          </p:cNvPr>
          <p:cNvSpPr/>
          <p:nvPr/>
        </p:nvSpPr>
        <p:spPr bwMode="auto">
          <a:xfrm>
            <a:off x="6434923" y="1808803"/>
            <a:ext cx="1377453"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77" name="Rectangle 76">
            <a:extLst>
              <a:ext uri="{FF2B5EF4-FFF2-40B4-BE49-F238E27FC236}">
                <a16:creationId xmlns:a16="http://schemas.microsoft.com/office/drawing/2014/main" id="{B176C94E-EFBD-4911-88DE-67BFB51663A6}"/>
              </a:ext>
            </a:extLst>
          </p:cNvPr>
          <p:cNvSpPr/>
          <p:nvPr/>
        </p:nvSpPr>
        <p:spPr bwMode="auto">
          <a:xfrm>
            <a:off x="3911546" y="1814555"/>
            <a:ext cx="1392554"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522599"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78" name="Rectangle 77">
            <a:extLst>
              <a:ext uri="{FF2B5EF4-FFF2-40B4-BE49-F238E27FC236}">
                <a16:creationId xmlns:a16="http://schemas.microsoft.com/office/drawing/2014/main" id="{607D8584-59F9-4FA6-8B3D-9329A1727FD2}"/>
              </a:ext>
            </a:extLst>
          </p:cNvPr>
          <p:cNvSpPr/>
          <p:nvPr/>
        </p:nvSpPr>
        <p:spPr bwMode="auto">
          <a:xfrm>
            <a:off x="2423675" y="1808804"/>
            <a:ext cx="1384695"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79" name="Rectangle 78">
            <a:extLst>
              <a:ext uri="{FF2B5EF4-FFF2-40B4-BE49-F238E27FC236}">
                <a16:creationId xmlns:a16="http://schemas.microsoft.com/office/drawing/2014/main" id="{C2361FC6-92E8-4D85-81EE-81EC79D44317}"/>
              </a:ext>
            </a:extLst>
          </p:cNvPr>
          <p:cNvSpPr/>
          <p:nvPr/>
        </p:nvSpPr>
        <p:spPr bwMode="auto">
          <a:xfrm>
            <a:off x="10381294" y="1824793"/>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Intelligence</a:t>
            </a:r>
          </a:p>
        </p:txBody>
      </p:sp>
      <p:cxnSp>
        <p:nvCxnSpPr>
          <p:cNvPr id="87" name="Connector: Elbow 86">
            <a:extLst>
              <a:ext uri="{FF2B5EF4-FFF2-40B4-BE49-F238E27FC236}">
                <a16:creationId xmlns:a16="http://schemas.microsoft.com/office/drawing/2014/main" id="{1D68754E-F027-4095-A74A-D50C5902ADE3}"/>
              </a:ext>
            </a:extLst>
          </p:cNvPr>
          <p:cNvCxnSpPr>
            <a:cxnSpLocks/>
          </p:cNvCxnSpPr>
          <p:nvPr/>
        </p:nvCxnSpPr>
        <p:spPr>
          <a:xfrm>
            <a:off x="7209595" y="3680298"/>
            <a:ext cx="1205448" cy="981957"/>
          </a:xfrm>
          <a:prstGeom prst="bentConnector3">
            <a:avLst>
              <a:gd name="adj1" fmla="val 8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575295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1A0AAD1-2B0F-49EB-BA68-EB2A291B674C}"/>
              </a:ext>
            </a:extLst>
          </p:cNvPr>
          <p:cNvSpPr/>
          <p:nvPr/>
        </p:nvSpPr>
        <p:spPr>
          <a:xfrm>
            <a:off x="176073" y="1798761"/>
            <a:ext cx="3789331" cy="39602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rPr>
              <a:t>What it is</a:t>
            </a: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Hadoop</a:t>
            </a: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 (Hortonworks’ Distribution) as a managed service supporting a variety of open-source analytics engines such as Apache Spark, Hive LLAP, Storm, Kafka, HBase. </a:t>
            </a: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6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Security via Ranger (Kerberos based)</a:t>
            </a: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prstClr val="white">
                  <a:lumMod val="6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lumMod val="6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lumMod val="65000"/>
                </a:prstClr>
              </a:solidFill>
              <a:effectLst/>
              <a:uLnTx/>
              <a:uFillTx/>
              <a:latin typeface="Segoe UI" panose="020B0502040204020203" pitchFamily="34" charset="0"/>
              <a:ea typeface="+mn-ea"/>
              <a:cs typeface="Segoe UI" panose="020B0502040204020203" pitchFamily="34" charset="0"/>
            </a:endParaRPr>
          </a:p>
          <a:p>
            <a:pPr marL="0" marR="0" lvl="0" indent="-223837"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endParaRPr>
          </a:p>
          <a:p>
            <a:pPr marL="0" marR="0" lvl="0" indent="-223837"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rPr>
              <a:t>Pricing </a:t>
            </a: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Priced to compete with AWS EMR. Standard offering.</a:t>
            </a:r>
            <a:r>
              <a:rPr kumimoji="0" lang="en-US" sz="1100" b="0" i="0" u="none" strike="noStrike" kern="1200" cap="none" spc="0" normalizeH="0" baseline="0" noProof="0" dirty="0">
                <a:ln>
                  <a:noFill/>
                </a:ln>
                <a:solidFill>
                  <a:prstClr val="white">
                    <a:lumMod val="65000"/>
                  </a:prstClr>
                </a:solidFill>
                <a:effectLst/>
                <a:uLnTx/>
                <a:uFillTx/>
                <a:latin typeface="Segoe UI" panose="020B0502040204020203" pitchFamily="34" charset="0"/>
                <a:ea typeface="+mn-ea"/>
                <a:cs typeface="Segoe UI" panose="020B0502040204020203" pitchFamily="34" charset="0"/>
              </a:rPr>
              <a:t> </a:t>
            </a:r>
            <a:endPar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lumMod val="6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rPr>
              <a:t>Sell When</a:t>
            </a: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Customer prefers a </a:t>
            </a:r>
            <a:r>
              <a:rPr kumimoji="0" lang="en-US" sz="1100" b="1"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PaaS</a:t>
            </a: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 like experience to address big data use cases by working with different OSS analytics engines to address big data use cases. Cost sensitive.</a:t>
            </a:r>
          </a:p>
          <a:p>
            <a:pPr marL="0" marR="0" lvl="0" indent="-223837"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rPr>
              <a:t>Seller Compensation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Retires Azure Data Services consumption</a:t>
            </a:r>
            <a:endParaRPr kumimoji="0" lang="en-US" sz="11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p:txBody>
      </p:sp>
      <p:sp>
        <p:nvSpPr>
          <p:cNvPr id="7" name="Title 1">
            <a:extLst>
              <a:ext uri="{FF2B5EF4-FFF2-40B4-BE49-F238E27FC236}">
                <a16:creationId xmlns:a16="http://schemas.microsoft.com/office/drawing/2014/main" id="{1E9D314D-08B6-4C6D-BB23-426A3348E506}"/>
              </a:ext>
            </a:extLst>
          </p:cNvPr>
          <p:cNvSpPr>
            <a:spLocks noGrp="1"/>
          </p:cNvSpPr>
          <p:nvPr>
            <p:ph type="title"/>
          </p:nvPr>
        </p:nvSpPr>
        <p:spPr>
          <a:xfrm>
            <a:off x="176073" y="0"/>
            <a:ext cx="10515600" cy="883812"/>
          </a:xfrm>
        </p:spPr>
        <p:txBody>
          <a:bodyPr>
            <a:normAutofit/>
          </a:bodyPr>
          <a:lstStyle/>
          <a:p>
            <a:r>
              <a:rPr lang="en-US" sz="3200" dirty="0">
                <a:solidFill>
                  <a:schemeClr val="tx1">
                    <a:lumMod val="65000"/>
                    <a:lumOff val="35000"/>
                  </a:schemeClr>
                </a:solidFill>
                <a:latin typeface="Segoe UI" panose="020B0502040204020203" pitchFamily="34" charset="0"/>
                <a:cs typeface="Segoe UI" panose="020B0502040204020203" pitchFamily="34" charset="0"/>
              </a:rPr>
              <a:t>Big Data OSS - Sales Guidance</a:t>
            </a:r>
          </a:p>
        </p:txBody>
      </p:sp>
      <p:sp>
        <p:nvSpPr>
          <p:cNvPr id="2" name="Rectangle 1">
            <a:extLst>
              <a:ext uri="{FF2B5EF4-FFF2-40B4-BE49-F238E27FC236}">
                <a16:creationId xmlns:a16="http://schemas.microsoft.com/office/drawing/2014/main" id="{D0125815-6EF3-49B6-B64F-16C63C3FD383}"/>
              </a:ext>
            </a:extLst>
          </p:cNvPr>
          <p:cNvSpPr/>
          <p:nvPr/>
        </p:nvSpPr>
        <p:spPr>
          <a:xfrm>
            <a:off x="176073" y="1449939"/>
            <a:ext cx="3789328" cy="35509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Azure HDInsight (1</a:t>
            </a:r>
            <a:r>
              <a:rPr kumimoji="0" lang="en-US" sz="1800" b="0" i="0" u="none" strike="noStrike" kern="1200" cap="none" spc="0" normalizeH="0" baseline="30000" noProof="0" dirty="0">
                <a:ln>
                  <a:noFill/>
                </a:ln>
                <a:solidFill>
                  <a:prstClr val="white"/>
                </a:solidFill>
                <a:effectLst/>
                <a:uLnTx/>
                <a:uFillTx/>
                <a:latin typeface="Calibri" panose="020F0502020204030204"/>
                <a:ea typeface="+mn-ea"/>
                <a:cs typeface="+mn-cs"/>
              </a:rPr>
              <a:t>st</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party + Support) </a:t>
            </a:r>
          </a:p>
        </p:txBody>
      </p:sp>
      <p:sp>
        <p:nvSpPr>
          <p:cNvPr id="10" name="Rectangle 9">
            <a:extLst>
              <a:ext uri="{FF2B5EF4-FFF2-40B4-BE49-F238E27FC236}">
                <a16:creationId xmlns:a16="http://schemas.microsoft.com/office/drawing/2014/main" id="{425210D8-F7A7-4A6D-AC93-4369AC77C105}"/>
              </a:ext>
            </a:extLst>
          </p:cNvPr>
          <p:cNvSpPr/>
          <p:nvPr/>
        </p:nvSpPr>
        <p:spPr>
          <a:xfrm>
            <a:off x="4146778" y="1809910"/>
            <a:ext cx="4021886" cy="394905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rPr>
              <a:t>What it is </a:t>
            </a: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err="1">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Databricks</a:t>
            </a: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 </a:t>
            </a:r>
            <a:r>
              <a:rPr kumimoji="0" lang="en-US" sz="1100" b="1"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Spark</a:t>
            </a: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 the most popular open-source analytics engine, as a managed service providing an easy and fast way to unlock big data use cases. Offers best-in-class notebooks experience for productivity and collaboration as well integration with Azure Data Warehouse, Power BI, </a:t>
            </a:r>
            <a:r>
              <a:rPr kumimoji="0" lang="en-US" sz="1100" b="0" i="0" u="none" strike="noStrike" kern="1200" cap="none" spc="0" normalizeH="0" baseline="0" noProof="0" dirty="0" err="1">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etc</a:t>
            </a:r>
            <a:endPar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6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Security via native Azure AD integration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0" marR="0" lvl="0" indent="-223837"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rPr>
              <a:t>Pricing </a:t>
            </a: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Priced to match </a:t>
            </a:r>
            <a:r>
              <a:rPr kumimoji="0" lang="en-US" sz="1100" b="0" i="0" u="none" strike="noStrike" kern="1200" cap="none" spc="0" normalizeH="0" baseline="0" noProof="0" dirty="0" err="1">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Databricks</a:t>
            </a: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 on AWS. Premium offering. </a:t>
            </a:r>
            <a:endPar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rPr>
              <a:t>Sell When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Customer prefers </a:t>
            </a:r>
            <a:r>
              <a:rPr kumimoji="0" lang="en-US" sz="1100" b="1"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SaaS</a:t>
            </a: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 like experience to address big data use cases and values </a:t>
            </a:r>
            <a:r>
              <a:rPr kumimoji="0" lang="en-US" sz="1100" b="0" i="0" u="none" strike="noStrike" kern="1200" cap="none" spc="0" normalizeH="0" baseline="0" noProof="0" dirty="0" err="1">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Databricks</a:t>
            </a: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 ease of use, productivity &amp; collaboration features.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rPr>
              <a:t>Seller Compensation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Retires Azure Data Services &amp; Azure consumption</a:t>
            </a:r>
          </a:p>
        </p:txBody>
      </p:sp>
      <p:sp>
        <p:nvSpPr>
          <p:cNvPr id="11" name="Rectangle 10">
            <a:extLst>
              <a:ext uri="{FF2B5EF4-FFF2-40B4-BE49-F238E27FC236}">
                <a16:creationId xmlns:a16="http://schemas.microsoft.com/office/drawing/2014/main" id="{F5662376-48DD-4842-A0B7-A50BC54C57CB}"/>
              </a:ext>
            </a:extLst>
          </p:cNvPr>
          <p:cNvSpPr/>
          <p:nvPr/>
        </p:nvSpPr>
        <p:spPr>
          <a:xfrm>
            <a:off x="4146778" y="1443670"/>
            <a:ext cx="4021884" cy="35509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Azure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Databricks</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(1</a:t>
            </a:r>
            <a:r>
              <a:rPr kumimoji="0" lang="en-US" sz="1800" b="0" i="0" u="none" strike="noStrike" kern="1200" cap="none" spc="0" normalizeH="0" baseline="30000" noProof="0" dirty="0">
                <a:ln>
                  <a:noFill/>
                </a:ln>
                <a:solidFill>
                  <a:prstClr val="white"/>
                </a:solidFill>
                <a:effectLst/>
                <a:uLnTx/>
                <a:uFillTx/>
                <a:latin typeface="Calibri" panose="020F0502020204030204"/>
                <a:ea typeface="+mn-ea"/>
                <a:cs typeface="+mn-cs"/>
              </a:rPr>
              <a:t>st</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party + Support)</a:t>
            </a:r>
          </a:p>
        </p:txBody>
      </p:sp>
      <p:sp>
        <p:nvSpPr>
          <p:cNvPr id="14" name="Rectangle 13">
            <a:extLst>
              <a:ext uri="{FF2B5EF4-FFF2-40B4-BE49-F238E27FC236}">
                <a16:creationId xmlns:a16="http://schemas.microsoft.com/office/drawing/2014/main" id="{AE997543-08DE-4F33-96C4-CF067E2955E8}"/>
              </a:ext>
            </a:extLst>
          </p:cNvPr>
          <p:cNvSpPr/>
          <p:nvPr/>
        </p:nvSpPr>
        <p:spPr>
          <a:xfrm>
            <a:off x="8350036" y="1787612"/>
            <a:ext cx="3446116" cy="397134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rPr>
              <a:t>What it 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Hadoop distributions from Cloudera, </a:t>
            </a:r>
            <a:r>
              <a:rPr kumimoji="0" lang="en-US" sz="1100" b="0" i="0" u="none" strike="noStrike" kern="1200" cap="none" spc="0" normalizeH="0" baseline="0" noProof="0" dirty="0" err="1">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MapR</a:t>
            </a: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 &amp; Hortonworks available on Azure Marketplace as IaaS VMs.</a:t>
            </a: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1"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233363" marR="0" lvl="1"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a:p>
            <a:pPr marL="233363" marR="0" lvl="1"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a:p>
            <a:pPr marL="233363" marR="0" lvl="1"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a:p>
            <a:pPr marL="233363" marR="0" lvl="1"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a:p>
            <a:pPr marL="233363" marR="0" lvl="1"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a:p>
            <a:pPr marL="0" marR="0" lvl="0" indent="-223837"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rPr>
              <a:t>Pricing </a:t>
            </a:r>
          </a:p>
          <a:p>
            <a:pPr marL="0" marR="0" lvl="0" indent="-223837"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N/A. Vendor prices their products. </a:t>
            </a:r>
            <a:endParaRPr kumimoji="0" lang="en-US" sz="11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rPr>
              <a:t>Sell When</a:t>
            </a:r>
            <a:endPar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Customer wants to move their on premises Hadoop distribution to Azure IaaS using their existing licenses.</a:t>
            </a:r>
            <a:endPar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rPr>
              <a:t>Seller Compensation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Retires Azure consumption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p:txBody>
      </p:sp>
      <p:sp>
        <p:nvSpPr>
          <p:cNvPr id="15" name="Rectangle 14">
            <a:extLst>
              <a:ext uri="{FF2B5EF4-FFF2-40B4-BE49-F238E27FC236}">
                <a16:creationId xmlns:a16="http://schemas.microsoft.com/office/drawing/2014/main" id="{28C2D3D6-8E46-4B9A-8701-25A29B79649C}"/>
              </a:ext>
            </a:extLst>
          </p:cNvPr>
          <p:cNvSpPr/>
          <p:nvPr/>
        </p:nvSpPr>
        <p:spPr>
          <a:xfrm>
            <a:off x="8350039" y="1443670"/>
            <a:ext cx="3446113" cy="35509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3</a:t>
            </a:r>
            <a:r>
              <a:rPr kumimoji="0" lang="en-US" sz="1800" b="0" i="0" u="none" strike="noStrike" kern="1200" cap="none" spc="0" normalizeH="0" baseline="30000" noProof="0" dirty="0">
                <a:ln>
                  <a:noFill/>
                </a:ln>
                <a:solidFill>
                  <a:prstClr val="white"/>
                </a:solidFill>
                <a:effectLst/>
                <a:uLnTx/>
                <a:uFillTx/>
                <a:latin typeface="Calibri" panose="020F0502020204030204"/>
                <a:ea typeface="+mn-ea"/>
                <a:cs typeface="+mn-cs"/>
              </a:rPr>
              <a:t>rd</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Party Offerings</a:t>
            </a:r>
          </a:p>
        </p:txBody>
      </p:sp>
    </p:spTree>
    <p:extLst>
      <p:ext uri="{BB962C8B-B14F-4D97-AF65-F5344CB8AC3E}">
        <p14:creationId xmlns:p14="http://schemas.microsoft.com/office/powerpoint/2010/main" val="1586758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256072" y="1488656"/>
            <a:ext cx="3701938" cy="46713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 name="Rectangle 7"/>
          <p:cNvSpPr/>
          <p:nvPr/>
        </p:nvSpPr>
        <p:spPr>
          <a:xfrm>
            <a:off x="8129373" y="1488656"/>
            <a:ext cx="3701938" cy="46713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 name="Rectangle 5"/>
          <p:cNvSpPr/>
          <p:nvPr/>
        </p:nvSpPr>
        <p:spPr>
          <a:xfrm>
            <a:off x="361536" y="1488656"/>
            <a:ext cx="3701938" cy="46713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 name="Text Placeholder 2"/>
          <p:cNvSpPr>
            <a:spLocks noGrp="1"/>
          </p:cNvSpPr>
          <p:nvPr>
            <p:ph type="body" idx="1"/>
          </p:nvPr>
        </p:nvSpPr>
        <p:spPr>
          <a:xfrm>
            <a:off x="363686" y="1542084"/>
            <a:ext cx="3699789" cy="5126053"/>
          </a:xfrm>
        </p:spPr>
        <p:txBody>
          <a:bodyPr/>
          <a:lstStyle/>
          <a:p>
            <a:pPr marL="0" indent="0" algn="ctr">
              <a:buNone/>
            </a:pPr>
            <a:r>
              <a:rPr lang="en-US" sz="1568" b="1" dirty="0">
                <a:solidFill>
                  <a:schemeClr val="bg1"/>
                </a:solidFill>
              </a:rPr>
              <a:t>Azure HDInsight</a:t>
            </a:r>
          </a:p>
          <a:p>
            <a:pPr marL="0" indent="0" algn="ctr">
              <a:buNone/>
            </a:pPr>
            <a:endParaRPr lang="en-US" sz="1568" dirty="0">
              <a:solidFill>
                <a:schemeClr val="bg1"/>
              </a:solidFill>
            </a:endParaRPr>
          </a:p>
          <a:p>
            <a:pPr marL="0" indent="0">
              <a:buNone/>
            </a:pPr>
            <a:r>
              <a:rPr lang="en-US" sz="980" b="1" dirty="0">
                <a:solidFill>
                  <a:srgbClr val="0070C0"/>
                </a:solidFill>
              </a:rPr>
              <a:t>What It Is</a:t>
            </a:r>
          </a:p>
          <a:p>
            <a:pPr indent="-173702"/>
            <a:r>
              <a:rPr lang="en-US" sz="980" dirty="0"/>
              <a:t>Hortonworks distribution as a first party service on Azure</a:t>
            </a:r>
          </a:p>
          <a:p>
            <a:pPr indent="-173702"/>
            <a:r>
              <a:rPr lang="en-US" sz="980" dirty="0"/>
              <a:t>Big Data engines support </a:t>
            </a:r>
            <a:r>
              <a:rPr lang="mr-IN" sz="980" dirty="0"/>
              <a:t>–</a:t>
            </a:r>
            <a:r>
              <a:rPr lang="en-US" sz="980" dirty="0"/>
              <a:t> Hadoop Projects, Hive on </a:t>
            </a:r>
            <a:r>
              <a:rPr lang="en-US" sz="980" dirty="0" err="1"/>
              <a:t>Tez</a:t>
            </a:r>
            <a:r>
              <a:rPr lang="en-US" sz="980" dirty="0"/>
              <a:t>, Hive LLAP, Spark, HBase, Storm, Kafka, R Server</a:t>
            </a:r>
          </a:p>
          <a:p>
            <a:pPr indent="-173702"/>
            <a:r>
              <a:rPr lang="en-US" sz="980" dirty="0"/>
              <a:t>Best-in-class developer tooling and Monitoring capabilities</a:t>
            </a:r>
          </a:p>
          <a:p>
            <a:pPr indent="-173702"/>
            <a:r>
              <a:rPr lang="en-US" sz="980" b="1" dirty="0"/>
              <a:t>Enterprise Features</a:t>
            </a:r>
          </a:p>
          <a:p>
            <a:pPr marL="454827" lvl="1" indent="-171417">
              <a:buFont typeface="Arial" charset="0"/>
              <a:buChar char="•"/>
            </a:pPr>
            <a:r>
              <a:rPr lang="en-US" sz="980" dirty="0"/>
              <a:t>VNET support (join existing VNETs)</a:t>
            </a:r>
          </a:p>
          <a:p>
            <a:pPr marL="454827" lvl="1" indent="-171417">
              <a:buFont typeface="Arial" charset="0"/>
              <a:buChar char="•"/>
            </a:pPr>
            <a:r>
              <a:rPr lang="en-US" sz="980" dirty="0"/>
              <a:t>Ranger support (Kerberos based Security)</a:t>
            </a:r>
          </a:p>
          <a:p>
            <a:pPr marL="454827" lvl="1" indent="-171417">
              <a:buFont typeface="Arial" charset="0"/>
              <a:buChar char="•"/>
            </a:pPr>
            <a:r>
              <a:rPr lang="en-US" sz="980" dirty="0"/>
              <a:t>Log Analytics via OMS</a:t>
            </a:r>
          </a:p>
          <a:p>
            <a:pPr marL="454827" lvl="1" indent="-171417">
              <a:buFont typeface="Arial" charset="0"/>
              <a:buChar char="•"/>
            </a:pPr>
            <a:r>
              <a:rPr lang="en-US" sz="980" dirty="0"/>
              <a:t>Orchestration via Azure Data Factory</a:t>
            </a:r>
          </a:p>
          <a:p>
            <a:pPr marL="454827" lvl="1" indent="-171417">
              <a:buFont typeface="Arial" charset="0"/>
              <a:buChar char="•"/>
            </a:pPr>
            <a:r>
              <a:rPr lang="en-US" sz="980" dirty="0"/>
              <a:t>Available in most Azure Regions (27) including </a:t>
            </a:r>
            <a:r>
              <a:rPr lang="en-US" sz="980" dirty="0" err="1"/>
              <a:t>Gov</a:t>
            </a:r>
            <a:r>
              <a:rPr lang="en-US" sz="980" dirty="0"/>
              <a:t> Cloud and Federal Clouds</a:t>
            </a:r>
          </a:p>
          <a:p>
            <a:pPr marL="0" indent="0">
              <a:buNone/>
            </a:pPr>
            <a:endParaRPr lang="en-US" sz="980" b="1" dirty="0">
              <a:solidFill>
                <a:srgbClr val="0070C0"/>
              </a:solidFill>
            </a:endParaRPr>
          </a:p>
          <a:p>
            <a:pPr marL="0" indent="0">
              <a:buNone/>
            </a:pPr>
            <a:r>
              <a:rPr lang="en-US" sz="980" b="1" dirty="0">
                <a:solidFill>
                  <a:srgbClr val="0070C0"/>
                </a:solidFill>
              </a:rPr>
              <a:t>Guidance</a:t>
            </a:r>
          </a:p>
          <a:p>
            <a:pPr indent="-173702"/>
            <a:r>
              <a:rPr lang="en-US" sz="980" dirty="0"/>
              <a:t>Customer needs Hadoop technologies other than, or in addition to Spark</a:t>
            </a:r>
          </a:p>
          <a:p>
            <a:pPr indent="-173702"/>
            <a:r>
              <a:rPr lang="en-US" sz="980" dirty="0"/>
              <a:t>Customer prefers Hortonworks Spark distribution to stay closer to OSS codebase and/or ‘Lift and Shift’ from on-premises deployments</a:t>
            </a:r>
          </a:p>
          <a:p>
            <a:pPr indent="-173702"/>
            <a:r>
              <a:rPr lang="en-US" sz="980" dirty="0"/>
              <a:t>Customer has specific project requirements that are only available on HDInsight</a:t>
            </a:r>
          </a:p>
          <a:p>
            <a:pPr marL="0" indent="0">
              <a:buNone/>
            </a:pPr>
            <a:endParaRPr lang="en-US" sz="980" dirty="0"/>
          </a:p>
          <a:p>
            <a:pPr marL="0" indent="0">
              <a:buNone/>
            </a:pPr>
            <a:endParaRPr lang="en-US" sz="980" dirty="0"/>
          </a:p>
        </p:txBody>
      </p:sp>
      <p:sp>
        <p:nvSpPr>
          <p:cNvPr id="4" name="Text Placeholder 3"/>
          <p:cNvSpPr>
            <a:spLocks noGrp="1"/>
          </p:cNvSpPr>
          <p:nvPr>
            <p:ph type="body" idx="2"/>
          </p:nvPr>
        </p:nvSpPr>
        <p:spPr>
          <a:xfrm>
            <a:off x="4256072" y="1542084"/>
            <a:ext cx="3701938" cy="5198572"/>
          </a:xfrm>
        </p:spPr>
        <p:txBody>
          <a:bodyPr/>
          <a:lstStyle/>
          <a:p>
            <a:pPr marL="165068" indent="0" algn="ctr">
              <a:buNone/>
            </a:pPr>
            <a:r>
              <a:rPr lang="en-US" sz="1568" b="1" dirty="0">
                <a:solidFill>
                  <a:schemeClr val="bg1"/>
                </a:solidFill>
              </a:rPr>
              <a:t>Azure Databricks</a:t>
            </a:r>
          </a:p>
          <a:p>
            <a:pPr marL="165068" indent="0" algn="ctr">
              <a:buNone/>
            </a:pPr>
            <a:endParaRPr lang="en-US" sz="1961" b="1" dirty="0">
              <a:solidFill>
                <a:schemeClr val="bg1"/>
              </a:solidFill>
            </a:endParaRPr>
          </a:p>
          <a:p>
            <a:pPr marL="0" indent="0">
              <a:buNone/>
            </a:pPr>
            <a:r>
              <a:rPr lang="en-US" sz="980" b="1" dirty="0">
                <a:solidFill>
                  <a:srgbClr val="0070C0"/>
                </a:solidFill>
              </a:rPr>
              <a:t>What It Is</a:t>
            </a:r>
          </a:p>
          <a:p>
            <a:pPr indent="-173702"/>
            <a:r>
              <a:rPr lang="en-US" sz="980" dirty="0"/>
              <a:t>Databricks’ Spark service as a first party service on Azure</a:t>
            </a:r>
          </a:p>
          <a:p>
            <a:pPr indent="-173702"/>
            <a:r>
              <a:rPr lang="en-US" sz="980" dirty="0"/>
              <a:t>Single engine for Batch, Streaming, ML and Graph</a:t>
            </a:r>
          </a:p>
          <a:p>
            <a:pPr indent="-173702"/>
            <a:r>
              <a:rPr lang="en-US" sz="980" dirty="0"/>
              <a:t>Best-in-class notebooks experience for optimal productivity and collaboration</a:t>
            </a:r>
          </a:p>
          <a:p>
            <a:pPr indent="-173702"/>
            <a:r>
              <a:rPr lang="en-US" sz="980" b="1" dirty="0"/>
              <a:t>Enterprise Features</a:t>
            </a:r>
          </a:p>
          <a:p>
            <a:pPr marL="228556" indent="-228556"/>
            <a:r>
              <a:rPr lang="en-US" sz="980" dirty="0"/>
              <a:t>Native Integration with Azure for Security via AAD (OAuth)</a:t>
            </a:r>
            <a:endParaRPr lang="en-US" sz="980" b="1" dirty="0"/>
          </a:p>
          <a:p>
            <a:pPr marL="228556" indent="-228556"/>
            <a:r>
              <a:rPr lang="en-US" sz="980" dirty="0"/>
              <a:t>Optimized engine for better performance and scalability</a:t>
            </a:r>
          </a:p>
          <a:p>
            <a:pPr marL="228556" indent="-228556"/>
            <a:r>
              <a:rPr lang="en-US" sz="980" dirty="0"/>
              <a:t>RBAC for Notebooks and APIs</a:t>
            </a:r>
          </a:p>
          <a:p>
            <a:pPr marL="228556" indent="-228556"/>
            <a:r>
              <a:rPr lang="en-US" sz="980" dirty="0"/>
              <a:t>Auto-scaling and cluster termination capabilities</a:t>
            </a:r>
          </a:p>
          <a:p>
            <a:pPr marL="228556" indent="-228556"/>
            <a:r>
              <a:rPr lang="en-US" sz="980" dirty="0"/>
              <a:t>Native integration with SQL DW and other Azure services</a:t>
            </a:r>
          </a:p>
          <a:p>
            <a:pPr marL="228556" indent="-228556"/>
            <a:r>
              <a:rPr lang="en-US" sz="980" dirty="0" err="1"/>
              <a:t>Serverless</a:t>
            </a:r>
            <a:r>
              <a:rPr lang="en-US" sz="980" dirty="0"/>
              <a:t> pools for easier management of resources</a:t>
            </a:r>
          </a:p>
          <a:p>
            <a:pPr marL="228556" indent="-228556"/>
            <a:endParaRPr lang="en-US" sz="980" dirty="0"/>
          </a:p>
          <a:p>
            <a:pPr marL="0" indent="0">
              <a:buNone/>
            </a:pPr>
            <a:r>
              <a:rPr lang="en-US" sz="980" b="1" dirty="0">
                <a:solidFill>
                  <a:srgbClr val="0070C0"/>
                </a:solidFill>
              </a:rPr>
              <a:t>Guidance</a:t>
            </a:r>
          </a:p>
          <a:p>
            <a:pPr indent="-173702"/>
            <a:r>
              <a:rPr lang="en-US" sz="980" dirty="0"/>
              <a:t>Customer needs the best option for Spark on Azure</a:t>
            </a:r>
          </a:p>
          <a:p>
            <a:pPr indent="-173702"/>
            <a:r>
              <a:rPr lang="en-US" sz="980" dirty="0"/>
              <a:t>Customer teams are comfortable with notebooks and Spark</a:t>
            </a:r>
          </a:p>
          <a:p>
            <a:pPr indent="-173702"/>
            <a:r>
              <a:rPr lang="en-US" sz="980" dirty="0"/>
              <a:t>Customers need Auto-scaling and</a:t>
            </a:r>
          </a:p>
          <a:p>
            <a:pPr indent="-173702"/>
            <a:r>
              <a:rPr lang="en-US" sz="980" dirty="0"/>
              <a:t>Customer needs to build integrated and performant data pipelines</a:t>
            </a:r>
          </a:p>
          <a:p>
            <a:pPr indent="-173702"/>
            <a:r>
              <a:rPr lang="en-US" sz="980" dirty="0"/>
              <a:t>Customer is comfortable with limited regional availability (3 in preview, 8 by GA)</a:t>
            </a:r>
          </a:p>
          <a:p>
            <a:pPr indent="-173702"/>
            <a:endParaRPr lang="en-US" sz="980" dirty="0"/>
          </a:p>
        </p:txBody>
      </p:sp>
      <p:sp>
        <p:nvSpPr>
          <p:cNvPr id="5" name="Text Placeholder 4"/>
          <p:cNvSpPr>
            <a:spLocks noGrp="1"/>
          </p:cNvSpPr>
          <p:nvPr>
            <p:ph type="body" idx="3"/>
          </p:nvPr>
        </p:nvSpPr>
        <p:spPr>
          <a:xfrm>
            <a:off x="8129372" y="1542084"/>
            <a:ext cx="3710477" cy="4481966"/>
          </a:xfrm>
        </p:spPr>
        <p:txBody>
          <a:bodyPr/>
          <a:lstStyle/>
          <a:p>
            <a:pPr marL="165068" indent="0" algn="ctr">
              <a:buNone/>
            </a:pPr>
            <a:r>
              <a:rPr lang="en-US" sz="1372" b="1" dirty="0">
                <a:solidFill>
                  <a:schemeClr val="bg1"/>
                </a:solidFill>
              </a:rPr>
              <a:t>Azure ML</a:t>
            </a:r>
          </a:p>
          <a:p>
            <a:pPr marL="165068" indent="0" algn="ctr">
              <a:buNone/>
            </a:pPr>
            <a:endParaRPr lang="en-US" sz="1961" b="1" dirty="0">
              <a:solidFill>
                <a:schemeClr val="bg1"/>
              </a:solidFill>
            </a:endParaRPr>
          </a:p>
          <a:p>
            <a:pPr marL="0" indent="0">
              <a:buNone/>
            </a:pPr>
            <a:r>
              <a:rPr lang="en-US" sz="980" b="1" dirty="0">
                <a:solidFill>
                  <a:srgbClr val="0070C0"/>
                </a:solidFill>
              </a:rPr>
              <a:t>What It Is</a:t>
            </a:r>
          </a:p>
          <a:p>
            <a:pPr indent="-173702"/>
            <a:r>
              <a:rPr lang="en-US" sz="980" dirty="0"/>
              <a:t>Azure first party service for Machine Learning</a:t>
            </a:r>
          </a:p>
          <a:p>
            <a:pPr indent="-173702"/>
            <a:r>
              <a:rPr lang="en-US" sz="980" dirty="0"/>
              <a:t>Leverage existing ML libraries or extend with Python and R</a:t>
            </a:r>
          </a:p>
          <a:p>
            <a:pPr indent="-173702"/>
            <a:r>
              <a:rPr lang="en-US" sz="980" dirty="0"/>
              <a:t>Targets emerging data scientists with drag &amp; drop offering</a:t>
            </a:r>
          </a:p>
          <a:p>
            <a:pPr indent="-173702"/>
            <a:r>
              <a:rPr lang="en-US" sz="980" dirty="0"/>
              <a:t>Targets professional data scientists with</a:t>
            </a:r>
          </a:p>
          <a:p>
            <a:pPr lvl="1" indent="-173702"/>
            <a:r>
              <a:rPr lang="en-US" sz="900" dirty="0"/>
              <a:t>Experimentation service</a:t>
            </a:r>
          </a:p>
          <a:p>
            <a:pPr lvl="1" indent="-173702"/>
            <a:r>
              <a:rPr lang="en-US" sz="900" dirty="0"/>
              <a:t>Model management service</a:t>
            </a:r>
          </a:p>
          <a:p>
            <a:pPr lvl="1" indent="-173702"/>
            <a:r>
              <a:rPr lang="en-US" sz="900" dirty="0"/>
              <a:t>Works with customers IDE of choice</a:t>
            </a:r>
            <a:endParaRPr lang="en-US" sz="1500" dirty="0"/>
          </a:p>
          <a:p>
            <a:pPr marL="0" indent="0">
              <a:buNone/>
            </a:pPr>
            <a:endParaRPr lang="en-US" sz="980" b="1" dirty="0">
              <a:solidFill>
                <a:srgbClr val="0070C0"/>
              </a:solidFill>
            </a:endParaRPr>
          </a:p>
          <a:p>
            <a:pPr marL="0" indent="0">
              <a:buNone/>
            </a:pPr>
            <a:r>
              <a:rPr lang="en-US" sz="980" b="1" dirty="0">
                <a:solidFill>
                  <a:srgbClr val="0070C0"/>
                </a:solidFill>
              </a:rPr>
              <a:t>Guidance</a:t>
            </a:r>
          </a:p>
          <a:p>
            <a:pPr marL="171450" indent="-171450"/>
            <a:r>
              <a:rPr lang="en-US" sz="980" dirty="0"/>
              <a:t>Azure Machine Learning Studio is a GUI based ML tool for emerging Data Scientists to experiment and operationalize with least friction</a:t>
            </a:r>
          </a:p>
          <a:p>
            <a:pPr marL="171450" indent="-171450"/>
            <a:r>
              <a:rPr lang="en-US" sz="980" dirty="0"/>
              <a:t>Azure Machine Learning Workbench is not a compute engine &amp; uses external engines for Compute, including SQL Server and Spark </a:t>
            </a:r>
          </a:p>
          <a:p>
            <a:pPr marL="171450" indent="-171450"/>
            <a:r>
              <a:rPr lang="en-US" sz="980" dirty="0"/>
              <a:t>AML deploys models to HDI Spark currently</a:t>
            </a:r>
          </a:p>
          <a:p>
            <a:pPr marL="171450" indent="-171450"/>
            <a:r>
              <a:rPr lang="en-US" sz="980" dirty="0"/>
              <a:t>AML should be able to deploy Azure Databricks in the near future</a:t>
            </a:r>
            <a:endParaRPr lang="en-US" sz="1961" dirty="0"/>
          </a:p>
        </p:txBody>
      </p:sp>
      <p:sp>
        <p:nvSpPr>
          <p:cNvPr id="11" name="Title 1">
            <a:extLst>
              <a:ext uri="{FF2B5EF4-FFF2-40B4-BE49-F238E27FC236}">
                <a16:creationId xmlns:a16="http://schemas.microsoft.com/office/drawing/2014/main" id="{7FC06428-A70A-4860-807B-3294B207F1A9}"/>
              </a:ext>
            </a:extLst>
          </p:cNvPr>
          <p:cNvSpPr txBox="1">
            <a:spLocks/>
          </p:cNvSpPr>
          <p:nvPr/>
        </p:nvSpPr>
        <p:spPr>
          <a:xfrm>
            <a:off x="268080" y="277696"/>
            <a:ext cx="11655840" cy="899665"/>
          </a:xfrm>
          <a:prstGeom prst="rect">
            <a:avLst/>
          </a:prstGeom>
        </p:spPr>
        <p:txBody>
          <a:bodyPr vert="horz" wrap="square" lIns="146304" tIns="91440" rIns="146304" bIns="91440" rtlCol="0" anchor="ctr">
            <a:norm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2400" b="0" i="0" u="none" strike="noStrike" kern="1200" cap="all" spc="800" normalizeH="0" baseline="0" noProof="0" dirty="0">
                <a:ln w="3175">
                  <a:noFill/>
                </a:ln>
                <a:solidFill>
                  <a:srgbClr val="0078D7"/>
                </a:solidFill>
                <a:effectLst/>
                <a:uLnTx/>
                <a:uFillTx/>
                <a:latin typeface="Segoe UI Light" charset="0"/>
                <a:ea typeface="+mn-ea"/>
                <a:cs typeface="Segoe UI Light" charset="0"/>
              </a:rPr>
              <a:t>LOOKING ACROSS THE OFFERINGS</a:t>
            </a:r>
          </a:p>
        </p:txBody>
      </p:sp>
    </p:spTree>
    <p:extLst>
      <p:ext uri="{BB962C8B-B14F-4D97-AF65-F5344CB8AC3E}">
        <p14:creationId xmlns:p14="http://schemas.microsoft.com/office/powerpoint/2010/main" val="16672303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269240" y="2962719"/>
            <a:ext cx="11653523" cy="932563"/>
          </a:xfrm>
        </p:spPr>
        <p:txBody>
          <a:bodyPr/>
          <a:lstStyle/>
          <a:p>
            <a:r>
              <a:rPr lang="en-US" dirty="0"/>
              <a:t>Cosmos DB</a:t>
            </a:r>
          </a:p>
        </p:txBody>
      </p:sp>
    </p:spTree>
    <p:extLst>
      <p:ext uri="{BB962C8B-B14F-4D97-AF65-F5344CB8AC3E}">
        <p14:creationId xmlns:p14="http://schemas.microsoft.com/office/powerpoint/2010/main" val="400658115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353535"/>
                </a:solidFill>
                <a:latin typeface="Segoe UI Light" panose="020B0502040204020203" pitchFamily="34" charset="0"/>
                <a:cs typeface="Segoe UI Light" panose="020B0502040204020203" pitchFamily="34" charset="0"/>
              </a:rPr>
              <a:t>Relational Databases vs Non-Relational Databases (NoSQL) vs Hadoop</a:t>
            </a:r>
          </a:p>
        </p:txBody>
      </p:sp>
      <p:sp>
        <p:nvSpPr>
          <p:cNvPr id="3" name="TextBox 2"/>
          <p:cNvSpPr txBox="1"/>
          <p:nvPr/>
        </p:nvSpPr>
        <p:spPr>
          <a:xfrm>
            <a:off x="472965" y="1534510"/>
            <a:ext cx="11361683" cy="2862322"/>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RDBMS (</a:t>
            </a:r>
            <a:r>
              <a:rPr kumimoji="0" lang="en-US" sz="2000" b="0" i="0" u="none" strike="noStrike" kern="0" cap="none" spc="0" normalizeH="0" baseline="0" noProof="0">
                <a:ln>
                  <a:noFill/>
                </a:ln>
                <a:solidFill>
                  <a:srgbClr val="353535"/>
                </a:solidFill>
                <a:effectLst/>
                <a:uLnTx/>
                <a:uFillTx/>
                <a:latin typeface="Segoe UI Light" panose="020B0502040204020203" pitchFamily="34" charset="0"/>
                <a:ea typeface="+mn-ea"/>
                <a:cs typeface="Segoe UI Light" panose="020B0502040204020203" pitchFamily="34" charset="0"/>
              </a:rPr>
              <a:t>SQL Server) for </a:t>
            </a:r>
            <a:r>
              <a:rPr kumimoji="0" lang="en-US" sz="20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enterprise OLTP and ACID compliance, or </a:t>
            </a:r>
            <a:r>
              <a:rPr kumimoji="0" lang="en-US" sz="2000" b="0" i="0" u="none" strike="noStrike" kern="0" cap="none" spc="0" normalizeH="0" baseline="0" noProof="0" dirty="0" err="1">
                <a:ln>
                  <a:noFill/>
                </a:ln>
                <a:solidFill>
                  <a:srgbClr val="353535"/>
                </a:solidFill>
                <a:effectLst/>
                <a:uLnTx/>
                <a:uFillTx/>
                <a:latin typeface="Segoe UI Light" panose="020B0502040204020203" pitchFamily="34" charset="0"/>
                <a:ea typeface="+mn-ea"/>
                <a:cs typeface="Segoe UI Light" panose="020B0502040204020203" pitchFamily="34" charset="0"/>
              </a:rPr>
              <a:t>db’s</a:t>
            </a:r>
            <a:r>
              <a:rPr kumimoji="0" lang="en-US" sz="20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 under 5TB</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NoSQL (Cosmos </a:t>
            </a:r>
            <a:r>
              <a:rPr lang="en-US" sz="2000" kern="0" dirty="0">
                <a:solidFill>
                  <a:srgbClr val="353535"/>
                </a:solidFill>
                <a:latin typeface="Segoe UI Light" panose="020B0502040204020203" pitchFamily="34" charset="0"/>
                <a:cs typeface="Segoe UI Light" panose="020B0502040204020203" pitchFamily="34" charset="0"/>
              </a:rPr>
              <a:t>DB) </a:t>
            </a:r>
            <a:r>
              <a:rPr kumimoji="0" lang="en-US" sz="20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for scaled OLTP and JSON documents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Hadoop for big data analytics (OLAP) or Data Lake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(from my presentation “Relational Databases vs Non-Relational Databases”)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353535"/>
              </a:solidFill>
              <a:effectLst/>
              <a:uLnTx/>
              <a:uFillTx/>
              <a:latin typeface="Segoe UI"/>
              <a:ea typeface="+mn-ea"/>
              <a:cs typeface="+mn-cs"/>
            </a:endParaRPr>
          </a:p>
        </p:txBody>
      </p:sp>
    </p:spTree>
    <p:extLst>
      <p:ext uri="{BB962C8B-B14F-4D97-AF65-F5344CB8AC3E}">
        <p14:creationId xmlns:p14="http://schemas.microsoft.com/office/powerpoint/2010/main" val="36059196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0" y="-7233"/>
            <a:ext cx="12192000" cy="6865233"/>
          </a:xfrm>
          <a:prstGeom prst="rect">
            <a:avLst/>
          </a:prstGeom>
          <a:solidFill>
            <a:srgbClr val="3999C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pic>
        <p:nvPicPr>
          <p:cNvPr id="4" name="Picture 3"/>
          <p:cNvPicPr>
            <a:picLocks noChangeAspect="1"/>
          </p:cNvPicPr>
          <p:nvPr/>
        </p:nvPicPr>
        <p:blipFill rotWithShape="1">
          <a:blip r:embed="rId3"/>
          <a:srcRect r="8487"/>
          <a:stretch/>
        </p:blipFill>
        <p:spPr>
          <a:xfrm flipH="1">
            <a:off x="-1" y="669773"/>
            <a:ext cx="12192000" cy="6195462"/>
          </a:xfrm>
          <a:prstGeom prst="rect">
            <a:avLst/>
          </a:prstGeom>
        </p:spPr>
      </p:pic>
      <p:sp>
        <p:nvSpPr>
          <p:cNvPr id="48" name="Rectangle 47"/>
          <p:cNvSpPr/>
          <p:nvPr/>
        </p:nvSpPr>
        <p:spPr>
          <a:xfrm>
            <a:off x="0" y="-14469"/>
            <a:ext cx="12192000" cy="6879703"/>
          </a:xfrm>
          <a:prstGeom prst="rect">
            <a:avLst/>
          </a:prstGeom>
          <a:solidFill>
            <a:schemeClr val="tx1">
              <a:alpha val="56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2" name="Title 1"/>
          <p:cNvSpPr>
            <a:spLocks noGrp="1"/>
          </p:cNvSpPr>
          <p:nvPr>
            <p:ph type="title"/>
          </p:nvPr>
        </p:nvSpPr>
        <p:spPr/>
        <p:txBody>
          <a:bodyPr/>
          <a:lstStyle/>
          <a:p>
            <a:r>
              <a:rPr lang="en-US"/>
              <a:t>Domino’s Pizza delivers </a:t>
            </a:r>
            <a:br>
              <a:rPr lang="en-US"/>
            </a:br>
            <a:r>
              <a:rPr lang="en-US"/>
              <a:t>through globally-distributed apps </a:t>
            </a:r>
            <a:endParaRPr lang="en-US" dirty="0"/>
          </a:p>
        </p:txBody>
      </p:sp>
      <p:sp>
        <p:nvSpPr>
          <p:cNvPr id="13" name="Text Placeholder 12"/>
          <p:cNvSpPr>
            <a:spLocks noGrp="1"/>
          </p:cNvSpPr>
          <p:nvPr>
            <p:ph type="body" sz="quarter" idx="10"/>
          </p:nvPr>
        </p:nvSpPr>
        <p:spPr/>
        <p:txBody>
          <a:bodyPr>
            <a:normAutofit/>
          </a:bodyPr>
          <a:lstStyle/>
          <a:p>
            <a:r>
              <a:rPr lang="en-US" dirty="0"/>
              <a:t>Tech-centric consumers across continents demand instant access and uninterrupted service</a:t>
            </a:r>
          </a:p>
          <a:p>
            <a:pPr lvl="1"/>
            <a:r>
              <a:rPr lang="en-US" dirty="0"/>
              <a:t>99.99% uptime</a:t>
            </a:r>
          </a:p>
          <a:p>
            <a:pPr lvl="1"/>
            <a:r>
              <a:rPr lang="en-US" dirty="0"/>
              <a:t>Millisecond load latency</a:t>
            </a:r>
          </a:p>
          <a:p>
            <a:pPr lvl="1"/>
            <a:r>
              <a:rPr lang="en-US" dirty="0"/>
              <a:t>Globally distributed order-processing</a:t>
            </a:r>
          </a:p>
        </p:txBody>
      </p:sp>
      <p:sp>
        <p:nvSpPr>
          <p:cNvPr id="5" name="Content Placeholder 2"/>
          <p:cNvSpPr txBox="1">
            <a:spLocks/>
          </p:cNvSpPr>
          <p:nvPr/>
        </p:nvSpPr>
        <p:spPr>
          <a:xfrm>
            <a:off x="0" y="106102"/>
            <a:ext cx="4621161" cy="378125"/>
          </a:xfrm>
          <a:prstGeom prst="rect">
            <a:avLst/>
          </a:prstGeom>
          <a:solidFill>
            <a:schemeClr val="accent5"/>
          </a:solidFill>
        </p:spPr>
        <p:txBody>
          <a:bodyPr wrap="square" lIns="365760" rIns="13716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FFFFFF"/>
                </a:solidFill>
                <a:effectLst/>
                <a:uLnTx/>
                <a:uFillTx/>
                <a:latin typeface="Segoe UI"/>
                <a:ea typeface="+mn-ea"/>
                <a:cs typeface="+mn-cs"/>
              </a:rPr>
              <a:t>Globally-distributed mission-critical apps</a:t>
            </a:r>
          </a:p>
        </p:txBody>
      </p:sp>
      <p:sp>
        <p:nvSpPr>
          <p:cNvPr id="9" name="Rectangle 8"/>
          <p:cNvSpPr/>
          <p:nvPr/>
        </p:nvSpPr>
        <p:spPr>
          <a:xfrm>
            <a:off x="6253842" y="2546555"/>
            <a:ext cx="5938157" cy="4318679"/>
          </a:xfrm>
          <a:prstGeom prst="rect">
            <a:avLst/>
          </a:prstGeom>
          <a:solidFill>
            <a:srgbClr val="D7EDF7">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8" name="Pictur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4812" y="163311"/>
            <a:ext cx="1076490" cy="1032588"/>
          </a:xfrm>
          <a:prstGeom prst="rect">
            <a:avLst/>
          </a:prstGeom>
        </p:spPr>
      </p:pic>
      <p:pic>
        <p:nvPicPr>
          <p:cNvPr id="26" name="Graphic 2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46130" y="2952118"/>
            <a:ext cx="6710795" cy="3628159"/>
          </a:xfrm>
          <a:prstGeom prst="rect">
            <a:avLst/>
          </a:prstGeom>
        </p:spPr>
      </p:pic>
    </p:spTree>
    <p:extLst>
      <p:ext uri="{BB962C8B-B14F-4D97-AF65-F5344CB8AC3E}">
        <p14:creationId xmlns:p14="http://schemas.microsoft.com/office/powerpoint/2010/main" val="770225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Freeform: Shape 99"/>
          <p:cNvSpPr/>
          <p:nvPr/>
        </p:nvSpPr>
        <p:spPr>
          <a:xfrm>
            <a:off x="35631" y="5112426"/>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rgbClr val="0070C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2" name="TextBox 91">
            <a:extLst/>
          </p:cNvPr>
          <p:cNvSpPr txBox="1"/>
          <p:nvPr/>
        </p:nvSpPr>
        <p:spPr>
          <a:xfrm>
            <a:off x="2706509" y="985306"/>
            <a:ext cx="6778983" cy="338554"/>
          </a:xfrm>
          <a:prstGeom prst="rect">
            <a:avLst/>
          </a:prstGeom>
          <a:noFill/>
        </p:spPr>
        <p:txBody>
          <a:bodyPr wrap="square" lIns="91440" tIns="9144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A globally distributed, massively scalable, multi-model database service</a:t>
            </a:r>
          </a:p>
        </p:txBody>
      </p:sp>
      <p:sp>
        <p:nvSpPr>
          <p:cNvPr id="925" name="Freeform: Shape 924"/>
          <p:cNvSpPr>
            <a:spLocks/>
          </p:cNvSpPr>
          <p:nvPr/>
        </p:nvSpPr>
        <p:spPr bwMode="auto">
          <a:xfrm>
            <a:off x="1281628" y="5364003"/>
            <a:ext cx="9922465" cy="1934496"/>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accent6">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28" name="Freeform: Shape 827"/>
          <p:cNvSpPr/>
          <p:nvPr/>
        </p:nvSpPr>
        <p:spPr>
          <a:xfrm>
            <a:off x="1297836" y="2891527"/>
            <a:ext cx="669864" cy="309672"/>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30" name="Freeform: Shape 28"/>
          <p:cNvSpPr/>
          <p:nvPr/>
        </p:nvSpPr>
        <p:spPr>
          <a:xfrm>
            <a:off x="7748855" y="2314923"/>
            <a:ext cx="722852" cy="623188"/>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839" name="Picture 838" descr="https://upload.wikimedia.org/wikipedia/en/thumb/5/54/Gremlin_%28programming_language%29.png/383px-Gremlin_%28programming_language%29.png"/>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305826" y="2119674"/>
            <a:ext cx="1560030" cy="606906"/>
          </a:xfrm>
          <a:prstGeom prst="rect">
            <a:avLst/>
          </a:prstGeom>
          <a:extLst>
            <a:ext uri="{909E8E84-426E-40DD-AFC4-6F175D3DCCD1}">
              <a14:hiddenFill xmlns:a14="http://schemas.microsoft.com/office/drawing/2010/main">
                <a:solidFill>
                  <a:srgbClr val="FFFFFF"/>
                </a:solidFill>
              </a14:hiddenFill>
            </a:ext>
          </a:extLst>
        </p:spPr>
      </p:pic>
      <p:grpSp>
        <p:nvGrpSpPr>
          <p:cNvPr id="865" name="Group 864"/>
          <p:cNvGrpSpPr/>
          <p:nvPr/>
        </p:nvGrpSpPr>
        <p:grpSpPr>
          <a:xfrm>
            <a:off x="8764940" y="3721436"/>
            <a:ext cx="586303" cy="377163"/>
            <a:chOff x="7117181" y="5146654"/>
            <a:chExt cx="663064" cy="426544"/>
          </a:xfrm>
          <a:solidFill>
            <a:srgbClr val="59B4D9"/>
          </a:solidFill>
        </p:grpSpPr>
        <p:sp>
          <p:nvSpPr>
            <p:cNvPr id="866" name="Oval 865"/>
            <p:cNvSpPr/>
            <p:nvPr/>
          </p:nvSpPr>
          <p:spPr bwMode="auto">
            <a:xfrm rot="715722">
              <a:off x="7117181" y="5146654"/>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7" name="Oval 866"/>
            <p:cNvSpPr/>
            <p:nvPr/>
          </p:nvSpPr>
          <p:spPr bwMode="auto">
            <a:xfrm>
              <a:off x="7476127" y="5224668"/>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8" name="Oval 867"/>
            <p:cNvSpPr/>
            <p:nvPr/>
          </p:nvSpPr>
          <p:spPr bwMode="auto">
            <a:xfrm>
              <a:off x="7296654"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9" name="Oval 868"/>
            <p:cNvSpPr/>
            <p:nvPr/>
          </p:nvSpPr>
          <p:spPr bwMode="auto">
            <a:xfrm>
              <a:off x="7655599"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870" name="Straight Connector 869"/>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871" name="Straight Connector 870"/>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872" name="Straight Connector 871"/>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873" name="Straight Connector 872"/>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grpSp>
        <p:nvGrpSpPr>
          <p:cNvPr id="874" name="Group 873"/>
          <p:cNvGrpSpPr/>
          <p:nvPr/>
        </p:nvGrpSpPr>
        <p:grpSpPr>
          <a:xfrm>
            <a:off x="6876015" y="3427909"/>
            <a:ext cx="499208" cy="473323"/>
            <a:chOff x="7128988" y="4166153"/>
            <a:chExt cx="604908" cy="573541"/>
          </a:xfrm>
        </p:grpSpPr>
        <p:cxnSp>
          <p:nvCxnSpPr>
            <p:cNvPr id="875" name="Straight Connector 874"/>
            <p:cNvCxnSpPr>
              <a:cxnSpLocks/>
            </p:cNvCxnSpPr>
            <p:nvPr/>
          </p:nvCxnSpPr>
          <p:spPr>
            <a:xfrm>
              <a:off x="7128988" y="4451736"/>
              <a:ext cx="238107" cy="72556"/>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876" name="Straight Connector 875"/>
            <p:cNvCxnSpPr>
              <a:cxnSpLocks/>
            </p:cNvCxnSpPr>
            <p:nvPr/>
          </p:nvCxnSpPr>
          <p:spPr>
            <a:xfrm flipV="1">
              <a:off x="7128988" y="4379180"/>
              <a:ext cx="233873" cy="72556"/>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77" name="Oval 876"/>
            <p:cNvSpPr/>
            <p:nvPr/>
          </p:nvSpPr>
          <p:spPr bwMode="auto">
            <a:xfrm>
              <a:off x="7128988" y="4383154"/>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878" name="Straight Connector 877"/>
            <p:cNvCxnSpPr>
              <a:cxnSpLocks/>
            </p:cNvCxnSpPr>
            <p:nvPr/>
          </p:nvCxnSpPr>
          <p:spPr>
            <a:xfrm>
              <a:off x="7367095" y="4524292"/>
              <a:ext cx="241432" cy="108368"/>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879" name="Straight Connector 878"/>
            <p:cNvCxnSpPr>
              <a:cxnSpLocks/>
            </p:cNvCxnSpPr>
            <p:nvPr/>
          </p:nvCxnSpPr>
          <p:spPr>
            <a:xfrm>
              <a:off x="7367095" y="4524292"/>
              <a:ext cx="229638" cy="1361"/>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0" name="Oval 879"/>
            <p:cNvSpPr/>
            <p:nvPr/>
          </p:nvSpPr>
          <p:spPr bwMode="auto">
            <a:xfrm rot="20946206">
              <a:off x="7596733" y="460253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881" name="Oval 880"/>
            <p:cNvSpPr/>
            <p:nvPr/>
          </p:nvSpPr>
          <p:spPr bwMode="auto">
            <a:xfrm>
              <a:off x="7596733" y="445707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882" name="Straight Connector 881"/>
            <p:cNvCxnSpPr>
              <a:cxnSpLocks/>
            </p:cNvCxnSpPr>
            <p:nvPr/>
          </p:nvCxnSpPr>
          <p:spPr>
            <a:xfrm>
              <a:off x="7362861" y="4379181"/>
              <a:ext cx="233872" cy="1013"/>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3" name="Oval 882"/>
            <p:cNvSpPr/>
            <p:nvPr/>
          </p:nvSpPr>
          <p:spPr bwMode="auto">
            <a:xfrm>
              <a:off x="7367095" y="4455710"/>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884" name="Straight Connector 883"/>
            <p:cNvCxnSpPr>
              <a:cxnSpLocks/>
            </p:cNvCxnSpPr>
            <p:nvPr/>
          </p:nvCxnSpPr>
          <p:spPr>
            <a:xfrm flipV="1">
              <a:off x="7362861" y="4277619"/>
              <a:ext cx="248934" cy="101562"/>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5" name="Oval 884"/>
            <p:cNvSpPr/>
            <p:nvPr/>
          </p:nvSpPr>
          <p:spPr bwMode="auto">
            <a:xfrm>
              <a:off x="7362861" y="4310599"/>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886" name="Oval 885"/>
            <p:cNvSpPr/>
            <p:nvPr/>
          </p:nvSpPr>
          <p:spPr bwMode="auto">
            <a:xfrm>
              <a:off x="7596733" y="4311612"/>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887" name="Oval 886"/>
            <p:cNvSpPr/>
            <p:nvPr/>
          </p:nvSpPr>
          <p:spPr bwMode="auto">
            <a:xfrm rot="377738">
              <a:off x="7596733" y="4166153"/>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889" name="TextBox 888"/>
          <p:cNvSpPr txBox="1"/>
          <p:nvPr/>
        </p:nvSpPr>
        <p:spPr>
          <a:xfrm>
            <a:off x="4367177" y="3835039"/>
            <a:ext cx="996428" cy="253916"/>
          </a:xfrm>
          <a:prstGeom prst="rect">
            <a:avLst/>
          </a:prstGeom>
          <a:noFill/>
        </p:spPr>
        <p:txBody>
          <a:bodyPr wrap="non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sp>
        <p:nvSpPr>
          <p:cNvPr id="890" name="TextBox 889"/>
          <p:cNvSpPr txBox="1"/>
          <p:nvPr/>
        </p:nvSpPr>
        <p:spPr>
          <a:xfrm>
            <a:off x="6832290" y="3910030"/>
            <a:ext cx="727122" cy="253916"/>
          </a:xfrm>
          <a:prstGeom prst="rect">
            <a:avLst/>
          </a:prstGeom>
          <a:noFill/>
        </p:spPr>
        <p:txBody>
          <a:bodyPr wrap="non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sp>
        <p:nvSpPr>
          <p:cNvPr id="891" name="TextBox 890"/>
          <p:cNvSpPr txBox="1"/>
          <p:nvPr/>
        </p:nvSpPr>
        <p:spPr>
          <a:xfrm>
            <a:off x="8931096" y="4198326"/>
            <a:ext cx="467436" cy="253916"/>
          </a:xfrm>
          <a:prstGeom prst="rect">
            <a:avLst/>
          </a:prstGeom>
          <a:noFill/>
        </p:spPr>
        <p:txBody>
          <a:bodyPr wrap="non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sp>
        <p:nvSpPr>
          <p:cNvPr id="893" name="TextBox 892"/>
          <p:cNvSpPr txBox="1"/>
          <p:nvPr/>
        </p:nvSpPr>
        <p:spPr>
          <a:xfrm>
            <a:off x="819605" y="5281277"/>
            <a:ext cx="2021708" cy="27699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50"/>
                </a:solidFill>
                <a:effectLst/>
                <a:uLnTx/>
                <a:uFillTx/>
                <a:latin typeface="Segoe UI"/>
                <a:ea typeface="+mn-ea"/>
                <a:cs typeface="Segoe UI Light" panose="020B0502040204020203" pitchFamily="34" charset="0"/>
              </a:rPr>
              <a:t>Turnkey global distribution</a:t>
            </a:r>
          </a:p>
        </p:txBody>
      </p:sp>
      <p:sp>
        <p:nvSpPr>
          <p:cNvPr id="894" name="TextBox 893"/>
          <p:cNvSpPr txBox="1"/>
          <p:nvPr/>
        </p:nvSpPr>
        <p:spPr>
          <a:xfrm>
            <a:off x="2665536" y="4724320"/>
            <a:ext cx="1858201" cy="461665"/>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50"/>
                </a:solidFill>
                <a:effectLst/>
                <a:uLnTx/>
                <a:uFillTx/>
                <a:latin typeface="Segoe UI"/>
                <a:ea typeface="+mn-ea"/>
                <a:cs typeface="Segoe UI Light" panose="020B05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50"/>
                </a:solidFill>
                <a:effectLst/>
                <a:uLnTx/>
                <a:uFillTx/>
                <a:latin typeface="Segoe UI"/>
                <a:ea typeface="+mn-ea"/>
                <a:cs typeface="Segoe UI Light" panose="020B0502040204020203" pitchFamily="34" charset="0"/>
              </a:rPr>
              <a:t>of storage &amp; throughput</a:t>
            </a:r>
          </a:p>
        </p:txBody>
      </p:sp>
      <p:sp>
        <p:nvSpPr>
          <p:cNvPr id="895" name="TextBox 894"/>
          <p:cNvSpPr txBox="1"/>
          <p:nvPr/>
        </p:nvSpPr>
        <p:spPr>
          <a:xfrm>
            <a:off x="4395441" y="4601933"/>
            <a:ext cx="3222357" cy="27699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50"/>
                </a:solidFill>
                <a:effectLst/>
                <a:uLnTx/>
                <a:uFillTx/>
                <a:latin typeface="Segoe UI"/>
                <a:ea typeface="+mn-ea"/>
                <a:cs typeface="Segoe UI Light" panose="020B0502040204020203" pitchFamily="34" charset="0"/>
              </a:rPr>
              <a:t>Guaranteed low latency at the 99</a:t>
            </a:r>
            <a:r>
              <a:rPr kumimoji="0" lang="en-US" sz="1200" b="0" i="0" u="none" strike="noStrike" kern="0" cap="none" spc="0" normalizeH="0" baseline="30000" noProof="0" dirty="0">
                <a:ln>
                  <a:noFill/>
                </a:ln>
                <a:solidFill>
                  <a:srgbClr val="002050"/>
                </a:solidFill>
                <a:effectLst/>
                <a:uLnTx/>
                <a:uFillTx/>
                <a:latin typeface="Segoe UI"/>
                <a:ea typeface="+mn-ea"/>
                <a:cs typeface="Segoe UI Light" panose="020B0502040204020203" pitchFamily="34" charset="0"/>
              </a:rPr>
              <a:t>th</a:t>
            </a:r>
            <a:r>
              <a:rPr kumimoji="0" lang="en-US" sz="1200" b="0" i="0" u="none" strike="noStrike" kern="0" cap="none" spc="0" normalizeH="0" baseline="0" noProof="0" dirty="0">
                <a:ln>
                  <a:noFill/>
                </a:ln>
                <a:solidFill>
                  <a:srgbClr val="002050"/>
                </a:solidFill>
                <a:effectLst/>
                <a:uLnTx/>
                <a:uFillTx/>
                <a:latin typeface="Segoe UI"/>
                <a:ea typeface="+mn-ea"/>
                <a:cs typeface="Segoe UI Light" panose="020B0502040204020203" pitchFamily="34" charset="0"/>
              </a:rPr>
              <a:t> percentile</a:t>
            </a:r>
          </a:p>
        </p:txBody>
      </p:sp>
      <p:sp>
        <p:nvSpPr>
          <p:cNvPr id="896" name="TextBox 895"/>
          <p:cNvSpPr txBox="1"/>
          <p:nvPr/>
        </p:nvSpPr>
        <p:spPr>
          <a:xfrm>
            <a:off x="9784423" y="5281277"/>
            <a:ext cx="1595309" cy="27699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50"/>
                </a:solidFill>
                <a:effectLst/>
                <a:uLnTx/>
                <a:uFillTx/>
                <a:latin typeface="Segoe UI"/>
                <a:ea typeface="+mn-ea"/>
                <a:cs typeface="Segoe UI Light" panose="020B0502040204020203" pitchFamily="34" charset="0"/>
              </a:rPr>
              <a:t>Comprehensive SLAs</a:t>
            </a:r>
          </a:p>
        </p:txBody>
      </p:sp>
      <p:sp>
        <p:nvSpPr>
          <p:cNvPr id="897" name="TextBox 896"/>
          <p:cNvSpPr txBox="1"/>
          <p:nvPr/>
        </p:nvSpPr>
        <p:spPr>
          <a:xfrm>
            <a:off x="7239920" y="4853295"/>
            <a:ext cx="2691764" cy="27699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50"/>
                </a:solidFill>
                <a:effectLst/>
                <a:uLnTx/>
                <a:uFillTx/>
                <a:latin typeface="Segoe UI"/>
                <a:ea typeface="+mn-ea"/>
                <a:cs typeface="Segoe UI Light" panose="020B0502040204020203" pitchFamily="34" charset="0"/>
              </a:rPr>
              <a:t>Five well-defined consistency models</a:t>
            </a:r>
          </a:p>
        </p:txBody>
      </p:sp>
      <p:grpSp>
        <p:nvGrpSpPr>
          <p:cNvPr id="905" name="Group 3"/>
          <p:cNvGrpSpPr/>
          <p:nvPr/>
        </p:nvGrpSpPr>
        <p:grpSpPr>
          <a:xfrm>
            <a:off x="2155722" y="5973361"/>
            <a:ext cx="752902" cy="752901"/>
            <a:chOff x="-4594157" y="2516834"/>
            <a:chExt cx="1070585" cy="1070585"/>
          </a:xfrm>
        </p:grpSpPr>
        <p:sp>
          <p:nvSpPr>
            <p:cNvPr id="906"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907" name="Group 5"/>
            <p:cNvGrpSpPr/>
            <p:nvPr/>
          </p:nvGrpSpPr>
          <p:grpSpPr>
            <a:xfrm>
              <a:off x="-4594157" y="2516834"/>
              <a:ext cx="1070585" cy="1070585"/>
              <a:chOff x="10232415" y="2527090"/>
              <a:chExt cx="1070585" cy="1070585"/>
            </a:xfrm>
          </p:grpSpPr>
          <p:sp>
            <p:nvSpPr>
              <p:cNvPr id="908"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909" name="Graphic 908" descr="Marke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32415" y="2527090"/>
                <a:ext cx="1070585" cy="1070585"/>
              </a:xfrm>
              <a:prstGeom prst="rect">
                <a:avLst/>
              </a:prstGeom>
            </p:spPr>
          </p:pic>
        </p:grpSp>
      </p:grpSp>
      <p:grpSp>
        <p:nvGrpSpPr>
          <p:cNvPr id="910" name="Group 14"/>
          <p:cNvGrpSpPr/>
          <p:nvPr/>
        </p:nvGrpSpPr>
        <p:grpSpPr>
          <a:xfrm>
            <a:off x="7205301" y="6094842"/>
            <a:ext cx="752902" cy="752901"/>
            <a:chOff x="-4594157" y="2516834"/>
            <a:chExt cx="1070585" cy="1070585"/>
          </a:xfrm>
        </p:grpSpPr>
        <p:sp>
          <p:nvSpPr>
            <p:cNvPr id="911"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912" name="Group 16"/>
            <p:cNvGrpSpPr/>
            <p:nvPr/>
          </p:nvGrpSpPr>
          <p:grpSpPr>
            <a:xfrm>
              <a:off x="-4594157" y="2516834"/>
              <a:ext cx="1070585" cy="1070585"/>
              <a:chOff x="10232415" y="2527090"/>
              <a:chExt cx="1070585" cy="1070585"/>
            </a:xfrm>
          </p:grpSpPr>
          <p:sp>
            <p:nvSpPr>
              <p:cNvPr id="913"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914" name="Graphic 913" descr="Marke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32415" y="2527090"/>
                <a:ext cx="1070585" cy="1070585"/>
              </a:xfrm>
              <a:prstGeom prst="rect">
                <a:avLst/>
              </a:prstGeom>
            </p:spPr>
          </p:pic>
        </p:grpSp>
      </p:grpSp>
      <p:grpSp>
        <p:nvGrpSpPr>
          <p:cNvPr id="915" name="Group 24"/>
          <p:cNvGrpSpPr/>
          <p:nvPr/>
        </p:nvGrpSpPr>
        <p:grpSpPr>
          <a:xfrm>
            <a:off x="6130269" y="5734258"/>
            <a:ext cx="752902" cy="752901"/>
            <a:chOff x="-4594157" y="2516834"/>
            <a:chExt cx="1070585" cy="1070585"/>
          </a:xfrm>
        </p:grpSpPr>
        <p:sp>
          <p:nvSpPr>
            <p:cNvPr id="916"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917" name="Group 26"/>
            <p:cNvGrpSpPr/>
            <p:nvPr/>
          </p:nvGrpSpPr>
          <p:grpSpPr>
            <a:xfrm>
              <a:off x="-4594157" y="2516834"/>
              <a:ext cx="1070585" cy="1070585"/>
              <a:chOff x="10232415" y="2527090"/>
              <a:chExt cx="1070585" cy="1070585"/>
            </a:xfrm>
          </p:grpSpPr>
          <p:sp>
            <p:nvSpPr>
              <p:cNvPr id="918"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919" name="Graphic 918" descr="Marke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32415" y="2527090"/>
                <a:ext cx="1070585" cy="1070585"/>
              </a:xfrm>
              <a:prstGeom prst="rect">
                <a:avLst/>
              </a:prstGeom>
            </p:spPr>
          </p:pic>
        </p:grpSp>
      </p:grpSp>
      <p:grpSp>
        <p:nvGrpSpPr>
          <p:cNvPr id="920" name="Group 900"/>
          <p:cNvGrpSpPr/>
          <p:nvPr/>
        </p:nvGrpSpPr>
        <p:grpSpPr>
          <a:xfrm>
            <a:off x="9313584" y="5734258"/>
            <a:ext cx="752902" cy="752901"/>
            <a:chOff x="-4594157" y="2516834"/>
            <a:chExt cx="1070585" cy="1070585"/>
          </a:xfrm>
        </p:grpSpPr>
        <p:sp>
          <p:nvSpPr>
            <p:cNvPr id="921"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922" name="Group 902"/>
            <p:cNvGrpSpPr/>
            <p:nvPr/>
          </p:nvGrpSpPr>
          <p:grpSpPr>
            <a:xfrm>
              <a:off x="-4594157" y="2516834"/>
              <a:ext cx="1070585" cy="1070585"/>
              <a:chOff x="10232415" y="2527090"/>
              <a:chExt cx="1070585" cy="1070585"/>
            </a:xfrm>
          </p:grpSpPr>
          <p:sp>
            <p:nvSpPr>
              <p:cNvPr id="923"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924" name="Graphic 923" descr="Marke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32415" y="2527090"/>
                <a:ext cx="1070585" cy="1070585"/>
              </a:xfrm>
              <a:prstGeom prst="rect">
                <a:avLst/>
              </a:prstGeom>
            </p:spPr>
          </p:pic>
        </p:grpSp>
      </p:grpSp>
      <p:sp>
        <p:nvSpPr>
          <p:cNvPr id="9" name="Freeform: Shape 8"/>
          <p:cNvSpPr/>
          <p:nvPr/>
        </p:nvSpPr>
        <p:spPr>
          <a:xfrm>
            <a:off x="-7257" y="4307407"/>
            <a:ext cx="12199257" cy="1037701"/>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28" name="Freeform: Shape 927"/>
          <p:cNvSpPr/>
          <p:nvPr/>
        </p:nvSpPr>
        <p:spPr>
          <a:xfrm>
            <a:off x="-7257" y="3211055"/>
            <a:ext cx="12199257" cy="1020029"/>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Box 2"/>
          <p:cNvSpPr txBox="1"/>
          <p:nvPr/>
        </p:nvSpPr>
        <p:spPr>
          <a:xfrm>
            <a:off x="8534389" y="2457991"/>
            <a:ext cx="111242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Table API</a:t>
            </a:r>
          </a:p>
        </p:txBody>
      </p:sp>
      <p:grpSp>
        <p:nvGrpSpPr>
          <p:cNvPr id="93" name="Group 92"/>
          <p:cNvGrpSpPr/>
          <p:nvPr/>
        </p:nvGrpSpPr>
        <p:grpSpPr>
          <a:xfrm>
            <a:off x="4468630" y="3601267"/>
            <a:ext cx="648960" cy="124646"/>
            <a:chOff x="4937947" y="5178778"/>
            <a:chExt cx="733930" cy="124646"/>
          </a:xfrm>
        </p:grpSpPr>
        <p:cxnSp>
          <p:nvCxnSpPr>
            <p:cNvPr id="94" name="Straight Connector 93"/>
            <p:cNvCxnSpPr>
              <a:cxnSpLocks/>
            </p:cNvCxnSpPr>
            <p:nvPr/>
          </p:nvCxnSpPr>
          <p:spPr>
            <a:xfrm>
              <a:off x="5062593" y="5241101"/>
              <a:ext cx="187117" cy="0"/>
            </a:xfrm>
            <a:prstGeom prst="line">
              <a:avLst/>
            </a:prstGeom>
            <a:noFill/>
            <a:ln w="12700" cap="flat" cmpd="sng" algn="ctr">
              <a:solidFill>
                <a:schemeClr val="tx2"/>
              </a:solidFill>
              <a:prstDash val="sysDot"/>
              <a:miter lim="800000"/>
              <a:headEnd type="none"/>
              <a:tailEnd type="none"/>
            </a:ln>
            <a:effectLst/>
          </p:spPr>
        </p:cxnSp>
        <p:sp>
          <p:nvSpPr>
            <p:cNvPr id="95" name="Oval 94"/>
            <p:cNvSpPr/>
            <p:nvPr/>
          </p:nvSpPr>
          <p:spPr bwMode="auto">
            <a:xfrm>
              <a:off x="4937947" y="5178778"/>
              <a:ext cx="124646" cy="124646"/>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6" name="Oval 95"/>
            <p:cNvSpPr/>
            <p:nvPr/>
          </p:nvSpPr>
          <p:spPr bwMode="auto">
            <a:xfrm>
              <a:off x="5249710"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7" name="Oval 96"/>
            <p:cNvSpPr/>
            <p:nvPr/>
          </p:nvSpPr>
          <p:spPr bwMode="auto">
            <a:xfrm>
              <a:off x="5404122"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8" name="Oval 97"/>
            <p:cNvSpPr/>
            <p:nvPr/>
          </p:nvSpPr>
          <p:spPr bwMode="auto">
            <a:xfrm>
              <a:off x="5558535"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118" name="Group 117"/>
          <p:cNvGrpSpPr/>
          <p:nvPr/>
        </p:nvGrpSpPr>
        <p:grpSpPr>
          <a:xfrm>
            <a:off x="2522203" y="3690015"/>
            <a:ext cx="752577" cy="642887"/>
            <a:chOff x="4511512" y="6316301"/>
            <a:chExt cx="695062" cy="1336579"/>
          </a:xfrm>
        </p:grpSpPr>
        <p:grpSp>
          <p:nvGrpSpPr>
            <p:cNvPr id="119" name="Group 118"/>
            <p:cNvGrpSpPr/>
            <p:nvPr/>
          </p:nvGrpSpPr>
          <p:grpSpPr>
            <a:xfrm>
              <a:off x="4511512" y="6316301"/>
              <a:ext cx="617679" cy="892977"/>
              <a:chOff x="4066669" y="5178779"/>
              <a:chExt cx="1357897" cy="892977"/>
            </a:xfrm>
          </p:grpSpPr>
          <p:cxnSp>
            <p:nvCxnSpPr>
              <p:cNvPr id="121" name="Straight Connector 120"/>
              <p:cNvCxnSpPr>
                <a:cxnSpLocks/>
              </p:cNvCxnSpPr>
              <p:nvPr/>
            </p:nvCxnSpPr>
            <p:spPr>
              <a:xfrm>
                <a:off x="4308965" y="5299925"/>
                <a:ext cx="895279" cy="0"/>
              </a:xfrm>
              <a:prstGeom prst="line">
                <a:avLst/>
              </a:prstGeom>
              <a:noFill/>
              <a:ln w="12700" cap="flat" cmpd="sng" algn="ctr">
                <a:solidFill>
                  <a:schemeClr val="tx2"/>
                </a:solidFill>
                <a:prstDash val="sysDot"/>
                <a:miter lim="800000"/>
                <a:headEnd type="none"/>
                <a:tailEnd type="none"/>
              </a:ln>
              <a:effectLst/>
            </p:spPr>
          </p:cxnSp>
          <p:sp>
            <p:nvSpPr>
              <p:cNvPr id="122" name="Oval 121"/>
              <p:cNvSpPr/>
              <p:nvPr/>
            </p:nvSpPr>
            <p:spPr bwMode="auto">
              <a:xfrm>
                <a:off x="4066669" y="517877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3" name="Oval 122"/>
              <p:cNvSpPr/>
              <p:nvPr/>
            </p:nvSpPr>
            <p:spPr bwMode="auto">
              <a:xfrm>
                <a:off x="5204244" y="5189764"/>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24" name="Straight Connector 123"/>
              <p:cNvCxnSpPr>
                <a:cxnSpLocks/>
              </p:cNvCxnSpPr>
              <p:nvPr/>
            </p:nvCxnSpPr>
            <p:spPr>
              <a:xfrm>
                <a:off x="4308965" y="5620439"/>
                <a:ext cx="895279" cy="0"/>
              </a:xfrm>
              <a:prstGeom prst="line">
                <a:avLst/>
              </a:prstGeom>
              <a:noFill/>
              <a:ln w="12700" cap="flat" cmpd="sng" algn="ctr">
                <a:solidFill>
                  <a:schemeClr val="tx2"/>
                </a:solidFill>
                <a:prstDash val="sysDot"/>
                <a:miter lim="800000"/>
                <a:headEnd type="none"/>
                <a:tailEnd type="none"/>
              </a:ln>
              <a:effectLst/>
            </p:spPr>
          </p:cxnSp>
          <p:sp>
            <p:nvSpPr>
              <p:cNvPr id="125" name="Oval 124"/>
              <p:cNvSpPr/>
              <p:nvPr/>
            </p:nvSpPr>
            <p:spPr bwMode="auto">
              <a:xfrm>
                <a:off x="4066669" y="5499293"/>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6" name="Oval 125"/>
              <p:cNvSpPr/>
              <p:nvPr/>
            </p:nvSpPr>
            <p:spPr bwMode="auto">
              <a:xfrm>
                <a:off x="5204244" y="5510278"/>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27" name="Straight Connector 126"/>
              <p:cNvCxnSpPr>
                <a:cxnSpLocks/>
              </p:cNvCxnSpPr>
              <p:nvPr/>
            </p:nvCxnSpPr>
            <p:spPr>
              <a:xfrm>
                <a:off x="4308965" y="5950606"/>
                <a:ext cx="895279" cy="0"/>
              </a:xfrm>
              <a:prstGeom prst="line">
                <a:avLst/>
              </a:prstGeom>
              <a:noFill/>
              <a:ln w="12700" cap="flat" cmpd="sng" algn="ctr">
                <a:solidFill>
                  <a:schemeClr val="tx2"/>
                </a:solidFill>
                <a:prstDash val="sysDot"/>
                <a:miter lim="800000"/>
                <a:headEnd type="none"/>
                <a:tailEnd type="none"/>
              </a:ln>
              <a:effectLst/>
            </p:spPr>
          </p:cxnSp>
          <p:sp>
            <p:nvSpPr>
              <p:cNvPr id="128" name="Oval 127"/>
              <p:cNvSpPr/>
              <p:nvPr/>
            </p:nvSpPr>
            <p:spPr bwMode="auto">
              <a:xfrm>
                <a:off x="4066669" y="582945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9" name="Oval 128"/>
              <p:cNvSpPr/>
              <p:nvPr/>
            </p:nvSpPr>
            <p:spPr bwMode="auto">
              <a:xfrm>
                <a:off x="5204244" y="5840445"/>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20" name="TextBox 119"/>
            <p:cNvSpPr txBox="1"/>
            <p:nvPr/>
          </p:nvSpPr>
          <p:spPr>
            <a:xfrm>
              <a:off x="4511512" y="7398964"/>
              <a:ext cx="695062" cy="253916"/>
            </a:xfrm>
            <a:prstGeom prst="rect">
              <a:avLst/>
            </a:prstGeom>
            <a:noFill/>
          </p:spPr>
          <p:txBody>
            <a:bodyPr wrap="non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6" name="Group 5">
            <a:extLst>
              <a:ext uri="{FF2B5EF4-FFF2-40B4-BE49-F238E27FC236}">
                <a16:creationId xmlns:a16="http://schemas.microsoft.com/office/drawing/2014/main" id="{69A42EE8-0F37-43B8-A4AD-F1441A75AA91}"/>
              </a:ext>
            </a:extLst>
          </p:cNvPr>
          <p:cNvGrpSpPr/>
          <p:nvPr/>
        </p:nvGrpSpPr>
        <p:grpSpPr>
          <a:xfrm>
            <a:off x="3489490" y="276283"/>
            <a:ext cx="5213021" cy="769441"/>
            <a:chOff x="3117779" y="276283"/>
            <a:chExt cx="5213021" cy="769441"/>
          </a:xfrm>
        </p:grpSpPr>
        <p:sp>
          <p:nvSpPr>
            <p:cNvPr id="85" name="TextBox 84">
              <a:extLst>
                <a:ext uri="{FF2B5EF4-FFF2-40B4-BE49-F238E27FC236}">
                  <a16:creationId xmlns:a16="http://schemas.microsoft.com/office/drawing/2014/main" id="{62151B90-8C0A-4BB7-80C7-D70A333A14BF}"/>
                </a:ext>
              </a:extLst>
            </p:cNvPr>
            <p:cNvSpPr txBox="1"/>
            <p:nvPr/>
          </p:nvSpPr>
          <p:spPr>
            <a:xfrm>
              <a:off x="3861201" y="276283"/>
              <a:ext cx="4469599"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0B0F0"/>
                  </a:solidFill>
                  <a:effectLst/>
                  <a:uLnTx/>
                  <a:uFillTx/>
                  <a:latin typeface="Segoe UI Light" panose="020B0502040204020203" pitchFamily="34" charset="0"/>
                  <a:ea typeface="+mn-ea"/>
                  <a:cs typeface="Segoe UI Light" panose="020B0502040204020203" pitchFamily="34" charset="0"/>
                </a:rPr>
                <a:t>Azure Cosmos DB</a:t>
              </a:r>
            </a:p>
          </p:txBody>
        </p:sp>
        <p:pic>
          <p:nvPicPr>
            <p:cNvPr id="86" name="Picture 85">
              <a:extLst>
                <a:ext uri="{FF2B5EF4-FFF2-40B4-BE49-F238E27FC236}">
                  <a16:creationId xmlns:a16="http://schemas.microsoft.com/office/drawing/2014/main" id="{099D2A2E-BE72-492A-9CE2-4EFB7B85CE72}"/>
                </a:ext>
              </a:extLst>
            </p:cNvPr>
            <p:cNvPicPr>
              <a:picLocks noChangeAspect="1"/>
            </p:cNvPicPr>
            <p:nvPr/>
          </p:nvPicPr>
          <p:blipFill>
            <a:blip r:embed="rId6"/>
            <a:stretch>
              <a:fillRect/>
            </a:stretch>
          </p:blipFill>
          <p:spPr>
            <a:xfrm>
              <a:off x="3117779" y="296732"/>
              <a:ext cx="728542" cy="728542"/>
            </a:xfrm>
            <a:prstGeom prst="rect">
              <a:avLst/>
            </a:prstGeom>
          </p:spPr>
        </p:pic>
      </p:grpSp>
      <p:pic>
        <p:nvPicPr>
          <p:cNvPr id="90" name="Picture 4">
            <a:extLst>
              <a:ext uri="{FF2B5EF4-FFF2-40B4-BE49-F238E27FC236}">
                <a16:creationId xmlns:a16="http://schemas.microsoft.com/office/drawing/2014/main" id="{DB5F3B65-4980-4271-9F0F-377C593E52F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2634" y="2782389"/>
            <a:ext cx="943496" cy="49533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6228D089-D9C4-4B3F-A716-08B7A9B37978}"/>
              </a:ext>
            </a:extLst>
          </p:cNvPr>
          <p:cNvGrpSpPr/>
          <p:nvPr/>
        </p:nvGrpSpPr>
        <p:grpSpPr>
          <a:xfrm>
            <a:off x="2883512" y="2205202"/>
            <a:ext cx="1457501" cy="768430"/>
            <a:chOff x="2315858" y="2394364"/>
            <a:chExt cx="1457501" cy="768430"/>
          </a:xfrm>
        </p:grpSpPr>
        <p:pic>
          <p:nvPicPr>
            <p:cNvPr id="829" name="Picture 2" descr="https://c2.staticflickr.com/4/3701/19224697601_d03ecccf71_o.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3945" r="13945"/>
            <a:stretch/>
          </p:blipFill>
          <p:spPr bwMode="auto">
            <a:xfrm>
              <a:off x="3219247" y="2394364"/>
              <a:ext cx="554112" cy="768430"/>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4">
              <a:extLst>
                <a:ext uri="{FF2B5EF4-FFF2-40B4-BE49-F238E27FC236}">
                  <a16:creationId xmlns:a16="http://schemas.microsoft.com/office/drawing/2014/main" id="{FABEAF97-50FC-40E5-93B2-A3E95E188EE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315858" y="2471187"/>
              <a:ext cx="1185532" cy="622404"/>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A6B89208-A96E-4A35-BE63-255117D626E9}"/>
              </a:ext>
            </a:extLst>
          </p:cNvPr>
          <p:cNvSpPr txBox="1"/>
          <p:nvPr/>
        </p:nvSpPr>
        <p:spPr>
          <a:xfrm>
            <a:off x="10284240" y="2868994"/>
            <a:ext cx="150079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MongoDB API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Cassandra API</a:t>
            </a:r>
          </a:p>
        </p:txBody>
      </p:sp>
    </p:spTree>
    <p:extLst>
      <p:ext uri="{BB962C8B-B14F-4D97-AF65-F5344CB8AC3E}">
        <p14:creationId xmlns:p14="http://schemas.microsoft.com/office/powerpoint/2010/main" val="30266605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p:cNvSpPr/>
          <p:nvPr/>
        </p:nvSpPr>
        <p:spPr>
          <a:xfrm>
            <a:off x="0" y="1984829"/>
            <a:ext cx="4837797" cy="4873171"/>
          </a:xfrm>
          <a:prstGeom prst="rect">
            <a:avLst/>
          </a:prstGeom>
          <a:solidFill>
            <a:srgbClr val="3999C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11" name="Title 10"/>
          <p:cNvSpPr>
            <a:spLocks noGrp="1"/>
          </p:cNvSpPr>
          <p:nvPr>
            <p:ph type="title"/>
          </p:nvPr>
        </p:nvSpPr>
        <p:spPr/>
        <p:txBody>
          <a:bodyPr>
            <a:noAutofit/>
          </a:bodyPr>
          <a:lstStyle/>
          <a:p>
            <a:r>
              <a:rPr lang="en-US" dirty="0"/>
              <a:t>Introducing Azure Cosmos DB</a:t>
            </a:r>
            <a:br>
              <a:rPr lang="en-US" dirty="0"/>
            </a:br>
            <a:r>
              <a:rPr lang="en-US" sz="2400" dirty="0">
                <a:solidFill>
                  <a:schemeClr val="accent1"/>
                </a:solidFill>
              </a:rPr>
              <a:t>A globally distributed, massively scalable, multi-model database service</a:t>
            </a:r>
          </a:p>
        </p:txBody>
      </p:sp>
      <p:sp>
        <p:nvSpPr>
          <p:cNvPr id="3" name="Content Placeholder 2"/>
          <p:cNvSpPr>
            <a:spLocks noGrp="1"/>
          </p:cNvSpPr>
          <p:nvPr>
            <p:ph sz="half" idx="4294967295"/>
          </p:nvPr>
        </p:nvSpPr>
        <p:spPr>
          <a:xfrm>
            <a:off x="438083" y="2441575"/>
            <a:ext cx="2607138" cy="2966966"/>
          </a:xfrm>
        </p:spPr>
        <p:txBody>
          <a:bodyPr wrap="square">
            <a:spAutoFit/>
          </a:bodyPr>
          <a:lstStyle/>
          <a:p>
            <a:pPr marL="0" indent="0">
              <a:buNone/>
            </a:pPr>
            <a:r>
              <a:rPr lang="en-US" sz="2000" b="1" dirty="0">
                <a:solidFill>
                  <a:schemeClr val="bg1"/>
                </a:solidFill>
                <a:latin typeface="Segoe UI" charset="0"/>
                <a:ea typeface="Segoe UI" charset="0"/>
                <a:cs typeface="Segoe UI" charset="0"/>
              </a:rPr>
              <a:t>Global distribution</a:t>
            </a:r>
            <a:endParaRPr lang="en-US" sz="1400" dirty="0">
              <a:solidFill>
                <a:schemeClr val="bg1"/>
              </a:solidFill>
              <a:latin typeface="Segoe UI Semibold" panose="020B0702040204020203" pitchFamily="34" charset="0"/>
              <a:ea typeface="Segoe UI" charset="0"/>
              <a:cs typeface="Segoe UI Semibold" panose="020B0702040204020203" pitchFamily="34" charset="0"/>
            </a:endParaRPr>
          </a:p>
          <a:p>
            <a:pPr>
              <a:buFont typeface="Wingdings" panose="05000000000000000000" pitchFamily="2" charset="2"/>
              <a:buChar char="§"/>
            </a:pPr>
            <a:r>
              <a:rPr lang="en-US" sz="1400" dirty="0">
                <a:solidFill>
                  <a:schemeClr val="bg1"/>
                </a:solidFill>
                <a:latin typeface="Segoe UI Semibold" panose="020B0702040204020203" pitchFamily="34" charset="0"/>
                <a:ea typeface="Segoe UI" charset="0"/>
                <a:cs typeface="Segoe UI Semibold" panose="020B0702040204020203" pitchFamily="34" charset="0"/>
              </a:rPr>
              <a:t>Available in all Azure regions</a:t>
            </a:r>
          </a:p>
          <a:p>
            <a:pPr>
              <a:buFont typeface="Wingdings" panose="05000000000000000000" pitchFamily="2" charset="2"/>
              <a:buChar char="§"/>
            </a:pPr>
            <a:r>
              <a:rPr lang="en-US" sz="1400" dirty="0">
                <a:solidFill>
                  <a:schemeClr val="bg1"/>
                </a:solidFill>
                <a:latin typeface="Segoe UI Semibold" panose="020B0702040204020203" pitchFamily="34" charset="0"/>
                <a:ea typeface="Segoe UI" charset="0"/>
                <a:cs typeface="Segoe UI Semibold" panose="020B0702040204020203" pitchFamily="34" charset="0"/>
              </a:rPr>
              <a:t>Multi-homing APIs</a:t>
            </a:r>
          </a:p>
          <a:p>
            <a:pPr>
              <a:buFont typeface="Wingdings" panose="05000000000000000000" pitchFamily="2" charset="2"/>
              <a:buChar char="§"/>
            </a:pPr>
            <a:r>
              <a:rPr lang="en-US" sz="1400" dirty="0">
                <a:solidFill>
                  <a:schemeClr val="bg1"/>
                </a:solidFill>
                <a:latin typeface="Segoe UI Semibold" panose="020B0702040204020203" pitchFamily="34" charset="0"/>
                <a:ea typeface="Segoe UI" charset="0"/>
                <a:cs typeface="Segoe UI Semibold" panose="020B0702040204020203" pitchFamily="34" charset="0"/>
              </a:rPr>
              <a:t>Comprehensive SLA</a:t>
            </a:r>
          </a:p>
          <a:p>
            <a:pPr>
              <a:buFont typeface="Wingdings" panose="05000000000000000000" pitchFamily="2" charset="2"/>
              <a:buChar char="§"/>
            </a:pPr>
            <a:r>
              <a:rPr lang="en-US" sz="1400" dirty="0">
                <a:solidFill>
                  <a:schemeClr val="bg1"/>
                </a:solidFill>
                <a:latin typeface="Segoe UI Semibold" panose="020B0702040204020203" pitchFamily="34" charset="0"/>
                <a:ea typeface="Segoe UI" charset="0"/>
                <a:cs typeface="Segoe UI Semibold" panose="020B0702040204020203" pitchFamily="34" charset="0"/>
              </a:rPr>
              <a:t>Manual and automatic failover</a:t>
            </a:r>
          </a:p>
          <a:p>
            <a:pPr>
              <a:buFont typeface="Wingdings" panose="05000000000000000000" pitchFamily="2" charset="2"/>
              <a:buChar char="§"/>
            </a:pPr>
            <a:r>
              <a:rPr lang="en-US" sz="1400" dirty="0">
                <a:solidFill>
                  <a:schemeClr val="bg1"/>
                </a:solidFill>
                <a:latin typeface="Segoe UI Semibold" panose="020B0702040204020203" pitchFamily="34" charset="0"/>
                <a:ea typeface="Segoe UI" charset="0"/>
                <a:cs typeface="Segoe UI Semibold" panose="020B0702040204020203" pitchFamily="34" charset="0"/>
              </a:rPr>
              <a:t>Automatic &amp; synchronous multi-region replication</a:t>
            </a:r>
          </a:p>
          <a:p>
            <a:pPr>
              <a:buFont typeface="Wingdings" panose="05000000000000000000" pitchFamily="2" charset="2"/>
              <a:buChar char="§"/>
            </a:pPr>
            <a:endParaRPr lang="en-US" sz="2000" b="1" dirty="0">
              <a:solidFill>
                <a:schemeClr val="bg1"/>
              </a:solidFill>
              <a:latin typeface="Segoe UI" charset="0"/>
              <a:ea typeface="Segoe UI" charset="0"/>
              <a:cs typeface="Segoe UI" charset="0"/>
            </a:endParaRPr>
          </a:p>
        </p:txBody>
      </p:sp>
      <p:sp>
        <p:nvSpPr>
          <p:cNvPr id="262" name="TextBox 261"/>
          <p:cNvSpPr txBox="1"/>
          <p:nvPr/>
        </p:nvSpPr>
        <p:spPr>
          <a:xfrm>
            <a:off x="4982961" y="2120672"/>
            <a:ext cx="507858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999C6"/>
                </a:solidFill>
                <a:effectLst/>
                <a:uLnTx/>
                <a:uFillTx/>
                <a:latin typeface="Segoe UI Semibold" charset="0"/>
                <a:ea typeface="Segoe UI Semibold" charset="0"/>
                <a:cs typeface="Segoe UI Semibold" charset="0"/>
              </a:rPr>
              <a:t>Automatically replicate all your data around the world – across more regions than Amazon and Google combined</a:t>
            </a:r>
          </a:p>
        </p:txBody>
      </p:sp>
      <p:grpSp>
        <p:nvGrpSpPr>
          <p:cNvPr id="2" name="Group 1"/>
          <p:cNvGrpSpPr/>
          <p:nvPr/>
        </p:nvGrpSpPr>
        <p:grpSpPr>
          <a:xfrm>
            <a:off x="6892413" y="2934416"/>
            <a:ext cx="3244970" cy="3244970"/>
            <a:chOff x="6423232" y="2630244"/>
            <a:chExt cx="3987098" cy="3987098"/>
          </a:xfrm>
        </p:grpSpPr>
        <p:sp>
          <p:nvSpPr>
            <p:cNvPr id="435" name="Freeform: Shape 962"/>
            <p:cNvSpPr/>
            <p:nvPr/>
          </p:nvSpPr>
          <p:spPr>
            <a:xfrm>
              <a:off x="6423232" y="2630244"/>
              <a:ext cx="3987098" cy="3987098"/>
            </a:xfrm>
            <a:prstGeom prst="ellipse">
              <a:avLst/>
            </a:prstGeom>
            <a:solidFill>
              <a:srgbClr val="E8F6F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436" name="Freeform: Shape 260"/>
            <p:cNvSpPr>
              <a:spLocks/>
            </p:cNvSpPr>
            <p:nvPr/>
          </p:nvSpPr>
          <p:spPr bwMode="auto">
            <a:xfrm>
              <a:off x="6545835" y="2829815"/>
              <a:ext cx="3862373" cy="3682908"/>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rgbClr val="B8D43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7" name="Freeform: Shape 262"/>
            <p:cNvSpPr>
              <a:spLocks/>
            </p:cNvSpPr>
            <p:nvPr/>
          </p:nvSpPr>
          <p:spPr bwMode="auto">
            <a:xfrm>
              <a:off x="7739441" y="2829816"/>
              <a:ext cx="78158" cy="78173"/>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71" y="0"/>
                    <a:pt x="78158" y="17499"/>
                    <a:pt x="78158" y="39087"/>
                  </a:cubicBezTo>
                  <a:cubicBezTo>
                    <a:pt x="78158" y="60673"/>
                    <a:pt x="60671" y="78173"/>
                    <a:pt x="39085" y="78173"/>
                  </a:cubicBezTo>
                  <a:cubicBezTo>
                    <a:pt x="17492" y="78173"/>
                    <a:pt x="0" y="60673"/>
                    <a:pt x="0" y="39087"/>
                  </a:cubicBezTo>
                  <a:cubicBezTo>
                    <a:pt x="0" y="17499"/>
                    <a:pt x="17492"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8" name="Freeform: Shape 263"/>
            <p:cNvSpPr>
              <a:spLocks/>
            </p:cNvSpPr>
            <p:nvPr/>
          </p:nvSpPr>
          <p:spPr bwMode="auto">
            <a:xfrm>
              <a:off x="8397089" y="2829816"/>
              <a:ext cx="78158" cy="78173"/>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62" y="0"/>
                    <a:pt x="78158" y="17499"/>
                    <a:pt x="78158" y="39087"/>
                  </a:cubicBezTo>
                  <a:cubicBezTo>
                    <a:pt x="78158" y="60673"/>
                    <a:pt x="60662" y="78173"/>
                    <a:pt x="39085" y="78173"/>
                  </a:cubicBezTo>
                  <a:cubicBezTo>
                    <a:pt x="17507" y="78173"/>
                    <a:pt x="0" y="60673"/>
                    <a:pt x="0" y="39087"/>
                  </a:cubicBezTo>
                  <a:cubicBezTo>
                    <a:pt x="0" y="17499"/>
                    <a:pt x="17507"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9" name="Freeform: Shape 264"/>
            <p:cNvSpPr>
              <a:spLocks/>
            </p:cNvSpPr>
            <p:nvPr/>
          </p:nvSpPr>
          <p:spPr bwMode="auto">
            <a:xfrm>
              <a:off x="7552504" y="2914996"/>
              <a:ext cx="78172" cy="78172"/>
            </a:xfrm>
            <a:custGeom>
              <a:avLst/>
              <a:gdLst>
                <a:gd name="connsiteX0" fmla="*/ 39083 w 78172"/>
                <a:gd name="connsiteY0" fmla="*/ 0 h 78172"/>
                <a:gd name="connsiteX1" fmla="*/ 78172 w 78172"/>
                <a:gd name="connsiteY1" fmla="*/ 39087 h 78172"/>
                <a:gd name="connsiteX2" fmla="*/ 39083 w 78172"/>
                <a:gd name="connsiteY2" fmla="*/ 78172 h 78172"/>
                <a:gd name="connsiteX3" fmla="*/ 0 w 78172"/>
                <a:gd name="connsiteY3" fmla="*/ 39087 h 78172"/>
                <a:gd name="connsiteX4" fmla="*/ 39083 w 78172"/>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2">
                  <a:moveTo>
                    <a:pt x="39083" y="0"/>
                  </a:moveTo>
                  <a:cubicBezTo>
                    <a:pt x="60667" y="0"/>
                    <a:pt x="78172" y="17502"/>
                    <a:pt x="78172" y="39087"/>
                  </a:cubicBezTo>
                  <a:cubicBezTo>
                    <a:pt x="78172" y="60674"/>
                    <a:pt x="60667" y="78172"/>
                    <a:pt x="39083" y="78172"/>
                  </a:cubicBezTo>
                  <a:cubicBezTo>
                    <a:pt x="17498" y="78172"/>
                    <a:pt x="0" y="60674"/>
                    <a:pt x="0" y="39087"/>
                  </a:cubicBezTo>
                  <a:cubicBezTo>
                    <a:pt x="0" y="17502"/>
                    <a:pt x="17498" y="0"/>
                    <a:pt x="39083"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0" name="Freeform: Shape 265"/>
            <p:cNvSpPr>
              <a:spLocks/>
            </p:cNvSpPr>
            <p:nvPr/>
          </p:nvSpPr>
          <p:spPr bwMode="auto">
            <a:xfrm>
              <a:off x="7836438" y="2914996"/>
              <a:ext cx="78171" cy="78172"/>
            </a:xfrm>
            <a:custGeom>
              <a:avLst/>
              <a:gdLst>
                <a:gd name="connsiteX0" fmla="*/ 39080 w 78171"/>
                <a:gd name="connsiteY0" fmla="*/ 0 h 78172"/>
                <a:gd name="connsiteX1" fmla="*/ 78171 w 78171"/>
                <a:gd name="connsiteY1" fmla="*/ 39087 h 78172"/>
                <a:gd name="connsiteX2" fmla="*/ 39080 w 78171"/>
                <a:gd name="connsiteY2" fmla="*/ 78172 h 78172"/>
                <a:gd name="connsiteX3" fmla="*/ 0 w 78171"/>
                <a:gd name="connsiteY3" fmla="*/ 39087 h 78172"/>
                <a:gd name="connsiteX4" fmla="*/ 39080 w 7817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2">
                  <a:moveTo>
                    <a:pt x="39080" y="0"/>
                  </a:moveTo>
                  <a:cubicBezTo>
                    <a:pt x="60668" y="0"/>
                    <a:pt x="78171" y="17502"/>
                    <a:pt x="78171" y="39087"/>
                  </a:cubicBezTo>
                  <a:cubicBezTo>
                    <a:pt x="78171" y="60674"/>
                    <a:pt x="60668" y="78172"/>
                    <a:pt x="39080" y="78172"/>
                  </a:cubicBezTo>
                  <a:cubicBezTo>
                    <a:pt x="17496" y="78172"/>
                    <a:pt x="0" y="60674"/>
                    <a:pt x="0" y="39087"/>
                  </a:cubicBezTo>
                  <a:cubicBezTo>
                    <a:pt x="0" y="17502"/>
                    <a:pt x="17496" y="0"/>
                    <a:pt x="39080"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1" name="Freeform: Shape 266"/>
            <p:cNvSpPr>
              <a:spLocks/>
            </p:cNvSpPr>
            <p:nvPr/>
          </p:nvSpPr>
          <p:spPr bwMode="auto">
            <a:xfrm>
              <a:off x="8491709" y="2914996"/>
              <a:ext cx="78198" cy="78172"/>
            </a:xfrm>
            <a:custGeom>
              <a:avLst/>
              <a:gdLst>
                <a:gd name="connsiteX0" fmla="*/ 39098 w 78198"/>
                <a:gd name="connsiteY0" fmla="*/ 0 h 78172"/>
                <a:gd name="connsiteX1" fmla="*/ 78198 w 78198"/>
                <a:gd name="connsiteY1" fmla="*/ 39087 h 78172"/>
                <a:gd name="connsiteX2" fmla="*/ 39098 w 78198"/>
                <a:gd name="connsiteY2" fmla="*/ 78172 h 78172"/>
                <a:gd name="connsiteX3" fmla="*/ 0 w 78198"/>
                <a:gd name="connsiteY3" fmla="*/ 39087 h 78172"/>
                <a:gd name="connsiteX4" fmla="*/ 39098 w 78198"/>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72">
                  <a:moveTo>
                    <a:pt x="39098" y="0"/>
                  </a:moveTo>
                  <a:cubicBezTo>
                    <a:pt x="60690" y="0"/>
                    <a:pt x="78198" y="17501"/>
                    <a:pt x="78198" y="39087"/>
                  </a:cubicBezTo>
                  <a:cubicBezTo>
                    <a:pt x="78198" y="60674"/>
                    <a:pt x="60690" y="78172"/>
                    <a:pt x="39098" y="78172"/>
                  </a:cubicBezTo>
                  <a:cubicBezTo>
                    <a:pt x="17503" y="78172"/>
                    <a:pt x="0" y="60674"/>
                    <a:pt x="0" y="39087"/>
                  </a:cubicBezTo>
                  <a:cubicBezTo>
                    <a:pt x="0" y="17501"/>
                    <a:pt x="17503" y="0"/>
                    <a:pt x="3909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2" name="Freeform: Shape 267"/>
            <p:cNvSpPr>
              <a:spLocks/>
            </p:cNvSpPr>
            <p:nvPr/>
          </p:nvSpPr>
          <p:spPr bwMode="auto">
            <a:xfrm>
              <a:off x="8678634" y="2914996"/>
              <a:ext cx="78181" cy="78172"/>
            </a:xfrm>
            <a:custGeom>
              <a:avLst/>
              <a:gdLst>
                <a:gd name="connsiteX0" fmla="*/ 39087 w 78181"/>
                <a:gd name="connsiteY0" fmla="*/ 0 h 78172"/>
                <a:gd name="connsiteX1" fmla="*/ 78181 w 78181"/>
                <a:gd name="connsiteY1" fmla="*/ 39086 h 78172"/>
                <a:gd name="connsiteX2" fmla="*/ 39087 w 78181"/>
                <a:gd name="connsiteY2" fmla="*/ 78172 h 78172"/>
                <a:gd name="connsiteX3" fmla="*/ 0 w 78181"/>
                <a:gd name="connsiteY3" fmla="*/ 39086 h 78172"/>
                <a:gd name="connsiteX4" fmla="*/ 39087 w 7818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72">
                  <a:moveTo>
                    <a:pt x="39087" y="0"/>
                  </a:moveTo>
                  <a:cubicBezTo>
                    <a:pt x="60677" y="0"/>
                    <a:pt x="78181" y="17501"/>
                    <a:pt x="78181" y="39086"/>
                  </a:cubicBezTo>
                  <a:cubicBezTo>
                    <a:pt x="78181" y="60674"/>
                    <a:pt x="60677" y="78172"/>
                    <a:pt x="39087" y="78172"/>
                  </a:cubicBezTo>
                  <a:cubicBezTo>
                    <a:pt x="17495" y="78172"/>
                    <a:pt x="0" y="60674"/>
                    <a:pt x="0" y="39086"/>
                  </a:cubicBezTo>
                  <a:cubicBezTo>
                    <a:pt x="0" y="17501"/>
                    <a:pt x="17495"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3" name="Freeform: Shape 268"/>
            <p:cNvSpPr>
              <a:spLocks/>
            </p:cNvSpPr>
            <p:nvPr/>
          </p:nvSpPr>
          <p:spPr bwMode="auto">
            <a:xfrm>
              <a:off x="7739441" y="3004900"/>
              <a:ext cx="78157" cy="78180"/>
            </a:xfrm>
            <a:custGeom>
              <a:avLst/>
              <a:gdLst>
                <a:gd name="connsiteX0" fmla="*/ 39083 w 78157"/>
                <a:gd name="connsiteY0" fmla="*/ 0 h 78180"/>
                <a:gd name="connsiteX1" fmla="*/ 78157 w 78157"/>
                <a:gd name="connsiteY1" fmla="*/ 39085 h 78180"/>
                <a:gd name="connsiteX2" fmla="*/ 39083 w 78157"/>
                <a:gd name="connsiteY2" fmla="*/ 78180 h 78180"/>
                <a:gd name="connsiteX3" fmla="*/ 0 w 78157"/>
                <a:gd name="connsiteY3" fmla="*/ 39085 h 78180"/>
                <a:gd name="connsiteX4" fmla="*/ 39083 w 78157"/>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80">
                  <a:moveTo>
                    <a:pt x="39083" y="0"/>
                  </a:moveTo>
                  <a:cubicBezTo>
                    <a:pt x="60671" y="0"/>
                    <a:pt x="78157" y="17500"/>
                    <a:pt x="78157" y="39085"/>
                  </a:cubicBezTo>
                  <a:cubicBezTo>
                    <a:pt x="78157" y="60673"/>
                    <a:pt x="60671" y="78180"/>
                    <a:pt x="39083" y="78180"/>
                  </a:cubicBezTo>
                  <a:cubicBezTo>
                    <a:pt x="17492" y="78180"/>
                    <a:pt x="0" y="60673"/>
                    <a:pt x="0" y="39085"/>
                  </a:cubicBezTo>
                  <a:cubicBezTo>
                    <a:pt x="0" y="17500"/>
                    <a:pt x="17492" y="0"/>
                    <a:pt x="39083"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4" name="Freeform: Shape 269"/>
            <p:cNvSpPr>
              <a:spLocks/>
            </p:cNvSpPr>
            <p:nvPr/>
          </p:nvSpPr>
          <p:spPr bwMode="auto">
            <a:xfrm>
              <a:off x="8397089" y="3004900"/>
              <a:ext cx="78158" cy="78180"/>
            </a:xfrm>
            <a:custGeom>
              <a:avLst/>
              <a:gdLst>
                <a:gd name="connsiteX0" fmla="*/ 39085 w 78158"/>
                <a:gd name="connsiteY0" fmla="*/ 0 h 78180"/>
                <a:gd name="connsiteX1" fmla="*/ 78158 w 78158"/>
                <a:gd name="connsiteY1" fmla="*/ 39085 h 78180"/>
                <a:gd name="connsiteX2" fmla="*/ 39085 w 78158"/>
                <a:gd name="connsiteY2" fmla="*/ 78180 h 78180"/>
                <a:gd name="connsiteX3" fmla="*/ 0 w 78158"/>
                <a:gd name="connsiteY3" fmla="*/ 39085 h 78180"/>
                <a:gd name="connsiteX4" fmla="*/ 39085 w 7815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80">
                  <a:moveTo>
                    <a:pt x="39085" y="0"/>
                  </a:moveTo>
                  <a:cubicBezTo>
                    <a:pt x="60662" y="0"/>
                    <a:pt x="78158" y="17500"/>
                    <a:pt x="78158" y="39085"/>
                  </a:cubicBezTo>
                  <a:cubicBezTo>
                    <a:pt x="78158" y="60673"/>
                    <a:pt x="60662" y="78180"/>
                    <a:pt x="39085" y="78180"/>
                  </a:cubicBezTo>
                  <a:cubicBezTo>
                    <a:pt x="17507" y="78180"/>
                    <a:pt x="0" y="60673"/>
                    <a:pt x="0" y="39085"/>
                  </a:cubicBezTo>
                  <a:cubicBezTo>
                    <a:pt x="0" y="17500"/>
                    <a:pt x="17507"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5" name="Freeform: Shape 270"/>
            <p:cNvSpPr>
              <a:spLocks/>
            </p:cNvSpPr>
            <p:nvPr/>
          </p:nvSpPr>
          <p:spPr bwMode="auto">
            <a:xfrm>
              <a:off x="8491709" y="3004900"/>
              <a:ext cx="78198" cy="78180"/>
            </a:xfrm>
            <a:custGeom>
              <a:avLst/>
              <a:gdLst>
                <a:gd name="connsiteX0" fmla="*/ 39098 w 78198"/>
                <a:gd name="connsiteY0" fmla="*/ 0 h 78180"/>
                <a:gd name="connsiteX1" fmla="*/ 78198 w 78198"/>
                <a:gd name="connsiteY1" fmla="*/ 39085 h 78180"/>
                <a:gd name="connsiteX2" fmla="*/ 39098 w 78198"/>
                <a:gd name="connsiteY2" fmla="*/ 78180 h 78180"/>
                <a:gd name="connsiteX3" fmla="*/ 0 w 78198"/>
                <a:gd name="connsiteY3" fmla="*/ 39085 h 78180"/>
                <a:gd name="connsiteX4" fmla="*/ 39098 w 7819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80">
                  <a:moveTo>
                    <a:pt x="39098" y="0"/>
                  </a:moveTo>
                  <a:cubicBezTo>
                    <a:pt x="60690" y="0"/>
                    <a:pt x="78198" y="17500"/>
                    <a:pt x="78198" y="39085"/>
                  </a:cubicBezTo>
                  <a:cubicBezTo>
                    <a:pt x="78198" y="60673"/>
                    <a:pt x="60690" y="78180"/>
                    <a:pt x="39098" y="78180"/>
                  </a:cubicBezTo>
                  <a:cubicBezTo>
                    <a:pt x="17503" y="78180"/>
                    <a:pt x="0" y="60673"/>
                    <a:pt x="0" y="39085"/>
                  </a:cubicBezTo>
                  <a:cubicBezTo>
                    <a:pt x="0" y="17500"/>
                    <a:pt x="17503" y="0"/>
                    <a:pt x="3909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6" name="Freeform: Shape 271"/>
            <p:cNvSpPr>
              <a:spLocks/>
            </p:cNvSpPr>
            <p:nvPr/>
          </p:nvSpPr>
          <p:spPr bwMode="auto">
            <a:xfrm>
              <a:off x="9338735" y="3004900"/>
              <a:ext cx="78174" cy="78180"/>
            </a:xfrm>
            <a:custGeom>
              <a:avLst/>
              <a:gdLst>
                <a:gd name="connsiteX0" fmla="*/ 39087 w 78174"/>
                <a:gd name="connsiteY0" fmla="*/ 0 h 78180"/>
                <a:gd name="connsiteX1" fmla="*/ 78174 w 78174"/>
                <a:gd name="connsiteY1" fmla="*/ 39085 h 78180"/>
                <a:gd name="connsiteX2" fmla="*/ 39087 w 78174"/>
                <a:gd name="connsiteY2" fmla="*/ 78180 h 78180"/>
                <a:gd name="connsiteX3" fmla="*/ 0 w 78174"/>
                <a:gd name="connsiteY3" fmla="*/ 39085 h 78180"/>
                <a:gd name="connsiteX4" fmla="*/ 39087 w 78174"/>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80">
                  <a:moveTo>
                    <a:pt x="39087" y="0"/>
                  </a:moveTo>
                  <a:cubicBezTo>
                    <a:pt x="60674" y="0"/>
                    <a:pt x="78174" y="17500"/>
                    <a:pt x="78174" y="39085"/>
                  </a:cubicBezTo>
                  <a:cubicBezTo>
                    <a:pt x="78174" y="60673"/>
                    <a:pt x="60674" y="78180"/>
                    <a:pt x="39087" y="78180"/>
                  </a:cubicBezTo>
                  <a:cubicBezTo>
                    <a:pt x="17500" y="78180"/>
                    <a:pt x="0" y="60673"/>
                    <a:pt x="0" y="39085"/>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7" name="Freeform: Shape 272"/>
            <p:cNvSpPr>
              <a:spLocks/>
            </p:cNvSpPr>
            <p:nvPr/>
          </p:nvSpPr>
          <p:spPr bwMode="auto">
            <a:xfrm>
              <a:off x="7176354" y="3087715"/>
              <a:ext cx="78178" cy="78171"/>
            </a:xfrm>
            <a:custGeom>
              <a:avLst/>
              <a:gdLst>
                <a:gd name="connsiteX0" fmla="*/ 39077 w 78178"/>
                <a:gd name="connsiteY0" fmla="*/ 0 h 78171"/>
                <a:gd name="connsiteX1" fmla="*/ 78178 w 78178"/>
                <a:gd name="connsiteY1" fmla="*/ 39086 h 78171"/>
                <a:gd name="connsiteX2" fmla="*/ 39077 w 78178"/>
                <a:gd name="connsiteY2" fmla="*/ 78171 h 78171"/>
                <a:gd name="connsiteX3" fmla="*/ 0 w 78178"/>
                <a:gd name="connsiteY3" fmla="*/ 39086 h 78171"/>
                <a:gd name="connsiteX4" fmla="*/ 39077 w 7817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1">
                  <a:moveTo>
                    <a:pt x="39077" y="0"/>
                  </a:moveTo>
                  <a:cubicBezTo>
                    <a:pt x="60680" y="0"/>
                    <a:pt x="78178" y="17499"/>
                    <a:pt x="78178" y="39086"/>
                  </a:cubicBezTo>
                  <a:cubicBezTo>
                    <a:pt x="78178" y="60672"/>
                    <a:pt x="60680" y="78171"/>
                    <a:pt x="39077" y="78171"/>
                  </a:cubicBezTo>
                  <a:cubicBezTo>
                    <a:pt x="17504" y="78171"/>
                    <a:pt x="0" y="60672"/>
                    <a:pt x="0" y="39086"/>
                  </a:cubicBezTo>
                  <a:cubicBezTo>
                    <a:pt x="0" y="17499"/>
                    <a:pt x="17504" y="0"/>
                    <a:pt x="3907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8" name="Freeform: Shape 273"/>
            <p:cNvSpPr>
              <a:spLocks/>
            </p:cNvSpPr>
            <p:nvPr/>
          </p:nvSpPr>
          <p:spPr bwMode="auto">
            <a:xfrm>
              <a:off x="7270995" y="3087715"/>
              <a:ext cx="78165" cy="78171"/>
            </a:xfrm>
            <a:custGeom>
              <a:avLst/>
              <a:gdLst>
                <a:gd name="connsiteX0" fmla="*/ 39082 w 78165"/>
                <a:gd name="connsiteY0" fmla="*/ 0 h 78171"/>
                <a:gd name="connsiteX1" fmla="*/ 78165 w 78165"/>
                <a:gd name="connsiteY1" fmla="*/ 39086 h 78171"/>
                <a:gd name="connsiteX2" fmla="*/ 39082 w 78165"/>
                <a:gd name="connsiteY2" fmla="*/ 78171 h 78171"/>
                <a:gd name="connsiteX3" fmla="*/ 0 w 78165"/>
                <a:gd name="connsiteY3" fmla="*/ 39086 h 78171"/>
                <a:gd name="connsiteX4" fmla="*/ 39082 w 78165"/>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1">
                  <a:moveTo>
                    <a:pt x="39082" y="0"/>
                  </a:moveTo>
                  <a:cubicBezTo>
                    <a:pt x="60665" y="0"/>
                    <a:pt x="78165" y="17499"/>
                    <a:pt x="78165" y="39086"/>
                  </a:cubicBezTo>
                  <a:cubicBezTo>
                    <a:pt x="78165" y="60672"/>
                    <a:pt x="60665" y="78171"/>
                    <a:pt x="39082" y="78171"/>
                  </a:cubicBezTo>
                  <a:cubicBezTo>
                    <a:pt x="17490" y="78171"/>
                    <a:pt x="0" y="60672"/>
                    <a:pt x="0" y="39086"/>
                  </a:cubicBezTo>
                  <a:cubicBezTo>
                    <a:pt x="0" y="17499"/>
                    <a:pt x="17490" y="0"/>
                    <a:pt x="3908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9" name="Freeform: Shape 274"/>
            <p:cNvSpPr>
              <a:spLocks/>
            </p:cNvSpPr>
            <p:nvPr/>
          </p:nvSpPr>
          <p:spPr bwMode="auto">
            <a:xfrm>
              <a:off x="7363256" y="3087715"/>
              <a:ext cx="78160" cy="78171"/>
            </a:xfrm>
            <a:custGeom>
              <a:avLst/>
              <a:gdLst>
                <a:gd name="connsiteX0" fmla="*/ 39081 w 78160"/>
                <a:gd name="connsiteY0" fmla="*/ 0 h 78171"/>
                <a:gd name="connsiteX1" fmla="*/ 78160 w 78160"/>
                <a:gd name="connsiteY1" fmla="*/ 39086 h 78171"/>
                <a:gd name="connsiteX2" fmla="*/ 39081 w 78160"/>
                <a:gd name="connsiteY2" fmla="*/ 78171 h 78171"/>
                <a:gd name="connsiteX3" fmla="*/ 0 w 78160"/>
                <a:gd name="connsiteY3" fmla="*/ 39086 h 78171"/>
                <a:gd name="connsiteX4" fmla="*/ 39081 w 78160"/>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1">
                  <a:moveTo>
                    <a:pt x="39081" y="0"/>
                  </a:moveTo>
                  <a:cubicBezTo>
                    <a:pt x="60664" y="0"/>
                    <a:pt x="78160" y="17499"/>
                    <a:pt x="78160" y="39086"/>
                  </a:cubicBezTo>
                  <a:cubicBezTo>
                    <a:pt x="78160" y="60672"/>
                    <a:pt x="60664" y="78171"/>
                    <a:pt x="39081" y="78171"/>
                  </a:cubicBezTo>
                  <a:cubicBezTo>
                    <a:pt x="17497" y="78171"/>
                    <a:pt x="0" y="60672"/>
                    <a:pt x="0" y="39086"/>
                  </a:cubicBezTo>
                  <a:cubicBezTo>
                    <a:pt x="0" y="17499"/>
                    <a:pt x="17497" y="0"/>
                    <a:pt x="39081"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0" name="Freeform: Shape 275"/>
            <p:cNvSpPr>
              <a:spLocks/>
            </p:cNvSpPr>
            <p:nvPr/>
          </p:nvSpPr>
          <p:spPr bwMode="auto">
            <a:xfrm>
              <a:off x="7926335" y="3087715"/>
              <a:ext cx="78188" cy="78171"/>
            </a:xfrm>
            <a:custGeom>
              <a:avLst/>
              <a:gdLst>
                <a:gd name="connsiteX0" fmla="*/ 39096 w 78188"/>
                <a:gd name="connsiteY0" fmla="*/ 0 h 78171"/>
                <a:gd name="connsiteX1" fmla="*/ 78188 w 78188"/>
                <a:gd name="connsiteY1" fmla="*/ 39085 h 78171"/>
                <a:gd name="connsiteX2" fmla="*/ 39096 w 78188"/>
                <a:gd name="connsiteY2" fmla="*/ 78171 h 78171"/>
                <a:gd name="connsiteX3" fmla="*/ 0 w 78188"/>
                <a:gd name="connsiteY3" fmla="*/ 39085 h 78171"/>
                <a:gd name="connsiteX4" fmla="*/ 39096 w 7818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8" h="78171">
                  <a:moveTo>
                    <a:pt x="39096" y="0"/>
                  </a:moveTo>
                  <a:cubicBezTo>
                    <a:pt x="60682" y="0"/>
                    <a:pt x="78188" y="17499"/>
                    <a:pt x="78188" y="39085"/>
                  </a:cubicBezTo>
                  <a:cubicBezTo>
                    <a:pt x="78188" y="60672"/>
                    <a:pt x="60682" y="78171"/>
                    <a:pt x="39096" y="78171"/>
                  </a:cubicBezTo>
                  <a:cubicBezTo>
                    <a:pt x="17502" y="78171"/>
                    <a:pt x="0" y="60672"/>
                    <a:pt x="0" y="39085"/>
                  </a:cubicBezTo>
                  <a:cubicBezTo>
                    <a:pt x="0" y="17499"/>
                    <a:pt x="17502" y="0"/>
                    <a:pt x="3909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1" name="Freeform: Shape 276"/>
            <p:cNvSpPr>
              <a:spLocks/>
            </p:cNvSpPr>
            <p:nvPr/>
          </p:nvSpPr>
          <p:spPr bwMode="auto">
            <a:xfrm>
              <a:off x="8210185" y="3087715"/>
              <a:ext cx="78173" cy="78171"/>
            </a:xfrm>
            <a:custGeom>
              <a:avLst/>
              <a:gdLst>
                <a:gd name="connsiteX0" fmla="*/ 39084 w 78173"/>
                <a:gd name="connsiteY0" fmla="*/ 0 h 78171"/>
                <a:gd name="connsiteX1" fmla="*/ 78173 w 78173"/>
                <a:gd name="connsiteY1" fmla="*/ 39085 h 78171"/>
                <a:gd name="connsiteX2" fmla="*/ 39084 w 78173"/>
                <a:gd name="connsiteY2" fmla="*/ 78171 h 78171"/>
                <a:gd name="connsiteX3" fmla="*/ 0 w 78173"/>
                <a:gd name="connsiteY3" fmla="*/ 39085 h 78171"/>
                <a:gd name="connsiteX4" fmla="*/ 39084 w 78173"/>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1">
                  <a:moveTo>
                    <a:pt x="39084" y="0"/>
                  </a:moveTo>
                  <a:cubicBezTo>
                    <a:pt x="60664" y="0"/>
                    <a:pt x="78173" y="17499"/>
                    <a:pt x="78173" y="39085"/>
                  </a:cubicBezTo>
                  <a:cubicBezTo>
                    <a:pt x="78173" y="60672"/>
                    <a:pt x="60664" y="78171"/>
                    <a:pt x="39084" y="78171"/>
                  </a:cubicBezTo>
                  <a:cubicBezTo>
                    <a:pt x="17490" y="78171"/>
                    <a:pt x="0" y="60672"/>
                    <a:pt x="0" y="39085"/>
                  </a:cubicBezTo>
                  <a:cubicBezTo>
                    <a:pt x="0" y="17499"/>
                    <a:pt x="17490" y="0"/>
                    <a:pt x="3908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2" name="Freeform: Shape 277"/>
            <p:cNvSpPr>
              <a:spLocks/>
            </p:cNvSpPr>
            <p:nvPr/>
          </p:nvSpPr>
          <p:spPr bwMode="auto">
            <a:xfrm>
              <a:off x="7457876" y="3179987"/>
              <a:ext cx="78162" cy="78175"/>
            </a:xfrm>
            <a:custGeom>
              <a:avLst/>
              <a:gdLst>
                <a:gd name="connsiteX0" fmla="*/ 39082 w 78162"/>
                <a:gd name="connsiteY0" fmla="*/ 0 h 78175"/>
                <a:gd name="connsiteX1" fmla="*/ 78162 w 78162"/>
                <a:gd name="connsiteY1" fmla="*/ 39088 h 78175"/>
                <a:gd name="connsiteX2" fmla="*/ 39082 w 78162"/>
                <a:gd name="connsiteY2" fmla="*/ 78175 h 78175"/>
                <a:gd name="connsiteX3" fmla="*/ 0 w 78162"/>
                <a:gd name="connsiteY3" fmla="*/ 39088 h 78175"/>
                <a:gd name="connsiteX4" fmla="*/ 39082 w 78162"/>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2" h="78175">
                  <a:moveTo>
                    <a:pt x="39082" y="0"/>
                  </a:moveTo>
                  <a:cubicBezTo>
                    <a:pt x="60666" y="0"/>
                    <a:pt x="78162" y="17499"/>
                    <a:pt x="78162" y="39088"/>
                  </a:cubicBezTo>
                  <a:cubicBezTo>
                    <a:pt x="78162" y="60674"/>
                    <a:pt x="60666" y="78175"/>
                    <a:pt x="39082" y="78175"/>
                  </a:cubicBezTo>
                  <a:cubicBezTo>
                    <a:pt x="17501" y="78175"/>
                    <a:pt x="0" y="60674"/>
                    <a:pt x="0" y="39088"/>
                  </a:cubicBezTo>
                  <a:cubicBezTo>
                    <a:pt x="0" y="17499"/>
                    <a:pt x="17501" y="0"/>
                    <a:pt x="3908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3" name="Freeform: Shape 278"/>
            <p:cNvSpPr>
              <a:spLocks/>
            </p:cNvSpPr>
            <p:nvPr/>
          </p:nvSpPr>
          <p:spPr bwMode="auto">
            <a:xfrm>
              <a:off x="8397089" y="3179987"/>
              <a:ext cx="78158" cy="78175"/>
            </a:xfrm>
            <a:custGeom>
              <a:avLst/>
              <a:gdLst>
                <a:gd name="connsiteX0" fmla="*/ 39085 w 78158"/>
                <a:gd name="connsiteY0" fmla="*/ 0 h 78175"/>
                <a:gd name="connsiteX1" fmla="*/ 78158 w 78158"/>
                <a:gd name="connsiteY1" fmla="*/ 39088 h 78175"/>
                <a:gd name="connsiteX2" fmla="*/ 39085 w 78158"/>
                <a:gd name="connsiteY2" fmla="*/ 78175 h 78175"/>
                <a:gd name="connsiteX3" fmla="*/ 0 w 78158"/>
                <a:gd name="connsiteY3" fmla="*/ 39088 h 78175"/>
                <a:gd name="connsiteX4" fmla="*/ 39085 w 7815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5">
                  <a:moveTo>
                    <a:pt x="39085" y="0"/>
                  </a:moveTo>
                  <a:cubicBezTo>
                    <a:pt x="60662" y="0"/>
                    <a:pt x="78158" y="17499"/>
                    <a:pt x="78158" y="39088"/>
                  </a:cubicBezTo>
                  <a:cubicBezTo>
                    <a:pt x="78158" y="60674"/>
                    <a:pt x="60662" y="78175"/>
                    <a:pt x="39085" y="78175"/>
                  </a:cubicBezTo>
                  <a:cubicBezTo>
                    <a:pt x="17507" y="78175"/>
                    <a:pt x="0" y="60674"/>
                    <a:pt x="0" y="39088"/>
                  </a:cubicBezTo>
                  <a:cubicBezTo>
                    <a:pt x="0" y="17499"/>
                    <a:pt x="17507"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4" name="Freeform: Shape 279"/>
            <p:cNvSpPr>
              <a:spLocks/>
            </p:cNvSpPr>
            <p:nvPr/>
          </p:nvSpPr>
          <p:spPr bwMode="auto">
            <a:xfrm>
              <a:off x="7176351" y="3260429"/>
              <a:ext cx="78178" cy="78175"/>
            </a:xfrm>
            <a:custGeom>
              <a:avLst/>
              <a:gdLst>
                <a:gd name="connsiteX0" fmla="*/ 39080 w 78178"/>
                <a:gd name="connsiteY0" fmla="*/ 0 h 78175"/>
                <a:gd name="connsiteX1" fmla="*/ 78178 w 78178"/>
                <a:gd name="connsiteY1" fmla="*/ 39086 h 78175"/>
                <a:gd name="connsiteX2" fmla="*/ 39080 w 78178"/>
                <a:gd name="connsiteY2" fmla="*/ 78175 h 78175"/>
                <a:gd name="connsiteX3" fmla="*/ 0 w 78178"/>
                <a:gd name="connsiteY3" fmla="*/ 39086 h 78175"/>
                <a:gd name="connsiteX4" fmla="*/ 39080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80" y="0"/>
                  </a:moveTo>
                  <a:cubicBezTo>
                    <a:pt x="60682" y="0"/>
                    <a:pt x="78178" y="17502"/>
                    <a:pt x="78178" y="39086"/>
                  </a:cubicBezTo>
                  <a:cubicBezTo>
                    <a:pt x="78178" y="60674"/>
                    <a:pt x="60682" y="78175"/>
                    <a:pt x="39080" y="78175"/>
                  </a:cubicBezTo>
                  <a:cubicBezTo>
                    <a:pt x="17506" y="78175"/>
                    <a:pt x="0" y="60674"/>
                    <a:pt x="0" y="39086"/>
                  </a:cubicBezTo>
                  <a:cubicBezTo>
                    <a:pt x="0" y="17502"/>
                    <a:pt x="17506" y="0"/>
                    <a:pt x="39080"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5" name="Freeform: Shape 280"/>
            <p:cNvSpPr>
              <a:spLocks/>
            </p:cNvSpPr>
            <p:nvPr/>
          </p:nvSpPr>
          <p:spPr bwMode="auto">
            <a:xfrm>
              <a:off x="7552500" y="3260429"/>
              <a:ext cx="78171" cy="78175"/>
            </a:xfrm>
            <a:custGeom>
              <a:avLst/>
              <a:gdLst>
                <a:gd name="connsiteX0" fmla="*/ 39083 w 78171"/>
                <a:gd name="connsiteY0" fmla="*/ 0 h 78175"/>
                <a:gd name="connsiteX1" fmla="*/ 78171 w 78171"/>
                <a:gd name="connsiteY1" fmla="*/ 39086 h 78175"/>
                <a:gd name="connsiteX2" fmla="*/ 39083 w 78171"/>
                <a:gd name="connsiteY2" fmla="*/ 78175 h 78175"/>
                <a:gd name="connsiteX3" fmla="*/ 0 w 78171"/>
                <a:gd name="connsiteY3" fmla="*/ 39086 h 78175"/>
                <a:gd name="connsiteX4" fmla="*/ 39083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3" y="0"/>
                  </a:moveTo>
                  <a:cubicBezTo>
                    <a:pt x="60667" y="0"/>
                    <a:pt x="78171" y="17501"/>
                    <a:pt x="78171" y="39086"/>
                  </a:cubicBezTo>
                  <a:cubicBezTo>
                    <a:pt x="78171" y="60674"/>
                    <a:pt x="60667" y="78175"/>
                    <a:pt x="39083" y="78175"/>
                  </a:cubicBezTo>
                  <a:cubicBezTo>
                    <a:pt x="17498" y="78175"/>
                    <a:pt x="0" y="60674"/>
                    <a:pt x="0" y="39086"/>
                  </a:cubicBezTo>
                  <a:cubicBezTo>
                    <a:pt x="0" y="17501"/>
                    <a:pt x="17498" y="0"/>
                    <a:pt x="39083"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6" name="Freeform: Shape 281"/>
            <p:cNvSpPr>
              <a:spLocks/>
            </p:cNvSpPr>
            <p:nvPr/>
          </p:nvSpPr>
          <p:spPr bwMode="auto">
            <a:xfrm>
              <a:off x="8210185" y="3260429"/>
              <a:ext cx="78173" cy="78175"/>
            </a:xfrm>
            <a:custGeom>
              <a:avLst/>
              <a:gdLst>
                <a:gd name="connsiteX0" fmla="*/ 39084 w 78173"/>
                <a:gd name="connsiteY0" fmla="*/ 0 h 78175"/>
                <a:gd name="connsiteX1" fmla="*/ 78173 w 78173"/>
                <a:gd name="connsiteY1" fmla="*/ 39086 h 78175"/>
                <a:gd name="connsiteX2" fmla="*/ 39084 w 78173"/>
                <a:gd name="connsiteY2" fmla="*/ 78175 h 78175"/>
                <a:gd name="connsiteX3" fmla="*/ 0 w 78173"/>
                <a:gd name="connsiteY3" fmla="*/ 39086 h 78175"/>
                <a:gd name="connsiteX4" fmla="*/ 39084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4" y="0"/>
                  </a:moveTo>
                  <a:cubicBezTo>
                    <a:pt x="60664" y="0"/>
                    <a:pt x="78173" y="17501"/>
                    <a:pt x="78173" y="39086"/>
                  </a:cubicBezTo>
                  <a:cubicBezTo>
                    <a:pt x="78173" y="60674"/>
                    <a:pt x="60664" y="78175"/>
                    <a:pt x="39084" y="78175"/>
                  </a:cubicBezTo>
                  <a:cubicBezTo>
                    <a:pt x="17490" y="78175"/>
                    <a:pt x="0" y="60674"/>
                    <a:pt x="0" y="39086"/>
                  </a:cubicBezTo>
                  <a:cubicBezTo>
                    <a:pt x="0" y="17501"/>
                    <a:pt x="17490" y="0"/>
                    <a:pt x="3908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7" name="Freeform: Shape 282"/>
            <p:cNvSpPr>
              <a:spLocks/>
            </p:cNvSpPr>
            <p:nvPr/>
          </p:nvSpPr>
          <p:spPr bwMode="auto">
            <a:xfrm>
              <a:off x="8586371" y="3260429"/>
              <a:ext cx="78166" cy="78175"/>
            </a:xfrm>
            <a:custGeom>
              <a:avLst/>
              <a:gdLst>
                <a:gd name="connsiteX0" fmla="*/ 39081 w 78166"/>
                <a:gd name="connsiteY0" fmla="*/ 0 h 78175"/>
                <a:gd name="connsiteX1" fmla="*/ 78166 w 78166"/>
                <a:gd name="connsiteY1" fmla="*/ 39086 h 78175"/>
                <a:gd name="connsiteX2" fmla="*/ 39081 w 78166"/>
                <a:gd name="connsiteY2" fmla="*/ 78175 h 78175"/>
                <a:gd name="connsiteX3" fmla="*/ 0 w 78166"/>
                <a:gd name="connsiteY3" fmla="*/ 39086 h 78175"/>
                <a:gd name="connsiteX4" fmla="*/ 39081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81" y="0"/>
                  </a:moveTo>
                  <a:cubicBezTo>
                    <a:pt x="60674" y="0"/>
                    <a:pt x="78166" y="17501"/>
                    <a:pt x="78166" y="39086"/>
                  </a:cubicBezTo>
                  <a:cubicBezTo>
                    <a:pt x="78166" y="60674"/>
                    <a:pt x="60674" y="78175"/>
                    <a:pt x="39081" y="78175"/>
                  </a:cubicBezTo>
                  <a:cubicBezTo>
                    <a:pt x="17499" y="78175"/>
                    <a:pt x="0" y="60674"/>
                    <a:pt x="0" y="39086"/>
                  </a:cubicBezTo>
                  <a:cubicBezTo>
                    <a:pt x="0" y="17501"/>
                    <a:pt x="17499" y="0"/>
                    <a:pt x="39081"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8" name="Freeform: Shape 283"/>
            <p:cNvSpPr>
              <a:spLocks/>
            </p:cNvSpPr>
            <p:nvPr/>
          </p:nvSpPr>
          <p:spPr bwMode="auto">
            <a:xfrm>
              <a:off x="9525649" y="3260429"/>
              <a:ext cx="78174" cy="78176"/>
            </a:xfrm>
            <a:custGeom>
              <a:avLst/>
              <a:gdLst>
                <a:gd name="connsiteX0" fmla="*/ 39087 w 78174"/>
                <a:gd name="connsiteY0" fmla="*/ 0 h 78176"/>
                <a:gd name="connsiteX1" fmla="*/ 78174 w 78174"/>
                <a:gd name="connsiteY1" fmla="*/ 39087 h 78176"/>
                <a:gd name="connsiteX2" fmla="*/ 39087 w 78174"/>
                <a:gd name="connsiteY2" fmla="*/ 78176 h 78176"/>
                <a:gd name="connsiteX3" fmla="*/ 0 w 78174"/>
                <a:gd name="connsiteY3" fmla="*/ 39087 h 78176"/>
                <a:gd name="connsiteX4" fmla="*/ 39087 w 78174"/>
                <a:gd name="connsiteY4" fmla="*/ 0 h 78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6">
                  <a:moveTo>
                    <a:pt x="39087" y="0"/>
                  </a:moveTo>
                  <a:cubicBezTo>
                    <a:pt x="60674" y="0"/>
                    <a:pt x="78174" y="17501"/>
                    <a:pt x="78174" y="39087"/>
                  </a:cubicBezTo>
                  <a:cubicBezTo>
                    <a:pt x="78174" y="60673"/>
                    <a:pt x="60674" y="78176"/>
                    <a:pt x="39087" y="78176"/>
                  </a:cubicBezTo>
                  <a:cubicBezTo>
                    <a:pt x="17500" y="78176"/>
                    <a:pt x="0" y="60673"/>
                    <a:pt x="0" y="39087"/>
                  </a:cubicBezTo>
                  <a:cubicBezTo>
                    <a:pt x="0" y="17501"/>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9" name="Freeform: Shape 284"/>
            <p:cNvSpPr>
              <a:spLocks/>
            </p:cNvSpPr>
            <p:nvPr/>
          </p:nvSpPr>
          <p:spPr bwMode="auto">
            <a:xfrm>
              <a:off x="7739432" y="3343241"/>
              <a:ext cx="78157" cy="78156"/>
            </a:xfrm>
            <a:custGeom>
              <a:avLst/>
              <a:gdLst>
                <a:gd name="connsiteX0" fmla="*/ 39084 w 78157"/>
                <a:gd name="connsiteY0" fmla="*/ 0 h 78156"/>
                <a:gd name="connsiteX1" fmla="*/ 78157 w 78157"/>
                <a:gd name="connsiteY1" fmla="*/ 39087 h 78156"/>
                <a:gd name="connsiteX2" fmla="*/ 39084 w 78157"/>
                <a:gd name="connsiteY2" fmla="*/ 78156 h 78156"/>
                <a:gd name="connsiteX3" fmla="*/ 0 w 78157"/>
                <a:gd name="connsiteY3" fmla="*/ 39087 h 78156"/>
                <a:gd name="connsiteX4" fmla="*/ 39084 w 78157"/>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56">
                  <a:moveTo>
                    <a:pt x="39084" y="0"/>
                  </a:moveTo>
                  <a:cubicBezTo>
                    <a:pt x="60670" y="0"/>
                    <a:pt x="78157" y="17499"/>
                    <a:pt x="78157" y="39087"/>
                  </a:cubicBezTo>
                  <a:cubicBezTo>
                    <a:pt x="78157" y="60656"/>
                    <a:pt x="60670" y="78156"/>
                    <a:pt x="39084" y="78156"/>
                  </a:cubicBezTo>
                  <a:cubicBezTo>
                    <a:pt x="17492" y="78156"/>
                    <a:pt x="0" y="60656"/>
                    <a:pt x="0" y="39087"/>
                  </a:cubicBezTo>
                  <a:cubicBezTo>
                    <a:pt x="0" y="17499"/>
                    <a:pt x="17492" y="0"/>
                    <a:pt x="3908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0" name="Freeform: Shape 285"/>
            <p:cNvSpPr>
              <a:spLocks/>
            </p:cNvSpPr>
            <p:nvPr/>
          </p:nvSpPr>
          <p:spPr bwMode="auto">
            <a:xfrm>
              <a:off x="8210185" y="3343241"/>
              <a:ext cx="78171" cy="78156"/>
            </a:xfrm>
            <a:custGeom>
              <a:avLst/>
              <a:gdLst>
                <a:gd name="connsiteX0" fmla="*/ 39081 w 78171"/>
                <a:gd name="connsiteY0" fmla="*/ 0 h 78156"/>
                <a:gd name="connsiteX1" fmla="*/ 78171 w 78171"/>
                <a:gd name="connsiteY1" fmla="*/ 39087 h 78156"/>
                <a:gd name="connsiteX2" fmla="*/ 39081 w 78171"/>
                <a:gd name="connsiteY2" fmla="*/ 78156 h 78156"/>
                <a:gd name="connsiteX3" fmla="*/ 0 w 78171"/>
                <a:gd name="connsiteY3" fmla="*/ 39087 h 78156"/>
                <a:gd name="connsiteX4" fmla="*/ 39081 w 78171"/>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56">
                  <a:moveTo>
                    <a:pt x="39081" y="0"/>
                  </a:moveTo>
                  <a:cubicBezTo>
                    <a:pt x="60660" y="0"/>
                    <a:pt x="78171" y="17499"/>
                    <a:pt x="78171" y="39087"/>
                  </a:cubicBezTo>
                  <a:cubicBezTo>
                    <a:pt x="78171" y="60656"/>
                    <a:pt x="60660" y="78156"/>
                    <a:pt x="39081" y="78156"/>
                  </a:cubicBezTo>
                  <a:cubicBezTo>
                    <a:pt x="17488" y="78156"/>
                    <a:pt x="0" y="60656"/>
                    <a:pt x="0" y="39087"/>
                  </a:cubicBezTo>
                  <a:cubicBezTo>
                    <a:pt x="0" y="17499"/>
                    <a:pt x="17488" y="0"/>
                    <a:pt x="39081"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1" name="Freeform: Shape 286"/>
            <p:cNvSpPr>
              <a:spLocks/>
            </p:cNvSpPr>
            <p:nvPr/>
          </p:nvSpPr>
          <p:spPr bwMode="auto">
            <a:xfrm>
              <a:off x="8397089" y="3343241"/>
              <a:ext cx="78158" cy="78156"/>
            </a:xfrm>
            <a:custGeom>
              <a:avLst/>
              <a:gdLst>
                <a:gd name="connsiteX0" fmla="*/ 39085 w 78158"/>
                <a:gd name="connsiteY0" fmla="*/ 0 h 78156"/>
                <a:gd name="connsiteX1" fmla="*/ 78158 w 78158"/>
                <a:gd name="connsiteY1" fmla="*/ 39087 h 78156"/>
                <a:gd name="connsiteX2" fmla="*/ 39085 w 78158"/>
                <a:gd name="connsiteY2" fmla="*/ 78156 h 78156"/>
                <a:gd name="connsiteX3" fmla="*/ 0 w 78158"/>
                <a:gd name="connsiteY3" fmla="*/ 39087 h 78156"/>
                <a:gd name="connsiteX4" fmla="*/ 39085 w 78158"/>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56">
                  <a:moveTo>
                    <a:pt x="39085" y="0"/>
                  </a:moveTo>
                  <a:cubicBezTo>
                    <a:pt x="60662" y="0"/>
                    <a:pt x="78158" y="17499"/>
                    <a:pt x="78158" y="39087"/>
                  </a:cubicBezTo>
                  <a:cubicBezTo>
                    <a:pt x="78158" y="60656"/>
                    <a:pt x="60662" y="78156"/>
                    <a:pt x="39085" y="78156"/>
                  </a:cubicBezTo>
                  <a:cubicBezTo>
                    <a:pt x="17507" y="78156"/>
                    <a:pt x="0" y="60656"/>
                    <a:pt x="0" y="39087"/>
                  </a:cubicBezTo>
                  <a:cubicBezTo>
                    <a:pt x="0" y="17499"/>
                    <a:pt x="17507"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2" name="Freeform: Shape 287"/>
            <p:cNvSpPr>
              <a:spLocks/>
            </p:cNvSpPr>
            <p:nvPr/>
          </p:nvSpPr>
          <p:spPr bwMode="auto">
            <a:xfrm>
              <a:off x="8491707" y="3343241"/>
              <a:ext cx="78195" cy="78156"/>
            </a:xfrm>
            <a:custGeom>
              <a:avLst/>
              <a:gdLst>
                <a:gd name="connsiteX0" fmla="*/ 39098 w 78195"/>
                <a:gd name="connsiteY0" fmla="*/ 0 h 78156"/>
                <a:gd name="connsiteX1" fmla="*/ 78195 w 78195"/>
                <a:gd name="connsiteY1" fmla="*/ 39087 h 78156"/>
                <a:gd name="connsiteX2" fmla="*/ 39098 w 78195"/>
                <a:gd name="connsiteY2" fmla="*/ 78156 h 78156"/>
                <a:gd name="connsiteX3" fmla="*/ 0 w 78195"/>
                <a:gd name="connsiteY3" fmla="*/ 39087 h 78156"/>
                <a:gd name="connsiteX4" fmla="*/ 39098 w 7819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5" h="78156">
                  <a:moveTo>
                    <a:pt x="39098" y="0"/>
                  </a:moveTo>
                  <a:cubicBezTo>
                    <a:pt x="60690" y="0"/>
                    <a:pt x="78195" y="17499"/>
                    <a:pt x="78195" y="39087"/>
                  </a:cubicBezTo>
                  <a:cubicBezTo>
                    <a:pt x="78195" y="60656"/>
                    <a:pt x="60690" y="78156"/>
                    <a:pt x="39098" y="78156"/>
                  </a:cubicBezTo>
                  <a:cubicBezTo>
                    <a:pt x="17504" y="78156"/>
                    <a:pt x="0" y="60656"/>
                    <a:pt x="0" y="39087"/>
                  </a:cubicBezTo>
                  <a:cubicBezTo>
                    <a:pt x="0" y="17499"/>
                    <a:pt x="17504" y="0"/>
                    <a:pt x="3909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3" name="Freeform: Shape 288"/>
            <p:cNvSpPr>
              <a:spLocks/>
            </p:cNvSpPr>
            <p:nvPr/>
          </p:nvSpPr>
          <p:spPr bwMode="auto">
            <a:xfrm>
              <a:off x="9431009" y="3343241"/>
              <a:ext cx="78174" cy="78156"/>
            </a:xfrm>
            <a:custGeom>
              <a:avLst/>
              <a:gdLst>
                <a:gd name="connsiteX0" fmla="*/ 39088 w 78174"/>
                <a:gd name="connsiteY0" fmla="*/ 0 h 78156"/>
                <a:gd name="connsiteX1" fmla="*/ 78174 w 78174"/>
                <a:gd name="connsiteY1" fmla="*/ 39086 h 78156"/>
                <a:gd name="connsiteX2" fmla="*/ 39088 w 78174"/>
                <a:gd name="connsiteY2" fmla="*/ 78156 h 78156"/>
                <a:gd name="connsiteX3" fmla="*/ 0 w 78174"/>
                <a:gd name="connsiteY3" fmla="*/ 39086 h 78156"/>
                <a:gd name="connsiteX4" fmla="*/ 39088 w 78174"/>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56">
                  <a:moveTo>
                    <a:pt x="39088" y="0"/>
                  </a:moveTo>
                  <a:cubicBezTo>
                    <a:pt x="60675" y="0"/>
                    <a:pt x="78174" y="17499"/>
                    <a:pt x="78174" y="39086"/>
                  </a:cubicBezTo>
                  <a:cubicBezTo>
                    <a:pt x="78174" y="60656"/>
                    <a:pt x="60675" y="78156"/>
                    <a:pt x="39088" y="78156"/>
                  </a:cubicBezTo>
                  <a:cubicBezTo>
                    <a:pt x="17500" y="78156"/>
                    <a:pt x="0" y="60656"/>
                    <a:pt x="0" y="39086"/>
                  </a:cubicBezTo>
                  <a:cubicBezTo>
                    <a:pt x="0" y="17499"/>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4" name="Freeform: Shape 289"/>
            <p:cNvSpPr>
              <a:spLocks/>
            </p:cNvSpPr>
            <p:nvPr/>
          </p:nvSpPr>
          <p:spPr bwMode="auto">
            <a:xfrm>
              <a:off x="9617922" y="3343241"/>
              <a:ext cx="78175" cy="78156"/>
            </a:xfrm>
            <a:custGeom>
              <a:avLst/>
              <a:gdLst>
                <a:gd name="connsiteX0" fmla="*/ 39087 w 78175"/>
                <a:gd name="connsiteY0" fmla="*/ 0 h 78156"/>
                <a:gd name="connsiteX1" fmla="*/ 78175 w 78175"/>
                <a:gd name="connsiteY1" fmla="*/ 39086 h 78156"/>
                <a:gd name="connsiteX2" fmla="*/ 39087 w 78175"/>
                <a:gd name="connsiteY2" fmla="*/ 78156 h 78156"/>
                <a:gd name="connsiteX3" fmla="*/ 0 w 78175"/>
                <a:gd name="connsiteY3" fmla="*/ 39086 h 78156"/>
                <a:gd name="connsiteX4" fmla="*/ 39087 w 7817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56">
                  <a:moveTo>
                    <a:pt x="39087" y="0"/>
                  </a:moveTo>
                  <a:cubicBezTo>
                    <a:pt x="60675" y="0"/>
                    <a:pt x="78175" y="17499"/>
                    <a:pt x="78175" y="39086"/>
                  </a:cubicBezTo>
                  <a:cubicBezTo>
                    <a:pt x="78175" y="60656"/>
                    <a:pt x="60675" y="78156"/>
                    <a:pt x="39087" y="78156"/>
                  </a:cubicBezTo>
                  <a:cubicBezTo>
                    <a:pt x="17500" y="78156"/>
                    <a:pt x="0" y="60656"/>
                    <a:pt x="0" y="39086"/>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5" name="Freeform: Shape 290"/>
            <p:cNvSpPr>
              <a:spLocks/>
            </p:cNvSpPr>
            <p:nvPr/>
          </p:nvSpPr>
          <p:spPr bwMode="auto">
            <a:xfrm>
              <a:off x="7176339" y="3435498"/>
              <a:ext cx="78179" cy="78173"/>
            </a:xfrm>
            <a:custGeom>
              <a:avLst/>
              <a:gdLst>
                <a:gd name="connsiteX0" fmla="*/ 39079 w 78179"/>
                <a:gd name="connsiteY0" fmla="*/ 0 h 78173"/>
                <a:gd name="connsiteX1" fmla="*/ 78179 w 78179"/>
                <a:gd name="connsiteY1" fmla="*/ 39086 h 78173"/>
                <a:gd name="connsiteX2" fmla="*/ 39079 w 78179"/>
                <a:gd name="connsiteY2" fmla="*/ 78173 h 78173"/>
                <a:gd name="connsiteX3" fmla="*/ 0 w 78179"/>
                <a:gd name="connsiteY3" fmla="*/ 39086 h 78173"/>
                <a:gd name="connsiteX4" fmla="*/ 39079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79" y="0"/>
                  </a:moveTo>
                  <a:cubicBezTo>
                    <a:pt x="60680" y="0"/>
                    <a:pt x="78179" y="17499"/>
                    <a:pt x="78179" y="39086"/>
                  </a:cubicBezTo>
                  <a:cubicBezTo>
                    <a:pt x="78179" y="60674"/>
                    <a:pt x="60680" y="78173"/>
                    <a:pt x="39079" y="78173"/>
                  </a:cubicBezTo>
                  <a:cubicBezTo>
                    <a:pt x="17505" y="78173"/>
                    <a:pt x="0" y="60674"/>
                    <a:pt x="0" y="39086"/>
                  </a:cubicBezTo>
                  <a:cubicBezTo>
                    <a:pt x="0" y="17499"/>
                    <a:pt x="17505" y="0"/>
                    <a:pt x="39079"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6" name="Freeform: Shape 291"/>
            <p:cNvSpPr>
              <a:spLocks/>
            </p:cNvSpPr>
            <p:nvPr/>
          </p:nvSpPr>
          <p:spPr bwMode="auto">
            <a:xfrm>
              <a:off x="8117974" y="3435498"/>
              <a:ext cx="78105" cy="78173"/>
            </a:xfrm>
            <a:custGeom>
              <a:avLst/>
              <a:gdLst>
                <a:gd name="connsiteX0" fmla="*/ 39007 w 78105"/>
                <a:gd name="connsiteY0" fmla="*/ 0 h 78173"/>
                <a:gd name="connsiteX1" fmla="*/ 78105 w 78105"/>
                <a:gd name="connsiteY1" fmla="*/ 39086 h 78173"/>
                <a:gd name="connsiteX2" fmla="*/ 39007 w 78105"/>
                <a:gd name="connsiteY2" fmla="*/ 78173 h 78173"/>
                <a:gd name="connsiteX3" fmla="*/ 0 w 78105"/>
                <a:gd name="connsiteY3" fmla="*/ 39086 h 78173"/>
                <a:gd name="connsiteX4" fmla="*/ 39007 w 7810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 h="78173">
                  <a:moveTo>
                    <a:pt x="39007" y="0"/>
                  </a:moveTo>
                  <a:cubicBezTo>
                    <a:pt x="60601" y="0"/>
                    <a:pt x="78105" y="17499"/>
                    <a:pt x="78105" y="39086"/>
                  </a:cubicBezTo>
                  <a:cubicBezTo>
                    <a:pt x="78105" y="60674"/>
                    <a:pt x="60601" y="78173"/>
                    <a:pt x="39007" y="78173"/>
                  </a:cubicBezTo>
                  <a:cubicBezTo>
                    <a:pt x="17497" y="78173"/>
                    <a:pt x="0" y="60674"/>
                    <a:pt x="0" y="39086"/>
                  </a:cubicBezTo>
                  <a:cubicBezTo>
                    <a:pt x="0" y="17499"/>
                    <a:pt x="17497" y="0"/>
                    <a:pt x="3900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7" name="Freeform: Shape 292"/>
            <p:cNvSpPr>
              <a:spLocks/>
            </p:cNvSpPr>
            <p:nvPr/>
          </p:nvSpPr>
          <p:spPr bwMode="auto">
            <a:xfrm>
              <a:off x="8304800" y="3435498"/>
              <a:ext cx="78180" cy="78173"/>
            </a:xfrm>
            <a:custGeom>
              <a:avLst/>
              <a:gdLst>
                <a:gd name="connsiteX0" fmla="*/ 39107 w 78180"/>
                <a:gd name="connsiteY0" fmla="*/ 0 h 78173"/>
                <a:gd name="connsiteX1" fmla="*/ 78180 w 78180"/>
                <a:gd name="connsiteY1" fmla="*/ 39086 h 78173"/>
                <a:gd name="connsiteX2" fmla="*/ 39107 w 78180"/>
                <a:gd name="connsiteY2" fmla="*/ 78173 h 78173"/>
                <a:gd name="connsiteX3" fmla="*/ 0 w 78180"/>
                <a:gd name="connsiteY3" fmla="*/ 39086 h 78173"/>
                <a:gd name="connsiteX4" fmla="*/ 39107 w 78180"/>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3">
                  <a:moveTo>
                    <a:pt x="39107" y="0"/>
                  </a:moveTo>
                  <a:cubicBezTo>
                    <a:pt x="60695" y="0"/>
                    <a:pt x="78180" y="17499"/>
                    <a:pt x="78180" y="39086"/>
                  </a:cubicBezTo>
                  <a:cubicBezTo>
                    <a:pt x="78180" y="60674"/>
                    <a:pt x="60695" y="78173"/>
                    <a:pt x="39107" y="78173"/>
                  </a:cubicBezTo>
                  <a:cubicBezTo>
                    <a:pt x="17515" y="78173"/>
                    <a:pt x="0" y="60674"/>
                    <a:pt x="0" y="39086"/>
                  </a:cubicBezTo>
                  <a:cubicBezTo>
                    <a:pt x="0" y="17499"/>
                    <a:pt x="17515" y="0"/>
                    <a:pt x="3910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8" name="Freeform: Shape 293"/>
            <p:cNvSpPr>
              <a:spLocks/>
            </p:cNvSpPr>
            <p:nvPr/>
          </p:nvSpPr>
          <p:spPr bwMode="auto">
            <a:xfrm>
              <a:off x="8678634" y="3435498"/>
              <a:ext cx="78179" cy="78173"/>
            </a:xfrm>
            <a:custGeom>
              <a:avLst/>
              <a:gdLst>
                <a:gd name="connsiteX0" fmla="*/ 39087 w 78179"/>
                <a:gd name="connsiteY0" fmla="*/ 0 h 78173"/>
                <a:gd name="connsiteX1" fmla="*/ 78179 w 78179"/>
                <a:gd name="connsiteY1" fmla="*/ 39086 h 78173"/>
                <a:gd name="connsiteX2" fmla="*/ 39087 w 78179"/>
                <a:gd name="connsiteY2" fmla="*/ 78173 h 78173"/>
                <a:gd name="connsiteX3" fmla="*/ 0 w 78179"/>
                <a:gd name="connsiteY3" fmla="*/ 39086 h 78173"/>
                <a:gd name="connsiteX4" fmla="*/ 39087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87" y="0"/>
                  </a:moveTo>
                  <a:cubicBezTo>
                    <a:pt x="60677" y="0"/>
                    <a:pt x="78179" y="17499"/>
                    <a:pt x="78179" y="39086"/>
                  </a:cubicBezTo>
                  <a:cubicBezTo>
                    <a:pt x="78179" y="60674"/>
                    <a:pt x="60677" y="78173"/>
                    <a:pt x="39087" y="78173"/>
                  </a:cubicBezTo>
                  <a:cubicBezTo>
                    <a:pt x="17495" y="78173"/>
                    <a:pt x="0" y="60674"/>
                    <a:pt x="0" y="39086"/>
                  </a:cubicBezTo>
                  <a:cubicBezTo>
                    <a:pt x="0" y="17499"/>
                    <a:pt x="17495"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9" name="Freeform: Shape 294"/>
            <p:cNvSpPr>
              <a:spLocks/>
            </p:cNvSpPr>
            <p:nvPr/>
          </p:nvSpPr>
          <p:spPr bwMode="auto">
            <a:xfrm>
              <a:off x="9431009" y="3435498"/>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0" name="Freeform: Shape 295"/>
            <p:cNvSpPr>
              <a:spLocks/>
            </p:cNvSpPr>
            <p:nvPr/>
          </p:nvSpPr>
          <p:spPr bwMode="auto">
            <a:xfrm>
              <a:off x="6762230" y="3473791"/>
              <a:ext cx="26139" cy="34517"/>
            </a:xfrm>
            <a:custGeom>
              <a:avLst/>
              <a:gdLst>
                <a:gd name="connsiteX0" fmla="*/ 25811 w 26139"/>
                <a:gd name="connsiteY0" fmla="*/ 0 h 34517"/>
                <a:gd name="connsiteX1" fmla="*/ 26139 w 26139"/>
                <a:gd name="connsiteY1" fmla="*/ 793 h 34517"/>
                <a:gd name="connsiteX2" fmla="*/ 14691 w 26139"/>
                <a:gd name="connsiteY2" fmla="*/ 28432 h 34517"/>
                <a:gd name="connsiteX3" fmla="*/ 0 w 26139"/>
                <a:gd name="connsiteY3" fmla="*/ 34517 h 34517"/>
                <a:gd name="connsiteX4" fmla="*/ 25811 w 26139"/>
                <a:gd name="connsiteY4" fmla="*/ 0 h 34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9" h="34517">
                  <a:moveTo>
                    <a:pt x="25811" y="0"/>
                  </a:moveTo>
                  <a:lnTo>
                    <a:pt x="26139" y="793"/>
                  </a:lnTo>
                  <a:cubicBezTo>
                    <a:pt x="26139" y="11587"/>
                    <a:pt x="21765" y="21359"/>
                    <a:pt x="14691" y="28432"/>
                  </a:cubicBezTo>
                  <a:lnTo>
                    <a:pt x="0" y="34517"/>
                  </a:lnTo>
                  <a:lnTo>
                    <a:pt x="25811"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1" name="Freeform: Shape 296"/>
            <p:cNvSpPr>
              <a:spLocks/>
            </p:cNvSpPr>
            <p:nvPr/>
          </p:nvSpPr>
          <p:spPr bwMode="auto">
            <a:xfrm>
              <a:off x="7270971" y="3520672"/>
              <a:ext cx="78165" cy="78174"/>
            </a:xfrm>
            <a:custGeom>
              <a:avLst/>
              <a:gdLst>
                <a:gd name="connsiteX0" fmla="*/ 39083 w 78165"/>
                <a:gd name="connsiteY0" fmla="*/ 0 h 78174"/>
                <a:gd name="connsiteX1" fmla="*/ 78165 w 78165"/>
                <a:gd name="connsiteY1" fmla="*/ 39087 h 78174"/>
                <a:gd name="connsiteX2" fmla="*/ 39083 w 78165"/>
                <a:gd name="connsiteY2" fmla="*/ 78174 h 78174"/>
                <a:gd name="connsiteX3" fmla="*/ 0 w 78165"/>
                <a:gd name="connsiteY3" fmla="*/ 39087 h 78174"/>
                <a:gd name="connsiteX4" fmla="*/ 39083 w 7816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4">
                  <a:moveTo>
                    <a:pt x="39083" y="0"/>
                  </a:moveTo>
                  <a:cubicBezTo>
                    <a:pt x="60669" y="0"/>
                    <a:pt x="78165" y="17500"/>
                    <a:pt x="78165" y="39087"/>
                  </a:cubicBezTo>
                  <a:cubicBezTo>
                    <a:pt x="78165" y="60675"/>
                    <a:pt x="60669" y="78174"/>
                    <a:pt x="39083" y="78174"/>
                  </a:cubicBezTo>
                  <a:cubicBezTo>
                    <a:pt x="17490" y="78174"/>
                    <a:pt x="0" y="60675"/>
                    <a:pt x="0" y="39087"/>
                  </a:cubicBezTo>
                  <a:cubicBezTo>
                    <a:pt x="0" y="17500"/>
                    <a:pt x="17490" y="0"/>
                    <a:pt x="39083"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2" name="Freeform: Shape 297"/>
            <p:cNvSpPr>
              <a:spLocks/>
            </p:cNvSpPr>
            <p:nvPr/>
          </p:nvSpPr>
          <p:spPr bwMode="auto">
            <a:xfrm>
              <a:off x="7649490" y="3520672"/>
              <a:ext cx="78191" cy="78174"/>
            </a:xfrm>
            <a:custGeom>
              <a:avLst/>
              <a:gdLst>
                <a:gd name="connsiteX0" fmla="*/ 39100 w 78191"/>
                <a:gd name="connsiteY0" fmla="*/ 0 h 78174"/>
                <a:gd name="connsiteX1" fmla="*/ 78191 w 78191"/>
                <a:gd name="connsiteY1" fmla="*/ 39087 h 78174"/>
                <a:gd name="connsiteX2" fmla="*/ 39100 w 78191"/>
                <a:gd name="connsiteY2" fmla="*/ 78174 h 78174"/>
                <a:gd name="connsiteX3" fmla="*/ 0 w 78191"/>
                <a:gd name="connsiteY3" fmla="*/ 39087 h 78174"/>
                <a:gd name="connsiteX4" fmla="*/ 39100 w 7819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1" h="78174">
                  <a:moveTo>
                    <a:pt x="39100" y="0"/>
                  </a:moveTo>
                  <a:cubicBezTo>
                    <a:pt x="60693" y="0"/>
                    <a:pt x="78191" y="17500"/>
                    <a:pt x="78191" y="39087"/>
                  </a:cubicBezTo>
                  <a:cubicBezTo>
                    <a:pt x="78191" y="60675"/>
                    <a:pt x="60693" y="78174"/>
                    <a:pt x="39100" y="78174"/>
                  </a:cubicBezTo>
                  <a:cubicBezTo>
                    <a:pt x="17505" y="78174"/>
                    <a:pt x="0" y="60675"/>
                    <a:pt x="0" y="39087"/>
                  </a:cubicBezTo>
                  <a:cubicBezTo>
                    <a:pt x="0" y="17500"/>
                    <a:pt x="17505" y="0"/>
                    <a:pt x="39100"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3" name="Freeform: Shape 298"/>
            <p:cNvSpPr>
              <a:spLocks/>
            </p:cNvSpPr>
            <p:nvPr/>
          </p:nvSpPr>
          <p:spPr bwMode="auto">
            <a:xfrm>
              <a:off x="8117967" y="3520672"/>
              <a:ext cx="78112" cy="78174"/>
            </a:xfrm>
            <a:custGeom>
              <a:avLst/>
              <a:gdLst>
                <a:gd name="connsiteX0" fmla="*/ 39014 w 78112"/>
                <a:gd name="connsiteY0" fmla="*/ 0 h 78174"/>
                <a:gd name="connsiteX1" fmla="*/ 78112 w 78112"/>
                <a:gd name="connsiteY1" fmla="*/ 39087 h 78174"/>
                <a:gd name="connsiteX2" fmla="*/ 39014 w 78112"/>
                <a:gd name="connsiteY2" fmla="*/ 78174 h 78174"/>
                <a:gd name="connsiteX3" fmla="*/ 0 w 78112"/>
                <a:gd name="connsiteY3" fmla="*/ 39087 h 78174"/>
                <a:gd name="connsiteX4" fmla="*/ 39014 w 7811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12" h="78174">
                  <a:moveTo>
                    <a:pt x="39014" y="0"/>
                  </a:moveTo>
                  <a:cubicBezTo>
                    <a:pt x="60608" y="0"/>
                    <a:pt x="78112" y="17500"/>
                    <a:pt x="78112" y="39087"/>
                  </a:cubicBezTo>
                  <a:cubicBezTo>
                    <a:pt x="78112" y="60675"/>
                    <a:pt x="60608" y="78174"/>
                    <a:pt x="39014" y="78174"/>
                  </a:cubicBezTo>
                  <a:cubicBezTo>
                    <a:pt x="17498" y="78174"/>
                    <a:pt x="0" y="60675"/>
                    <a:pt x="0" y="39087"/>
                  </a:cubicBezTo>
                  <a:cubicBezTo>
                    <a:pt x="0" y="17500"/>
                    <a:pt x="17498" y="0"/>
                    <a:pt x="3901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4" name="Freeform: Shape 299"/>
            <p:cNvSpPr>
              <a:spLocks/>
            </p:cNvSpPr>
            <p:nvPr/>
          </p:nvSpPr>
          <p:spPr bwMode="auto">
            <a:xfrm>
              <a:off x="9525647" y="352067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5" name="Freeform: Shape 300"/>
            <p:cNvSpPr>
              <a:spLocks/>
            </p:cNvSpPr>
            <p:nvPr/>
          </p:nvSpPr>
          <p:spPr bwMode="auto">
            <a:xfrm>
              <a:off x="9807202" y="352067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5"/>
                    <a:pt x="60674" y="78174"/>
                    <a:pt x="39087" y="78174"/>
                  </a:cubicBezTo>
                  <a:cubicBezTo>
                    <a:pt x="17499" y="78174"/>
                    <a:pt x="0" y="60675"/>
                    <a:pt x="0" y="39087"/>
                  </a:cubicBezTo>
                  <a:cubicBezTo>
                    <a:pt x="0" y="17500"/>
                    <a:pt x="17499"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6" name="Freeform: Shape 301"/>
            <p:cNvSpPr>
              <a:spLocks/>
            </p:cNvSpPr>
            <p:nvPr/>
          </p:nvSpPr>
          <p:spPr bwMode="auto">
            <a:xfrm>
              <a:off x="6710183" y="3608216"/>
              <a:ext cx="78175" cy="78175"/>
            </a:xfrm>
            <a:custGeom>
              <a:avLst/>
              <a:gdLst>
                <a:gd name="connsiteX0" fmla="*/ 39086 w 78175"/>
                <a:gd name="connsiteY0" fmla="*/ 0 h 78175"/>
                <a:gd name="connsiteX1" fmla="*/ 78175 w 78175"/>
                <a:gd name="connsiteY1" fmla="*/ 39087 h 78175"/>
                <a:gd name="connsiteX2" fmla="*/ 39086 w 78175"/>
                <a:gd name="connsiteY2" fmla="*/ 78175 h 78175"/>
                <a:gd name="connsiteX3" fmla="*/ 0 w 78175"/>
                <a:gd name="connsiteY3" fmla="*/ 39087 h 78175"/>
                <a:gd name="connsiteX4" fmla="*/ 39086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6" y="0"/>
                  </a:moveTo>
                  <a:cubicBezTo>
                    <a:pt x="60676" y="0"/>
                    <a:pt x="78175" y="17500"/>
                    <a:pt x="78175" y="39087"/>
                  </a:cubicBezTo>
                  <a:cubicBezTo>
                    <a:pt x="78175" y="60675"/>
                    <a:pt x="60676" y="78175"/>
                    <a:pt x="39086" y="78175"/>
                  </a:cubicBezTo>
                  <a:cubicBezTo>
                    <a:pt x="17500" y="78175"/>
                    <a:pt x="0" y="60675"/>
                    <a:pt x="0" y="39087"/>
                  </a:cubicBezTo>
                  <a:cubicBezTo>
                    <a:pt x="0" y="17500"/>
                    <a:pt x="17500"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7" name="Freeform: Shape 302"/>
            <p:cNvSpPr>
              <a:spLocks/>
            </p:cNvSpPr>
            <p:nvPr/>
          </p:nvSpPr>
          <p:spPr bwMode="auto">
            <a:xfrm>
              <a:off x="6897115" y="3608216"/>
              <a:ext cx="78170" cy="78175"/>
            </a:xfrm>
            <a:custGeom>
              <a:avLst/>
              <a:gdLst>
                <a:gd name="connsiteX0" fmla="*/ 39066 w 78170"/>
                <a:gd name="connsiteY0" fmla="*/ 0 h 78175"/>
                <a:gd name="connsiteX1" fmla="*/ 78170 w 78170"/>
                <a:gd name="connsiteY1" fmla="*/ 39087 h 78175"/>
                <a:gd name="connsiteX2" fmla="*/ 39066 w 78170"/>
                <a:gd name="connsiteY2" fmla="*/ 78175 h 78175"/>
                <a:gd name="connsiteX3" fmla="*/ 0 w 78170"/>
                <a:gd name="connsiteY3" fmla="*/ 39087 h 78175"/>
                <a:gd name="connsiteX4" fmla="*/ 39066 w 7817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5">
                  <a:moveTo>
                    <a:pt x="39066" y="0"/>
                  </a:moveTo>
                  <a:cubicBezTo>
                    <a:pt x="60653" y="0"/>
                    <a:pt x="78170" y="17500"/>
                    <a:pt x="78170" y="39087"/>
                  </a:cubicBezTo>
                  <a:cubicBezTo>
                    <a:pt x="78170" y="60675"/>
                    <a:pt x="60653" y="78175"/>
                    <a:pt x="39066" y="78175"/>
                  </a:cubicBezTo>
                  <a:cubicBezTo>
                    <a:pt x="17502" y="78175"/>
                    <a:pt x="0" y="60675"/>
                    <a:pt x="0" y="39087"/>
                  </a:cubicBezTo>
                  <a:cubicBezTo>
                    <a:pt x="0" y="17500"/>
                    <a:pt x="17502" y="0"/>
                    <a:pt x="3906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8" name="Freeform: Shape 303"/>
            <p:cNvSpPr>
              <a:spLocks/>
            </p:cNvSpPr>
            <p:nvPr/>
          </p:nvSpPr>
          <p:spPr bwMode="auto">
            <a:xfrm>
              <a:off x="7552476" y="3608216"/>
              <a:ext cx="78171" cy="78175"/>
            </a:xfrm>
            <a:custGeom>
              <a:avLst/>
              <a:gdLst>
                <a:gd name="connsiteX0" fmla="*/ 39082 w 78171"/>
                <a:gd name="connsiteY0" fmla="*/ 0 h 78175"/>
                <a:gd name="connsiteX1" fmla="*/ 78171 w 78171"/>
                <a:gd name="connsiteY1" fmla="*/ 39087 h 78175"/>
                <a:gd name="connsiteX2" fmla="*/ 39082 w 78171"/>
                <a:gd name="connsiteY2" fmla="*/ 78175 h 78175"/>
                <a:gd name="connsiteX3" fmla="*/ 0 w 78171"/>
                <a:gd name="connsiteY3" fmla="*/ 39087 h 78175"/>
                <a:gd name="connsiteX4" fmla="*/ 39082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2" y="0"/>
                  </a:moveTo>
                  <a:cubicBezTo>
                    <a:pt x="60665" y="0"/>
                    <a:pt x="78171" y="17500"/>
                    <a:pt x="78171" y="39087"/>
                  </a:cubicBezTo>
                  <a:cubicBezTo>
                    <a:pt x="78171" y="60675"/>
                    <a:pt x="60665" y="78175"/>
                    <a:pt x="39082" y="78175"/>
                  </a:cubicBezTo>
                  <a:cubicBezTo>
                    <a:pt x="17497" y="78175"/>
                    <a:pt x="0" y="60675"/>
                    <a:pt x="0" y="39087"/>
                  </a:cubicBezTo>
                  <a:cubicBezTo>
                    <a:pt x="0" y="17500"/>
                    <a:pt x="17497" y="0"/>
                    <a:pt x="3908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9" name="Freeform: Shape 304"/>
            <p:cNvSpPr>
              <a:spLocks/>
            </p:cNvSpPr>
            <p:nvPr/>
          </p:nvSpPr>
          <p:spPr bwMode="auto">
            <a:xfrm>
              <a:off x="8210183" y="3608216"/>
              <a:ext cx="78173" cy="78175"/>
            </a:xfrm>
            <a:custGeom>
              <a:avLst/>
              <a:gdLst>
                <a:gd name="connsiteX0" fmla="*/ 39082 w 78173"/>
                <a:gd name="connsiteY0" fmla="*/ 0 h 78175"/>
                <a:gd name="connsiteX1" fmla="*/ 78173 w 78173"/>
                <a:gd name="connsiteY1" fmla="*/ 39087 h 78175"/>
                <a:gd name="connsiteX2" fmla="*/ 39082 w 78173"/>
                <a:gd name="connsiteY2" fmla="*/ 78175 h 78175"/>
                <a:gd name="connsiteX3" fmla="*/ 0 w 78173"/>
                <a:gd name="connsiteY3" fmla="*/ 39087 h 78175"/>
                <a:gd name="connsiteX4" fmla="*/ 39082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2" y="0"/>
                  </a:moveTo>
                  <a:cubicBezTo>
                    <a:pt x="60660" y="0"/>
                    <a:pt x="78173" y="17500"/>
                    <a:pt x="78173" y="39087"/>
                  </a:cubicBezTo>
                  <a:cubicBezTo>
                    <a:pt x="78173" y="60675"/>
                    <a:pt x="60660" y="78175"/>
                    <a:pt x="39082" y="78175"/>
                  </a:cubicBezTo>
                  <a:cubicBezTo>
                    <a:pt x="17487" y="78175"/>
                    <a:pt x="0" y="60675"/>
                    <a:pt x="0" y="39087"/>
                  </a:cubicBezTo>
                  <a:cubicBezTo>
                    <a:pt x="0" y="17500"/>
                    <a:pt x="17487" y="0"/>
                    <a:pt x="3908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0" name="Freeform: Shape 305"/>
            <p:cNvSpPr>
              <a:spLocks/>
            </p:cNvSpPr>
            <p:nvPr/>
          </p:nvSpPr>
          <p:spPr bwMode="auto">
            <a:xfrm>
              <a:off x="9151821" y="3608216"/>
              <a:ext cx="78180" cy="78175"/>
            </a:xfrm>
            <a:custGeom>
              <a:avLst/>
              <a:gdLst>
                <a:gd name="connsiteX0" fmla="*/ 39086 w 78180"/>
                <a:gd name="connsiteY0" fmla="*/ 0 h 78175"/>
                <a:gd name="connsiteX1" fmla="*/ 78180 w 78180"/>
                <a:gd name="connsiteY1" fmla="*/ 39087 h 78175"/>
                <a:gd name="connsiteX2" fmla="*/ 39086 w 78180"/>
                <a:gd name="connsiteY2" fmla="*/ 78175 h 78175"/>
                <a:gd name="connsiteX3" fmla="*/ 0 w 78180"/>
                <a:gd name="connsiteY3" fmla="*/ 39087 h 78175"/>
                <a:gd name="connsiteX4" fmla="*/ 39086 w 7818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5">
                  <a:moveTo>
                    <a:pt x="39086" y="0"/>
                  </a:moveTo>
                  <a:cubicBezTo>
                    <a:pt x="60675" y="0"/>
                    <a:pt x="78180" y="17500"/>
                    <a:pt x="78180" y="39087"/>
                  </a:cubicBezTo>
                  <a:cubicBezTo>
                    <a:pt x="78180" y="60675"/>
                    <a:pt x="60675" y="78175"/>
                    <a:pt x="39086" y="78175"/>
                  </a:cubicBezTo>
                  <a:cubicBezTo>
                    <a:pt x="17502" y="78175"/>
                    <a:pt x="0" y="60675"/>
                    <a:pt x="0" y="39087"/>
                  </a:cubicBezTo>
                  <a:cubicBezTo>
                    <a:pt x="0" y="17500"/>
                    <a:pt x="17502"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1" name="Freeform: Shape 306"/>
            <p:cNvSpPr>
              <a:spLocks/>
            </p:cNvSpPr>
            <p:nvPr/>
          </p:nvSpPr>
          <p:spPr bwMode="auto">
            <a:xfrm>
              <a:off x="9617922" y="3608216"/>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2" name="Freeform: Shape 307"/>
            <p:cNvSpPr>
              <a:spLocks/>
            </p:cNvSpPr>
            <p:nvPr/>
          </p:nvSpPr>
          <p:spPr bwMode="auto">
            <a:xfrm>
              <a:off x="9899477" y="3608216"/>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3" name="Freeform: Shape 308"/>
            <p:cNvSpPr>
              <a:spLocks/>
            </p:cNvSpPr>
            <p:nvPr/>
          </p:nvSpPr>
          <p:spPr bwMode="auto">
            <a:xfrm>
              <a:off x="6655778" y="3629276"/>
              <a:ext cx="40306" cy="57114"/>
            </a:xfrm>
            <a:custGeom>
              <a:avLst/>
              <a:gdLst>
                <a:gd name="connsiteX0" fmla="*/ 32839 w 40306"/>
                <a:gd name="connsiteY0" fmla="*/ 0 h 57114"/>
                <a:gd name="connsiteX1" fmla="*/ 40306 w 40306"/>
                <a:gd name="connsiteY1" fmla="*/ 18026 h 57114"/>
                <a:gd name="connsiteX2" fmla="*/ 1218 w 40306"/>
                <a:gd name="connsiteY2" fmla="*/ 57114 h 57114"/>
                <a:gd name="connsiteX3" fmla="*/ 0 w 40306"/>
                <a:gd name="connsiteY3" fmla="*/ 56609 h 57114"/>
                <a:gd name="connsiteX4" fmla="*/ 5942 w 40306"/>
                <a:gd name="connsiteY4" fmla="*/ 44273 h 57114"/>
                <a:gd name="connsiteX5" fmla="*/ 32839 w 40306"/>
                <a:gd name="connsiteY5" fmla="*/ 0 h 5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6" h="57114">
                  <a:moveTo>
                    <a:pt x="32839" y="0"/>
                  </a:moveTo>
                  <a:lnTo>
                    <a:pt x="40306" y="18026"/>
                  </a:lnTo>
                  <a:cubicBezTo>
                    <a:pt x="40306" y="39614"/>
                    <a:pt x="22806" y="57114"/>
                    <a:pt x="1218" y="57114"/>
                  </a:cubicBezTo>
                  <a:lnTo>
                    <a:pt x="0" y="56609"/>
                  </a:lnTo>
                  <a:lnTo>
                    <a:pt x="5942" y="44273"/>
                  </a:lnTo>
                  <a:lnTo>
                    <a:pt x="32839"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4" name="Freeform: Shape 309"/>
            <p:cNvSpPr>
              <a:spLocks/>
            </p:cNvSpPr>
            <p:nvPr/>
          </p:nvSpPr>
          <p:spPr bwMode="auto">
            <a:xfrm>
              <a:off x="6804820" y="3693393"/>
              <a:ext cx="78189" cy="78173"/>
            </a:xfrm>
            <a:custGeom>
              <a:avLst/>
              <a:gdLst>
                <a:gd name="connsiteX0" fmla="*/ 39090 w 78189"/>
                <a:gd name="connsiteY0" fmla="*/ 0 h 78173"/>
                <a:gd name="connsiteX1" fmla="*/ 78189 w 78189"/>
                <a:gd name="connsiteY1" fmla="*/ 39087 h 78173"/>
                <a:gd name="connsiteX2" fmla="*/ 39090 w 78189"/>
                <a:gd name="connsiteY2" fmla="*/ 78173 h 78173"/>
                <a:gd name="connsiteX3" fmla="*/ 0 w 78189"/>
                <a:gd name="connsiteY3" fmla="*/ 39087 h 78173"/>
                <a:gd name="connsiteX4" fmla="*/ 39090 w 7818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9" h="78173">
                  <a:moveTo>
                    <a:pt x="39090" y="0"/>
                  </a:moveTo>
                  <a:cubicBezTo>
                    <a:pt x="60671" y="0"/>
                    <a:pt x="78189" y="17500"/>
                    <a:pt x="78189" y="39087"/>
                  </a:cubicBezTo>
                  <a:cubicBezTo>
                    <a:pt x="78189" y="60673"/>
                    <a:pt x="60671" y="78173"/>
                    <a:pt x="39090" y="78173"/>
                  </a:cubicBezTo>
                  <a:cubicBezTo>
                    <a:pt x="17499" y="78173"/>
                    <a:pt x="0" y="60673"/>
                    <a:pt x="0" y="39087"/>
                  </a:cubicBezTo>
                  <a:cubicBezTo>
                    <a:pt x="0" y="17500"/>
                    <a:pt x="17499" y="0"/>
                    <a:pt x="39090"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5" name="Freeform: Shape 310"/>
            <p:cNvSpPr>
              <a:spLocks/>
            </p:cNvSpPr>
            <p:nvPr/>
          </p:nvSpPr>
          <p:spPr bwMode="auto">
            <a:xfrm>
              <a:off x="7176318" y="3693393"/>
              <a:ext cx="78177" cy="78173"/>
            </a:xfrm>
            <a:custGeom>
              <a:avLst/>
              <a:gdLst>
                <a:gd name="connsiteX0" fmla="*/ 39075 w 78177"/>
                <a:gd name="connsiteY0" fmla="*/ 0 h 78173"/>
                <a:gd name="connsiteX1" fmla="*/ 78177 w 78177"/>
                <a:gd name="connsiteY1" fmla="*/ 39087 h 78173"/>
                <a:gd name="connsiteX2" fmla="*/ 39075 w 78177"/>
                <a:gd name="connsiteY2" fmla="*/ 78173 h 78173"/>
                <a:gd name="connsiteX3" fmla="*/ 0 w 78177"/>
                <a:gd name="connsiteY3" fmla="*/ 39087 h 78173"/>
                <a:gd name="connsiteX4" fmla="*/ 39075 w 7817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3">
                  <a:moveTo>
                    <a:pt x="39075" y="0"/>
                  </a:moveTo>
                  <a:cubicBezTo>
                    <a:pt x="60680" y="0"/>
                    <a:pt x="78177" y="17500"/>
                    <a:pt x="78177" y="39087"/>
                  </a:cubicBezTo>
                  <a:cubicBezTo>
                    <a:pt x="78177" y="60673"/>
                    <a:pt x="60680" y="78173"/>
                    <a:pt x="39075" y="78173"/>
                  </a:cubicBezTo>
                  <a:cubicBezTo>
                    <a:pt x="17505" y="78173"/>
                    <a:pt x="0" y="60673"/>
                    <a:pt x="0" y="39087"/>
                  </a:cubicBezTo>
                  <a:cubicBezTo>
                    <a:pt x="0" y="17500"/>
                    <a:pt x="17505" y="0"/>
                    <a:pt x="3907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6" name="Freeform: Shape 311"/>
            <p:cNvSpPr>
              <a:spLocks/>
            </p:cNvSpPr>
            <p:nvPr/>
          </p:nvSpPr>
          <p:spPr bwMode="auto">
            <a:xfrm>
              <a:off x="8964923" y="3693393"/>
              <a:ext cx="78167" cy="78173"/>
            </a:xfrm>
            <a:custGeom>
              <a:avLst/>
              <a:gdLst>
                <a:gd name="connsiteX0" fmla="*/ 39078 w 78167"/>
                <a:gd name="connsiteY0" fmla="*/ 0 h 78173"/>
                <a:gd name="connsiteX1" fmla="*/ 78167 w 78167"/>
                <a:gd name="connsiteY1" fmla="*/ 39087 h 78173"/>
                <a:gd name="connsiteX2" fmla="*/ 39078 w 78167"/>
                <a:gd name="connsiteY2" fmla="*/ 78173 h 78173"/>
                <a:gd name="connsiteX3" fmla="*/ 0 w 78167"/>
                <a:gd name="connsiteY3" fmla="*/ 39087 h 78173"/>
                <a:gd name="connsiteX4" fmla="*/ 39078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78" y="0"/>
                  </a:moveTo>
                  <a:cubicBezTo>
                    <a:pt x="60666" y="0"/>
                    <a:pt x="78167" y="17500"/>
                    <a:pt x="78167" y="39087"/>
                  </a:cubicBezTo>
                  <a:cubicBezTo>
                    <a:pt x="78167" y="60673"/>
                    <a:pt x="60666" y="78173"/>
                    <a:pt x="39078" y="78173"/>
                  </a:cubicBezTo>
                  <a:cubicBezTo>
                    <a:pt x="17502" y="78173"/>
                    <a:pt x="0" y="60673"/>
                    <a:pt x="0" y="39087"/>
                  </a:cubicBezTo>
                  <a:cubicBezTo>
                    <a:pt x="0" y="17500"/>
                    <a:pt x="17502" y="0"/>
                    <a:pt x="3907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7" name="Freeform: Shape 312"/>
            <p:cNvSpPr>
              <a:spLocks/>
            </p:cNvSpPr>
            <p:nvPr/>
          </p:nvSpPr>
          <p:spPr bwMode="auto">
            <a:xfrm>
              <a:off x="9338734" y="3693394"/>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500"/>
                    <a:pt x="78174" y="39086"/>
                  </a:cubicBezTo>
                  <a:cubicBezTo>
                    <a:pt x="78174" y="60673"/>
                    <a:pt x="60674" y="78173"/>
                    <a:pt x="39087" y="78173"/>
                  </a:cubicBezTo>
                  <a:cubicBezTo>
                    <a:pt x="17500" y="78173"/>
                    <a:pt x="0" y="60673"/>
                    <a:pt x="0" y="39086"/>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8" name="Freeform: Shape 313"/>
            <p:cNvSpPr>
              <a:spLocks/>
            </p:cNvSpPr>
            <p:nvPr/>
          </p:nvSpPr>
          <p:spPr bwMode="auto">
            <a:xfrm>
              <a:off x="9617922" y="3693394"/>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9" name="Freeform: Shape 314"/>
            <p:cNvSpPr>
              <a:spLocks/>
            </p:cNvSpPr>
            <p:nvPr/>
          </p:nvSpPr>
          <p:spPr bwMode="auto">
            <a:xfrm>
              <a:off x="9807202" y="3693394"/>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0" name="Freeform: Shape 315"/>
            <p:cNvSpPr>
              <a:spLocks/>
            </p:cNvSpPr>
            <p:nvPr/>
          </p:nvSpPr>
          <p:spPr bwMode="auto">
            <a:xfrm>
              <a:off x="10091123" y="3693394"/>
              <a:ext cx="78174" cy="78173"/>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500"/>
                    <a:pt x="78174" y="39086"/>
                  </a:cubicBezTo>
                  <a:cubicBezTo>
                    <a:pt x="78174" y="60673"/>
                    <a:pt x="60675" y="78173"/>
                    <a:pt x="39088" y="78173"/>
                  </a:cubicBezTo>
                  <a:cubicBezTo>
                    <a:pt x="17500" y="78173"/>
                    <a:pt x="0" y="60673"/>
                    <a:pt x="0" y="39086"/>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1" name="Freeform: Shape 316"/>
            <p:cNvSpPr>
              <a:spLocks/>
            </p:cNvSpPr>
            <p:nvPr/>
          </p:nvSpPr>
          <p:spPr bwMode="auto">
            <a:xfrm>
              <a:off x="10185763" y="3721072"/>
              <a:ext cx="26549" cy="45301"/>
            </a:xfrm>
            <a:custGeom>
              <a:avLst/>
              <a:gdLst>
                <a:gd name="connsiteX0" fmla="*/ 4726 w 26549"/>
                <a:gd name="connsiteY0" fmla="*/ 0 h 45301"/>
                <a:gd name="connsiteX1" fmla="*/ 26549 w 26549"/>
                <a:gd name="connsiteY1" fmla="*/ 45301 h 45301"/>
                <a:gd name="connsiteX2" fmla="*/ 11449 w 26549"/>
                <a:gd name="connsiteY2" fmla="*/ 39047 h 45301"/>
                <a:gd name="connsiteX3" fmla="*/ 0 w 26549"/>
                <a:gd name="connsiteY3" fmla="*/ 11408 h 45301"/>
                <a:gd name="connsiteX4" fmla="*/ 4726 w 26549"/>
                <a:gd name="connsiteY4" fmla="*/ 0 h 45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 h="45301">
                  <a:moveTo>
                    <a:pt x="4726" y="0"/>
                  </a:moveTo>
                  <a:lnTo>
                    <a:pt x="26549" y="45301"/>
                  </a:lnTo>
                  <a:lnTo>
                    <a:pt x="11449" y="39047"/>
                  </a:lnTo>
                  <a:cubicBezTo>
                    <a:pt x="4375" y="31974"/>
                    <a:pt x="0" y="22202"/>
                    <a:pt x="0" y="11408"/>
                  </a:cubicBezTo>
                  <a:lnTo>
                    <a:pt x="472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2" name="Freeform: Shape 317"/>
            <p:cNvSpPr>
              <a:spLocks/>
            </p:cNvSpPr>
            <p:nvPr/>
          </p:nvSpPr>
          <p:spPr bwMode="auto">
            <a:xfrm>
              <a:off x="6617902" y="3776203"/>
              <a:ext cx="78172" cy="78173"/>
            </a:xfrm>
            <a:custGeom>
              <a:avLst/>
              <a:gdLst>
                <a:gd name="connsiteX0" fmla="*/ 39086 w 78172"/>
                <a:gd name="connsiteY0" fmla="*/ 0 h 78173"/>
                <a:gd name="connsiteX1" fmla="*/ 78172 w 78172"/>
                <a:gd name="connsiteY1" fmla="*/ 39086 h 78173"/>
                <a:gd name="connsiteX2" fmla="*/ 39086 w 78172"/>
                <a:gd name="connsiteY2" fmla="*/ 78173 h 78173"/>
                <a:gd name="connsiteX3" fmla="*/ 0 w 78172"/>
                <a:gd name="connsiteY3" fmla="*/ 39086 h 78173"/>
                <a:gd name="connsiteX4" fmla="*/ 39086 w 78172"/>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3">
                  <a:moveTo>
                    <a:pt x="39086" y="0"/>
                  </a:moveTo>
                  <a:cubicBezTo>
                    <a:pt x="60673" y="0"/>
                    <a:pt x="78172" y="17499"/>
                    <a:pt x="78172" y="39086"/>
                  </a:cubicBezTo>
                  <a:cubicBezTo>
                    <a:pt x="78172" y="60673"/>
                    <a:pt x="60673" y="78173"/>
                    <a:pt x="39086" y="78173"/>
                  </a:cubicBezTo>
                  <a:cubicBezTo>
                    <a:pt x="17499" y="78173"/>
                    <a:pt x="0" y="60673"/>
                    <a:pt x="0" y="39086"/>
                  </a:cubicBezTo>
                  <a:cubicBezTo>
                    <a:pt x="0" y="17499"/>
                    <a:pt x="17499"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3" name="Freeform: Shape 318"/>
            <p:cNvSpPr>
              <a:spLocks/>
            </p:cNvSpPr>
            <p:nvPr/>
          </p:nvSpPr>
          <p:spPr bwMode="auto">
            <a:xfrm>
              <a:off x="7084012" y="3776203"/>
              <a:ext cx="78196" cy="78173"/>
            </a:xfrm>
            <a:custGeom>
              <a:avLst/>
              <a:gdLst>
                <a:gd name="connsiteX0" fmla="*/ 39098 w 78196"/>
                <a:gd name="connsiteY0" fmla="*/ 0 h 78173"/>
                <a:gd name="connsiteX1" fmla="*/ 78196 w 78196"/>
                <a:gd name="connsiteY1" fmla="*/ 39086 h 78173"/>
                <a:gd name="connsiteX2" fmla="*/ 39098 w 78196"/>
                <a:gd name="connsiteY2" fmla="*/ 78173 h 78173"/>
                <a:gd name="connsiteX3" fmla="*/ 0 w 78196"/>
                <a:gd name="connsiteY3" fmla="*/ 39086 h 78173"/>
                <a:gd name="connsiteX4" fmla="*/ 39098 w 78196"/>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6" h="78173">
                  <a:moveTo>
                    <a:pt x="39098" y="0"/>
                  </a:moveTo>
                  <a:cubicBezTo>
                    <a:pt x="60692" y="0"/>
                    <a:pt x="78196" y="17499"/>
                    <a:pt x="78196" y="39086"/>
                  </a:cubicBezTo>
                  <a:cubicBezTo>
                    <a:pt x="78196" y="60673"/>
                    <a:pt x="60692" y="78173"/>
                    <a:pt x="39098" y="78173"/>
                  </a:cubicBezTo>
                  <a:cubicBezTo>
                    <a:pt x="17505" y="78173"/>
                    <a:pt x="0" y="60673"/>
                    <a:pt x="0" y="39086"/>
                  </a:cubicBezTo>
                  <a:cubicBezTo>
                    <a:pt x="0" y="17499"/>
                    <a:pt x="17505" y="0"/>
                    <a:pt x="3909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4" name="Freeform: Shape 319"/>
            <p:cNvSpPr>
              <a:spLocks/>
            </p:cNvSpPr>
            <p:nvPr/>
          </p:nvSpPr>
          <p:spPr bwMode="auto">
            <a:xfrm>
              <a:off x="7270954" y="3776203"/>
              <a:ext cx="78164" cy="78173"/>
            </a:xfrm>
            <a:custGeom>
              <a:avLst/>
              <a:gdLst>
                <a:gd name="connsiteX0" fmla="*/ 39081 w 78164"/>
                <a:gd name="connsiteY0" fmla="*/ 0 h 78173"/>
                <a:gd name="connsiteX1" fmla="*/ 78164 w 78164"/>
                <a:gd name="connsiteY1" fmla="*/ 39086 h 78173"/>
                <a:gd name="connsiteX2" fmla="*/ 39081 w 78164"/>
                <a:gd name="connsiteY2" fmla="*/ 78173 h 78173"/>
                <a:gd name="connsiteX3" fmla="*/ 0 w 78164"/>
                <a:gd name="connsiteY3" fmla="*/ 39086 h 78173"/>
                <a:gd name="connsiteX4" fmla="*/ 39081 w 7816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73">
                  <a:moveTo>
                    <a:pt x="39081" y="0"/>
                  </a:moveTo>
                  <a:cubicBezTo>
                    <a:pt x="60665" y="0"/>
                    <a:pt x="78164" y="17499"/>
                    <a:pt x="78164" y="39086"/>
                  </a:cubicBezTo>
                  <a:cubicBezTo>
                    <a:pt x="78164" y="60673"/>
                    <a:pt x="60665" y="78173"/>
                    <a:pt x="39081" y="78173"/>
                  </a:cubicBezTo>
                  <a:cubicBezTo>
                    <a:pt x="17488" y="78173"/>
                    <a:pt x="0" y="60673"/>
                    <a:pt x="0" y="39086"/>
                  </a:cubicBezTo>
                  <a:cubicBezTo>
                    <a:pt x="0" y="17499"/>
                    <a:pt x="17488" y="0"/>
                    <a:pt x="39081"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5" name="Freeform: Shape 320"/>
            <p:cNvSpPr>
              <a:spLocks/>
            </p:cNvSpPr>
            <p:nvPr/>
          </p:nvSpPr>
          <p:spPr bwMode="auto">
            <a:xfrm>
              <a:off x="7836400" y="3776203"/>
              <a:ext cx="78169" cy="78173"/>
            </a:xfrm>
            <a:custGeom>
              <a:avLst/>
              <a:gdLst>
                <a:gd name="connsiteX0" fmla="*/ 39080 w 78169"/>
                <a:gd name="connsiteY0" fmla="*/ 0 h 78173"/>
                <a:gd name="connsiteX1" fmla="*/ 78169 w 78169"/>
                <a:gd name="connsiteY1" fmla="*/ 39086 h 78173"/>
                <a:gd name="connsiteX2" fmla="*/ 39080 w 78169"/>
                <a:gd name="connsiteY2" fmla="*/ 78173 h 78173"/>
                <a:gd name="connsiteX3" fmla="*/ 0 w 78169"/>
                <a:gd name="connsiteY3" fmla="*/ 39086 h 78173"/>
                <a:gd name="connsiteX4" fmla="*/ 39080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0" y="0"/>
                  </a:moveTo>
                  <a:cubicBezTo>
                    <a:pt x="60667" y="0"/>
                    <a:pt x="78169" y="17499"/>
                    <a:pt x="78169" y="39086"/>
                  </a:cubicBezTo>
                  <a:cubicBezTo>
                    <a:pt x="78169" y="60673"/>
                    <a:pt x="60667" y="78173"/>
                    <a:pt x="39080" y="78173"/>
                  </a:cubicBezTo>
                  <a:cubicBezTo>
                    <a:pt x="17498" y="78173"/>
                    <a:pt x="0" y="60673"/>
                    <a:pt x="0" y="39086"/>
                  </a:cubicBezTo>
                  <a:cubicBezTo>
                    <a:pt x="0" y="17499"/>
                    <a:pt x="17498" y="0"/>
                    <a:pt x="39080"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6" name="Freeform: Shape 321"/>
            <p:cNvSpPr>
              <a:spLocks/>
            </p:cNvSpPr>
            <p:nvPr/>
          </p:nvSpPr>
          <p:spPr bwMode="auto">
            <a:xfrm>
              <a:off x="9712562" y="3776203"/>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7" name="Freeform: Shape 322"/>
            <p:cNvSpPr>
              <a:spLocks/>
            </p:cNvSpPr>
            <p:nvPr/>
          </p:nvSpPr>
          <p:spPr bwMode="auto">
            <a:xfrm>
              <a:off x="9899478" y="3776203"/>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8" name="Freeform: Shape 323"/>
            <p:cNvSpPr>
              <a:spLocks/>
            </p:cNvSpPr>
            <p:nvPr/>
          </p:nvSpPr>
          <p:spPr bwMode="auto">
            <a:xfrm>
              <a:off x="6577698" y="3806367"/>
              <a:ext cx="23736" cy="41651"/>
            </a:xfrm>
            <a:custGeom>
              <a:avLst/>
              <a:gdLst>
                <a:gd name="connsiteX0" fmla="*/ 20041 w 23736"/>
                <a:gd name="connsiteY0" fmla="*/ 0 h 41651"/>
                <a:gd name="connsiteX1" fmla="*/ 23736 w 23736"/>
                <a:gd name="connsiteY1" fmla="*/ 8922 h 41651"/>
                <a:gd name="connsiteX2" fmla="*/ 12288 w 23736"/>
                <a:gd name="connsiteY2" fmla="*/ 36561 h 41651"/>
                <a:gd name="connsiteX3" fmla="*/ 0 w 23736"/>
                <a:gd name="connsiteY3" fmla="*/ 41651 h 41651"/>
                <a:gd name="connsiteX4" fmla="*/ 74 w 23736"/>
                <a:gd name="connsiteY4" fmla="*/ 41448 h 41651"/>
                <a:gd name="connsiteX5" fmla="*/ 20041 w 23736"/>
                <a:gd name="connsiteY5" fmla="*/ 0 h 4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36" h="41651">
                  <a:moveTo>
                    <a:pt x="20041" y="0"/>
                  </a:moveTo>
                  <a:lnTo>
                    <a:pt x="23736" y="8922"/>
                  </a:lnTo>
                  <a:cubicBezTo>
                    <a:pt x="23736" y="19716"/>
                    <a:pt x="19361" y="29487"/>
                    <a:pt x="12288" y="36561"/>
                  </a:cubicBezTo>
                  <a:lnTo>
                    <a:pt x="0" y="41651"/>
                  </a:lnTo>
                  <a:lnTo>
                    <a:pt x="74" y="41448"/>
                  </a:lnTo>
                  <a:lnTo>
                    <a:pt x="20041"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9" name="Freeform: Shape 324"/>
            <p:cNvSpPr>
              <a:spLocks/>
            </p:cNvSpPr>
            <p:nvPr/>
          </p:nvSpPr>
          <p:spPr bwMode="auto">
            <a:xfrm>
              <a:off x="6710171" y="3863742"/>
              <a:ext cx="78175" cy="78173"/>
            </a:xfrm>
            <a:custGeom>
              <a:avLst/>
              <a:gdLst>
                <a:gd name="connsiteX0" fmla="*/ 39086 w 78175"/>
                <a:gd name="connsiteY0" fmla="*/ 0 h 78173"/>
                <a:gd name="connsiteX1" fmla="*/ 78175 w 78175"/>
                <a:gd name="connsiteY1" fmla="*/ 39087 h 78173"/>
                <a:gd name="connsiteX2" fmla="*/ 39086 w 78175"/>
                <a:gd name="connsiteY2" fmla="*/ 78173 h 78173"/>
                <a:gd name="connsiteX3" fmla="*/ 0 w 78175"/>
                <a:gd name="connsiteY3" fmla="*/ 39087 h 78173"/>
                <a:gd name="connsiteX4" fmla="*/ 39086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6" y="0"/>
                  </a:moveTo>
                  <a:cubicBezTo>
                    <a:pt x="60676" y="0"/>
                    <a:pt x="78175" y="17499"/>
                    <a:pt x="78175" y="39087"/>
                  </a:cubicBezTo>
                  <a:cubicBezTo>
                    <a:pt x="78175" y="60673"/>
                    <a:pt x="60676" y="78173"/>
                    <a:pt x="39086" y="78173"/>
                  </a:cubicBezTo>
                  <a:cubicBezTo>
                    <a:pt x="17500" y="78173"/>
                    <a:pt x="0" y="60673"/>
                    <a:pt x="0" y="39087"/>
                  </a:cubicBezTo>
                  <a:cubicBezTo>
                    <a:pt x="0" y="17499"/>
                    <a:pt x="17500"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0" name="Freeform: Shape 325"/>
            <p:cNvSpPr>
              <a:spLocks/>
            </p:cNvSpPr>
            <p:nvPr/>
          </p:nvSpPr>
          <p:spPr bwMode="auto">
            <a:xfrm>
              <a:off x="7552465" y="3863742"/>
              <a:ext cx="78171" cy="78173"/>
            </a:xfrm>
            <a:custGeom>
              <a:avLst/>
              <a:gdLst>
                <a:gd name="connsiteX0" fmla="*/ 39081 w 78171"/>
                <a:gd name="connsiteY0" fmla="*/ 0 h 78173"/>
                <a:gd name="connsiteX1" fmla="*/ 78171 w 78171"/>
                <a:gd name="connsiteY1" fmla="*/ 39087 h 78173"/>
                <a:gd name="connsiteX2" fmla="*/ 39081 w 78171"/>
                <a:gd name="connsiteY2" fmla="*/ 78173 h 78173"/>
                <a:gd name="connsiteX3" fmla="*/ 0 w 78171"/>
                <a:gd name="connsiteY3" fmla="*/ 39087 h 78173"/>
                <a:gd name="connsiteX4" fmla="*/ 39081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1" y="0"/>
                  </a:moveTo>
                  <a:cubicBezTo>
                    <a:pt x="60666" y="0"/>
                    <a:pt x="78171" y="17499"/>
                    <a:pt x="78171" y="39087"/>
                  </a:cubicBezTo>
                  <a:cubicBezTo>
                    <a:pt x="78171" y="60673"/>
                    <a:pt x="60666" y="78173"/>
                    <a:pt x="39081" y="78173"/>
                  </a:cubicBezTo>
                  <a:cubicBezTo>
                    <a:pt x="17497" y="78173"/>
                    <a:pt x="0" y="60673"/>
                    <a:pt x="0" y="39087"/>
                  </a:cubicBezTo>
                  <a:cubicBezTo>
                    <a:pt x="0" y="17499"/>
                    <a:pt x="17497" y="0"/>
                    <a:pt x="39081"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1" name="Freeform: Shape 326"/>
            <p:cNvSpPr>
              <a:spLocks/>
            </p:cNvSpPr>
            <p:nvPr/>
          </p:nvSpPr>
          <p:spPr bwMode="auto">
            <a:xfrm>
              <a:off x="8870278" y="3863742"/>
              <a:ext cx="78171" cy="78173"/>
            </a:xfrm>
            <a:custGeom>
              <a:avLst/>
              <a:gdLst>
                <a:gd name="connsiteX0" fmla="*/ 39087 w 78171"/>
                <a:gd name="connsiteY0" fmla="*/ 0 h 78173"/>
                <a:gd name="connsiteX1" fmla="*/ 78171 w 78171"/>
                <a:gd name="connsiteY1" fmla="*/ 39087 h 78173"/>
                <a:gd name="connsiteX2" fmla="*/ 39087 w 78171"/>
                <a:gd name="connsiteY2" fmla="*/ 78173 h 78173"/>
                <a:gd name="connsiteX3" fmla="*/ 0 w 78171"/>
                <a:gd name="connsiteY3" fmla="*/ 39087 h 78173"/>
                <a:gd name="connsiteX4" fmla="*/ 39087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7" y="0"/>
                  </a:moveTo>
                  <a:cubicBezTo>
                    <a:pt x="60677" y="0"/>
                    <a:pt x="78171" y="17499"/>
                    <a:pt x="78171" y="39087"/>
                  </a:cubicBezTo>
                  <a:cubicBezTo>
                    <a:pt x="78171" y="60673"/>
                    <a:pt x="60677" y="78173"/>
                    <a:pt x="39087" y="78173"/>
                  </a:cubicBezTo>
                  <a:cubicBezTo>
                    <a:pt x="17503" y="78173"/>
                    <a:pt x="0" y="60673"/>
                    <a:pt x="0" y="39087"/>
                  </a:cubicBezTo>
                  <a:cubicBezTo>
                    <a:pt x="0" y="17499"/>
                    <a:pt x="17503"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2" name="Freeform: Shape 327"/>
            <p:cNvSpPr>
              <a:spLocks/>
            </p:cNvSpPr>
            <p:nvPr/>
          </p:nvSpPr>
          <p:spPr bwMode="auto">
            <a:xfrm>
              <a:off x="9057191" y="3863742"/>
              <a:ext cx="78167" cy="78173"/>
            </a:xfrm>
            <a:custGeom>
              <a:avLst/>
              <a:gdLst>
                <a:gd name="connsiteX0" fmla="*/ 39082 w 78167"/>
                <a:gd name="connsiteY0" fmla="*/ 0 h 78173"/>
                <a:gd name="connsiteX1" fmla="*/ 78167 w 78167"/>
                <a:gd name="connsiteY1" fmla="*/ 39087 h 78173"/>
                <a:gd name="connsiteX2" fmla="*/ 39082 w 78167"/>
                <a:gd name="connsiteY2" fmla="*/ 78173 h 78173"/>
                <a:gd name="connsiteX3" fmla="*/ 0 w 78167"/>
                <a:gd name="connsiteY3" fmla="*/ 39087 h 78173"/>
                <a:gd name="connsiteX4" fmla="*/ 3908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82" y="0"/>
                  </a:moveTo>
                  <a:cubicBezTo>
                    <a:pt x="60667" y="0"/>
                    <a:pt x="78167" y="17499"/>
                    <a:pt x="78167" y="39087"/>
                  </a:cubicBezTo>
                  <a:cubicBezTo>
                    <a:pt x="78167" y="60673"/>
                    <a:pt x="60667" y="78173"/>
                    <a:pt x="39082" y="78173"/>
                  </a:cubicBezTo>
                  <a:cubicBezTo>
                    <a:pt x="17495" y="78173"/>
                    <a:pt x="0" y="60673"/>
                    <a:pt x="0" y="39087"/>
                  </a:cubicBezTo>
                  <a:cubicBezTo>
                    <a:pt x="0" y="17499"/>
                    <a:pt x="17495" y="0"/>
                    <a:pt x="3908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3" name="Freeform: Shape 328"/>
            <p:cNvSpPr>
              <a:spLocks/>
            </p:cNvSpPr>
            <p:nvPr/>
          </p:nvSpPr>
          <p:spPr bwMode="auto">
            <a:xfrm>
              <a:off x="9244105" y="3863742"/>
              <a:ext cx="78163" cy="78173"/>
            </a:xfrm>
            <a:custGeom>
              <a:avLst/>
              <a:gdLst>
                <a:gd name="connsiteX0" fmla="*/ 39097 w 78163"/>
                <a:gd name="connsiteY0" fmla="*/ 0 h 78173"/>
                <a:gd name="connsiteX1" fmla="*/ 78163 w 78163"/>
                <a:gd name="connsiteY1" fmla="*/ 39087 h 78173"/>
                <a:gd name="connsiteX2" fmla="*/ 39097 w 78163"/>
                <a:gd name="connsiteY2" fmla="*/ 78173 h 78173"/>
                <a:gd name="connsiteX3" fmla="*/ 0 w 78163"/>
                <a:gd name="connsiteY3" fmla="*/ 39087 h 78173"/>
                <a:gd name="connsiteX4" fmla="*/ 39097 w 78163"/>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3" h="78173">
                  <a:moveTo>
                    <a:pt x="39097" y="0"/>
                  </a:moveTo>
                  <a:cubicBezTo>
                    <a:pt x="60663" y="0"/>
                    <a:pt x="78163" y="17499"/>
                    <a:pt x="78163" y="39087"/>
                  </a:cubicBezTo>
                  <a:cubicBezTo>
                    <a:pt x="78163" y="60673"/>
                    <a:pt x="60663" y="78173"/>
                    <a:pt x="39097" y="78173"/>
                  </a:cubicBezTo>
                  <a:cubicBezTo>
                    <a:pt x="17504" y="78173"/>
                    <a:pt x="0" y="60673"/>
                    <a:pt x="0" y="39087"/>
                  </a:cubicBezTo>
                  <a:cubicBezTo>
                    <a:pt x="0" y="17499"/>
                    <a:pt x="17504" y="0"/>
                    <a:pt x="3909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4" name="Freeform: Shape 329"/>
            <p:cNvSpPr>
              <a:spLocks/>
            </p:cNvSpPr>
            <p:nvPr/>
          </p:nvSpPr>
          <p:spPr bwMode="auto">
            <a:xfrm>
              <a:off x="9431009" y="3863742"/>
              <a:ext cx="78174" cy="78173"/>
            </a:xfrm>
            <a:custGeom>
              <a:avLst/>
              <a:gdLst>
                <a:gd name="connsiteX0" fmla="*/ 39088 w 78174"/>
                <a:gd name="connsiteY0" fmla="*/ 0 h 78173"/>
                <a:gd name="connsiteX1" fmla="*/ 78174 w 78174"/>
                <a:gd name="connsiteY1" fmla="*/ 39087 h 78173"/>
                <a:gd name="connsiteX2" fmla="*/ 39088 w 78174"/>
                <a:gd name="connsiteY2" fmla="*/ 78173 h 78173"/>
                <a:gd name="connsiteX3" fmla="*/ 0 w 78174"/>
                <a:gd name="connsiteY3" fmla="*/ 39087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7"/>
                  </a:cubicBezTo>
                  <a:cubicBezTo>
                    <a:pt x="78174" y="60673"/>
                    <a:pt x="60675" y="78173"/>
                    <a:pt x="39088" y="78173"/>
                  </a:cubicBezTo>
                  <a:cubicBezTo>
                    <a:pt x="17500" y="78173"/>
                    <a:pt x="0" y="60673"/>
                    <a:pt x="0" y="39087"/>
                  </a:cubicBezTo>
                  <a:cubicBezTo>
                    <a:pt x="0" y="17499"/>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5" name="Freeform: Shape 330"/>
            <p:cNvSpPr>
              <a:spLocks/>
            </p:cNvSpPr>
            <p:nvPr/>
          </p:nvSpPr>
          <p:spPr bwMode="auto">
            <a:xfrm>
              <a:off x="9617922" y="3863742"/>
              <a:ext cx="78175" cy="78173"/>
            </a:xfrm>
            <a:custGeom>
              <a:avLst/>
              <a:gdLst>
                <a:gd name="connsiteX0" fmla="*/ 39087 w 78175"/>
                <a:gd name="connsiteY0" fmla="*/ 0 h 78173"/>
                <a:gd name="connsiteX1" fmla="*/ 78175 w 78175"/>
                <a:gd name="connsiteY1" fmla="*/ 39087 h 78173"/>
                <a:gd name="connsiteX2" fmla="*/ 39087 w 78175"/>
                <a:gd name="connsiteY2" fmla="*/ 78173 h 78173"/>
                <a:gd name="connsiteX3" fmla="*/ 0 w 78175"/>
                <a:gd name="connsiteY3" fmla="*/ 39087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7"/>
                  </a:cubicBezTo>
                  <a:cubicBezTo>
                    <a:pt x="78175" y="60673"/>
                    <a:pt x="60675" y="78173"/>
                    <a:pt x="39087" y="78173"/>
                  </a:cubicBezTo>
                  <a:cubicBezTo>
                    <a:pt x="17500" y="78173"/>
                    <a:pt x="0" y="60673"/>
                    <a:pt x="0" y="39087"/>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6" name="Freeform: Shape 331"/>
            <p:cNvSpPr>
              <a:spLocks/>
            </p:cNvSpPr>
            <p:nvPr/>
          </p:nvSpPr>
          <p:spPr bwMode="auto">
            <a:xfrm>
              <a:off x="7363205" y="3948918"/>
              <a:ext cx="78164" cy="78161"/>
            </a:xfrm>
            <a:custGeom>
              <a:avLst/>
              <a:gdLst>
                <a:gd name="connsiteX0" fmla="*/ 39082 w 78164"/>
                <a:gd name="connsiteY0" fmla="*/ 0 h 78161"/>
                <a:gd name="connsiteX1" fmla="*/ 78164 w 78164"/>
                <a:gd name="connsiteY1" fmla="*/ 39086 h 78161"/>
                <a:gd name="connsiteX2" fmla="*/ 39082 w 78164"/>
                <a:gd name="connsiteY2" fmla="*/ 78161 h 78161"/>
                <a:gd name="connsiteX3" fmla="*/ 0 w 78164"/>
                <a:gd name="connsiteY3" fmla="*/ 39086 h 78161"/>
                <a:gd name="connsiteX4" fmla="*/ 39082 w 7816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61">
                  <a:moveTo>
                    <a:pt x="39082" y="0"/>
                  </a:moveTo>
                  <a:cubicBezTo>
                    <a:pt x="60666" y="0"/>
                    <a:pt x="78164" y="17499"/>
                    <a:pt x="78164" y="39086"/>
                  </a:cubicBezTo>
                  <a:cubicBezTo>
                    <a:pt x="78164" y="60673"/>
                    <a:pt x="60666" y="78161"/>
                    <a:pt x="39082" y="78161"/>
                  </a:cubicBezTo>
                  <a:cubicBezTo>
                    <a:pt x="17497" y="78161"/>
                    <a:pt x="0" y="60673"/>
                    <a:pt x="0" y="39086"/>
                  </a:cubicBezTo>
                  <a:cubicBezTo>
                    <a:pt x="0" y="17499"/>
                    <a:pt x="17497" y="0"/>
                    <a:pt x="3908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7" name="Freeform: Shape 332"/>
            <p:cNvSpPr>
              <a:spLocks/>
            </p:cNvSpPr>
            <p:nvPr/>
          </p:nvSpPr>
          <p:spPr bwMode="auto">
            <a:xfrm>
              <a:off x="7739391" y="3948918"/>
              <a:ext cx="78161" cy="78161"/>
            </a:xfrm>
            <a:custGeom>
              <a:avLst/>
              <a:gdLst>
                <a:gd name="connsiteX0" fmla="*/ 39087 w 78161"/>
                <a:gd name="connsiteY0" fmla="*/ 0 h 78161"/>
                <a:gd name="connsiteX1" fmla="*/ 78161 w 78161"/>
                <a:gd name="connsiteY1" fmla="*/ 39086 h 78161"/>
                <a:gd name="connsiteX2" fmla="*/ 39087 w 78161"/>
                <a:gd name="connsiteY2" fmla="*/ 78161 h 78161"/>
                <a:gd name="connsiteX3" fmla="*/ 0 w 78161"/>
                <a:gd name="connsiteY3" fmla="*/ 39086 h 78161"/>
                <a:gd name="connsiteX4" fmla="*/ 39087 w 7816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1" h="78161">
                  <a:moveTo>
                    <a:pt x="39087" y="0"/>
                  </a:moveTo>
                  <a:cubicBezTo>
                    <a:pt x="60670" y="0"/>
                    <a:pt x="78161" y="17499"/>
                    <a:pt x="78161" y="39086"/>
                  </a:cubicBezTo>
                  <a:cubicBezTo>
                    <a:pt x="78161" y="60673"/>
                    <a:pt x="60670" y="78161"/>
                    <a:pt x="39087" y="78161"/>
                  </a:cubicBezTo>
                  <a:cubicBezTo>
                    <a:pt x="17497" y="78161"/>
                    <a:pt x="0" y="60673"/>
                    <a:pt x="0" y="39086"/>
                  </a:cubicBezTo>
                  <a:cubicBezTo>
                    <a:pt x="0" y="17499"/>
                    <a:pt x="17497"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8" name="Freeform: Shape 333"/>
            <p:cNvSpPr>
              <a:spLocks/>
            </p:cNvSpPr>
            <p:nvPr/>
          </p:nvSpPr>
          <p:spPr bwMode="auto">
            <a:xfrm>
              <a:off x="7926291" y="3948918"/>
              <a:ext cx="78181" cy="78161"/>
            </a:xfrm>
            <a:custGeom>
              <a:avLst/>
              <a:gdLst>
                <a:gd name="connsiteX0" fmla="*/ 39094 w 78181"/>
                <a:gd name="connsiteY0" fmla="*/ 0 h 78161"/>
                <a:gd name="connsiteX1" fmla="*/ 78181 w 78181"/>
                <a:gd name="connsiteY1" fmla="*/ 39086 h 78161"/>
                <a:gd name="connsiteX2" fmla="*/ 39094 w 78181"/>
                <a:gd name="connsiteY2" fmla="*/ 78161 h 78161"/>
                <a:gd name="connsiteX3" fmla="*/ 0 w 78181"/>
                <a:gd name="connsiteY3" fmla="*/ 39086 h 78161"/>
                <a:gd name="connsiteX4" fmla="*/ 39094 w 7818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61">
                  <a:moveTo>
                    <a:pt x="39094" y="0"/>
                  </a:moveTo>
                  <a:cubicBezTo>
                    <a:pt x="60680" y="0"/>
                    <a:pt x="78181" y="17499"/>
                    <a:pt x="78181" y="39086"/>
                  </a:cubicBezTo>
                  <a:cubicBezTo>
                    <a:pt x="78181" y="60673"/>
                    <a:pt x="60680" y="78161"/>
                    <a:pt x="39094" y="78161"/>
                  </a:cubicBezTo>
                  <a:cubicBezTo>
                    <a:pt x="17501" y="78161"/>
                    <a:pt x="0" y="60673"/>
                    <a:pt x="0" y="39086"/>
                  </a:cubicBezTo>
                  <a:cubicBezTo>
                    <a:pt x="0" y="17499"/>
                    <a:pt x="17501" y="0"/>
                    <a:pt x="3909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9" name="Freeform: Shape 334"/>
            <p:cNvSpPr>
              <a:spLocks/>
            </p:cNvSpPr>
            <p:nvPr/>
          </p:nvSpPr>
          <p:spPr bwMode="auto">
            <a:xfrm>
              <a:off x="9338735" y="3948918"/>
              <a:ext cx="78174" cy="78161"/>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0" name="Freeform: Shape 335"/>
            <p:cNvSpPr>
              <a:spLocks/>
            </p:cNvSpPr>
            <p:nvPr/>
          </p:nvSpPr>
          <p:spPr bwMode="auto">
            <a:xfrm>
              <a:off x="9996483" y="3948918"/>
              <a:ext cx="78174" cy="78161"/>
            </a:xfrm>
            <a:custGeom>
              <a:avLst/>
              <a:gdLst>
                <a:gd name="connsiteX0" fmla="*/ 39088 w 78174"/>
                <a:gd name="connsiteY0" fmla="*/ 0 h 78161"/>
                <a:gd name="connsiteX1" fmla="*/ 78174 w 78174"/>
                <a:gd name="connsiteY1" fmla="*/ 39086 h 78161"/>
                <a:gd name="connsiteX2" fmla="*/ 39088 w 78174"/>
                <a:gd name="connsiteY2" fmla="*/ 78161 h 78161"/>
                <a:gd name="connsiteX3" fmla="*/ 0 w 78174"/>
                <a:gd name="connsiteY3" fmla="*/ 39086 h 78161"/>
                <a:gd name="connsiteX4" fmla="*/ 39088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8" y="0"/>
                  </a:moveTo>
                  <a:cubicBezTo>
                    <a:pt x="60675" y="0"/>
                    <a:pt x="78174" y="17499"/>
                    <a:pt x="78174" y="39086"/>
                  </a:cubicBezTo>
                  <a:cubicBezTo>
                    <a:pt x="78174" y="60673"/>
                    <a:pt x="60675" y="78161"/>
                    <a:pt x="39088" y="78161"/>
                  </a:cubicBezTo>
                  <a:cubicBezTo>
                    <a:pt x="17500" y="78161"/>
                    <a:pt x="0" y="60673"/>
                    <a:pt x="0" y="39086"/>
                  </a:cubicBezTo>
                  <a:cubicBezTo>
                    <a:pt x="0" y="17499"/>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1" name="Freeform: Shape 336"/>
            <p:cNvSpPr>
              <a:spLocks/>
            </p:cNvSpPr>
            <p:nvPr/>
          </p:nvSpPr>
          <p:spPr bwMode="auto">
            <a:xfrm>
              <a:off x="10185765" y="3948918"/>
              <a:ext cx="78174" cy="78161"/>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2" name="Freeform: Shape 337"/>
            <p:cNvSpPr>
              <a:spLocks/>
            </p:cNvSpPr>
            <p:nvPr/>
          </p:nvSpPr>
          <p:spPr bwMode="auto">
            <a:xfrm>
              <a:off x="6897096" y="3948918"/>
              <a:ext cx="78170" cy="78162"/>
            </a:xfrm>
            <a:custGeom>
              <a:avLst/>
              <a:gdLst>
                <a:gd name="connsiteX0" fmla="*/ 39067 w 78170"/>
                <a:gd name="connsiteY0" fmla="*/ 0 h 78162"/>
                <a:gd name="connsiteX1" fmla="*/ 78170 w 78170"/>
                <a:gd name="connsiteY1" fmla="*/ 39087 h 78162"/>
                <a:gd name="connsiteX2" fmla="*/ 39067 w 78170"/>
                <a:gd name="connsiteY2" fmla="*/ 78162 h 78162"/>
                <a:gd name="connsiteX3" fmla="*/ 0 w 78170"/>
                <a:gd name="connsiteY3" fmla="*/ 39087 h 78162"/>
                <a:gd name="connsiteX4" fmla="*/ 39067 w 78170"/>
                <a:gd name="connsiteY4" fmla="*/ 0 h 7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62">
                  <a:moveTo>
                    <a:pt x="39067" y="0"/>
                  </a:moveTo>
                  <a:cubicBezTo>
                    <a:pt x="60660" y="0"/>
                    <a:pt x="78170" y="17500"/>
                    <a:pt x="78170" y="39087"/>
                  </a:cubicBezTo>
                  <a:cubicBezTo>
                    <a:pt x="78170" y="60674"/>
                    <a:pt x="60660" y="78162"/>
                    <a:pt x="39067" y="78162"/>
                  </a:cubicBezTo>
                  <a:cubicBezTo>
                    <a:pt x="17501" y="78162"/>
                    <a:pt x="0" y="60674"/>
                    <a:pt x="0" y="39087"/>
                  </a:cubicBezTo>
                  <a:cubicBezTo>
                    <a:pt x="0" y="17500"/>
                    <a:pt x="17501" y="0"/>
                    <a:pt x="3906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3" name="Freeform: Shape 338"/>
            <p:cNvSpPr>
              <a:spLocks/>
            </p:cNvSpPr>
            <p:nvPr/>
          </p:nvSpPr>
          <p:spPr bwMode="auto">
            <a:xfrm>
              <a:off x="10278039" y="3959196"/>
              <a:ext cx="39113" cy="67883"/>
            </a:xfrm>
            <a:custGeom>
              <a:avLst/>
              <a:gdLst>
                <a:gd name="connsiteX0" fmla="*/ 14271 w 39113"/>
                <a:gd name="connsiteY0" fmla="*/ 0 h 67883"/>
                <a:gd name="connsiteX1" fmla="*/ 39113 w 39113"/>
                <a:gd name="connsiteY1" fmla="*/ 67872 h 67883"/>
                <a:gd name="connsiteX2" fmla="*/ 39088 w 39113"/>
                <a:gd name="connsiteY2" fmla="*/ 67883 h 67883"/>
                <a:gd name="connsiteX3" fmla="*/ 0 w 39113"/>
                <a:gd name="connsiteY3" fmla="*/ 28808 h 67883"/>
                <a:gd name="connsiteX4" fmla="*/ 11449 w 39113"/>
                <a:gd name="connsiteY4" fmla="*/ 1170 h 67883"/>
                <a:gd name="connsiteX5" fmla="*/ 14271 w 39113"/>
                <a:gd name="connsiteY5" fmla="*/ 0 h 6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113" h="67883">
                  <a:moveTo>
                    <a:pt x="14271" y="0"/>
                  </a:moveTo>
                  <a:lnTo>
                    <a:pt x="39113" y="67872"/>
                  </a:lnTo>
                  <a:lnTo>
                    <a:pt x="39088" y="67883"/>
                  </a:lnTo>
                  <a:cubicBezTo>
                    <a:pt x="17500" y="67883"/>
                    <a:pt x="0" y="50395"/>
                    <a:pt x="0" y="28808"/>
                  </a:cubicBezTo>
                  <a:cubicBezTo>
                    <a:pt x="0" y="18014"/>
                    <a:pt x="4375" y="8243"/>
                    <a:pt x="11449" y="1170"/>
                  </a:cubicBezTo>
                  <a:lnTo>
                    <a:pt x="14271"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4" name="Freeform: Shape 339"/>
            <p:cNvSpPr>
              <a:spLocks/>
            </p:cNvSpPr>
            <p:nvPr/>
          </p:nvSpPr>
          <p:spPr bwMode="auto">
            <a:xfrm>
              <a:off x="6991734" y="4038814"/>
              <a:ext cx="78160" cy="78175"/>
            </a:xfrm>
            <a:custGeom>
              <a:avLst/>
              <a:gdLst>
                <a:gd name="connsiteX0" fmla="*/ 39076 w 78160"/>
                <a:gd name="connsiteY0" fmla="*/ 0 h 78175"/>
                <a:gd name="connsiteX1" fmla="*/ 78160 w 78160"/>
                <a:gd name="connsiteY1" fmla="*/ 39087 h 78175"/>
                <a:gd name="connsiteX2" fmla="*/ 39076 w 78160"/>
                <a:gd name="connsiteY2" fmla="*/ 78175 h 78175"/>
                <a:gd name="connsiteX3" fmla="*/ 0 w 78160"/>
                <a:gd name="connsiteY3" fmla="*/ 39087 h 78175"/>
                <a:gd name="connsiteX4" fmla="*/ 39076 w 7816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5">
                  <a:moveTo>
                    <a:pt x="39076" y="0"/>
                  </a:moveTo>
                  <a:cubicBezTo>
                    <a:pt x="60662" y="0"/>
                    <a:pt x="78160" y="17500"/>
                    <a:pt x="78160" y="39087"/>
                  </a:cubicBezTo>
                  <a:cubicBezTo>
                    <a:pt x="78160" y="60674"/>
                    <a:pt x="60662" y="78175"/>
                    <a:pt x="39076" y="78175"/>
                  </a:cubicBezTo>
                  <a:cubicBezTo>
                    <a:pt x="17481" y="78175"/>
                    <a:pt x="0" y="60674"/>
                    <a:pt x="0" y="39087"/>
                  </a:cubicBezTo>
                  <a:cubicBezTo>
                    <a:pt x="0" y="17500"/>
                    <a:pt x="17481" y="0"/>
                    <a:pt x="3907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5" name="Freeform: Shape 340"/>
            <p:cNvSpPr>
              <a:spLocks/>
            </p:cNvSpPr>
            <p:nvPr/>
          </p:nvSpPr>
          <p:spPr bwMode="auto">
            <a:xfrm>
              <a:off x="7176294" y="4038814"/>
              <a:ext cx="78178" cy="78175"/>
            </a:xfrm>
            <a:custGeom>
              <a:avLst/>
              <a:gdLst>
                <a:gd name="connsiteX0" fmla="*/ 39074 w 78178"/>
                <a:gd name="connsiteY0" fmla="*/ 0 h 78175"/>
                <a:gd name="connsiteX1" fmla="*/ 78178 w 78178"/>
                <a:gd name="connsiteY1" fmla="*/ 39087 h 78175"/>
                <a:gd name="connsiteX2" fmla="*/ 39074 w 78178"/>
                <a:gd name="connsiteY2" fmla="*/ 78175 h 78175"/>
                <a:gd name="connsiteX3" fmla="*/ 0 w 78178"/>
                <a:gd name="connsiteY3" fmla="*/ 39087 h 78175"/>
                <a:gd name="connsiteX4" fmla="*/ 39074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74" y="0"/>
                  </a:moveTo>
                  <a:cubicBezTo>
                    <a:pt x="60679" y="0"/>
                    <a:pt x="78178" y="17500"/>
                    <a:pt x="78178" y="39087"/>
                  </a:cubicBezTo>
                  <a:cubicBezTo>
                    <a:pt x="78178" y="60674"/>
                    <a:pt x="60679" y="78175"/>
                    <a:pt x="39074" y="78175"/>
                  </a:cubicBezTo>
                  <a:cubicBezTo>
                    <a:pt x="17504" y="78175"/>
                    <a:pt x="0" y="60674"/>
                    <a:pt x="0" y="39087"/>
                  </a:cubicBezTo>
                  <a:cubicBezTo>
                    <a:pt x="0" y="17500"/>
                    <a:pt x="17504" y="0"/>
                    <a:pt x="3907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6" name="Freeform: Shape 341"/>
            <p:cNvSpPr>
              <a:spLocks/>
            </p:cNvSpPr>
            <p:nvPr/>
          </p:nvSpPr>
          <p:spPr bwMode="auto">
            <a:xfrm>
              <a:off x="9338735" y="4038814"/>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7" name="Freeform: Shape 342"/>
            <p:cNvSpPr>
              <a:spLocks/>
            </p:cNvSpPr>
            <p:nvPr/>
          </p:nvSpPr>
          <p:spPr bwMode="auto">
            <a:xfrm>
              <a:off x="9525649" y="4038814"/>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8" name="Freeform: Shape 343"/>
            <p:cNvSpPr>
              <a:spLocks/>
            </p:cNvSpPr>
            <p:nvPr/>
          </p:nvSpPr>
          <p:spPr bwMode="auto">
            <a:xfrm>
              <a:off x="9807203" y="4038814"/>
              <a:ext cx="78175" cy="78175"/>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9" name="Freeform: Shape 344"/>
            <p:cNvSpPr>
              <a:spLocks/>
            </p:cNvSpPr>
            <p:nvPr/>
          </p:nvSpPr>
          <p:spPr bwMode="auto">
            <a:xfrm>
              <a:off x="9899478" y="4038814"/>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0" name="Freeform: Shape 345"/>
            <p:cNvSpPr>
              <a:spLocks/>
            </p:cNvSpPr>
            <p:nvPr/>
          </p:nvSpPr>
          <p:spPr bwMode="auto">
            <a:xfrm>
              <a:off x="10278039" y="4038814"/>
              <a:ext cx="60390" cy="78175"/>
            </a:xfrm>
            <a:custGeom>
              <a:avLst/>
              <a:gdLst>
                <a:gd name="connsiteX0" fmla="*/ 39088 w 60390"/>
                <a:gd name="connsiteY0" fmla="*/ 0 h 78175"/>
                <a:gd name="connsiteX1" fmla="*/ 42972 w 60390"/>
                <a:gd name="connsiteY1" fmla="*/ 1609 h 78175"/>
                <a:gd name="connsiteX2" fmla="*/ 60390 w 60390"/>
                <a:gd name="connsiteY2" fmla="*/ 69351 h 78175"/>
                <a:gd name="connsiteX3" fmla="*/ 39088 w 60390"/>
                <a:gd name="connsiteY3" fmla="*/ 78175 h 78175"/>
                <a:gd name="connsiteX4" fmla="*/ 0 w 60390"/>
                <a:gd name="connsiteY4" fmla="*/ 39087 h 78175"/>
                <a:gd name="connsiteX5" fmla="*/ 39088 w 60390"/>
                <a:gd name="connsiteY5" fmla="*/ 0 h 7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0" h="78175">
                  <a:moveTo>
                    <a:pt x="39088" y="0"/>
                  </a:moveTo>
                  <a:lnTo>
                    <a:pt x="42972" y="1609"/>
                  </a:lnTo>
                  <a:lnTo>
                    <a:pt x="60390" y="69351"/>
                  </a:lnTo>
                  <a:lnTo>
                    <a:pt x="39088" y="78175"/>
                  </a:lnTo>
                  <a:cubicBezTo>
                    <a:pt x="17500" y="78175"/>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1" name="Freeform: Shape 346"/>
            <p:cNvSpPr>
              <a:spLocks/>
            </p:cNvSpPr>
            <p:nvPr/>
          </p:nvSpPr>
          <p:spPr bwMode="auto">
            <a:xfrm>
              <a:off x="8964923" y="4121622"/>
              <a:ext cx="78170" cy="78174"/>
            </a:xfrm>
            <a:custGeom>
              <a:avLst/>
              <a:gdLst>
                <a:gd name="connsiteX0" fmla="*/ 39082 w 78170"/>
                <a:gd name="connsiteY0" fmla="*/ 0 h 78174"/>
                <a:gd name="connsiteX1" fmla="*/ 78170 w 78170"/>
                <a:gd name="connsiteY1" fmla="*/ 39087 h 78174"/>
                <a:gd name="connsiteX2" fmla="*/ 39082 w 78170"/>
                <a:gd name="connsiteY2" fmla="*/ 78174 h 78174"/>
                <a:gd name="connsiteX3" fmla="*/ 0 w 78170"/>
                <a:gd name="connsiteY3" fmla="*/ 39087 h 78174"/>
                <a:gd name="connsiteX4" fmla="*/ 39082 w 78170"/>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4">
                  <a:moveTo>
                    <a:pt x="39082" y="0"/>
                  </a:moveTo>
                  <a:cubicBezTo>
                    <a:pt x="60670" y="0"/>
                    <a:pt x="78170" y="17500"/>
                    <a:pt x="78170" y="39087"/>
                  </a:cubicBezTo>
                  <a:cubicBezTo>
                    <a:pt x="78170" y="60675"/>
                    <a:pt x="60670" y="78174"/>
                    <a:pt x="39082" y="78174"/>
                  </a:cubicBezTo>
                  <a:cubicBezTo>
                    <a:pt x="17506" y="78174"/>
                    <a:pt x="0" y="60675"/>
                    <a:pt x="0" y="39087"/>
                  </a:cubicBezTo>
                  <a:cubicBezTo>
                    <a:pt x="0" y="17500"/>
                    <a:pt x="17506" y="0"/>
                    <a:pt x="3908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2" name="Freeform: Shape 347"/>
            <p:cNvSpPr>
              <a:spLocks/>
            </p:cNvSpPr>
            <p:nvPr/>
          </p:nvSpPr>
          <p:spPr bwMode="auto">
            <a:xfrm>
              <a:off x="7649459" y="4121624"/>
              <a:ext cx="78187" cy="78174"/>
            </a:xfrm>
            <a:custGeom>
              <a:avLst/>
              <a:gdLst>
                <a:gd name="connsiteX0" fmla="*/ 39097 w 78187"/>
                <a:gd name="connsiteY0" fmla="*/ 0 h 78174"/>
                <a:gd name="connsiteX1" fmla="*/ 78187 w 78187"/>
                <a:gd name="connsiteY1" fmla="*/ 39087 h 78174"/>
                <a:gd name="connsiteX2" fmla="*/ 39097 w 78187"/>
                <a:gd name="connsiteY2" fmla="*/ 78174 h 78174"/>
                <a:gd name="connsiteX3" fmla="*/ 0 w 78187"/>
                <a:gd name="connsiteY3" fmla="*/ 39087 h 78174"/>
                <a:gd name="connsiteX4" fmla="*/ 39097 w 78187"/>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7" h="78174">
                  <a:moveTo>
                    <a:pt x="39097" y="0"/>
                  </a:moveTo>
                  <a:cubicBezTo>
                    <a:pt x="60688" y="0"/>
                    <a:pt x="78187" y="17500"/>
                    <a:pt x="78187" y="39087"/>
                  </a:cubicBezTo>
                  <a:cubicBezTo>
                    <a:pt x="78187" y="60674"/>
                    <a:pt x="60688" y="78174"/>
                    <a:pt x="39097" y="78174"/>
                  </a:cubicBezTo>
                  <a:cubicBezTo>
                    <a:pt x="17504" y="78174"/>
                    <a:pt x="0" y="60674"/>
                    <a:pt x="0" y="39087"/>
                  </a:cubicBezTo>
                  <a:cubicBezTo>
                    <a:pt x="0" y="17500"/>
                    <a:pt x="17504" y="0"/>
                    <a:pt x="3909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3" name="Freeform: Shape 348"/>
            <p:cNvSpPr>
              <a:spLocks/>
            </p:cNvSpPr>
            <p:nvPr/>
          </p:nvSpPr>
          <p:spPr bwMode="auto">
            <a:xfrm>
              <a:off x="9617923" y="4121624"/>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4" name="Freeform: Shape 349"/>
            <p:cNvSpPr>
              <a:spLocks/>
            </p:cNvSpPr>
            <p:nvPr/>
          </p:nvSpPr>
          <p:spPr bwMode="auto">
            <a:xfrm>
              <a:off x="7083989" y="4206799"/>
              <a:ext cx="78190" cy="78175"/>
            </a:xfrm>
            <a:custGeom>
              <a:avLst/>
              <a:gdLst>
                <a:gd name="connsiteX0" fmla="*/ 39095 w 78190"/>
                <a:gd name="connsiteY0" fmla="*/ 0 h 78175"/>
                <a:gd name="connsiteX1" fmla="*/ 78190 w 78190"/>
                <a:gd name="connsiteY1" fmla="*/ 39087 h 78175"/>
                <a:gd name="connsiteX2" fmla="*/ 39095 w 78190"/>
                <a:gd name="connsiteY2" fmla="*/ 78175 h 78175"/>
                <a:gd name="connsiteX3" fmla="*/ 0 w 78190"/>
                <a:gd name="connsiteY3" fmla="*/ 39087 h 78175"/>
                <a:gd name="connsiteX4" fmla="*/ 39095 w 7819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0" h="78175">
                  <a:moveTo>
                    <a:pt x="39095" y="0"/>
                  </a:moveTo>
                  <a:cubicBezTo>
                    <a:pt x="60687" y="0"/>
                    <a:pt x="78190" y="17500"/>
                    <a:pt x="78190" y="39087"/>
                  </a:cubicBezTo>
                  <a:cubicBezTo>
                    <a:pt x="78190" y="60674"/>
                    <a:pt x="60687" y="78175"/>
                    <a:pt x="39095" y="78175"/>
                  </a:cubicBezTo>
                  <a:cubicBezTo>
                    <a:pt x="17504" y="78175"/>
                    <a:pt x="0" y="60674"/>
                    <a:pt x="0" y="39087"/>
                  </a:cubicBezTo>
                  <a:cubicBezTo>
                    <a:pt x="0" y="17500"/>
                    <a:pt x="17504" y="0"/>
                    <a:pt x="3909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5" name="Freeform: Shape 350"/>
            <p:cNvSpPr>
              <a:spLocks/>
            </p:cNvSpPr>
            <p:nvPr/>
          </p:nvSpPr>
          <p:spPr bwMode="auto">
            <a:xfrm>
              <a:off x="7457818" y="4206799"/>
              <a:ext cx="78167" cy="78175"/>
            </a:xfrm>
            <a:custGeom>
              <a:avLst/>
              <a:gdLst>
                <a:gd name="connsiteX0" fmla="*/ 39084 w 78167"/>
                <a:gd name="connsiteY0" fmla="*/ 0 h 78175"/>
                <a:gd name="connsiteX1" fmla="*/ 78167 w 78167"/>
                <a:gd name="connsiteY1" fmla="*/ 39087 h 78175"/>
                <a:gd name="connsiteX2" fmla="*/ 39084 w 78167"/>
                <a:gd name="connsiteY2" fmla="*/ 78175 h 78175"/>
                <a:gd name="connsiteX3" fmla="*/ 0 w 78167"/>
                <a:gd name="connsiteY3" fmla="*/ 39087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7"/>
                  </a:cubicBezTo>
                  <a:cubicBezTo>
                    <a:pt x="78167" y="60674"/>
                    <a:pt x="60669" y="78175"/>
                    <a:pt x="39084" y="78175"/>
                  </a:cubicBezTo>
                  <a:cubicBezTo>
                    <a:pt x="17498" y="78175"/>
                    <a:pt x="0" y="60674"/>
                    <a:pt x="0" y="39087"/>
                  </a:cubicBezTo>
                  <a:cubicBezTo>
                    <a:pt x="0" y="17500"/>
                    <a:pt x="17498" y="0"/>
                    <a:pt x="3908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6" name="Freeform: Shape 351"/>
            <p:cNvSpPr>
              <a:spLocks/>
            </p:cNvSpPr>
            <p:nvPr/>
          </p:nvSpPr>
          <p:spPr bwMode="auto">
            <a:xfrm>
              <a:off x="7649456" y="4206799"/>
              <a:ext cx="78184" cy="78175"/>
            </a:xfrm>
            <a:custGeom>
              <a:avLst/>
              <a:gdLst>
                <a:gd name="connsiteX0" fmla="*/ 39095 w 78184"/>
                <a:gd name="connsiteY0" fmla="*/ 0 h 78175"/>
                <a:gd name="connsiteX1" fmla="*/ 78184 w 78184"/>
                <a:gd name="connsiteY1" fmla="*/ 39087 h 78175"/>
                <a:gd name="connsiteX2" fmla="*/ 39095 w 78184"/>
                <a:gd name="connsiteY2" fmla="*/ 78175 h 78175"/>
                <a:gd name="connsiteX3" fmla="*/ 0 w 78184"/>
                <a:gd name="connsiteY3" fmla="*/ 39087 h 78175"/>
                <a:gd name="connsiteX4" fmla="*/ 39095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95" y="0"/>
                  </a:moveTo>
                  <a:cubicBezTo>
                    <a:pt x="60686" y="0"/>
                    <a:pt x="78184" y="17500"/>
                    <a:pt x="78184" y="39087"/>
                  </a:cubicBezTo>
                  <a:cubicBezTo>
                    <a:pt x="78184" y="60674"/>
                    <a:pt x="60686" y="78175"/>
                    <a:pt x="39095" y="78175"/>
                  </a:cubicBezTo>
                  <a:cubicBezTo>
                    <a:pt x="17504" y="78175"/>
                    <a:pt x="0" y="60674"/>
                    <a:pt x="0" y="39087"/>
                  </a:cubicBezTo>
                  <a:cubicBezTo>
                    <a:pt x="0" y="17500"/>
                    <a:pt x="17504" y="0"/>
                    <a:pt x="3909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7" name="Freeform: Shape 352"/>
            <p:cNvSpPr>
              <a:spLocks/>
            </p:cNvSpPr>
            <p:nvPr/>
          </p:nvSpPr>
          <p:spPr bwMode="auto">
            <a:xfrm>
              <a:off x="9807203" y="4206799"/>
              <a:ext cx="78175" cy="78175"/>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8" name="Freeform: Shape 353"/>
            <p:cNvSpPr>
              <a:spLocks/>
            </p:cNvSpPr>
            <p:nvPr/>
          </p:nvSpPr>
          <p:spPr bwMode="auto">
            <a:xfrm>
              <a:off x="9996483" y="4206799"/>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9" name="Freeform: Shape 354"/>
            <p:cNvSpPr>
              <a:spLocks/>
            </p:cNvSpPr>
            <p:nvPr/>
          </p:nvSpPr>
          <p:spPr bwMode="auto">
            <a:xfrm>
              <a:off x="10278039" y="4206799"/>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0" name="Freeform: Shape 355"/>
            <p:cNvSpPr>
              <a:spLocks/>
            </p:cNvSpPr>
            <p:nvPr/>
          </p:nvSpPr>
          <p:spPr bwMode="auto">
            <a:xfrm>
              <a:off x="6804797" y="4206800"/>
              <a:ext cx="78184" cy="78175"/>
            </a:xfrm>
            <a:custGeom>
              <a:avLst/>
              <a:gdLst>
                <a:gd name="connsiteX0" fmla="*/ 39089 w 78184"/>
                <a:gd name="connsiteY0" fmla="*/ 0 h 78175"/>
                <a:gd name="connsiteX1" fmla="*/ 78184 w 78184"/>
                <a:gd name="connsiteY1" fmla="*/ 39087 h 78175"/>
                <a:gd name="connsiteX2" fmla="*/ 39089 w 78184"/>
                <a:gd name="connsiteY2" fmla="*/ 78175 h 78175"/>
                <a:gd name="connsiteX3" fmla="*/ 0 w 78184"/>
                <a:gd name="connsiteY3" fmla="*/ 39087 h 78175"/>
                <a:gd name="connsiteX4" fmla="*/ 39089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89" y="0"/>
                  </a:moveTo>
                  <a:cubicBezTo>
                    <a:pt x="60672" y="0"/>
                    <a:pt x="78184" y="17500"/>
                    <a:pt x="78184" y="39087"/>
                  </a:cubicBezTo>
                  <a:cubicBezTo>
                    <a:pt x="78184" y="60674"/>
                    <a:pt x="60672" y="78175"/>
                    <a:pt x="39089" y="78175"/>
                  </a:cubicBezTo>
                  <a:cubicBezTo>
                    <a:pt x="17500" y="78175"/>
                    <a:pt x="0" y="60674"/>
                    <a:pt x="0" y="39087"/>
                  </a:cubicBezTo>
                  <a:cubicBezTo>
                    <a:pt x="0" y="17500"/>
                    <a:pt x="17500" y="0"/>
                    <a:pt x="39089"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1" name="Freeform: Shape 356"/>
            <p:cNvSpPr>
              <a:spLocks/>
            </p:cNvSpPr>
            <p:nvPr/>
          </p:nvSpPr>
          <p:spPr bwMode="auto">
            <a:xfrm>
              <a:off x="8117910" y="5658497"/>
              <a:ext cx="78169" cy="78175"/>
            </a:xfrm>
            <a:custGeom>
              <a:avLst/>
              <a:gdLst>
                <a:gd name="connsiteX0" fmla="*/ 39073 w 78169"/>
                <a:gd name="connsiteY0" fmla="*/ 0 h 78175"/>
                <a:gd name="connsiteX1" fmla="*/ 78169 w 78169"/>
                <a:gd name="connsiteY1" fmla="*/ 39087 h 78175"/>
                <a:gd name="connsiteX2" fmla="*/ 39073 w 78169"/>
                <a:gd name="connsiteY2" fmla="*/ 78175 h 78175"/>
                <a:gd name="connsiteX3" fmla="*/ 0 w 78169"/>
                <a:gd name="connsiteY3" fmla="*/ 39087 h 78175"/>
                <a:gd name="connsiteX4" fmla="*/ 39073 w 78169"/>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5">
                  <a:moveTo>
                    <a:pt x="39073" y="0"/>
                  </a:moveTo>
                  <a:cubicBezTo>
                    <a:pt x="60660" y="0"/>
                    <a:pt x="78169" y="17500"/>
                    <a:pt x="78169" y="39087"/>
                  </a:cubicBezTo>
                  <a:cubicBezTo>
                    <a:pt x="78169" y="60674"/>
                    <a:pt x="60660" y="78175"/>
                    <a:pt x="39073" y="78175"/>
                  </a:cubicBezTo>
                  <a:cubicBezTo>
                    <a:pt x="17499" y="78175"/>
                    <a:pt x="0" y="60674"/>
                    <a:pt x="0" y="39087"/>
                  </a:cubicBezTo>
                  <a:cubicBezTo>
                    <a:pt x="0" y="17500"/>
                    <a:pt x="17499" y="0"/>
                    <a:pt x="39073"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2" name="Freeform: Shape 357"/>
            <p:cNvSpPr>
              <a:spLocks/>
            </p:cNvSpPr>
            <p:nvPr/>
          </p:nvSpPr>
          <p:spPr bwMode="auto">
            <a:xfrm>
              <a:off x="7457814" y="4294342"/>
              <a:ext cx="78167" cy="78175"/>
            </a:xfrm>
            <a:custGeom>
              <a:avLst/>
              <a:gdLst>
                <a:gd name="connsiteX0" fmla="*/ 39084 w 78167"/>
                <a:gd name="connsiteY0" fmla="*/ 0 h 78175"/>
                <a:gd name="connsiteX1" fmla="*/ 78167 w 78167"/>
                <a:gd name="connsiteY1" fmla="*/ 39088 h 78175"/>
                <a:gd name="connsiteX2" fmla="*/ 39084 w 78167"/>
                <a:gd name="connsiteY2" fmla="*/ 78175 h 78175"/>
                <a:gd name="connsiteX3" fmla="*/ 0 w 78167"/>
                <a:gd name="connsiteY3" fmla="*/ 39088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8"/>
                  </a:cubicBezTo>
                  <a:cubicBezTo>
                    <a:pt x="78167" y="60675"/>
                    <a:pt x="60669" y="78175"/>
                    <a:pt x="39084" y="78175"/>
                  </a:cubicBezTo>
                  <a:cubicBezTo>
                    <a:pt x="17499" y="78175"/>
                    <a:pt x="0" y="60675"/>
                    <a:pt x="0" y="39088"/>
                  </a:cubicBezTo>
                  <a:cubicBezTo>
                    <a:pt x="0" y="17500"/>
                    <a:pt x="17499" y="0"/>
                    <a:pt x="3908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3" name="Freeform: Shape 358"/>
            <p:cNvSpPr>
              <a:spLocks/>
            </p:cNvSpPr>
            <p:nvPr/>
          </p:nvSpPr>
          <p:spPr bwMode="auto">
            <a:xfrm>
              <a:off x="8870275" y="4294342"/>
              <a:ext cx="78173" cy="78175"/>
            </a:xfrm>
            <a:custGeom>
              <a:avLst/>
              <a:gdLst>
                <a:gd name="connsiteX0" fmla="*/ 39088 w 78173"/>
                <a:gd name="connsiteY0" fmla="*/ 0 h 78175"/>
                <a:gd name="connsiteX1" fmla="*/ 78173 w 78173"/>
                <a:gd name="connsiteY1" fmla="*/ 39088 h 78175"/>
                <a:gd name="connsiteX2" fmla="*/ 39088 w 78173"/>
                <a:gd name="connsiteY2" fmla="*/ 78175 h 78175"/>
                <a:gd name="connsiteX3" fmla="*/ 0 w 78173"/>
                <a:gd name="connsiteY3" fmla="*/ 39088 h 78175"/>
                <a:gd name="connsiteX4" fmla="*/ 39088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8" y="0"/>
                  </a:moveTo>
                  <a:cubicBezTo>
                    <a:pt x="60677" y="0"/>
                    <a:pt x="78173" y="17500"/>
                    <a:pt x="78173" y="39088"/>
                  </a:cubicBezTo>
                  <a:cubicBezTo>
                    <a:pt x="78173" y="60675"/>
                    <a:pt x="60677" y="78175"/>
                    <a:pt x="39088" y="78175"/>
                  </a:cubicBezTo>
                  <a:cubicBezTo>
                    <a:pt x="17502" y="78175"/>
                    <a:pt x="0" y="60675"/>
                    <a:pt x="0" y="39088"/>
                  </a:cubicBezTo>
                  <a:cubicBezTo>
                    <a:pt x="0" y="17500"/>
                    <a:pt x="17502"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4" name="Freeform: Shape 359"/>
            <p:cNvSpPr>
              <a:spLocks/>
            </p:cNvSpPr>
            <p:nvPr/>
          </p:nvSpPr>
          <p:spPr bwMode="auto">
            <a:xfrm>
              <a:off x="9338735"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5" name="Freeform: Shape 360"/>
            <p:cNvSpPr>
              <a:spLocks/>
            </p:cNvSpPr>
            <p:nvPr/>
          </p:nvSpPr>
          <p:spPr bwMode="auto">
            <a:xfrm>
              <a:off x="9525649"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6" name="Freeform: Shape 361"/>
            <p:cNvSpPr>
              <a:spLocks/>
            </p:cNvSpPr>
            <p:nvPr/>
          </p:nvSpPr>
          <p:spPr bwMode="auto">
            <a:xfrm>
              <a:off x="9807203" y="4294342"/>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7" name="Freeform: Shape 362"/>
            <p:cNvSpPr>
              <a:spLocks/>
            </p:cNvSpPr>
            <p:nvPr/>
          </p:nvSpPr>
          <p:spPr bwMode="auto">
            <a:xfrm>
              <a:off x="10185765"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8" name="Freeform: Shape 363"/>
            <p:cNvSpPr>
              <a:spLocks/>
            </p:cNvSpPr>
            <p:nvPr/>
          </p:nvSpPr>
          <p:spPr bwMode="auto">
            <a:xfrm>
              <a:off x="10278039" y="4294342"/>
              <a:ext cx="78174" cy="78175"/>
            </a:xfrm>
            <a:custGeom>
              <a:avLst/>
              <a:gdLst>
                <a:gd name="connsiteX0" fmla="*/ 39088 w 78174"/>
                <a:gd name="connsiteY0" fmla="*/ 0 h 78175"/>
                <a:gd name="connsiteX1" fmla="*/ 78174 w 78174"/>
                <a:gd name="connsiteY1" fmla="*/ 39088 h 78175"/>
                <a:gd name="connsiteX2" fmla="*/ 39088 w 78174"/>
                <a:gd name="connsiteY2" fmla="*/ 78175 h 78175"/>
                <a:gd name="connsiteX3" fmla="*/ 0 w 78174"/>
                <a:gd name="connsiteY3" fmla="*/ 39088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8"/>
                  </a:cubicBezTo>
                  <a:cubicBezTo>
                    <a:pt x="78174" y="60675"/>
                    <a:pt x="60675" y="78175"/>
                    <a:pt x="39088" y="78175"/>
                  </a:cubicBezTo>
                  <a:cubicBezTo>
                    <a:pt x="17500" y="78175"/>
                    <a:pt x="0" y="60675"/>
                    <a:pt x="0" y="39088"/>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9" name="Freeform: Shape 364"/>
            <p:cNvSpPr>
              <a:spLocks/>
            </p:cNvSpPr>
            <p:nvPr/>
          </p:nvSpPr>
          <p:spPr bwMode="auto">
            <a:xfrm>
              <a:off x="10372679" y="4312209"/>
              <a:ext cx="16571" cy="50981"/>
            </a:xfrm>
            <a:custGeom>
              <a:avLst/>
              <a:gdLst>
                <a:gd name="connsiteX0" fmla="*/ 8790 w 16571"/>
                <a:gd name="connsiteY0" fmla="*/ 0 h 50981"/>
                <a:gd name="connsiteX1" fmla="*/ 16571 w 16571"/>
                <a:gd name="connsiteY1" fmla="*/ 50981 h 50981"/>
                <a:gd name="connsiteX2" fmla="*/ 11449 w 16571"/>
                <a:gd name="connsiteY2" fmla="*/ 48859 h 50981"/>
                <a:gd name="connsiteX3" fmla="*/ 0 w 16571"/>
                <a:gd name="connsiteY3" fmla="*/ 21221 h 50981"/>
                <a:gd name="connsiteX4" fmla="*/ 8790 w 16571"/>
                <a:gd name="connsiteY4" fmla="*/ 0 h 50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1" h="50981">
                  <a:moveTo>
                    <a:pt x="8790" y="0"/>
                  </a:moveTo>
                  <a:lnTo>
                    <a:pt x="16571" y="50981"/>
                  </a:lnTo>
                  <a:lnTo>
                    <a:pt x="11449" y="48859"/>
                  </a:lnTo>
                  <a:cubicBezTo>
                    <a:pt x="4375" y="41786"/>
                    <a:pt x="0" y="32014"/>
                    <a:pt x="0" y="21221"/>
                  </a:cubicBezTo>
                  <a:lnTo>
                    <a:pt x="879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0" name="Freeform: Shape 365"/>
            <p:cNvSpPr>
              <a:spLocks/>
            </p:cNvSpPr>
            <p:nvPr/>
          </p:nvSpPr>
          <p:spPr bwMode="auto">
            <a:xfrm>
              <a:off x="6991713" y="4377151"/>
              <a:ext cx="78166" cy="78175"/>
            </a:xfrm>
            <a:custGeom>
              <a:avLst/>
              <a:gdLst>
                <a:gd name="connsiteX0" fmla="*/ 39078 w 78166"/>
                <a:gd name="connsiteY0" fmla="*/ 0 h 78175"/>
                <a:gd name="connsiteX1" fmla="*/ 78166 w 78166"/>
                <a:gd name="connsiteY1" fmla="*/ 39088 h 78175"/>
                <a:gd name="connsiteX2" fmla="*/ 39078 w 78166"/>
                <a:gd name="connsiteY2" fmla="*/ 78175 h 78175"/>
                <a:gd name="connsiteX3" fmla="*/ 0 w 78166"/>
                <a:gd name="connsiteY3" fmla="*/ 39088 h 78175"/>
                <a:gd name="connsiteX4" fmla="*/ 39078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78" y="0"/>
                  </a:moveTo>
                  <a:cubicBezTo>
                    <a:pt x="60666" y="0"/>
                    <a:pt x="78166" y="17500"/>
                    <a:pt x="78166" y="39088"/>
                  </a:cubicBezTo>
                  <a:cubicBezTo>
                    <a:pt x="78166" y="60674"/>
                    <a:pt x="60666" y="78175"/>
                    <a:pt x="39078" y="78175"/>
                  </a:cubicBezTo>
                  <a:cubicBezTo>
                    <a:pt x="17486" y="78175"/>
                    <a:pt x="0" y="60674"/>
                    <a:pt x="0" y="39088"/>
                  </a:cubicBezTo>
                  <a:cubicBezTo>
                    <a:pt x="0" y="17500"/>
                    <a:pt x="17486" y="0"/>
                    <a:pt x="3907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1" name="Freeform: Shape 366"/>
            <p:cNvSpPr>
              <a:spLocks/>
            </p:cNvSpPr>
            <p:nvPr/>
          </p:nvSpPr>
          <p:spPr bwMode="auto">
            <a:xfrm>
              <a:off x="9151821" y="4377151"/>
              <a:ext cx="78177" cy="78175"/>
            </a:xfrm>
            <a:custGeom>
              <a:avLst/>
              <a:gdLst>
                <a:gd name="connsiteX0" fmla="*/ 39086 w 78177"/>
                <a:gd name="connsiteY0" fmla="*/ 0 h 78175"/>
                <a:gd name="connsiteX1" fmla="*/ 78177 w 78177"/>
                <a:gd name="connsiteY1" fmla="*/ 39088 h 78175"/>
                <a:gd name="connsiteX2" fmla="*/ 39086 w 78177"/>
                <a:gd name="connsiteY2" fmla="*/ 78175 h 78175"/>
                <a:gd name="connsiteX3" fmla="*/ 0 w 78177"/>
                <a:gd name="connsiteY3" fmla="*/ 39088 h 78175"/>
                <a:gd name="connsiteX4" fmla="*/ 39086 w 7817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5">
                  <a:moveTo>
                    <a:pt x="39086" y="0"/>
                  </a:moveTo>
                  <a:cubicBezTo>
                    <a:pt x="60675" y="0"/>
                    <a:pt x="78177" y="17500"/>
                    <a:pt x="78177" y="39088"/>
                  </a:cubicBezTo>
                  <a:cubicBezTo>
                    <a:pt x="78177" y="60674"/>
                    <a:pt x="60675" y="78175"/>
                    <a:pt x="39086" y="78175"/>
                  </a:cubicBezTo>
                  <a:cubicBezTo>
                    <a:pt x="17500" y="78175"/>
                    <a:pt x="0" y="60674"/>
                    <a:pt x="0" y="39088"/>
                  </a:cubicBezTo>
                  <a:cubicBezTo>
                    <a:pt x="0" y="17500"/>
                    <a:pt x="17500"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2" name="Freeform: Shape 367"/>
            <p:cNvSpPr>
              <a:spLocks/>
            </p:cNvSpPr>
            <p:nvPr/>
          </p:nvSpPr>
          <p:spPr bwMode="auto">
            <a:xfrm>
              <a:off x="9244101" y="4377151"/>
              <a:ext cx="78167" cy="78175"/>
            </a:xfrm>
            <a:custGeom>
              <a:avLst/>
              <a:gdLst>
                <a:gd name="connsiteX0" fmla="*/ 39094 w 78167"/>
                <a:gd name="connsiteY0" fmla="*/ 0 h 78175"/>
                <a:gd name="connsiteX1" fmla="*/ 78167 w 78167"/>
                <a:gd name="connsiteY1" fmla="*/ 39088 h 78175"/>
                <a:gd name="connsiteX2" fmla="*/ 39094 w 78167"/>
                <a:gd name="connsiteY2" fmla="*/ 78175 h 78175"/>
                <a:gd name="connsiteX3" fmla="*/ 0 w 78167"/>
                <a:gd name="connsiteY3" fmla="*/ 39088 h 78175"/>
                <a:gd name="connsiteX4" fmla="*/ 3909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94" y="0"/>
                  </a:moveTo>
                  <a:cubicBezTo>
                    <a:pt x="60667" y="0"/>
                    <a:pt x="78167" y="17500"/>
                    <a:pt x="78167" y="39088"/>
                  </a:cubicBezTo>
                  <a:cubicBezTo>
                    <a:pt x="78167" y="60674"/>
                    <a:pt x="60667" y="78175"/>
                    <a:pt x="39094" y="78175"/>
                  </a:cubicBezTo>
                  <a:cubicBezTo>
                    <a:pt x="17502" y="78175"/>
                    <a:pt x="0" y="60674"/>
                    <a:pt x="0" y="39088"/>
                  </a:cubicBezTo>
                  <a:cubicBezTo>
                    <a:pt x="0" y="17500"/>
                    <a:pt x="17502" y="0"/>
                    <a:pt x="3909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3" name="Freeform: Shape 368"/>
            <p:cNvSpPr>
              <a:spLocks/>
            </p:cNvSpPr>
            <p:nvPr/>
          </p:nvSpPr>
          <p:spPr bwMode="auto">
            <a:xfrm>
              <a:off x="7083978" y="4462328"/>
              <a:ext cx="78186" cy="78175"/>
            </a:xfrm>
            <a:custGeom>
              <a:avLst/>
              <a:gdLst>
                <a:gd name="connsiteX0" fmla="*/ 39093 w 78186"/>
                <a:gd name="connsiteY0" fmla="*/ 0 h 78175"/>
                <a:gd name="connsiteX1" fmla="*/ 78186 w 78186"/>
                <a:gd name="connsiteY1" fmla="*/ 39087 h 78175"/>
                <a:gd name="connsiteX2" fmla="*/ 39093 w 78186"/>
                <a:gd name="connsiteY2" fmla="*/ 78175 h 78175"/>
                <a:gd name="connsiteX3" fmla="*/ 0 w 78186"/>
                <a:gd name="connsiteY3" fmla="*/ 39087 h 78175"/>
                <a:gd name="connsiteX4" fmla="*/ 39093 w 7818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6" h="78175">
                  <a:moveTo>
                    <a:pt x="39093" y="0"/>
                  </a:moveTo>
                  <a:cubicBezTo>
                    <a:pt x="60685" y="0"/>
                    <a:pt x="78186" y="17500"/>
                    <a:pt x="78186" y="39087"/>
                  </a:cubicBezTo>
                  <a:cubicBezTo>
                    <a:pt x="78186" y="60675"/>
                    <a:pt x="60685" y="78175"/>
                    <a:pt x="39093" y="78175"/>
                  </a:cubicBezTo>
                  <a:cubicBezTo>
                    <a:pt x="17503" y="78175"/>
                    <a:pt x="0" y="60675"/>
                    <a:pt x="0" y="39087"/>
                  </a:cubicBezTo>
                  <a:cubicBezTo>
                    <a:pt x="0" y="17500"/>
                    <a:pt x="17503" y="0"/>
                    <a:pt x="39093"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4" name="Freeform: Shape 369"/>
            <p:cNvSpPr>
              <a:spLocks/>
            </p:cNvSpPr>
            <p:nvPr/>
          </p:nvSpPr>
          <p:spPr bwMode="auto">
            <a:xfrm>
              <a:off x="7270908" y="4462328"/>
              <a:ext cx="78169" cy="78173"/>
            </a:xfrm>
            <a:custGeom>
              <a:avLst/>
              <a:gdLst>
                <a:gd name="connsiteX0" fmla="*/ 39085 w 78169"/>
                <a:gd name="connsiteY0" fmla="*/ 0 h 78173"/>
                <a:gd name="connsiteX1" fmla="*/ 78169 w 78169"/>
                <a:gd name="connsiteY1" fmla="*/ 39086 h 78173"/>
                <a:gd name="connsiteX2" fmla="*/ 39085 w 78169"/>
                <a:gd name="connsiteY2" fmla="*/ 78173 h 78173"/>
                <a:gd name="connsiteX3" fmla="*/ 0 w 78169"/>
                <a:gd name="connsiteY3" fmla="*/ 39086 h 78173"/>
                <a:gd name="connsiteX4" fmla="*/ 39085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5" y="0"/>
                  </a:moveTo>
                  <a:cubicBezTo>
                    <a:pt x="60671" y="0"/>
                    <a:pt x="78169" y="17499"/>
                    <a:pt x="78169" y="39086"/>
                  </a:cubicBezTo>
                  <a:cubicBezTo>
                    <a:pt x="78169" y="60674"/>
                    <a:pt x="60671" y="78173"/>
                    <a:pt x="39085" y="78173"/>
                  </a:cubicBezTo>
                  <a:cubicBezTo>
                    <a:pt x="17496" y="78173"/>
                    <a:pt x="0" y="60674"/>
                    <a:pt x="0" y="39086"/>
                  </a:cubicBezTo>
                  <a:cubicBezTo>
                    <a:pt x="0" y="17499"/>
                    <a:pt x="17496"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5" name="Freeform: Shape 370"/>
            <p:cNvSpPr>
              <a:spLocks/>
            </p:cNvSpPr>
            <p:nvPr/>
          </p:nvSpPr>
          <p:spPr bwMode="auto">
            <a:xfrm>
              <a:off x="9244101" y="4462328"/>
              <a:ext cx="78167" cy="78173"/>
            </a:xfrm>
            <a:custGeom>
              <a:avLst/>
              <a:gdLst>
                <a:gd name="connsiteX0" fmla="*/ 39092 w 78167"/>
                <a:gd name="connsiteY0" fmla="*/ 0 h 78173"/>
                <a:gd name="connsiteX1" fmla="*/ 78167 w 78167"/>
                <a:gd name="connsiteY1" fmla="*/ 39086 h 78173"/>
                <a:gd name="connsiteX2" fmla="*/ 39092 w 78167"/>
                <a:gd name="connsiteY2" fmla="*/ 78173 h 78173"/>
                <a:gd name="connsiteX3" fmla="*/ 0 w 78167"/>
                <a:gd name="connsiteY3" fmla="*/ 39086 h 78173"/>
                <a:gd name="connsiteX4" fmla="*/ 3909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92" y="0"/>
                  </a:moveTo>
                  <a:cubicBezTo>
                    <a:pt x="60667" y="0"/>
                    <a:pt x="78167" y="17499"/>
                    <a:pt x="78167" y="39086"/>
                  </a:cubicBezTo>
                  <a:cubicBezTo>
                    <a:pt x="78167" y="60674"/>
                    <a:pt x="60667" y="78173"/>
                    <a:pt x="39092" y="78173"/>
                  </a:cubicBezTo>
                  <a:cubicBezTo>
                    <a:pt x="17502" y="78173"/>
                    <a:pt x="0" y="60674"/>
                    <a:pt x="0" y="39086"/>
                  </a:cubicBezTo>
                  <a:cubicBezTo>
                    <a:pt x="0" y="17499"/>
                    <a:pt x="17502" y="0"/>
                    <a:pt x="3909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6" name="Freeform: Shape 371"/>
            <p:cNvSpPr>
              <a:spLocks/>
            </p:cNvSpPr>
            <p:nvPr/>
          </p:nvSpPr>
          <p:spPr bwMode="auto">
            <a:xfrm>
              <a:off x="9525649" y="4462328"/>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7" name="Freeform: Shape 372"/>
            <p:cNvSpPr>
              <a:spLocks/>
            </p:cNvSpPr>
            <p:nvPr/>
          </p:nvSpPr>
          <p:spPr bwMode="auto">
            <a:xfrm>
              <a:off x="10091123" y="4462328"/>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5"/>
                    <a:pt x="60675" y="78175"/>
                    <a:pt x="39088" y="78175"/>
                  </a:cubicBezTo>
                  <a:cubicBezTo>
                    <a:pt x="17500" y="78175"/>
                    <a:pt x="0" y="60675"/>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8" name="Freeform: Shape 373"/>
            <p:cNvSpPr>
              <a:spLocks/>
            </p:cNvSpPr>
            <p:nvPr/>
          </p:nvSpPr>
          <p:spPr bwMode="auto">
            <a:xfrm>
              <a:off x="10185763" y="4462328"/>
              <a:ext cx="78174" cy="78173"/>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6"/>
                  </a:cubicBezTo>
                  <a:cubicBezTo>
                    <a:pt x="78174" y="60674"/>
                    <a:pt x="60675" y="78173"/>
                    <a:pt x="39088" y="78173"/>
                  </a:cubicBezTo>
                  <a:cubicBezTo>
                    <a:pt x="17500" y="78173"/>
                    <a:pt x="0" y="60674"/>
                    <a:pt x="0" y="39086"/>
                  </a:cubicBezTo>
                  <a:cubicBezTo>
                    <a:pt x="0" y="17499"/>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9" name="Freeform: Shape 374"/>
            <p:cNvSpPr>
              <a:spLocks/>
            </p:cNvSpPr>
            <p:nvPr/>
          </p:nvSpPr>
          <p:spPr bwMode="auto">
            <a:xfrm>
              <a:off x="10372678" y="4467079"/>
              <a:ext cx="31157" cy="70138"/>
            </a:xfrm>
            <a:custGeom>
              <a:avLst/>
              <a:gdLst>
                <a:gd name="connsiteX0" fmla="*/ 27616 w 31157"/>
                <a:gd name="connsiteY0" fmla="*/ 0 h 70138"/>
                <a:gd name="connsiteX1" fmla="*/ 31157 w 31157"/>
                <a:gd name="connsiteY1" fmla="*/ 70138 h 70138"/>
                <a:gd name="connsiteX2" fmla="*/ 11448 w 31157"/>
                <a:gd name="connsiteY2" fmla="*/ 61974 h 70138"/>
                <a:gd name="connsiteX3" fmla="*/ 0 w 31157"/>
                <a:gd name="connsiteY3" fmla="*/ 34335 h 70138"/>
                <a:gd name="connsiteX4" fmla="*/ 11448 w 31157"/>
                <a:gd name="connsiteY4" fmla="*/ 6697 h 70138"/>
                <a:gd name="connsiteX5" fmla="*/ 27616 w 31157"/>
                <a:gd name="connsiteY5" fmla="*/ 0 h 7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57" h="70138">
                  <a:moveTo>
                    <a:pt x="27616" y="0"/>
                  </a:moveTo>
                  <a:lnTo>
                    <a:pt x="31157" y="70138"/>
                  </a:lnTo>
                  <a:lnTo>
                    <a:pt x="11448" y="61974"/>
                  </a:lnTo>
                  <a:cubicBezTo>
                    <a:pt x="4375" y="54901"/>
                    <a:pt x="0" y="45129"/>
                    <a:pt x="0" y="34335"/>
                  </a:cubicBezTo>
                  <a:cubicBezTo>
                    <a:pt x="0" y="23542"/>
                    <a:pt x="4375" y="13770"/>
                    <a:pt x="11448" y="6697"/>
                  </a:cubicBezTo>
                  <a:lnTo>
                    <a:pt x="2761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0" name="Freeform: Shape 375"/>
            <p:cNvSpPr>
              <a:spLocks/>
            </p:cNvSpPr>
            <p:nvPr/>
          </p:nvSpPr>
          <p:spPr bwMode="auto">
            <a:xfrm>
              <a:off x="8964914" y="4547501"/>
              <a:ext cx="78172" cy="78174"/>
            </a:xfrm>
            <a:custGeom>
              <a:avLst/>
              <a:gdLst>
                <a:gd name="connsiteX0" fmla="*/ 39084 w 78172"/>
                <a:gd name="connsiteY0" fmla="*/ 0 h 78174"/>
                <a:gd name="connsiteX1" fmla="*/ 78172 w 78172"/>
                <a:gd name="connsiteY1" fmla="*/ 39088 h 78174"/>
                <a:gd name="connsiteX2" fmla="*/ 39084 w 78172"/>
                <a:gd name="connsiteY2" fmla="*/ 78174 h 78174"/>
                <a:gd name="connsiteX3" fmla="*/ 0 w 78172"/>
                <a:gd name="connsiteY3" fmla="*/ 39088 h 78174"/>
                <a:gd name="connsiteX4" fmla="*/ 39084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4" y="0"/>
                  </a:moveTo>
                  <a:cubicBezTo>
                    <a:pt x="60673" y="0"/>
                    <a:pt x="78172" y="17500"/>
                    <a:pt x="78172" y="39088"/>
                  </a:cubicBezTo>
                  <a:cubicBezTo>
                    <a:pt x="78172" y="60675"/>
                    <a:pt x="60673" y="78174"/>
                    <a:pt x="39084" y="78174"/>
                  </a:cubicBezTo>
                  <a:cubicBezTo>
                    <a:pt x="17503" y="78174"/>
                    <a:pt x="0" y="60675"/>
                    <a:pt x="0" y="39088"/>
                  </a:cubicBezTo>
                  <a:cubicBezTo>
                    <a:pt x="0" y="17500"/>
                    <a:pt x="17503" y="0"/>
                    <a:pt x="3908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1" name="Freeform: Shape 376"/>
            <p:cNvSpPr>
              <a:spLocks/>
            </p:cNvSpPr>
            <p:nvPr/>
          </p:nvSpPr>
          <p:spPr bwMode="auto">
            <a:xfrm>
              <a:off x="9338735" y="4547501"/>
              <a:ext cx="78174" cy="78174"/>
            </a:xfrm>
            <a:custGeom>
              <a:avLst/>
              <a:gdLst>
                <a:gd name="connsiteX0" fmla="*/ 39087 w 78174"/>
                <a:gd name="connsiteY0" fmla="*/ 0 h 78174"/>
                <a:gd name="connsiteX1" fmla="*/ 78174 w 78174"/>
                <a:gd name="connsiteY1" fmla="*/ 39088 h 78174"/>
                <a:gd name="connsiteX2" fmla="*/ 39087 w 78174"/>
                <a:gd name="connsiteY2" fmla="*/ 78174 h 78174"/>
                <a:gd name="connsiteX3" fmla="*/ 0 w 78174"/>
                <a:gd name="connsiteY3" fmla="*/ 39088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8"/>
                  </a:cubicBezTo>
                  <a:cubicBezTo>
                    <a:pt x="78174" y="60675"/>
                    <a:pt x="60674" y="78174"/>
                    <a:pt x="39087" y="78174"/>
                  </a:cubicBezTo>
                  <a:cubicBezTo>
                    <a:pt x="17500" y="78174"/>
                    <a:pt x="0" y="60675"/>
                    <a:pt x="0" y="39088"/>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2" name="Freeform: Shape 377"/>
            <p:cNvSpPr>
              <a:spLocks/>
            </p:cNvSpPr>
            <p:nvPr/>
          </p:nvSpPr>
          <p:spPr bwMode="auto">
            <a:xfrm>
              <a:off x="10278039" y="4547501"/>
              <a:ext cx="78174" cy="78174"/>
            </a:xfrm>
            <a:custGeom>
              <a:avLst/>
              <a:gdLst>
                <a:gd name="connsiteX0" fmla="*/ 39088 w 78174"/>
                <a:gd name="connsiteY0" fmla="*/ 0 h 78174"/>
                <a:gd name="connsiteX1" fmla="*/ 78174 w 78174"/>
                <a:gd name="connsiteY1" fmla="*/ 39088 h 78174"/>
                <a:gd name="connsiteX2" fmla="*/ 39088 w 78174"/>
                <a:gd name="connsiteY2" fmla="*/ 78174 h 78174"/>
                <a:gd name="connsiteX3" fmla="*/ 0 w 78174"/>
                <a:gd name="connsiteY3" fmla="*/ 39088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8"/>
                  </a:cubicBezTo>
                  <a:cubicBezTo>
                    <a:pt x="78174" y="60675"/>
                    <a:pt x="60675" y="78174"/>
                    <a:pt x="39088" y="78174"/>
                  </a:cubicBezTo>
                  <a:cubicBezTo>
                    <a:pt x="17500" y="78174"/>
                    <a:pt x="0" y="60675"/>
                    <a:pt x="0" y="39088"/>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3" name="Freeform: Shape 378"/>
            <p:cNvSpPr>
              <a:spLocks/>
            </p:cNvSpPr>
            <p:nvPr/>
          </p:nvSpPr>
          <p:spPr bwMode="auto">
            <a:xfrm>
              <a:off x="10372679" y="4550510"/>
              <a:ext cx="35528" cy="73683"/>
            </a:xfrm>
            <a:custGeom>
              <a:avLst/>
              <a:gdLst>
                <a:gd name="connsiteX0" fmla="*/ 31827 w 35528"/>
                <a:gd name="connsiteY0" fmla="*/ 0 h 73683"/>
                <a:gd name="connsiteX1" fmla="*/ 35528 w 35528"/>
                <a:gd name="connsiteY1" fmla="*/ 73284 h 73683"/>
                <a:gd name="connsiteX2" fmla="*/ 35508 w 35528"/>
                <a:gd name="connsiteY2" fmla="*/ 73683 h 73683"/>
                <a:gd name="connsiteX3" fmla="*/ 11449 w 35528"/>
                <a:gd name="connsiteY3" fmla="*/ 63718 h 73683"/>
                <a:gd name="connsiteX4" fmla="*/ 0 w 35528"/>
                <a:gd name="connsiteY4" fmla="*/ 36080 h 73683"/>
                <a:gd name="connsiteX5" fmla="*/ 11449 w 35528"/>
                <a:gd name="connsiteY5" fmla="*/ 8441 h 73683"/>
                <a:gd name="connsiteX6" fmla="*/ 31827 w 35528"/>
                <a:gd name="connsiteY6" fmla="*/ 0 h 73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28" h="73683">
                  <a:moveTo>
                    <a:pt x="31827" y="0"/>
                  </a:moveTo>
                  <a:lnTo>
                    <a:pt x="35528" y="73284"/>
                  </a:lnTo>
                  <a:lnTo>
                    <a:pt x="35508" y="73683"/>
                  </a:lnTo>
                  <a:lnTo>
                    <a:pt x="11449" y="63718"/>
                  </a:lnTo>
                  <a:cubicBezTo>
                    <a:pt x="4375" y="56645"/>
                    <a:pt x="0" y="46874"/>
                    <a:pt x="0" y="36080"/>
                  </a:cubicBezTo>
                  <a:cubicBezTo>
                    <a:pt x="0" y="25286"/>
                    <a:pt x="4375" y="15514"/>
                    <a:pt x="11449" y="8441"/>
                  </a:cubicBezTo>
                  <a:lnTo>
                    <a:pt x="31827"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4" name="Freeform: Shape 379"/>
            <p:cNvSpPr>
              <a:spLocks/>
            </p:cNvSpPr>
            <p:nvPr/>
          </p:nvSpPr>
          <p:spPr bwMode="auto">
            <a:xfrm>
              <a:off x="6991701" y="4635044"/>
              <a:ext cx="78168" cy="78174"/>
            </a:xfrm>
            <a:custGeom>
              <a:avLst/>
              <a:gdLst>
                <a:gd name="connsiteX0" fmla="*/ 39080 w 78168"/>
                <a:gd name="connsiteY0" fmla="*/ 0 h 78174"/>
                <a:gd name="connsiteX1" fmla="*/ 78168 w 78168"/>
                <a:gd name="connsiteY1" fmla="*/ 39087 h 78174"/>
                <a:gd name="connsiteX2" fmla="*/ 39080 w 78168"/>
                <a:gd name="connsiteY2" fmla="*/ 78174 h 78174"/>
                <a:gd name="connsiteX3" fmla="*/ 0 w 78168"/>
                <a:gd name="connsiteY3" fmla="*/ 39087 h 78174"/>
                <a:gd name="connsiteX4" fmla="*/ 39080 w 78168"/>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8" h="78174">
                  <a:moveTo>
                    <a:pt x="39080" y="0"/>
                  </a:moveTo>
                  <a:cubicBezTo>
                    <a:pt x="60670" y="0"/>
                    <a:pt x="78168" y="17499"/>
                    <a:pt x="78168" y="39087"/>
                  </a:cubicBezTo>
                  <a:cubicBezTo>
                    <a:pt x="78168" y="60674"/>
                    <a:pt x="60670" y="78174"/>
                    <a:pt x="39080" y="78174"/>
                  </a:cubicBezTo>
                  <a:cubicBezTo>
                    <a:pt x="17490" y="78174"/>
                    <a:pt x="0" y="60674"/>
                    <a:pt x="0" y="39087"/>
                  </a:cubicBezTo>
                  <a:cubicBezTo>
                    <a:pt x="0" y="17499"/>
                    <a:pt x="17490" y="0"/>
                    <a:pt x="39080"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5" name="Freeform: Shape 380"/>
            <p:cNvSpPr>
              <a:spLocks/>
            </p:cNvSpPr>
            <p:nvPr/>
          </p:nvSpPr>
          <p:spPr bwMode="auto">
            <a:xfrm>
              <a:off x="9151821" y="4635045"/>
              <a:ext cx="78176" cy="78175"/>
            </a:xfrm>
            <a:custGeom>
              <a:avLst/>
              <a:gdLst>
                <a:gd name="connsiteX0" fmla="*/ 39086 w 78176"/>
                <a:gd name="connsiteY0" fmla="*/ 0 h 78175"/>
                <a:gd name="connsiteX1" fmla="*/ 78176 w 78176"/>
                <a:gd name="connsiteY1" fmla="*/ 39087 h 78175"/>
                <a:gd name="connsiteX2" fmla="*/ 39086 w 78176"/>
                <a:gd name="connsiteY2" fmla="*/ 78175 h 78175"/>
                <a:gd name="connsiteX3" fmla="*/ 0 w 78176"/>
                <a:gd name="connsiteY3" fmla="*/ 39087 h 78175"/>
                <a:gd name="connsiteX4" fmla="*/ 39086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6" y="0"/>
                  </a:moveTo>
                  <a:cubicBezTo>
                    <a:pt x="60674" y="0"/>
                    <a:pt x="78176" y="17500"/>
                    <a:pt x="78176" y="39087"/>
                  </a:cubicBezTo>
                  <a:cubicBezTo>
                    <a:pt x="78176" y="60674"/>
                    <a:pt x="60674" y="78175"/>
                    <a:pt x="39086" y="78175"/>
                  </a:cubicBezTo>
                  <a:cubicBezTo>
                    <a:pt x="17500" y="78175"/>
                    <a:pt x="0" y="60674"/>
                    <a:pt x="0" y="39087"/>
                  </a:cubicBezTo>
                  <a:cubicBezTo>
                    <a:pt x="0" y="17500"/>
                    <a:pt x="17500"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6" name="Freeform: Shape 381"/>
            <p:cNvSpPr>
              <a:spLocks/>
            </p:cNvSpPr>
            <p:nvPr/>
          </p:nvSpPr>
          <p:spPr bwMode="auto">
            <a:xfrm>
              <a:off x="9617922" y="4635045"/>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7" name="Freeform: Shape 382"/>
            <p:cNvSpPr>
              <a:spLocks/>
            </p:cNvSpPr>
            <p:nvPr/>
          </p:nvSpPr>
          <p:spPr bwMode="auto">
            <a:xfrm>
              <a:off x="9899478" y="4635044"/>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499"/>
                    <a:pt x="78175" y="39087"/>
                  </a:cubicBezTo>
                  <a:cubicBezTo>
                    <a:pt x="78175" y="60674"/>
                    <a:pt x="60675" y="78174"/>
                    <a:pt x="39087" y="78174"/>
                  </a:cubicBezTo>
                  <a:cubicBezTo>
                    <a:pt x="17500" y="78174"/>
                    <a:pt x="0" y="60674"/>
                    <a:pt x="0" y="39087"/>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8" name="Freeform: Shape 383"/>
            <p:cNvSpPr>
              <a:spLocks/>
            </p:cNvSpPr>
            <p:nvPr/>
          </p:nvSpPr>
          <p:spPr bwMode="auto">
            <a:xfrm>
              <a:off x="9244099" y="4722588"/>
              <a:ext cx="78169" cy="78174"/>
            </a:xfrm>
            <a:custGeom>
              <a:avLst/>
              <a:gdLst>
                <a:gd name="connsiteX0" fmla="*/ 39091 w 78169"/>
                <a:gd name="connsiteY0" fmla="*/ 0 h 78174"/>
                <a:gd name="connsiteX1" fmla="*/ 78169 w 78169"/>
                <a:gd name="connsiteY1" fmla="*/ 39087 h 78174"/>
                <a:gd name="connsiteX2" fmla="*/ 39091 w 78169"/>
                <a:gd name="connsiteY2" fmla="*/ 78174 h 78174"/>
                <a:gd name="connsiteX3" fmla="*/ 0 w 78169"/>
                <a:gd name="connsiteY3" fmla="*/ 39087 h 78174"/>
                <a:gd name="connsiteX4" fmla="*/ 39091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91" y="0"/>
                  </a:moveTo>
                  <a:cubicBezTo>
                    <a:pt x="60669" y="0"/>
                    <a:pt x="78169" y="17500"/>
                    <a:pt x="78169" y="39087"/>
                  </a:cubicBezTo>
                  <a:cubicBezTo>
                    <a:pt x="78169" y="60674"/>
                    <a:pt x="60669" y="78174"/>
                    <a:pt x="39091" y="78174"/>
                  </a:cubicBezTo>
                  <a:cubicBezTo>
                    <a:pt x="17501" y="78174"/>
                    <a:pt x="0" y="60674"/>
                    <a:pt x="0" y="39087"/>
                  </a:cubicBezTo>
                  <a:cubicBezTo>
                    <a:pt x="0" y="17500"/>
                    <a:pt x="17501" y="0"/>
                    <a:pt x="39091"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9" name="Freeform: Shape 384"/>
            <p:cNvSpPr>
              <a:spLocks/>
            </p:cNvSpPr>
            <p:nvPr/>
          </p:nvSpPr>
          <p:spPr bwMode="auto">
            <a:xfrm>
              <a:off x="9525649" y="4722588"/>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0" name="Freeform: Shape 385"/>
            <p:cNvSpPr>
              <a:spLocks/>
            </p:cNvSpPr>
            <p:nvPr/>
          </p:nvSpPr>
          <p:spPr bwMode="auto">
            <a:xfrm>
              <a:off x="9712562" y="4722588"/>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1" name="Freeform: Shape 386"/>
            <p:cNvSpPr>
              <a:spLocks/>
            </p:cNvSpPr>
            <p:nvPr/>
          </p:nvSpPr>
          <p:spPr bwMode="auto">
            <a:xfrm>
              <a:off x="7176250" y="4803030"/>
              <a:ext cx="78176" cy="78174"/>
            </a:xfrm>
            <a:custGeom>
              <a:avLst/>
              <a:gdLst>
                <a:gd name="connsiteX0" fmla="*/ 39079 w 78176"/>
                <a:gd name="connsiteY0" fmla="*/ 0 h 78174"/>
                <a:gd name="connsiteX1" fmla="*/ 78176 w 78176"/>
                <a:gd name="connsiteY1" fmla="*/ 39087 h 78174"/>
                <a:gd name="connsiteX2" fmla="*/ 39079 w 78176"/>
                <a:gd name="connsiteY2" fmla="*/ 78174 h 78174"/>
                <a:gd name="connsiteX3" fmla="*/ 0 w 78176"/>
                <a:gd name="connsiteY3" fmla="*/ 39087 h 78174"/>
                <a:gd name="connsiteX4" fmla="*/ 39079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79" y="0"/>
                  </a:moveTo>
                  <a:cubicBezTo>
                    <a:pt x="60677" y="0"/>
                    <a:pt x="78176" y="17500"/>
                    <a:pt x="78176" y="39087"/>
                  </a:cubicBezTo>
                  <a:cubicBezTo>
                    <a:pt x="78176" y="60674"/>
                    <a:pt x="60677" y="78174"/>
                    <a:pt x="39079" y="78174"/>
                  </a:cubicBezTo>
                  <a:cubicBezTo>
                    <a:pt x="17502" y="78174"/>
                    <a:pt x="0" y="60674"/>
                    <a:pt x="0" y="39087"/>
                  </a:cubicBezTo>
                  <a:cubicBezTo>
                    <a:pt x="0" y="17500"/>
                    <a:pt x="17502" y="0"/>
                    <a:pt x="39079"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2" name="Freeform: Shape 387"/>
            <p:cNvSpPr>
              <a:spLocks/>
            </p:cNvSpPr>
            <p:nvPr/>
          </p:nvSpPr>
          <p:spPr bwMode="auto">
            <a:xfrm>
              <a:off x="7649436" y="4803030"/>
              <a:ext cx="78179" cy="78174"/>
            </a:xfrm>
            <a:custGeom>
              <a:avLst/>
              <a:gdLst>
                <a:gd name="connsiteX0" fmla="*/ 39092 w 78179"/>
                <a:gd name="connsiteY0" fmla="*/ 0 h 78174"/>
                <a:gd name="connsiteX1" fmla="*/ 78179 w 78179"/>
                <a:gd name="connsiteY1" fmla="*/ 39087 h 78174"/>
                <a:gd name="connsiteX2" fmla="*/ 39092 w 78179"/>
                <a:gd name="connsiteY2" fmla="*/ 78174 h 78174"/>
                <a:gd name="connsiteX3" fmla="*/ 0 w 78179"/>
                <a:gd name="connsiteY3" fmla="*/ 39087 h 78174"/>
                <a:gd name="connsiteX4" fmla="*/ 39092 w 7817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4">
                  <a:moveTo>
                    <a:pt x="39092" y="0"/>
                  </a:moveTo>
                  <a:cubicBezTo>
                    <a:pt x="60680" y="0"/>
                    <a:pt x="78179" y="17500"/>
                    <a:pt x="78179" y="39087"/>
                  </a:cubicBezTo>
                  <a:cubicBezTo>
                    <a:pt x="78179" y="60674"/>
                    <a:pt x="60680" y="78174"/>
                    <a:pt x="39092" y="78174"/>
                  </a:cubicBezTo>
                  <a:cubicBezTo>
                    <a:pt x="17502" y="78174"/>
                    <a:pt x="0" y="60674"/>
                    <a:pt x="0" y="39087"/>
                  </a:cubicBezTo>
                  <a:cubicBezTo>
                    <a:pt x="0" y="17500"/>
                    <a:pt x="17502" y="0"/>
                    <a:pt x="3909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3" name="Freeform: Shape 388"/>
            <p:cNvSpPr>
              <a:spLocks/>
            </p:cNvSpPr>
            <p:nvPr/>
          </p:nvSpPr>
          <p:spPr bwMode="auto">
            <a:xfrm>
              <a:off x="9899478" y="4803030"/>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4" name="Freeform: Shape 389"/>
            <p:cNvSpPr>
              <a:spLocks/>
            </p:cNvSpPr>
            <p:nvPr/>
          </p:nvSpPr>
          <p:spPr bwMode="auto">
            <a:xfrm>
              <a:off x="7363157" y="4885841"/>
              <a:ext cx="78169" cy="78174"/>
            </a:xfrm>
            <a:custGeom>
              <a:avLst/>
              <a:gdLst>
                <a:gd name="connsiteX0" fmla="*/ 39084 w 78169"/>
                <a:gd name="connsiteY0" fmla="*/ 0 h 78174"/>
                <a:gd name="connsiteX1" fmla="*/ 78169 w 78169"/>
                <a:gd name="connsiteY1" fmla="*/ 39087 h 78174"/>
                <a:gd name="connsiteX2" fmla="*/ 39084 w 78169"/>
                <a:gd name="connsiteY2" fmla="*/ 78174 h 78174"/>
                <a:gd name="connsiteX3" fmla="*/ 0 w 78169"/>
                <a:gd name="connsiteY3" fmla="*/ 39087 h 78174"/>
                <a:gd name="connsiteX4" fmla="*/ 39084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84" y="0"/>
                  </a:moveTo>
                  <a:cubicBezTo>
                    <a:pt x="60670" y="0"/>
                    <a:pt x="78169" y="17500"/>
                    <a:pt x="78169" y="39087"/>
                  </a:cubicBezTo>
                  <a:cubicBezTo>
                    <a:pt x="78169" y="60674"/>
                    <a:pt x="60670" y="78174"/>
                    <a:pt x="39084" y="78174"/>
                  </a:cubicBezTo>
                  <a:cubicBezTo>
                    <a:pt x="17498" y="78174"/>
                    <a:pt x="0" y="60674"/>
                    <a:pt x="0" y="39087"/>
                  </a:cubicBezTo>
                  <a:cubicBezTo>
                    <a:pt x="0" y="17500"/>
                    <a:pt x="17498" y="0"/>
                    <a:pt x="3908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5" name="Freeform: Shape 390"/>
            <p:cNvSpPr>
              <a:spLocks/>
            </p:cNvSpPr>
            <p:nvPr/>
          </p:nvSpPr>
          <p:spPr bwMode="auto">
            <a:xfrm>
              <a:off x="8773265" y="4885841"/>
              <a:ext cx="78175" cy="78174"/>
            </a:xfrm>
            <a:custGeom>
              <a:avLst/>
              <a:gdLst>
                <a:gd name="connsiteX0" fmla="*/ 39089 w 78175"/>
                <a:gd name="connsiteY0" fmla="*/ 0 h 78174"/>
                <a:gd name="connsiteX1" fmla="*/ 78175 w 78175"/>
                <a:gd name="connsiteY1" fmla="*/ 39087 h 78174"/>
                <a:gd name="connsiteX2" fmla="*/ 39089 w 78175"/>
                <a:gd name="connsiteY2" fmla="*/ 78174 h 78174"/>
                <a:gd name="connsiteX3" fmla="*/ 0 w 78175"/>
                <a:gd name="connsiteY3" fmla="*/ 39087 h 78174"/>
                <a:gd name="connsiteX4" fmla="*/ 39089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9" y="0"/>
                  </a:moveTo>
                  <a:cubicBezTo>
                    <a:pt x="60674" y="0"/>
                    <a:pt x="78175" y="17500"/>
                    <a:pt x="78175" y="39087"/>
                  </a:cubicBezTo>
                  <a:cubicBezTo>
                    <a:pt x="78175" y="60674"/>
                    <a:pt x="60674" y="78174"/>
                    <a:pt x="39089" y="78174"/>
                  </a:cubicBezTo>
                  <a:cubicBezTo>
                    <a:pt x="17498" y="78174"/>
                    <a:pt x="0" y="60674"/>
                    <a:pt x="0" y="39087"/>
                  </a:cubicBezTo>
                  <a:cubicBezTo>
                    <a:pt x="0" y="17500"/>
                    <a:pt x="17498" y="0"/>
                    <a:pt x="39089"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6" name="Freeform: Shape 391"/>
            <p:cNvSpPr>
              <a:spLocks/>
            </p:cNvSpPr>
            <p:nvPr/>
          </p:nvSpPr>
          <p:spPr bwMode="auto">
            <a:xfrm>
              <a:off x="9057184" y="4885841"/>
              <a:ext cx="78172" cy="78174"/>
            </a:xfrm>
            <a:custGeom>
              <a:avLst/>
              <a:gdLst>
                <a:gd name="connsiteX0" fmla="*/ 39085 w 78172"/>
                <a:gd name="connsiteY0" fmla="*/ 0 h 78174"/>
                <a:gd name="connsiteX1" fmla="*/ 78172 w 78172"/>
                <a:gd name="connsiteY1" fmla="*/ 39087 h 78174"/>
                <a:gd name="connsiteX2" fmla="*/ 39085 w 78172"/>
                <a:gd name="connsiteY2" fmla="*/ 78174 h 78174"/>
                <a:gd name="connsiteX3" fmla="*/ 0 w 78172"/>
                <a:gd name="connsiteY3" fmla="*/ 39087 h 78174"/>
                <a:gd name="connsiteX4" fmla="*/ 39085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5" y="0"/>
                  </a:moveTo>
                  <a:cubicBezTo>
                    <a:pt x="60673" y="0"/>
                    <a:pt x="78172" y="17500"/>
                    <a:pt x="78172" y="39087"/>
                  </a:cubicBezTo>
                  <a:cubicBezTo>
                    <a:pt x="78172" y="60674"/>
                    <a:pt x="60673" y="78174"/>
                    <a:pt x="39085" y="78174"/>
                  </a:cubicBezTo>
                  <a:cubicBezTo>
                    <a:pt x="17498" y="78174"/>
                    <a:pt x="0" y="60674"/>
                    <a:pt x="0" y="39087"/>
                  </a:cubicBezTo>
                  <a:cubicBezTo>
                    <a:pt x="0" y="17500"/>
                    <a:pt x="17498"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7" name="Freeform: Shape 392"/>
            <p:cNvSpPr>
              <a:spLocks/>
            </p:cNvSpPr>
            <p:nvPr/>
          </p:nvSpPr>
          <p:spPr bwMode="auto">
            <a:xfrm>
              <a:off x="9338734" y="4885841"/>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8" name="Freeform: Shape 393"/>
            <p:cNvSpPr>
              <a:spLocks/>
            </p:cNvSpPr>
            <p:nvPr/>
          </p:nvSpPr>
          <p:spPr bwMode="auto">
            <a:xfrm>
              <a:off x="9525649" y="488584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9" name="Freeform: Shape 394"/>
            <p:cNvSpPr>
              <a:spLocks/>
            </p:cNvSpPr>
            <p:nvPr/>
          </p:nvSpPr>
          <p:spPr bwMode="auto">
            <a:xfrm>
              <a:off x="9712563" y="488584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0" name="Freeform: Shape 395"/>
            <p:cNvSpPr>
              <a:spLocks/>
            </p:cNvSpPr>
            <p:nvPr/>
          </p:nvSpPr>
          <p:spPr bwMode="auto">
            <a:xfrm>
              <a:off x="9807203" y="488584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1" name="Freeform: Shape 396"/>
            <p:cNvSpPr>
              <a:spLocks/>
            </p:cNvSpPr>
            <p:nvPr/>
          </p:nvSpPr>
          <p:spPr bwMode="auto">
            <a:xfrm>
              <a:off x="9151821" y="4975750"/>
              <a:ext cx="78176" cy="78174"/>
            </a:xfrm>
            <a:custGeom>
              <a:avLst/>
              <a:gdLst>
                <a:gd name="connsiteX0" fmla="*/ 39086 w 78176"/>
                <a:gd name="connsiteY0" fmla="*/ 0 h 78174"/>
                <a:gd name="connsiteX1" fmla="*/ 78176 w 78176"/>
                <a:gd name="connsiteY1" fmla="*/ 39087 h 78174"/>
                <a:gd name="connsiteX2" fmla="*/ 39086 w 78176"/>
                <a:gd name="connsiteY2" fmla="*/ 78174 h 78174"/>
                <a:gd name="connsiteX3" fmla="*/ 0 w 78176"/>
                <a:gd name="connsiteY3" fmla="*/ 39087 h 78174"/>
                <a:gd name="connsiteX4" fmla="*/ 39086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86" y="0"/>
                  </a:moveTo>
                  <a:cubicBezTo>
                    <a:pt x="60674" y="0"/>
                    <a:pt x="78176" y="17500"/>
                    <a:pt x="78176" y="39087"/>
                  </a:cubicBezTo>
                  <a:cubicBezTo>
                    <a:pt x="78176" y="60674"/>
                    <a:pt x="60674" y="78174"/>
                    <a:pt x="39086" y="78174"/>
                  </a:cubicBezTo>
                  <a:cubicBezTo>
                    <a:pt x="17500" y="78174"/>
                    <a:pt x="0" y="60674"/>
                    <a:pt x="0" y="39087"/>
                  </a:cubicBezTo>
                  <a:cubicBezTo>
                    <a:pt x="0" y="17500"/>
                    <a:pt x="17500"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2" name="Freeform: Shape 397"/>
            <p:cNvSpPr>
              <a:spLocks/>
            </p:cNvSpPr>
            <p:nvPr/>
          </p:nvSpPr>
          <p:spPr bwMode="auto">
            <a:xfrm>
              <a:off x="9712563" y="4975750"/>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3" name="Freeform: Shape 398"/>
            <p:cNvSpPr>
              <a:spLocks/>
            </p:cNvSpPr>
            <p:nvPr/>
          </p:nvSpPr>
          <p:spPr bwMode="auto">
            <a:xfrm>
              <a:off x="9899478" y="4975750"/>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4" name="Freeform: Shape 399"/>
            <p:cNvSpPr>
              <a:spLocks/>
            </p:cNvSpPr>
            <p:nvPr/>
          </p:nvSpPr>
          <p:spPr bwMode="auto">
            <a:xfrm>
              <a:off x="10091123" y="4975750"/>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5" name="Freeform: Shape 400"/>
            <p:cNvSpPr>
              <a:spLocks/>
            </p:cNvSpPr>
            <p:nvPr/>
          </p:nvSpPr>
          <p:spPr bwMode="auto">
            <a:xfrm>
              <a:off x="7836346" y="5063292"/>
              <a:ext cx="78173" cy="78174"/>
            </a:xfrm>
            <a:custGeom>
              <a:avLst/>
              <a:gdLst>
                <a:gd name="connsiteX0" fmla="*/ 39085 w 78173"/>
                <a:gd name="connsiteY0" fmla="*/ 0 h 78174"/>
                <a:gd name="connsiteX1" fmla="*/ 78173 w 78173"/>
                <a:gd name="connsiteY1" fmla="*/ 39087 h 78174"/>
                <a:gd name="connsiteX2" fmla="*/ 39085 w 78173"/>
                <a:gd name="connsiteY2" fmla="*/ 78174 h 78174"/>
                <a:gd name="connsiteX3" fmla="*/ 0 w 78173"/>
                <a:gd name="connsiteY3" fmla="*/ 39087 h 78174"/>
                <a:gd name="connsiteX4" fmla="*/ 39085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5" y="0"/>
                  </a:moveTo>
                  <a:cubicBezTo>
                    <a:pt x="60672" y="0"/>
                    <a:pt x="78173" y="17500"/>
                    <a:pt x="78173" y="39087"/>
                  </a:cubicBezTo>
                  <a:cubicBezTo>
                    <a:pt x="78173" y="60674"/>
                    <a:pt x="60672" y="78174"/>
                    <a:pt x="39085" y="78174"/>
                  </a:cubicBezTo>
                  <a:cubicBezTo>
                    <a:pt x="17500" y="78174"/>
                    <a:pt x="0" y="60674"/>
                    <a:pt x="0" y="39087"/>
                  </a:cubicBezTo>
                  <a:cubicBezTo>
                    <a:pt x="0" y="17500"/>
                    <a:pt x="17500"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6" name="Freeform: Shape 401"/>
            <p:cNvSpPr>
              <a:spLocks/>
            </p:cNvSpPr>
            <p:nvPr/>
          </p:nvSpPr>
          <p:spPr bwMode="auto">
            <a:xfrm>
              <a:off x="9338735" y="506329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7" name="Freeform: Shape 402"/>
            <p:cNvSpPr>
              <a:spLocks/>
            </p:cNvSpPr>
            <p:nvPr/>
          </p:nvSpPr>
          <p:spPr bwMode="auto">
            <a:xfrm>
              <a:off x="9525649" y="506329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8" name="Freeform: Shape 403"/>
            <p:cNvSpPr>
              <a:spLocks/>
            </p:cNvSpPr>
            <p:nvPr/>
          </p:nvSpPr>
          <p:spPr bwMode="auto">
            <a:xfrm>
              <a:off x="9996483" y="5148466"/>
              <a:ext cx="78174" cy="78174"/>
            </a:xfrm>
            <a:custGeom>
              <a:avLst/>
              <a:gdLst>
                <a:gd name="connsiteX0" fmla="*/ 39086 w 78174"/>
                <a:gd name="connsiteY0" fmla="*/ 0 h 78174"/>
                <a:gd name="connsiteX1" fmla="*/ 78174 w 78174"/>
                <a:gd name="connsiteY1" fmla="*/ 39087 h 78174"/>
                <a:gd name="connsiteX2" fmla="*/ 39086 w 78174"/>
                <a:gd name="connsiteY2" fmla="*/ 78174 h 78174"/>
                <a:gd name="connsiteX3" fmla="*/ 0 w 78174"/>
                <a:gd name="connsiteY3" fmla="*/ 39087 h 78174"/>
                <a:gd name="connsiteX4" fmla="*/ 39086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6" y="0"/>
                  </a:moveTo>
                  <a:cubicBezTo>
                    <a:pt x="60674" y="0"/>
                    <a:pt x="78174" y="17500"/>
                    <a:pt x="78174" y="39087"/>
                  </a:cubicBezTo>
                  <a:cubicBezTo>
                    <a:pt x="78174" y="60674"/>
                    <a:pt x="60674" y="78174"/>
                    <a:pt x="39086" y="78174"/>
                  </a:cubicBezTo>
                  <a:cubicBezTo>
                    <a:pt x="17499" y="78174"/>
                    <a:pt x="0" y="60674"/>
                    <a:pt x="0" y="39087"/>
                  </a:cubicBezTo>
                  <a:cubicBezTo>
                    <a:pt x="0" y="17500"/>
                    <a:pt x="17499"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9" name="Freeform: Shape 404"/>
            <p:cNvSpPr>
              <a:spLocks/>
            </p:cNvSpPr>
            <p:nvPr/>
          </p:nvSpPr>
          <p:spPr bwMode="auto">
            <a:xfrm>
              <a:off x="7552421" y="5148468"/>
              <a:ext cx="78173" cy="78174"/>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2" y="0"/>
                    <a:pt x="78173" y="17500"/>
                    <a:pt x="78173" y="39087"/>
                  </a:cubicBezTo>
                  <a:cubicBezTo>
                    <a:pt x="78173" y="60674"/>
                    <a:pt x="60672" y="78174"/>
                    <a:pt x="39086" y="78174"/>
                  </a:cubicBezTo>
                  <a:cubicBezTo>
                    <a:pt x="17499" y="78174"/>
                    <a:pt x="0" y="60674"/>
                    <a:pt x="0" y="39087"/>
                  </a:cubicBezTo>
                  <a:cubicBezTo>
                    <a:pt x="0" y="17500"/>
                    <a:pt x="17499"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0" name="Freeform: Shape 405"/>
            <p:cNvSpPr>
              <a:spLocks/>
            </p:cNvSpPr>
            <p:nvPr/>
          </p:nvSpPr>
          <p:spPr bwMode="auto">
            <a:xfrm>
              <a:off x="9807203" y="5148468"/>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1" name="Freeform: Shape 406"/>
            <p:cNvSpPr>
              <a:spLocks/>
            </p:cNvSpPr>
            <p:nvPr/>
          </p:nvSpPr>
          <p:spPr bwMode="auto">
            <a:xfrm>
              <a:off x="8023255" y="5231276"/>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4" y="0"/>
                    <a:pt x="78175" y="17500"/>
                    <a:pt x="78175" y="39087"/>
                  </a:cubicBezTo>
                  <a:cubicBezTo>
                    <a:pt x="78175" y="60674"/>
                    <a:pt x="60674"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2" name="Freeform: Shape 407"/>
            <p:cNvSpPr>
              <a:spLocks/>
            </p:cNvSpPr>
            <p:nvPr/>
          </p:nvSpPr>
          <p:spPr bwMode="auto">
            <a:xfrm>
              <a:off x="9338734" y="5231276"/>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3" name="Freeform: Shape 408"/>
            <p:cNvSpPr>
              <a:spLocks/>
            </p:cNvSpPr>
            <p:nvPr/>
          </p:nvSpPr>
          <p:spPr bwMode="auto">
            <a:xfrm>
              <a:off x="9712562" y="5231276"/>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4" name="Freeform: Shape 409"/>
            <p:cNvSpPr>
              <a:spLocks/>
            </p:cNvSpPr>
            <p:nvPr/>
          </p:nvSpPr>
          <p:spPr bwMode="auto">
            <a:xfrm>
              <a:off x="7457781" y="5316452"/>
              <a:ext cx="78171" cy="78174"/>
            </a:xfrm>
            <a:custGeom>
              <a:avLst/>
              <a:gdLst>
                <a:gd name="connsiteX0" fmla="*/ 39085 w 78171"/>
                <a:gd name="connsiteY0" fmla="*/ 0 h 78174"/>
                <a:gd name="connsiteX1" fmla="*/ 78171 w 78171"/>
                <a:gd name="connsiteY1" fmla="*/ 39087 h 78174"/>
                <a:gd name="connsiteX2" fmla="*/ 39085 w 78171"/>
                <a:gd name="connsiteY2" fmla="*/ 78174 h 78174"/>
                <a:gd name="connsiteX3" fmla="*/ 0 w 78171"/>
                <a:gd name="connsiteY3" fmla="*/ 39087 h 78174"/>
                <a:gd name="connsiteX4" fmla="*/ 39085 w 7817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4">
                  <a:moveTo>
                    <a:pt x="39085" y="0"/>
                  </a:moveTo>
                  <a:cubicBezTo>
                    <a:pt x="60672" y="0"/>
                    <a:pt x="78171" y="17500"/>
                    <a:pt x="78171" y="39087"/>
                  </a:cubicBezTo>
                  <a:cubicBezTo>
                    <a:pt x="78171" y="60674"/>
                    <a:pt x="60672" y="78174"/>
                    <a:pt x="39085" y="78174"/>
                  </a:cubicBezTo>
                  <a:cubicBezTo>
                    <a:pt x="17499" y="78174"/>
                    <a:pt x="0" y="60674"/>
                    <a:pt x="0" y="39087"/>
                  </a:cubicBezTo>
                  <a:cubicBezTo>
                    <a:pt x="0" y="17500"/>
                    <a:pt x="17499"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5" name="Freeform: Shape 410"/>
            <p:cNvSpPr>
              <a:spLocks/>
            </p:cNvSpPr>
            <p:nvPr/>
          </p:nvSpPr>
          <p:spPr bwMode="auto">
            <a:xfrm>
              <a:off x="8210157" y="531645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3" y="0"/>
                    <a:pt x="78174" y="17500"/>
                    <a:pt x="78174" y="39087"/>
                  </a:cubicBezTo>
                  <a:cubicBezTo>
                    <a:pt x="78174" y="60674"/>
                    <a:pt x="60673" y="78174"/>
                    <a:pt x="39087" y="78174"/>
                  </a:cubicBezTo>
                  <a:cubicBezTo>
                    <a:pt x="17499" y="78174"/>
                    <a:pt x="0" y="60674"/>
                    <a:pt x="0" y="39087"/>
                  </a:cubicBezTo>
                  <a:cubicBezTo>
                    <a:pt x="0" y="17500"/>
                    <a:pt x="17499"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6" name="Freeform: Shape 411"/>
            <p:cNvSpPr>
              <a:spLocks/>
            </p:cNvSpPr>
            <p:nvPr/>
          </p:nvSpPr>
          <p:spPr bwMode="auto">
            <a:xfrm>
              <a:off x="9338734" y="531645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7" name="Freeform: Shape 412"/>
            <p:cNvSpPr>
              <a:spLocks/>
            </p:cNvSpPr>
            <p:nvPr/>
          </p:nvSpPr>
          <p:spPr bwMode="auto">
            <a:xfrm>
              <a:off x="9525647" y="531645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8" name="Freeform: Shape 413"/>
            <p:cNvSpPr>
              <a:spLocks/>
            </p:cNvSpPr>
            <p:nvPr/>
          </p:nvSpPr>
          <p:spPr bwMode="auto">
            <a:xfrm>
              <a:off x="7836338" y="5408726"/>
              <a:ext cx="78173" cy="78175"/>
            </a:xfrm>
            <a:custGeom>
              <a:avLst/>
              <a:gdLst>
                <a:gd name="connsiteX0" fmla="*/ 39086 w 78173"/>
                <a:gd name="connsiteY0" fmla="*/ 0 h 78175"/>
                <a:gd name="connsiteX1" fmla="*/ 78173 w 78173"/>
                <a:gd name="connsiteY1" fmla="*/ 39087 h 78175"/>
                <a:gd name="connsiteX2" fmla="*/ 39086 w 78173"/>
                <a:gd name="connsiteY2" fmla="*/ 78175 h 78175"/>
                <a:gd name="connsiteX3" fmla="*/ 0 w 78173"/>
                <a:gd name="connsiteY3" fmla="*/ 39087 h 78175"/>
                <a:gd name="connsiteX4" fmla="*/ 39086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6" y="0"/>
                  </a:moveTo>
                  <a:cubicBezTo>
                    <a:pt x="60672" y="0"/>
                    <a:pt x="78173" y="17500"/>
                    <a:pt x="78173" y="39087"/>
                  </a:cubicBezTo>
                  <a:cubicBezTo>
                    <a:pt x="78173" y="60675"/>
                    <a:pt x="60672" y="78175"/>
                    <a:pt x="39086" y="78175"/>
                  </a:cubicBezTo>
                  <a:cubicBezTo>
                    <a:pt x="17500" y="78175"/>
                    <a:pt x="0" y="60675"/>
                    <a:pt x="0" y="39087"/>
                  </a:cubicBezTo>
                  <a:cubicBezTo>
                    <a:pt x="0" y="17500"/>
                    <a:pt x="17500"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9" name="Freeform: Shape 414"/>
            <p:cNvSpPr>
              <a:spLocks/>
            </p:cNvSpPr>
            <p:nvPr/>
          </p:nvSpPr>
          <p:spPr bwMode="auto">
            <a:xfrm>
              <a:off x="8023251" y="5408726"/>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5"/>
                    <a:pt x="60675" y="78175"/>
                    <a:pt x="39087" y="78175"/>
                  </a:cubicBezTo>
                  <a:cubicBezTo>
                    <a:pt x="17500" y="78175"/>
                    <a:pt x="0" y="60675"/>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0" name="Freeform: Shape 415"/>
            <p:cNvSpPr>
              <a:spLocks/>
            </p:cNvSpPr>
            <p:nvPr/>
          </p:nvSpPr>
          <p:spPr bwMode="auto">
            <a:xfrm>
              <a:off x="8304793" y="5408726"/>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8" y="0"/>
                    <a:pt x="78174" y="17500"/>
                    <a:pt x="78174" y="39087"/>
                  </a:cubicBezTo>
                  <a:cubicBezTo>
                    <a:pt x="78174" y="60675"/>
                    <a:pt x="60678" y="78175"/>
                    <a:pt x="39088" y="78175"/>
                  </a:cubicBezTo>
                  <a:cubicBezTo>
                    <a:pt x="17501" y="78175"/>
                    <a:pt x="0" y="60675"/>
                    <a:pt x="0" y="39087"/>
                  </a:cubicBezTo>
                  <a:cubicBezTo>
                    <a:pt x="0" y="17500"/>
                    <a:pt x="17501"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1" name="Freeform: Shape 416"/>
            <p:cNvSpPr>
              <a:spLocks/>
            </p:cNvSpPr>
            <p:nvPr/>
          </p:nvSpPr>
          <p:spPr bwMode="auto">
            <a:xfrm>
              <a:off x="7552414" y="5493902"/>
              <a:ext cx="78174" cy="78175"/>
            </a:xfrm>
            <a:custGeom>
              <a:avLst/>
              <a:gdLst>
                <a:gd name="connsiteX0" fmla="*/ 39086 w 78174"/>
                <a:gd name="connsiteY0" fmla="*/ 0 h 78175"/>
                <a:gd name="connsiteX1" fmla="*/ 78174 w 78174"/>
                <a:gd name="connsiteY1" fmla="*/ 39088 h 78175"/>
                <a:gd name="connsiteX2" fmla="*/ 39086 w 78174"/>
                <a:gd name="connsiteY2" fmla="*/ 78175 h 78175"/>
                <a:gd name="connsiteX3" fmla="*/ 0 w 78174"/>
                <a:gd name="connsiteY3" fmla="*/ 39088 h 78175"/>
                <a:gd name="connsiteX4" fmla="*/ 39086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6" y="0"/>
                  </a:moveTo>
                  <a:cubicBezTo>
                    <a:pt x="60673" y="0"/>
                    <a:pt x="78174" y="17500"/>
                    <a:pt x="78174" y="39088"/>
                  </a:cubicBezTo>
                  <a:cubicBezTo>
                    <a:pt x="78174" y="60675"/>
                    <a:pt x="60673" y="78175"/>
                    <a:pt x="39086" y="78175"/>
                  </a:cubicBezTo>
                  <a:cubicBezTo>
                    <a:pt x="17500" y="78175"/>
                    <a:pt x="0" y="60675"/>
                    <a:pt x="0" y="39088"/>
                  </a:cubicBezTo>
                  <a:cubicBezTo>
                    <a:pt x="0" y="17500"/>
                    <a:pt x="17500"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2" name="Freeform: Shape 417"/>
            <p:cNvSpPr>
              <a:spLocks/>
            </p:cNvSpPr>
            <p:nvPr/>
          </p:nvSpPr>
          <p:spPr bwMode="auto">
            <a:xfrm>
              <a:off x="9338735" y="5661890"/>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3" name="Freeform: Shape 418"/>
            <p:cNvSpPr>
              <a:spLocks/>
            </p:cNvSpPr>
            <p:nvPr/>
          </p:nvSpPr>
          <p:spPr bwMode="auto">
            <a:xfrm>
              <a:off x="9525649" y="5661890"/>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4" name="Freeform: Shape 419"/>
            <p:cNvSpPr>
              <a:spLocks/>
            </p:cNvSpPr>
            <p:nvPr/>
          </p:nvSpPr>
          <p:spPr bwMode="auto">
            <a:xfrm>
              <a:off x="9712563" y="5749431"/>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5" name="Freeform: Shape 420"/>
            <p:cNvSpPr>
              <a:spLocks/>
            </p:cNvSpPr>
            <p:nvPr/>
          </p:nvSpPr>
          <p:spPr bwMode="auto">
            <a:xfrm>
              <a:off x="9996483" y="5749432"/>
              <a:ext cx="57354" cy="67253"/>
            </a:xfrm>
            <a:custGeom>
              <a:avLst/>
              <a:gdLst>
                <a:gd name="connsiteX0" fmla="*/ 39088 w 57354"/>
                <a:gd name="connsiteY0" fmla="*/ 0 h 67253"/>
                <a:gd name="connsiteX1" fmla="*/ 57354 w 57354"/>
                <a:gd name="connsiteY1" fmla="*/ 7567 h 67253"/>
                <a:gd name="connsiteX2" fmla="*/ 12722 w 57354"/>
                <a:gd name="connsiteY2" fmla="*/ 67253 h 67253"/>
                <a:gd name="connsiteX3" fmla="*/ 11448 w 57354"/>
                <a:gd name="connsiteY3" fmla="*/ 66726 h 67253"/>
                <a:gd name="connsiteX4" fmla="*/ 0 w 57354"/>
                <a:gd name="connsiteY4" fmla="*/ 39087 h 67253"/>
                <a:gd name="connsiteX5" fmla="*/ 39088 w 57354"/>
                <a:gd name="connsiteY5" fmla="*/ 0 h 6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354" h="67253">
                  <a:moveTo>
                    <a:pt x="39088" y="0"/>
                  </a:moveTo>
                  <a:lnTo>
                    <a:pt x="57354" y="7567"/>
                  </a:lnTo>
                  <a:lnTo>
                    <a:pt x="12722" y="67253"/>
                  </a:lnTo>
                  <a:lnTo>
                    <a:pt x="11448" y="66726"/>
                  </a:lnTo>
                  <a:cubicBezTo>
                    <a:pt x="4375" y="59653"/>
                    <a:pt x="0" y="49881"/>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6" name="Freeform: Shape 421"/>
            <p:cNvSpPr>
              <a:spLocks/>
            </p:cNvSpPr>
            <p:nvPr/>
          </p:nvSpPr>
          <p:spPr bwMode="auto">
            <a:xfrm>
              <a:off x="7836333" y="5749432"/>
              <a:ext cx="78173" cy="78174"/>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3" y="0"/>
                    <a:pt x="78173" y="17500"/>
                    <a:pt x="78173" y="39087"/>
                  </a:cubicBezTo>
                  <a:cubicBezTo>
                    <a:pt x="78173" y="60674"/>
                    <a:pt x="60673" y="78174"/>
                    <a:pt x="39086" y="78174"/>
                  </a:cubicBezTo>
                  <a:cubicBezTo>
                    <a:pt x="17499" y="78174"/>
                    <a:pt x="0" y="60674"/>
                    <a:pt x="0" y="39087"/>
                  </a:cubicBezTo>
                  <a:cubicBezTo>
                    <a:pt x="0" y="17500"/>
                    <a:pt x="17499"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7" name="Freeform: Shape 422"/>
            <p:cNvSpPr>
              <a:spLocks/>
            </p:cNvSpPr>
            <p:nvPr/>
          </p:nvSpPr>
          <p:spPr bwMode="auto">
            <a:xfrm>
              <a:off x="9617923" y="549390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8" name="Freeform: Shape 423"/>
            <p:cNvSpPr>
              <a:spLocks/>
            </p:cNvSpPr>
            <p:nvPr/>
          </p:nvSpPr>
          <p:spPr bwMode="auto">
            <a:xfrm>
              <a:off x="7649416" y="5836973"/>
              <a:ext cx="78176" cy="78175"/>
            </a:xfrm>
            <a:custGeom>
              <a:avLst/>
              <a:gdLst>
                <a:gd name="connsiteX0" fmla="*/ 39088 w 78176"/>
                <a:gd name="connsiteY0" fmla="*/ 0 h 78175"/>
                <a:gd name="connsiteX1" fmla="*/ 78176 w 78176"/>
                <a:gd name="connsiteY1" fmla="*/ 39088 h 78175"/>
                <a:gd name="connsiteX2" fmla="*/ 39088 w 78176"/>
                <a:gd name="connsiteY2" fmla="*/ 78175 h 78175"/>
                <a:gd name="connsiteX3" fmla="*/ 0 w 78176"/>
                <a:gd name="connsiteY3" fmla="*/ 39088 h 78175"/>
                <a:gd name="connsiteX4" fmla="*/ 39088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8" y="0"/>
                  </a:moveTo>
                  <a:cubicBezTo>
                    <a:pt x="60675" y="0"/>
                    <a:pt x="78176" y="17500"/>
                    <a:pt x="78176" y="39088"/>
                  </a:cubicBezTo>
                  <a:cubicBezTo>
                    <a:pt x="78176" y="60675"/>
                    <a:pt x="60675" y="78175"/>
                    <a:pt x="39088" y="78175"/>
                  </a:cubicBezTo>
                  <a:cubicBezTo>
                    <a:pt x="17500" y="78175"/>
                    <a:pt x="0" y="60675"/>
                    <a:pt x="0" y="39088"/>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9" name="Freeform: Shape 424"/>
            <p:cNvSpPr>
              <a:spLocks/>
            </p:cNvSpPr>
            <p:nvPr/>
          </p:nvSpPr>
          <p:spPr bwMode="auto">
            <a:xfrm>
              <a:off x="9712563" y="5836973"/>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0" name="Freeform: Shape 425"/>
            <p:cNvSpPr>
              <a:spLocks/>
            </p:cNvSpPr>
            <p:nvPr/>
          </p:nvSpPr>
          <p:spPr bwMode="auto">
            <a:xfrm>
              <a:off x="7836328" y="5922149"/>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4" y="0"/>
                    <a:pt x="78175" y="17500"/>
                    <a:pt x="78175" y="39087"/>
                  </a:cubicBezTo>
                  <a:cubicBezTo>
                    <a:pt x="78175"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1" name="Freeform: Shape 426"/>
            <p:cNvSpPr>
              <a:spLocks/>
            </p:cNvSpPr>
            <p:nvPr/>
          </p:nvSpPr>
          <p:spPr bwMode="auto">
            <a:xfrm>
              <a:off x="9338735" y="5922149"/>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2" name="Freeform: Shape 427"/>
            <p:cNvSpPr>
              <a:spLocks/>
            </p:cNvSpPr>
            <p:nvPr/>
          </p:nvSpPr>
          <p:spPr bwMode="auto">
            <a:xfrm>
              <a:off x="9525649" y="5922149"/>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3" name="Freeform: Shape 428"/>
            <p:cNvSpPr>
              <a:spLocks/>
            </p:cNvSpPr>
            <p:nvPr/>
          </p:nvSpPr>
          <p:spPr bwMode="auto">
            <a:xfrm>
              <a:off x="7926235" y="6007325"/>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5" y="0"/>
                    <a:pt x="78174" y="17500"/>
                    <a:pt x="78174" y="39087"/>
                  </a:cubicBezTo>
                  <a:cubicBezTo>
                    <a:pt x="78174" y="60674"/>
                    <a:pt x="60675"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4" name="Freeform: Shape 429"/>
            <p:cNvSpPr>
              <a:spLocks/>
            </p:cNvSpPr>
            <p:nvPr/>
          </p:nvSpPr>
          <p:spPr bwMode="auto">
            <a:xfrm>
              <a:off x="9525649" y="6007325"/>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5"/>
                    <a:pt x="60675" y="78174"/>
                    <a:pt x="39088" y="78174"/>
                  </a:cubicBezTo>
                  <a:cubicBezTo>
                    <a:pt x="17500" y="78174"/>
                    <a:pt x="0" y="60675"/>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5" name="Freeform: Shape 430"/>
            <p:cNvSpPr>
              <a:spLocks/>
            </p:cNvSpPr>
            <p:nvPr/>
          </p:nvSpPr>
          <p:spPr bwMode="auto">
            <a:xfrm>
              <a:off x="9617923" y="6007325"/>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6" name="Freeform: Shape 431"/>
            <p:cNvSpPr>
              <a:spLocks/>
            </p:cNvSpPr>
            <p:nvPr/>
          </p:nvSpPr>
          <p:spPr bwMode="auto">
            <a:xfrm>
              <a:off x="7649412" y="6094867"/>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499"/>
                    <a:pt x="78174" y="39087"/>
                  </a:cubicBezTo>
                  <a:cubicBezTo>
                    <a:pt x="78174" y="60674"/>
                    <a:pt x="60674" y="78174"/>
                    <a:pt x="39087" y="78174"/>
                  </a:cubicBezTo>
                  <a:cubicBezTo>
                    <a:pt x="17500" y="78174"/>
                    <a:pt x="0" y="60674"/>
                    <a:pt x="0" y="39087"/>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7" name="Freeform: Shape 432"/>
            <p:cNvSpPr>
              <a:spLocks/>
            </p:cNvSpPr>
            <p:nvPr/>
          </p:nvSpPr>
          <p:spPr bwMode="auto">
            <a:xfrm>
              <a:off x="7836324" y="6177678"/>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8" name="Freeform: Shape 433"/>
            <p:cNvSpPr>
              <a:spLocks/>
            </p:cNvSpPr>
            <p:nvPr/>
          </p:nvSpPr>
          <p:spPr bwMode="auto">
            <a:xfrm>
              <a:off x="7649409" y="6350395"/>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499" y="78174"/>
                    <a:pt x="0" y="60674"/>
                    <a:pt x="0" y="39087"/>
                  </a:cubicBezTo>
                  <a:cubicBezTo>
                    <a:pt x="0" y="17500"/>
                    <a:pt x="17499"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23" name="Group 322"/>
          <p:cNvGrpSpPr/>
          <p:nvPr/>
        </p:nvGrpSpPr>
        <p:grpSpPr>
          <a:xfrm>
            <a:off x="-3930" y="2477052"/>
            <a:ext cx="442013" cy="299377"/>
            <a:chOff x="6082249" y="5559189"/>
            <a:chExt cx="564210" cy="382141"/>
          </a:xfrm>
          <a:solidFill>
            <a:schemeClr val="accent2"/>
          </a:solidFill>
        </p:grpSpPr>
        <p:sp>
          <p:nvSpPr>
            <p:cNvPr id="324" name="Isosceles Triangle 31"/>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5" name="Rectangle 324"/>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983996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23"/>
                                        </p:tgtEl>
                                        <p:attrNameLst>
                                          <p:attrName>style.visibility</p:attrName>
                                        </p:attrNameLst>
                                      </p:cBhvr>
                                      <p:to>
                                        <p:strVal val="visible"/>
                                      </p:to>
                                    </p:set>
                                    <p:animEffect transition="in" filter="fade">
                                      <p:cBhvr>
                                        <p:cTn id="35" dur="500"/>
                                        <p:tgtEl>
                                          <p:spTgt spid="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p:cNvSpPr/>
          <p:nvPr/>
        </p:nvSpPr>
        <p:spPr>
          <a:xfrm>
            <a:off x="0" y="1984829"/>
            <a:ext cx="4837797" cy="4873171"/>
          </a:xfrm>
          <a:prstGeom prst="rect">
            <a:avLst/>
          </a:prstGeom>
          <a:solidFill>
            <a:srgbClr val="3999C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11" name="Title 10"/>
          <p:cNvSpPr>
            <a:spLocks noGrp="1"/>
          </p:cNvSpPr>
          <p:nvPr>
            <p:ph type="title"/>
          </p:nvPr>
        </p:nvSpPr>
        <p:spPr/>
        <p:txBody>
          <a:bodyPr>
            <a:noAutofit/>
          </a:bodyPr>
          <a:lstStyle/>
          <a:p>
            <a:r>
              <a:rPr lang="en-US" dirty="0"/>
              <a:t>Introducing Azure Cosmos DB</a:t>
            </a:r>
            <a:br>
              <a:rPr lang="en-US" dirty="0"/>
            </a:br>
            <a:r>
              <a:rPr lang="en-US" sz="2400" dirty="0">
                <a:solidFill>
                  <a:schemeClr val="accent1"/>
                </a:solidFill>
              </a:rPr>
              <a:t>A globally distributed, massively scalable, multi-model database service</a:t>
            </a:r>
          </a:p>
        </p:txBody>
      </p:sp>
      <p:sp>
        <p:nvSpPr>
          <p:cNvPr id="3" name="Content Placeholder 2"/>
          <p:cNvSpPr>
            <a:spLocks noGrp="1"/>
          </p:cNvSpPr>
          <p:nvPr>
            <p:ph sz="half" idx="4294967295"/>
          </p:nvPr>
        </p:nvSpPr>
        <p:spPr>
          <a:xfrm>
            <a:off x="438083" y="2441575"/>
            <a:ext cx="2668588" cy="369888"/>
          </a:xfrm>
        </p:spPr>
        <p:txBody>
          <a:bodyPr wrap="square">
            <a:spAutoFit/>
          </a:bodyPr>
          <a:lstStyle/>
          <a:p>
            <a:pPr marL="0" indent="0">
              <a:buNone/>
            </a:pPr>
            <a:r>
              <a:rPr lang="en-US" sz="2000" b="1" dirty="0">
                <a:solidFill>
                  <a:srgbClr val="59B4D9"/>
                </a:solidFill>
                <a:latin typeface="Segoe UI" charset="0"/>
                <a:ea typeface="Segoe UI" charset="0"/>
                <a:cs typeface="Segoe UI" charset="0"/>
              </a:rPr>
              <a:t>Global distribution</a:t>
            </a:r>
          </a:p>
        </p:txBody>
      </p:sp>
      <p:grpSp>
        <p:nvGrpSpPr>
          <p:cNvPr id="323" name="Group 322"/>
          <p:cNvGrpSpPr/>
          <p:nvPr/>
        </p:nvGrpSpPr>
        <p:grpSpPr>
          <a:xfrm>
            <a:off x="-3930" y="2477052"/>
            <a:ext cx="442013" cy="299377"/>
            <a:chOff x="6082249" y="5559189"/>
            <a:chExt cx="564210" cy="382141"/>
          </a:xfrm>
          <a:solidFill>
            <a:schemeClr val="accent6"/>
          </a:solidFill>
        </p:grpSpPr>
        <p:sp>
          <p:nvSpPr>
            <p:cNvPr id="324" name="Isosceles Triangle 31"/>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5" name="Rectangle 324"/>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8" name="Content Placeholder 2"/>
          <p:cNvSpPr txBox="1">
            <a:spLocks/>
          </p:cNvSpPr>
          <p:nvPr/>
        </p:nvSpPr>
        <p:spPr>
          <a:xfrm>
            <a:off x="438083" y="3153004"/>
            <a:ext cx="2371725" cy="369887"/>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FFFFFF"/>
                </a:solidFill>
                <a:effectLst/>
                <a:uLnTx/>
                <a:uFillTx/>
                <a:latin typeface="Segoe UI" charset="0"/>
                <a:ea typeface="Segoe UI" charset="0"/>
                <a:cs typeface="Segoe UI" charset="0"/>
              </a:rPr>
              <a:t>Elastic scale-out</a:t>
            </a:r>
          </a:p>
        </p:txBody>
      </p:sp>
      <p:grpSp>
        <p:nvGrpSpPr>
          <p:cNvPr id="59" name="Group 58"/>
          <p:cNvGrpSpPr/>
          <p:nvPr/>
        </p:nvGrpSpPr>
        <p:grpSpPr>
          <a:xfrm>
            <a:off x="-29046" y="3189906"/>
            <a:ext cx="442013" cy="299377"/>
            <a:chOff x="6082249" y="5559189"/>
            <a:chExt cx="564210" cy="382141"/>
          </a:xfrm>
          <a:solidFill>
            <a:schemeClr val="accent2"/>
          </a:solidFill>
        </p:grpSpPr>
        <p:sp>
          <p:nvSpPr>
            <p:cNvPr id="60" name="Isosceles Triangle 25"/>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3" name="TextBox 62"/>
          <p:cNvSpPr txBox="1"/>
          <p:nvPr/>
        </p:nvSpPr>
        <p:spPr>
          <a:xfrm>
            <a:off x="4982961" y="2120672"/>
            <a:ext cx="638172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999C6"/>
                </a:solidFill>
                <a:effectLst/>
                <a:uLnTx/>
                <a:uFillTx/>
                <a:latin typeface="Segoe UI Semibold" charset="0"/>
                <a:ea typeface="Segoe UI Semibold" charset="0"/>
                <a:cs typeface="Segoe UI Semibold" charset="0"/>
              </a:rPr>
              <a:t>Independently and elastically scale storage and throughput across regions</a:t>
            </a:r>
          </a:p>
        </p:txBody>
      </p:sp>
      <p:sp>
        <p:nvSpPr>
          <p:cNvPr id="67" name="Freeform: Shape 83"/>
          <p:cNvSpPr/>
          <p:nvPr/>
        </p:nvSpPr>
        <p:spPr>
          <a:xfrm>
            <a:off x="5595062" y="3364257"/>
            <a:ext cx="1886944" cy="2767572"/>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57150">
            <a:solidFill>
              <a:srgbClr val="B8D432"/>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1490"/>
          <p:cNvSpPr/>
          <p:nvPr/>
        </p:nvSpPr>
        <p:spPr bwMode="auto">
          <a:xfrm>
            <a:off x="5522575" y="5883560"/>
            <a:ext cx="332746" cy="42676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p:cNvSpPr/>
          <p:nvPr/>
        </p:nvSpPr>
        <p:spPr>
          <a:xfrm>
            <a:off x="6955971" y="3868738"/>
            <a:ext cx="493486" cy="162514"/>
          </a:xfrm>
          <a:prstGeom prst="ellipse">
            <a:avLst/>
          </a:prstGeom>
          <a:solidFill>
            <a:srgbClr val="D7ED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1490"/>
          <p:cNvSpPr/>
          <p:nvPr/>
        </p:nvSpPr>
        <p:spPr bwMode="auto">
          <a:xfrm>
            <a:off x="6323987" y="5071142"/>
            <a:ext cx="429094" cy="55033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Freeform 1490"/>
          <p:cNvSpPr/>
          <p:nvPr/>
        </p:nvSpPr>
        <p:spPr bwMode="auto">
          <a:xfrm>
            <a:off x="6876807" y="3824869"/>
            <a:ext cx="645206" cy="82751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Freeform: Shape 82"/>
          <p:cNvSpPr/>
          <p:nvPr/>
        </p:nvSpPr>
        <p:spPr>
          <a:xfrm>
            <a:off x="7157918" y="2776429"/>
            <a:ext cx="728189" cy="385288"/>
          </a:xfrm>
          <a:custGeom>
            <a:avLst/>
            <a:gdLst>
              <a:gd name="connsiteX0" fmla="*/ 2109675 w 2202320"/>
              <a:gd name="connsiteY0" fmla="*/ 4552470 h 4684629"/>
              <a:gd name="connsiteX1" fmla="*/ 2055204 w 2202320"/>
              <a:gd name="connsiteY1" fmla="*/ 4595332 h 4684629"/>
              <a:gd name="connsiteX2" fmla="*/ 2110121 w 2202320"/>
              <a:gd name="connsiteY2" fmla="*/ 4637971 h 4684629"/>
              <a:gd name="connsiteX3" fmla="*/ 2139366 w 2202320"/>
              <a:gd name="connsiteY3" fmla="*/ 4625916 h 4684629"/>
              <a:gd name="connsiteX4" fmla="*/ 2150752 w 2202320"/>
              <a:gd name="connsiteY4" fmla="*/ 4595332 h 4684629"/>
              <a:gd name="connsiteX5" fmla="*/ 2139255 w 2202320"/>
              <a:gd name="connsiteY5" fmla="*/ 4564525 h 4684629"/>
              <a:gd name="connsiteX6" fmla="*/ 2109675 w 2202320"/>
              <a:gd name="connsiteY6" fmla="*/ 4552470 h 4684629"/>
              <a:gd name="connsiteX7" fmla="*/ 1953182 w 2202320"/>
              <a:gd name="connsiteY7" fmla="*/ 4550237 h 4684629"/>
              <a:gd name="connsiteX8" fmla="*/ 1923603 w 2202320"/>
              <a:gd name="connsiteY8" fmla="*/ 4562404 h 4684629"/>
              <a:gd name="connsiteX9" fmla="*/ 1912106 w 2202320"/>
              <a:gd name="connsiteY9" fmla="*/ 4593100 h 4684629"/>
              <a:gd name="connsiteX10" fmla="*/ 1923603 w 2202320"/>
              <a:gd name="connsiteY10" fmla="*/ 4623572 h 4684629"/>
              <a:gd name="connsiteX11" fmla="*/ 1953629 w 2202320"/>
              <a:gd name="connsiteY11" fmla="*/ 4635516 h 4684629"/>
              <a:gd name="connsiteX12" fmla="*/ 2008100 w 2202320"/>
              <a:gd name="connsiteY12" fmla="*/ 4593100 h 4684629"/>
              <a:gd name="connsiteX13" fmla="*/ 1953182 w 2202320"/>
              <a:gd name="connsiteY13" fmla="*/ 4550237 h 4684629"/>
              <a:gd name="connsiteX14" fmla="*/ 1946931 w 2202320"/>
              <a:gd name="connsiteY14" fmla="*/ 4504026 h 4684629"/>
              <a:gd name="connsiteX15" fmla="*/ 2031540 w 2202320"/>
              <a:gd name="connsiteY15" fmla="*/ 4560283 h 4684629"/>
              <a:gd name="connsiteX16" fmla="*/ 2116372 w 2202320"/>
              <a:gd name="connsiteY16" fmla="*/ 4506259 h 4684629"/>
              <a:gd name="connsiteX17" fmla="*/ 2178434 w 2202320"/>
              <a:gd name="connsiteY17" fmla="*/ 4531038 h 4684629"/>
              <a:gd name="connsiteX18" fmla="*/ 2202320 w 2202320"/>
              <a:gd name="connsiteY18" fmla="*/ 4595779 h 4684629"/>
              <a:gd name="connsiteX19" fmla="*/ 2177317 w 2202320"/>
              <a:gd name="connsiteY19" fmla="*/ 4658621 h 4684629"/>
              <a:gd name="connsiteX20" fmla="*/ 2115926 w 2202320"/>
              <a:gd name="connsiteY20" fmla="*/ 4684629 h 4684629"/>
              <a:gd name="connsiteX21" fmla="*/ 2031540 w 2202320"/>
              <a:gd name="connsiteY21" fmla="*/ 4628372 h 4684629"/>
              <a:gd name="connsiteX22" fmla="*/ 1946931 w 2202320"/>
              <a:gd name="connsiteY22" fmla="*/ 4682620 h 4684629"/>
              <a:gd name="connsiteX23" fmla="*/ 1884982 w 2202320"/>
              <a:gd name="connsiteY23" fmla="*/ 4657728 h 4684629"/>
              <a:gd name="connsiteX24" fmla="*/ 1860983 w 2202320"/>
              <a:gd name="connsiteY24" fmla="*/ 4592653 h 4684629"/>
              <a:gd name="connsiteX25" fmla="*/ 1885763 w 2202320"/>
              <a:gd name="connsiteY25" fmla="*/ 4529922 h 4684629"/>
              <a:gd name="connsiteX26" fmla="*/ 1946931 w 2202320"/>
              <a:gd name="connsiteY26" fmla="*/ 4504026 h 4684629"/>
              <a:gd name="connsiteX27" fmla="*/ 0 w 2202320"/>
              <a:gd name="connsiteY27" fmla="*/ 0 h 4684629"/>
              <a:gd name="connsiteX28" fmla="*/ 593271 w 2202320"/>
              <a:gd name="connsiteY28" fmla="*/ 1016455 h 4684629"/>
              <a:gd name="connsiteX29" fmla="*/ 0 w 2202320"/>
              <a:gd name="connsiteY29" fmla="*/ 0 h 4684629"/>
              <a:gd name="connsiteX0" fmla="*/ 248692 w 341337"/>
              <a:gd name="connsiteY0" fmla="*/ 48444 h 180603"/>
              <a:gd name="connsiteX1" fmla="*/ 194221 w 341337"/>
              <a:gd name="connsiteY1" fmla="*/ 91306 h 180603"/>
              <a:gd name="connsiteX2" fmla="*/ 249138 w 341337"/>
              <a:gd name="connsiteY2" fmla="*/ 133945 h 180603"/>
              <a:gd name="connsiteX3" fmla="*/ 278383 w 341337"/>
              <a:gd name="connsiteY3" fmla="*/ 121890 h 180603"/>
              <a:gd name="connsiteX4" fmla="*/ 289769 w 341337"/>
              <a:gd name="connsiteY4" fmla="*/ 91306 h 180603"/>
              <a:gd name="connsiteX5" fmla="*/ 278272 w 341337"/>
              <a:gd name="connsiteY5" fmla="*/ 60499 h 180603"/>
              <a:gd name="connsiteX6" fmla="*/ 248692 w 341337"/>
              <a:gd name="connsiteY6" fmla="*/ 48444 h 180603"/>
              <a:gd name="connsiteX7" fmla="*/ 92199 w 341337"/>
              <a:gd name="connsiteY7" fmla="*/ 46211 h 180603"/>
              <a:gd name="connsiteX8" fmla="*/ 62620 w 341337"/>
              <a:gd name="connsiteY8" fmla="*/ 58378 h 180603"/>
              <a:gd name="connsiteX9" fmla="*/ 51123 w 341337"/>
              <a:gd name="connsiteY9" fmla="*/ 89074 h 180603"/>
              <a:gd name="connsiteX10" fmla="*/ 62620 w 341337"/>
              <a:gd name="connsiteY10" fmla="*/ 119546 h 180603"/>
              <a:gd name="connsiteX11" fmla="*/ 92646 w 341337"/>
              <a:gd name="connsiteY11" fmla="*/ 131490 h 180603"/>
              <a:gd name="connsiteX12" fmla="*/ 147117 w 341337"/>
              <a:gd name="connsiteY12" fmla="*/ 89074 h 180603"/>
              <a:gd name="connsiteX13" fmla="*/ 92199 w 341337"/>
              <a:gd name="connsiteY13" fmla="*/ 46211 h 180603"/>
              <a:gd name="connsiteX14" fmla="*/ 85948 w 341337"/>
              <a:gd name="connsiteY14" fmla="*/ 0 h 180603"/>
              <a:gd name="connsiteX15" fmla="*/ 170557 w 341337"/>
              <a:gd name="connsiteY15" fmla="*/ 56257 h 180603"/>
              <a:gd name="connsiteX16" fmla="*/ 255389 w 341337"/>
              <a:gd name="connsiteY16" fmla="*/ 2233 h 180603"/>
              <a:gd name="connsiteX17" fmla="*/ 317451 w 341337"/>
              <a:gd name="connsiteY17" fmla="*/ 27012 h 180603"/>
              <a:gd name="connsiteX18" fmla="*/ 341337 w 341337"/>
              <a:gd name="connsiteY18" fmla="*/ 91753 h 180603"/>
              <a:gd name="connsiteX19" fmla="*/ 316334 w 341337"/>
              <a:gd name="connsiteY19" fmla="*/ 154595 h 180603"/>
              <a:gd name="connsiteX20" fmla="*/ 254943 w 341337"/>
              <a:gd name="connsiteY20" fmla="*/ 180603 h 180603"/>
              <a:gd name="connsiteX21" fmla="*/ 170557 w 341337"/>
              <a:gd name="connsiteY21" fmla="*/ 124346 h 180603"/>
              <a:gd name="connsiteX22" fmla="*/ 85948 w 341337"/>
              <a:gd name="connsiteY22" fmla="*/ 178594 h 180603"/>
              <a:gd name="connsiteX23" fmla="*/ 23999 w 341337"/>
              <a:gd name="connsiteY23" fmla="*/ 153702 h 180603"/>
              <a:gd name="connsiteX24" fmla="*/ 0 w 341337"/>
              <a:gd name="connsiteY24" fmla="*/ 88627 h 180603"/>
              <a:gd name="connsiteX25" fmla="*/ 24780 w 341337"/>
              <a:gd name="connsiteY25" fmla="*/ 25896 h 180603"/>
              <a:gd name="connsiteX26" fmla="*/ 85948 w 341337"/>
              <a:gd name="connsiteY26" fmla="*/ 0 h 180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1337" h="180603">
                <a:moveTo>
                  <a:pt x="248692" y="48444"/>
                </a:moveTo>
                <a:cubicBezTo>
                  <a:pt x="228749" y="48444"/>
                  <a:pt x="210592" y="62731"/>
                  <a:pt x="194221" y="91306"/>
                </a:cubicBezTo>
                <a:cubicBezTo>
                  <a:pt x="210294" y="119732"/>
                  <a:pt x="228600" y="133945"/>
                  <a:pt x="249138" y="133945"/>
                </a:cubicBezTo>
                <a:cubicBezTo>
                  <a:pt x="261045" y="133945"/>
                  <a:pt x="270793" y="129927"/>
                  <a:pt x="278383" y="121890"/>
                </a:cubicBezTo>
                <a:cubicBezTo>
                  <a:pt x="285973" y="113854"/>
                  <a:pt x="289769" y="103659"/>
                  <a:pt x="289769" y="91306"/>
                </a:cubicBezTo>
                <a:cubicBezTo>
                  <a:pt x="289769" y="78805"/>
                  <a:pt x="285936" y="68536"/>
                  <a:pt x="278272" y="60499"/>
                </a:cubicBezTo>
                <a:cubicBezTo>
                  <a:pt x="270607" y="52462"/>
                  <a:pt x="260747" y="48444"/>
                  <a:pt x="248692" y="48444"/>
                </a:cubicBezTo>
                <a:close/>
                <a:moveTo>
                  <a:pt x="92199" y="46211"/>
                </a:moveTo>
                <a:cubicBezTo>
                  <a:pt x="80144" y="46211"/>
                  <a:pt x="70284" y="50267"/>
                  <a:pt x="62620" y="58378"/>
                </a:cubicBezTo>
                <a:cubicBezTo>
                  <a:pt x="54955" y="66489"/>
                  <a:pt x="51123" y="76721"/>
                  <a:pt x="51123" y="89074"/>
                </a:cubicBezTo>
                <a:cubicBezTo>
                  <a:pt x="51123" y="101427"/>
                  <a:pt x="54955" y="111584"/>
                  <a:pt x="62620" y="119546"/>
                </a:cubicBezTo>
                <a:cubicBezTo>
                  <a:pt x="70284" y="127509"/>
                  <a:pt x="80293" y="131490"/>
                  <a:pt x="92646" y="131490"/>
                </a:cubicBezTo>
                <a:cubicBezTo>
                  <a:pt x="112886" y="131490"/>
                  <a:pt x="131043" y="117351"/>
                  <a:pt x="147117" y="89074"/>
                </a:cubicBezTo>
                <a:cubicBezTo>
                  <a:pt x="131043" y="60499"/>
                  <a:pt x="112738" y="46211"/>
                  <a:pt x="92199" y="46211"/>
                </a:cubicBezTo>
                <a:close/>
                <a:moveTo>
                  <a:pt x="85948" y="0"/>
                </a:moveTo>
                <a:cubicBezTo>
                  <a:pt x="121072" y="0"/>
                  <a:pt x="149275" y="18753"/>
                  <a:pt x="170557" y="56257"/>
                </a:cubicBezTo>
                <a:cubicBezTo>
                  <a:pt x="193179" y="20241"/>
                  <a:pt x="221456" y="2233"/>
                  <a:pt x="255389" y="2233"/>
                </a:cubicBezTo>
                <a:cubicBezTo>
                  <a:pt x="280839" y="2233"/>
                  <a:pt x="301526" y="10493"/>
                  <a:pt x="317451" y="27012"/>
                </a:cubicBezTo>
                <a:cubicBezTo>
                  <a:pt x="333375" y="43532"/>
                  <a:pt x="341337" y="65112"/>
                  <a:pt x="341337" y="91753"/>
                </a:cubicBezTo>
                <a:cubicBezTo>
                  <a:pt x="341337" y="116309"/>
                  <a:pt x="333003" y="137257"/>
                  <a:pt x="316334" y="154595"/>
                </a:cubicBezTo>
                <a:cubicBezTo>
                  <a:pt x="299666" y="171934"/>
                  <a:pt x="279202" y="180603"/>
                  <a:pt x="254943" y="180603"/>
                </a:cubicBezTo>
                <a:cubicBezTo>
                  <a:pt x="220563" y="180603"/>
                  <a:pt x="192435" y="161851"/>
                  <a:pt x="170557" y="124346"/>
                </a:cubicBezTo>
                <a:cubicBezTo>
                  <a:pt x="147787" y="160511"/>
                  <a:pt x="119584" y="178594"/>
                  <a:pt x="85948" y="178594"/>
                </a:cubicBezTo>
                <a:cubicBezTo>
                  <a:pt x="60648" y="178594"/>
                  <a:pt x="39998" y="170297"/>
                  <a:pt x="23999" y="153702"/>
                </a:cubicBezTo>
                <a:cubicBezTo>
                  <a:pt x="8000" y="137108"/>
                  <a:pt x="0" y="115416"/>
                  <a:pt x="0" y="88627"/>
                </a:cubicBezTo>
                <a:cubicBezTo>
                  <a:pt x="0" y="64071"/>
                  <a:pt x="8260" y="43160"/>
                  <a:pt x="24780" y="25896"/>
                </a:cubicBezTo>
                <a:cubicBezTo>
                  <a:pt x="41300" y="8632"/>
                  <a:pt x="61689" y="0"/>
                  <a:pt x="8594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83"/>
          <p:cNvSpPr/>
          <p:nvPr/>
        </p:nvSpPr>
        <p:spPr>
          <a:xfrm>
            <a:off x="6431200" y="4620675"/>
            <a:ext cx="4549652" cy="1698177"/>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57150">
            <a:solidFill>
              <a:srgbClr val="B8D432"/>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82"/>
          <p:cNvSpPr/>
          <p:nvPr/>
        </p:nvSpPr>
        <p:spPr>
          <a:xfrm>
            <a:off x="10844639" y="4079203"/>
            <a:ext cx="728189" cy="385288"/>
          </a:xfrm>
          <a:custGeom>
            <a:avLst/>
            <a:gdLst>
              <a:gd name="connsiteX0" fmla="*/ 2109675 w 2202320"/>
              <a:gd name="connsiteY0" fmla="*/ 4552470 h 4684629"/>
              <a:gd name="connsiteX1" fmla="*/ 2055204 w 2202320"/>
              <a:gd name="connsiteY1" fmla="*/ 4595332 h 4684629"/>
              <a:gd name="connsiteX2" fmla="*/ 2110121 w 2202320"/>
              <a:gd name="connsiteY2" fmla="*/ 4637971 h 4684629"/>
              <a:gd name="connsiteX3" fmla="*/ 2139366 w 2202320"/>
              <a:gd name="connsiteY3" fmla="*/ 4625916 h 4684629"/>
              <a:gd name="connsiteX4" fmla="*/ 2150752 w 2202320"/>
              <a:gd name="connsiteY4" fmla="*/ 4595332 h 4684629"/>
              <a:gd name="connsiteX5" fmla="*/ 2139255 w 2202320"/>
              <a:gd name="connsiteY5" fmla="*/ 4564525 h 4684629"/>
              <a:gd name="connsiteX6" fmla="*/ 2109675 w 2202320"/>
              <a:gd name="connsiteY6" fmla="*/ 4552470 h 4684629"/>
              <a:gd name="connsiteX7" fmla="*/ 1953182 w 2202320"/>
              <a:gd name="connsiteY7" fmla="*/ 4550237 h 4684629"/>
              <a:gd name="connsiteX8" fmla="*/ 1923603 w 2202320"/>
              <a:gd name="connsiteY8" fmla="*/ 4562404 h 4684629"/>
              <a:gd name="connsiteX9" fmla="*/ 1912106 w 2202320"/>
              <a:gd name="connsiteY9" fmla="*/ 4593100 h 4684629"/>
              <a:gd name="connsiteX10" fmla="*/ 1923603 w 2202320"/>
              <a:gd name="connsiteY10" fmla="*/ 4623572 h 4684629"/>
              <a:gd name="connsiteX11" fmla="*/ 1953629 w 2202320"/>
              <a:gd name="connsiteY11" fmla="*/ 4635516 h 4684629"/>
              <a:gd name="connsiteX12" fmla="*/ 2008100 w 2202320"/>
              <a:gd name="connsiteY12" fmla="*/ 4593100 h 4684629"/>
              <a:gd name="connsiteX13" fmla="*/ 1953182 w 2202320"/>
              <a:gd name="connsiteY13" fmla="*/ 4550237 h 4684629"/>
              <a:gd name="connsiteX14" fmla="*/ 1946931 w 2202320"/>
              <a:gd name="connsiteY14" fmla="*/ 4504026 h 4684629"/>
              <a:gd name="connsiteX15" fmla="*/ 2031540 w 2202320"/>
              <a:gd name="connsiteY15" fmla="*/ 4560283 h 4684629"/>
              <a:gd name="connsiteX16" fmla="*/ 2116372 w 2202320"/>
              <a:gd name="connsiteY16" fmla="*/ 4506259 h 4684629"/>
              <a:gd name="connsiteX17" fmla="*/ 2178434 w 2202320"/>
              <a:gd name="connsiteY17" fmla="*/ 4531038 h 4684629"/>
              <a:gd name="connsiteX18" fmla="*/ 2202320 w 2202320"/>
              <a:gd name="connsiteY18" fmla="*/ 4595779 h 4684629"/>
              <a:gd name="connsiteX19" fmla="*/ 2177317 w 2202320"/>
              <a:gd name="connsiteY19" fmla="*/ 4658621 h 4684629"/>
              <a:gd name="connsiteX20" fmla="*/ 2115926 w 2202320"/>
              <a:gd name="connsiteY20" fmla="*/ 4684629 h 4684629"/>
              <a:gd name="connsiteX21" fmla="*/ 2031540 w 2202320"/>
              <a:gd name="connsiteY21" fmla="*/ 4628372 h 4684629"/>
              <a:gd name="connsiteX22" fmla="*/ 1946931 w 2202320"/>
              <a:gd name="connsiteY22" fmla="*/ 4682620 h 4684629"/>
              <a:gd name="connsiteX23" fmla="*/ 1884982 w 2202320"/>
              <a:gd name="connsiteY23" fmla="*/ 4657728 h 4684629"/>
              <a:gd name="connsiteX24" fmla="*/ 1860983 w 2202320"/>
              <a:gd name="connsiteY24" fmla="*/ 4592653 h 4684629"/>
              <a:gd name="connsiteX25" fmla="*/ 1885763 w 2202320"/>
              <a:gd name="connsiteY25" fmla="*/ 4529922 h 4684629"/>
              <a:gd name="connsiteX26" fmla="*/ 1946931 w 2202320"/>
              <a:gd name="connsiteY26" fmla="*/ 4504026 h 4684629"/>
              <a:gd name="connsiteX27" fmla="*/ 0 w 2202320"/>
              <a:gd name="connsiteY27" fmla="*/ 0 h 4684629"/>
              <a:gd name="connsiteX28" fmla="*/ 593271 w 2202320"/>
              <a:gd name="connsiteY28" fmla="*/ 1016455 h 4684629"/>
              <a:gd name="connsiteX29" fmla="*/ 0 w 2202320"/>
              <a:gd name="connsiteY29" fmla="*/ 0 h 4684629"/>
              <a:gd name="connsiteX0" fmla="*/ 248692 w 341337"/>
              <a:gd name="connsiteY0" fmla="*/ 48444 h 180603"/>
              <a:gd name="connsiteX1" fmla="*/ 194221 w 341337"/>
              <a:gd name="connsiteY1" fmla="*/ 91306 h 180603"/>
              <a:gd name="connsiteX2" fmla="*/ 249138 w 341337"/>
              <a:gd name="connsiteY2" fmla="*/ 133945 h 180603"/>
              <a:gd name="connsiteX3" fmla="*/ 278383 w 341337"/>
              <a:gd name="connsiteY3" fmla="*/ 121890 h 180603"/>
              <a:gd name="connsiteX4" fmla="*/ 289769 w 341337"/>
              <a:gd name="connsiteY4" fmla="*/ 91306 h 180603"/>
              <a:gd name="connsiteX5" fmla="*/ 278272 w 341337"/>
              <a:gd name="connsiteY5" fmla="*/ 60499 h 180603"/>
              <a:gd name="connsiteX6" fmla="*/ 248692 w 341337"/>
              <a:gd name="connsiteY6" fmla="*/ 48444 h 180603"/>
              <a:gd name="connsiteX7" fmla="*/ 92199 w 341337"/>
              <a:gd name="connsiteY7" fmla="*/ 46211 h 180603"/>
              <a:gd name="connsiteX8" fmla="*/ 62620 w 341337"/>
              <a:gd name="connsiteY8" fmla="*/ 58378 h 180603"/>
              <a:gd name="connsiteX9" fmla="*/ 51123 w 341337"/>
              <a:gd name="connsiteY9" fmla="*/ 89074 h 180603"/>
              <a:gd name="connsiteX10" fmla="*/ 62620 w 341337"/>
              <a:gd name="connsiteY10" fmla="*/ 119546 h 180603"/>
              <a:gd name="connsiteX11" fmla="*/ 92646 w 341337"/>
              <a:gd name="connsiteY11" fmla="*/ 131490 h 180603"/>
              <a:gd name="connsiteX12" fmla="*/ 147117 w 341337"/>
              <a:gd name="connsiteY12" fmla="*/ 89074 h 180603"/>
              <a:gd name="connsiteX13" fmla="*/ 92199 w 341337"/>
              <a:gd name="connsiteY13" fmla="*/ 46211 h 180603"/>
              <a:gd name="connsiteX14" fmla="*/ 85948 w 341337"/>
              <a:gd name="connsiteY14" fmla="*/ 0 h 180603"/>
              <a:gd name="connsiteX15" fmla="*/ 170557 w 341337"/>
              <a:gd name="connsiteY15" fmla="*/ 56257 h 180603"/>
              <a:gd name="connsiteX16" fmla="*/ 255389 w 341337"/>
              <a:gd name="connsiteY16" fmla="*/ 2233 h 180603"/>
              <a:gd name="connsiteX17" fmla="*/ 317451 w 341337"/>
              <a:gd name="connsiteY17" fmla="*/ 27012 h 180603"/>
              <a:gd name="connsiteX18" fmla="*/ 341337 w 341337"/>
              <a:gd name="connsiteY18" fmla="*/ 91753 h 180603"/>
              <a:gd name="connsiteX19" fmla="*/ 316334 w 341337"/>
              <a:gd name="connsiteY19" fmla="*/ 154595 h 180603"/>
              <a:gd name="connsiteX20" fmla="*/ 254943 w 341337"/>
              <a:gd name="connsiteY20" fmla="*/ 180603 h 180603"/>
              <a:gd name="connsiteX21" fmla="*/ 170557 w 341337"/>
              <a:gd name="connsiteY21" fmla="*/ 124346 h 180603"/>
              <a:gd name="connsiteX22" fmla="*/ 85948 w 341337"/>
              <a:gd name="connsiteY22" fmla="*/ 178594 h 180603"/>
              <a:gd name="connsiteX23" fmla="*/ 23999 w 341337"/>
              <a:gd name="connsiteY23" fmla="*/ 153702 h 180603"/>
              <a:gd name="connsiteX24" fmla="*/ 0 w 341337"/>
              <a:gd name="connsiteY24" fmla="*/ 88627 h 180603"/>
              <a:gd name="connsiteX25" fmla="*/ 24780 w 341337"/>
              <a:gd name="connsiteY25" fmla="*/ 25896 h 180603"/>
              <a:gd name="connsiteX26" fmla="*/ 85948 w 341337"/>
              <a:gd name="connsiteY26" fmla="*/ 0 h 180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1337" h="180603">
                <a:moveTo>
                  <a:pt x="248692" y="48444"/>
                </a:moveTo>
                <a:cubicBezTo>
                  <a:pt x="228749" y="48444"/>
                  <a:pt x="210592" y="62731"/>
                  <a:pt x="194221" y="91306"/>
                </a:cubicBezTo>
                <a:cubicBezTo>
                  <a:pt x="210294" y="119732"/>
                  <a:pt x="228600" y="133945"/>
                  <a:pt x="249138" y="133945"/>
                </a:cubicBezTo>
                <a:cubicBezTo>
                  <a:pt x="261045" y="133945"/>
                  <a:pt x="270793" y="129927"/>
                  <a:pt x="278383" y="121890"/>
                </a:cubicBezTo>
                <a:cubicBezTo>
                  <a:pt x="285973" y="113854"/>
                  <a:pt x="289769" y="103659"/>
                  <a:pt x="289769" y="91306"/>
                </a:cubicBezTo>
                <a:cubicBezTo>
                  <a:pt x="289769" y="78805"/>
                  <a:pt x="285936" y="68536"/>
                  <a:pt x="278272" y="60499"/>
                </a:cubicBezTo>
                <a:cubicBezTo>
                  <a:pt x="270607" y="52462"/>
                  <a:pt x="260747" y="48444"/>
                  <a:pt x="248692" y="48444"/>
                </a:cubicBezTo>
                <a:close/>
                <a:moveTo>
                  <a:pt x="92199" y="46211"/>
                </a:moveTo>
                <a:cubicBezTo>
                  <a:pt x="80144" y="46211"/>
                  <a:pt x="70284" y="50267"/>
                  <a:pt x="62620" y="58378"/>
                </a:cubicBezTo>
                <a:cubicBezTo>
                  <a:pt x="54955" y="66489"/>
                  <a:pt x="51123" y="76721"/>
                  <a:pt x="51123" y="89074"/>
                </a:cubicBezTo>
                <a:cubicBezTo>
                  <a:pt x="51123" y="101427"/>
                  <a:pt x="54955" y="111584"/>
                  <a:pt x="62620" y="119546"/>
                </a:cubicBezTo>
                <a:cubicBezTo>
                  <a:pt x="70284" y="127509"/>
                  <a:pt x="80293" y="131490"/>
                  <a:pt x="92646" y="131490"/>
                </a:cubicBezTo>
                <a:cubicBezTo>
                  <a:pt x="112886" y="131490"/>
                  <a:pt x="131043" y="117351"/>
                  <a:pt x="147117" y="89074"/>
                </a:cubicBezTo>
                <a:cubicBezTo>
                  <a:pt x="131043" y="60499"/>
                  <a:pt x="112738" y="46211"/>
                  <a:pt x="92199" y="46211"/>
                </a:cubicBezTo>
                <a:close/>
                <a:moveTo>
                  <a:pt x="85948" y="0"/>
                </a:moveTo>
                <a:cubicBezTo>
                  <a:pt x="121072" y="0"/>
                  <a:pt x="149275" y="18753"/>
                  <a:pt x="170557" y="56257"/>
                </a:cubicBezTo>
                <a:cubicBezTo>
                  <a:pt x="193179" y="20241"/>
                  <a:pt x="221456" y="2233"/>
                  <a:pt x="255389" y="2233"/>
                </a:cubicBezTo>
                <a:cubicBezTo>
                  <a:pt x="280839" y="2233"/>
                  <a:pt x="301526" y="10493"/>
                  <a:pt x="317451" y="27012"/>
                </a:cubicBezTo>
                <a:cubicBezTo>
                  <a:pt x="333375" y="43532"/>
                  <a:pt x="341337" y="65112"/>
                  <a:pt x="341337" y="91753"/>
                </a:cubicBezTo>
                <a:cubicBezTo>
                  <a:pt x="341337" y="116309"/>
                  <a:pt x="333003" y="137257"/>
                  <a:pt x="316334" y="154595"/>
                </a:cubicBezTo>
                <a:cubicBezTo>
                  <a:pt x="299666" y="171934"/>
                  <a:pt x="279202" y="180603"/>
                  <a:pt x="254943" y="180603"/>
                </a:cubicBezTo>
                <a:cubicBezTo>
                  <a:pt x="220563" y="180603"/>
                  <a:pt x="192435" y="161851"/>
                  <a:pt x="170557" y="124346"/>
                </a:cubicBezTo>
                <a:cubicBezTo>
                  <a:pt x="147787" y="160511"/>
                  <a:pt x="119584" y="178594"/>
                  <a:pt x="85948" y="178594"/>
                </a:cubicBezTo>
                <a:cubicBezTo>
                  <a:pt x="60648" y="178594"/>
                  <a:pt x="39998" y="170297"/>
                  <a:pt x="23999" y="153702"/>
                </a:cubicBezTo>
                <a:cubicBezTo>
                  <a:pt x="8000" y="137108"/>
                  <a:pt x="0" y="115416"/>
                  <a:pt x="0" y="88627"/>
                </a:cubicBezTo>
                <a:cubicBezTo>
                  <a:pt x="0" y="64071"/>
                  <a:pt x="8260" y="43160"/>
                  <a:pt x="24780" y="25896"/>
                </a:cubicBezTo>
                <a:cubicBezTo>
                  <a:pt x="41300" y="8632"/>
                  <a:pt x="61689" y="0"/>
                  <a:pt x="8594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p:cNvGrpSpPr/>
          <p:nvPr/>
        </p:nvGrpSpPr>
        <p:grpSpPr>
          <a:xfrm>
            <a:off x="6102102" y="6100123"/>
            <a:ext cx="549863" cy="549863"/>
            <a:chOff x="7716623" y="4879378"/>
            <a:chExt cx="914400" cy="914400"/>
          </a:xfrm>
        </p:grpSpPr>
        <p:sp>
          <p:nvSpPr>
            <p:cNvPr id="9" name="Rectangle 8"/>
            <p:cNvSpPr/>
            <p:nvPr/>
          </p:nvSpPr>
          <p:spPr>
            <a:xfrm>
              <a:off x="7815943" y="5032829"/>
              <a:ext cx="707571" cy="489858"/>
            </a:xfrm>
            <a:prstGeom prst="rect">
              <a:avLst/>
            </a:prstGeom>
            <a:solidFill>
              <a:srgbClr val="D7ED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 name="Group 6"/>
            <p:cNvGrpSpPr/>
            <p:nvPr/>
          </p:nvGrpSpPr>
          <p:grpSpPr>
            <a:xfrm>
              <a:off x="7716623" y="4879378"/>
              <a:ext cx="914400" cy="914400"/>
              <a:chOff x="7522013" y="6858000"/>
              <a:chExt cx="914400" cy="914400"/>
            </a:xfrm>
          </p:grpSpPr>
          <p:pic>
            <p:nvPicPr>
              <p:cNvPr id="4" name="Graphic 3" descr="Monito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2013" y="6858000"/>
                <a:ext cx="914400" cy="914400"/>
              </a:xfrm>
              <a:prstGeom prst="rect">
                <a:avLst/>
              </a:prstGeom>
            </p:spPr>
          </p:pic>
          <p:pic>
            <p:nvPicPr>
              <p:cNvPr id="6" name="Graphic 5" descr="Repeat"/>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0543" y="7078472"/>
                <a:ext cx="352541" cy="352541"/>
              </a:xfrm>
              <a:prstGeom prst="rect">
                <a:avLst/>
              </a:prstGeom>
            </p:spPr>
          </p:pic>
        </p:grpSp>
      </p:grpSp>
      <p:grpSp>
        <p:nvGrpSpPr>
          <p:cNvPr id="34" name="Group 33"/>
          <p:cNvGrpSpPr/>
          <p:nvPr/>
        </p:nvGrpSpPr>
        <p:grpSpPr>
          <a:xfrm>
            <a:off x="7940292" y="5681736"/>
            <a:ext cx="755703" cy="755703"/>
            <a:chOff x="7716623" y="4879378"/>
            <a:chExt cx="914400" cy="914400"/>
          </a:xfrm>
        </p:grpSpPr>
        <p:sp>
          <p:nvSpPr>
            <p:cNvPr id="35" name="Rectangle 34"/>
            <p:cNvSpPr/>
            <p:nvPr/>
          </p:nvSpPr>
          <p:spPr>
            <a:xfrm>
              <a:off x="7815943" y="5032829"/>
              <a:ext cx="707571" cy="489858"/>
            </a:xfrm>
            <a:prstGeom prst="rect">
              <a:avLst/>
            </a:prstGeom>
            <a:solidFill>
              <a:srgbClr val="D7ED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6" name="Group 35"/>
            <p:cNvGrpSpPr/>
            <p:nvPr/>
          </p:nvGrpSpPr>
          <p:grpSpPr>
            <a:xfrm>
              <a:off x="7716623" y="4879378"/>
              <a:ext cx="914400" cy="914400"/>
              <a:chOff x="7522013" y="6858000"/>
              <a:chExt cx="914400" cy="914400"/>
            </a:xfrm>
          </p:grpSpPr>
          <p:pic>
            <p:nvPicPr>
              <p:cNvPr id="37" name="Graphic 36" descr="Monito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2013" y="6858000"/>
                <a:ext cx="914400" cy="914400"/>
              </a:xfrm>
              <a:prstGeom prst="rect">
                <a:avLst/>
              </a:prstGeom>
            </p:spPr>
          </p:pic>
          <p:pic>
            <p:nvPicPr>
              <p:cNvPr id="38" name="Graphic 37" descr="Repeat"/>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0543" y="7078472"/>
                <a:ext cx="352541" cy="352541"/>
              </a:xfrm>
              <a:prstGeom prst="rect">
                <a:avLst/>
              </a:prstGeom>
            </p:spPr>
          </p:pic>
        </p:grpSp>
      </p:grpSp>
      <p:grpSp>
        <p:nvGrpSpPr>
          <p:cNvPr id="39" name="Group 38"/>
          <p:cNvGrpSpPr/>
          <p:nvPr/>
        </p:nvGrpSpPr>
        <p:grpSpPr>
          <a:xfrm>
            <a:off x="9698282" y="4682060"/>
            <a:ext cx="1013610" cy="1013610"/>
            <a:chOff x="7716623" y="4879378"/>
            <a:chExt cx="914400" cy="914400"/>
          </a:xfrm>
        </p:grpSpPr>
        <p:sp>
          <p:nvSpPr>
            <p:cNvPr id="40" name="Rectangle 39"/>
            <p:cNvSpPr/>
            <p:nvPr/>
          </p:nvSpPr>
          <p:spPr>
            <a:xfrm>
              <a:off x="7815943" y="5032829"/>
              <a:ext cx="707571" cy="489858"/>
            </a:xfrm>
            <a:prstGeom prst="rect">
              <a:avLst/>
            </a:prstGeom>
            <a:solidFill>
              <a:srgbClr val="D7ED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1" name="Group 40"/>
            <p:cNvGrpSpPr/>
            <p:nvPr/>
          </p:nvGrpSpPr>
          <p:grpSpPr>
            <a:xfrm>
              <a:off x="7716623" y="4879378"/>
              <a:ext cx="914400" cy="914400"/>
              <a:chOff x="7522013" y="6858000"/>
              <a:chExt cx="914400" cy="914400"/>
            </a:xfrm>
          </p:grpSpPr>
          <p:pic>
            <p:nvPicPr>
              <p:cNvPr id="42" name="Graphic 41" descr="Monito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2013" y="6858000"/>
                <a:ext cx="914400" cy="914400"/>
              </a:xfrm>
              <a:prstGeom prst="rect">
                <a:avLst/>
              </a:prstGeom>
            </p:spPr>
          </p:pic>
          <p:pic>
            <p:nvPicPr>
              <p:cNvPr id="43" name="Graphic 42" descr="Repeat"/>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0543" y="7078472"/>
                <a:ext cx="352541" cy="352541"/>
              </a:xfrm>
              <a:prstGeom prst="rect">
                <a:avLst/>
              </a:prstGeom>
            </p:spPr>
          </p:pic>
        </p:grpSp>
      </p:grpSp>
    </p:spTree>
    <p:extLst>
      <p:ext uri="{BB962C8B-B14F-4D97-AF65-F5344CB8AC3E}">
        <p14:creationId xmlns:p14="http://schemas.microsoft.com/office/powerpoint/2010/main" val="923599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8">
                                            <p:txEl>
                                              <p:pRg st="0" end="0"/>
                                            </p:txEl>
                                          </p:spTgt>
                                        </p:tgtEl>
                                        <p:attrNameLst>
                                          <p:attrName>style.visibility</p:attrName>
                                        </p:attrNameLst>
                                      </p:cBhvr>
                                      <p:to>
                                        <p:strVal val="visible"/>
                                      </p:to>
                                    </p:set>
                                    <p:animEffect transition="in" filter="fade">
                                      <p:cBhvr>
                                        <p:cTn id="7" dur="500"/>
                                        <p:tgtEl>
                                          <p:spTgt spid="5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269240" y="2962719"/>
            <a:ext cx="11653523" cy="932563"/>
          </a:xfrm>
        </p:spPr>
        <p:txBody>
          <a:bodyPr/>
          <a:lstStyle/>
          <a:p>
            <a:r>
              <a:rPr lang="en-US" dirty="0"/>
              <a:t>Azure Analysis Services</a:t>
            </a:r>
          </a:p>
        </p:txBody>
      </p:sp>
    </p:spTree>
    <p:extLst>
      <p:ext uri="{BB962C8B-B14F-4D97-AF65-F5344CB8AC3E}">
        <p14:creationId xmlns:p14="http://schemas.microsoft.com/office/powerpoint/2010/main" val="101349365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Pentagon 4"/>
          <p:cNvSpPr/>
          <p:nvPr/>
        </p:nvSpPr>
        <p:spPr>
          <a:xfrm flipH="1">
            <a:off x="9060752" y="4152736"/>
            <a:ext cx="2434561" cy="1080724"/>
          </a:xfrm>
          <a:prstGeom prst="homePlate">
            <a:avLst>
              <a:gd name="adj" fmla="val 4315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Rectangle 150"/>
          <p:cNvSpPr/>
          <p:nvPr/>
        </p:nvSpPr>
        <p:spPr>
          <a:xfrm>
            <a:off x="-12389" y="1984829"/>
            <a:ext cx="4837797" cy="4873171"/>
          </a:xfrm>
          <a:prstGeom prst="rect">
            <a:avLst/>
          </a:prstGeom>
          <a:solidFill>
            <a:srgbClr val="3999C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11" name="Title 10"/>
          <p:cNvSpPr>
            <a:spLocks noGrp="1"/>
          </p:cNvSpPr>
          <p:nvPr>
            <p:ph type="title"/>
          </p:nvPr>
        </p:nvSpPr>
        <p:spPr/>
        <p:txBody>
          <a:bodyPr>
            <a:noAutofit/>
          </a:bodyPr>
          <a:lstStyle/>
          <a:p>
            <a:r>
              <a:rPr lang="en-US" dirty="0"/>
              <a:t>Introducing Azure Cosmos DB</a:t>
            </a:r>
            <a:br>
              <a:rPr lang="en-US" dirty="0"/>
            </a:br>
            <a:r>
              <a:rPr lang="en-US" sz="2400" dirty="0">
                <a:solidFill>
                  <a:schemeClr val="accent1"/>
                </a:solidFill>
              </a:rPr>
              <a:t>A globally distributed, massively scalable, multi-model database service</a:t>
            </a:r>
          </a:p>
        </p:txBody>
      </p:sp>
      <p:sp>
        <p:nvSpPr>
          <p:cNvPr id="3" name="Content Placeholder 2"/>
          <p:cNvSpPr>
            <a:spLocks noGrp="1"/>
          </p:cNvSpPr>
          <p:nvPr>
            <p:ph sz="half" idx="4294967295"/>
          </p:nvPr>
        </p:nvSpPr>
        <p:spPr>
          <a:xfrm>
            <a:off x="438083" y="2441575"/>
            <a:ext cx="2668588" cy="369888"/>
          </a:xfrm>
        </p:spPr>
        <p:txBody>
          <a:bodyPr wrap="square">
            <a:spAutoFit/>
          </a:bodyPr>
          <a:lstStyle/>
          <a:p>
            <a:pPr marL="0" indent="0">
              <a:buNone/>
            </a:pPr>
            <a:r>
              <a:rPr lang="en-US" sz="2000" b="1" dirty="0">
                <a:solidFill>
                  <a:srgbClr val="59B4D9"/>
                </a:solidFill>
                <a:latin typeface="Segoe UI" charset="0"/>
                <a:ea typeface="Segoe UI" charset="0"/>
                <a:cs typeface="Segoe UI" charset="0"/>
              </a:rPr>
              <a:t>Global distribution</a:t>
            </a:r>
          </a:p>
        </p:txBody>
      </p:sp>
      <p:grpSp>
        <p:nvGrpSpPr>
          <p:cNvPr id="323" name="Group 322"/>
          <p:cNvGrpSpPr/>
          <p:nvPr/>
        </p:nvGrpSpPr>
        <p:grpSpPr>
          <a:xfrm>
            <a:off x="-3930" y="2477052"/>
            <a:ext cx="442013" cy="299377"/>
            <a:chOff x="6082249" y="5559189"/>
            <a:chExt cx="564210" cy="382141"/>
          </a:xfrm>
          <a:solidFill>
            <a:schemeClr val="accent6"/>
          </a:solidFill>
        </p:grpSpPr>
        <p:sp>
          <p:nvSpPr>
            <p:cNvPr id="324" name="Isosceles Triangle 31"/>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5" name="Rectangle 324"/>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5" name="Group 184"/>
          <p:cNvGrpSpPr/>
          <p:nvPr/>
        </p:nvGrpSpPr>
        <p:grpSpPr>
          <a:xfrm>
            <a:off x="-3930" y="3189074"/>
            <a:ext cx="442013" cy="299377"/>
            <a:chOff x="6082249" y="5559189"/>
            <a:chExt cx="564210" cy="382141"/>
          </a:xfrm>
          <a:solidFill>
            <a:schemeClr val="accent6"/>
          </a:solidFill>
        </p:grpSpPr>
        <p:sp>
          <p:nvSpPr>
            <p:cNvPr id="186" name="Isosceles Triangle 28"/>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ectangle 186"/>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8" name="Content Placeholder 2"/>
          <p:cNvSpPr txBox="1">
            <a:spLocks/>
          </p:cNvSpPr>
          <p:nvPr/>
        </p:nvSpPr>
        <p:spPr>
          <a:xfrm>
            <a:off x="438083" y="3194103"/>
            <a:ext cx="2371725" cy="369887"/>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59B4D9"/>
                </a:solidFill>
                <a:effectLst/>
                <a:uLnTx/>
                <a:uFillTx/>
                <a:latin typeface="Segoe UI" charset="0"/>
                <a:ea typeface="Segoe UI" charset="0"/>
                <a:cs typeface="Segoe UI" charset="0"/>
              </a:rPr>
              <a:t>Elastic scale-out</a:t>
            </a:r>
          </a:p>
        </p:txBody>
      </p:sp>
      <p:sp>
        <p:nvSpPr>
          <p:cNvPr id="38" name="TextBox 37"/>
          <p:cNvSpPr txBox="1"/>
          <p:nvPr/>
        </p:nvSpPr>
        <p:spPr>
          <a:xfrm>
            <a:off x="4982960" y="2120672"/>
            <a:ext cx="538232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999C6"/>
                </a:solidFill>
                <a:effectLst/>
                <a:uLnTx/>
                <a:uFillTx/>
                <a:latin typeface="Segoe UI Semibold" charset="0"/>
                <a:ea typeface="Segoe UI Semibold" charset="0"/>
                <a:cs typeface="Segoe UI Semibold" charset="0"/>
              </a:rPr>
              <a:t>Serve &lt;10 </a:t>
            </a:r>
            <a:r>
              <a:rPr kumimoji="0" lang="en-US" sz="1400" b="1" i="0" u="none" strike="noStrike" kern="1200" cap="none" spc="0" normalizeH="0" baseline="0" noProof="0" dirty="0" err="1">
                <a:ln>
                  <a:noFill/>
                </a:ln>
                <a:solidFill>
                  <a:srgbClr val="3999C6"/>
                </a:solidFill>
                <a:effectLst/>
                <a:uLnTx/>
                <a:uFillTx/>
                <a:latin typeface="Segoe UI Semibold" charset="0"/>
                <a:ea typeface="Segoe UI Semibold" charset="0"/>
                <a:cs typeface="Segoe UI Semibold" charset="0"/>
              </a:rPr>
              <a:t>ms</a:t>
            </a:r>
            <a:r>
              <a:rPr kumimoji="0" lang="en-US" sz="1400" b="1" i="0" u="none" strike="noStrike" kern="1200" cap="none" spc="0" normalizeH="0" baseline="0" noProof="0" dirty="0">
                <a:ln>
                  <a:noFill/>
                </a:ln>
                <a:solidFill>
                  <a:srgbClr val="3999C6"/>
                </a:solidFill>
                <a:effectLst/>
                <a:uLnTx/>
                <a:uFillTx/>
                <a:latin typeface="Segoe UI Semibold" charset="0"/>
                <a:ea typeface="Segoe UI Semibold" charset="0"/>
                <a:cs typeface="Segoe UI Semibold" charset="0"/>
              </a:rPr>
              <a:t> read and &lt;15 </a:t>
            </a:r>
            <a:r>
              <a:rPr kumimoji="0" lang="en-US" sz="1400" b="1" i="0" u="none" strike="noStrike" kern="1200" cap="none" spc="0" normalizeH="0" baseline="0" noProof="0" dirty="0" err="1">
                <a:ln>
                  <a:noFill/>
                </a:ln>
                <a:solidFill>
                  <a:srgbClr val="3999C6"/>
                </a:solidFill>
                <a:effectLst/>
                <a:uLnTx/>
                <a:uFillTx/>
                <a:latin typeface="Segoe UI Semibold" charset="0"/>
                <a:ea typeface="Segoe UI Semibold" charset="0"/>
                <a:cs typeface="Segoe UI Semibold" charset="0"/>
              </a:rPr>
              <a:t>ms</a:t>
            </a:r>
            <a:r>
              <a:rPr kumimoji="0" lang="en-US" sz="1400" b="1" i="0" u="none" strike="noStrike" kern="1200" cap="none" spc="0" normalizeH="0" baseline="0" noProof="0" dirty="0">
                <a:ln>
                  <a:noFill/>
                </a:ln>
                <a:solidFill>
                  <a:srgbClr val="3999C6"/>
                </a:solidFill>
                <a:effectLst/>
                <a:uLnTx/>
                <a:uFillTx/>
                <a:latin typeface="Segoe UI Semibold" charset="0"/>
                <a:ea typeface="Segoe UI Semibold" charset="0"/>
                <a:cs typeface="Segoe UI Semibold" charset="0"/>
              </a:rPr>
              <a:t> write requests at the 99</a:t>
            </a:r>
            <a:r>
              <a:rPr kumimoji="0" lang="en-US" sz="1400" b="1" i="0" u="none" strike="noStrike" kern="1200" cap="none" spc="0" normalizeH="0" baseline="30000" noProof="0" dirty="0">
                <a:ln>
                  <a:noFill/>
                </a:ln>
                <a:solidFill>
                  <a:srgbClr val="3999C6"/>
                </a:solidFill>
                <a:effectLst/>
                <a:uLnTx/>
                <a:uFillTx/>
                <a:latin typeface="Segoe UI Semibold" charset="0"/>
                <a:ea typeface="Segoe UI Semibold" charset="0"/>
                <a:cs typeface="Segoe UI Semibold" charset="0"/>
              </a:rPr>
              <a:t>th</a:t>
            </a:r>
            <a:r>
              <a:rPr kumimoji="0" lang="en-US" sz="1400" b="1" i="0" u="none" strike="noStrike" kern="1200" cap="none" spc="0" normalizeH="0" baseline="0" noProof="0" dirty="0">
                <a:ln>
                  <a:noFill/>
                </a:ln>
                <a:solidFill>
                  <a:srgbClr val="3999C6"/>
                </a:solidFill>
                <a:effectLst/>
                <a:uLnTx/>
                <a:uFillTx/>
                <a:latin typeface="Segoe UI Semibold" charset="0"/>
                <a:ea typeface="Segoe UI Semibold" charset="0"/>
                <a:cs typeface="Segoe UI Semibold" charset="0"/>
              </a:rPr>
              <a:t>  percentile from the nearest region while delivering data globally </a:t>
            </a:r>
          </a:p>
        </p:txBody>
      </p:sp>
      <p:sp>
        <p:nvSpPr>
          <p:cNvPr id="49" name="Content Placeholder 2"/>
          <p:cNvSpPr txBox="1">
            <a:spLocks/>
          </p:cNvSpPr>
          <p:nvPr/>
        </p:nvSpPr>
        <p:spPr>
          <a:xfrm>
            <a:off x="508174" y="3895319"/>
            <a:ext cx="4024313" cy="369332"/>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FFFFFF"/>
                </a:solidFill>
                <a:effectLst/>
                <a:uLnTx/>
                <a:uFillTx/>
                <a:latin typeface="Segoe UI" charset="0"/>
                <a:ea typeface="Segoe UI" charset="0"/>
                <a:cs typeface="Segoe UI" charset="0"/>
              </a:rPr>
              <a:t>Guaranteed single-digit latency</a:t>
            </a:r>
          </a:p>
        </p:txBody>
      </p:sp>
      <p:grpSp>
        <p:nvGrpSpPr>
          <p:cNvPr id="50" name="Group 49"/>
          <p:cNvGrpSpPr/>
          <p:nvPr/>
        </p:nvGrpSpPr>
        <p:grpSpPr>
          <a:xfrm>
            <a:off x="-32278" y="3883327"/>
            <a:ext cx="442013" cy="299377"/>
            <a:chOff x="6082249" y="5559189"/>
            <a:chExt cx="564210" cy="382141"/>
          </a:xfrm>
          <a:solidFill>
            <a:schemeClr val="accent2"/>
          </a:solidFill>
        </p:grpSpPr>
        <p:sp>
          <p:nvSpPr>
            <p:cNvPr id="51" name="Isosceles Triangle 22"/>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 name="Group 3"/>
          <p:cNvGrpSpPr/>
          <p:nvPr/>
        </p:nvGrpSpPr>
        <p:grpSpPr>
          <a:xfrm rot="900000">
            <a:off x="5535408" y="3031844"/>
            <a:ext cx="3445870" cy="3182404"/>
            <a:chOff x="6471353" y="3010667"/>
            <a:chExt cx="3470438" cy="3205092"/>
          </a:xfrm>
        </p:grpSpPr>
        <p:grpSp>
          <p:nvGrpSpPr>
            <p:cNvPr id="40" name="Group 39"/>
            <p:cNvGrpSpPr/>
            <p:nvPr/>
          </p:nvGrpSpPr>
          <p:grpSpPr>
            <a:xfrm rot="20700000">
              <a:off x="6799197" y="3105194"/>
              <a:ext cx="3029799" cy="3029796"/>
              <a:chOff x="6704138" y="2717800"/>
              <a:chExt cx="3987099" cy="3987098"/>
            </a:xfrm>
          </p:grpSpPr>
          <p:sp>
            <p:nvSpPr>
              <p:cNvPr id="47" name="Freeform: Shape 962"/>
              <p:cNvSpPr/>
              <p:nvPr/>
            </p:nvSpPr>
            <p:spPr>
              <a:xfrm>
                <a:off x="6704138" y="2717800"/>
                <a:ext cx="3987098" cy="3987098"/>
              </a:xfrm>
              <a:prstGeom prst="ellipse">
                <a:avLst/>
              </a:prstGeom>
              <a:solidFill>
                <a:srgbClr val="E8F6F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48" name="Freeform: Shape 117"/>
              <p:cNvSpPr>
                <a:spLocks/>
              </p:cNvSpPr>
              <p:nvPr/>
            </p:nvSpPr>
            <p:spPr bwMode="auto">
              <a:xfrm>
                <a:off x="6828864" y="2917371"/>
                <a:ext cx="3862373" cy="3682908"/>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rgbClr val="B8D43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53" name="Freeform: Shape 111"/>
            <p:cNvSpPr/>
            <p:nvPr/>
          </p:nvSpPr>
          <p:spPr>
            <a:xfrm rot="11700000">
              <a:off x="6658414" y="5005131"/>
              <a:ext cx="612491" cy="506810"/>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Lst>
              <a:ahLst/>
              <a:cxnLst>
                <a:cxn ang="0">
                  <a:pos x="connsiteX0" y="connsiteY0"/>
                </a:cxn>
                <a:cxn ang="0">
                  <a:pos x="connsiteX1" y="connsiteY1"/>
                </a:cxn>
              </a:cxnLst>
              <a:rect l="l" t="t" r="r" b="b"/>
              <a:pathLst>
                <a:path w="542469" h="448869">
                  <a:moveTo>
                    <a:pt x="0" y="422020"/>
                  </a:moveTo>
                  <a:cubicBezTo>
                    <a:pt x="94797" y="-571633"/>
                    <a:pt x="1163675" y="509581"/>
                    <a:pt x="12734" y="446161"/>
                  </a:cubicBezTo>
                </a:path>
              </a:pathLst>
            </a:custGeom>
            <a:noFill/>
            <a:ln w="31750" cap="rnd">
              <a:solidFill>
                <a:srgbClr val="59B4D9"/>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 name="Freeform: Shape 111"/>
            <p:cNvSpPr/>
            <p:nvPr/>
          </p:nvSpPr>
          <p:spPr>
            <a:xfrm rot="16200000">
              <a:off x="6418512" y="3309087"/>
              <a:ext cx="612491" cy="506810"/>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Lst>
              <a:ahLst/>
              <a:cxnLst>
                <a:cxn ang="0">
                  <a:pos x="connsiteX0" y="connsiteY0"/>
                </a:cxn>
                <a:cxn ang="0">
                  <a:pos x="connsiteX1" y="connsiteY1"/>
                </a:cxn>
              </a:cxnLst>
              <a:rect l="l" t="t" r="r" b="b"/>
              <a:pathLst>
                <a:path w="542469" h="448869">
                  <a:moveTo>
                    <a:pt x="0" y="422020"/>
                  </a:moveTo>
                  <a:cubicBezTo>
                    <a:pt x="94797" y="-571633"/>
                    <a:pt x="1163675" y="509581"/>
                    <a:pt x="12734" y="446161"/>
                  </a:cubicBezTo>
                </a:path>
              </a:pathLst>
            </a:custGeom>
            <a:noFill/>
            <a:ln w="31750" cap="rnd">
              <a:solidFill>
                <a:srgbClr val="59B4D9"/>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111"/>
            <p:cNvSpPr/>
            <p:nvPr/>
          </p:nvSpPr>
          <p:spPr>
            <a:xfrm rot="900000">
              <a:off x="9329300" y="3010667"/>
              <a:ext cx="612491" cy="506810"/>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Lst>
              <a:ahLst/>
              <a:cxnLst>
                <a:cxn ang="0">
                  <a:pos x="connsiteX0" y="connsiteY0"/>
                </a:cxn>
                <a:cxn ang="0">
                  <a:pos x="connsiteX1" y="connsiteY1"/>
                </a:cxn>
              </a:cxnLst>
              <a:rect l="l" t="t" r="r" b="b"/>
              <a:pathLst>
                <a:path w="542469" h="448869">
                  <a:moveTo>
                    <a:pt x="0" y="422020"/>
                  </a:moveTo>
                  <a:cubicBezTo>
                    <a:pt x="94797" y="-571633"/>
                    <a:pt x="1163675" y="509581"/>
                    <a:pt x="12734" y="446161"/>
                  </a:cubicBezTo>
                </a:path>
              </a:pathLst>
            </a:custGeom>
            <a:noFill/>
            <a:ln w="31750" cap="rnd">
              <a:solidFill>
                <a:srgbClr val="59B4D9"/>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111"/>
            <p:cNvSpPr/>
            <p:nvPr/>
          </p:nvSpPr>
          <p:spPr>
            <a:xfrm rot="6300000">
              <a:off x="9270812" y="5656109"/>
              <a:ext cx="612491" cy="506810"/>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Lst>
              <a:ahLst/>
              <a:cxnLst>
                <a:cxn ang="0">
                  <a:pos x="connsiteX0" y="connsiteY0"/>
                </a:cxn>
                <a:cxn ang="0">
                  <a:pos x="connsiteX1" y="connsiteY1"/>
                </a:cxn>
              </a:cxnLst>
              <a:rect l="l" t="t" r="r" b="b"/>
              <a:pathLst>
                <a:path w="542469" h="448869">
                  <a:moveTo>
                    <a:pt x="0" y="422020"/>
                  </a:moveTo>
                  <a:cubicBezTo>
                    <a:pt x="94797" y="-571633"/>
                    <a:pt x="1163675" y="509581"/>
                    <a:pt x="12734" y="446161"/>
                  </a:cubicBezTo>
                </a:path>
              </a:pathLst>
            </a:custGeom>
            <a:noFill/>
            <a:ln w="31750" cap="rnd">
              <a:solidFill>
                <a:srgbClr val="59B4D9"/>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 name="Rectangle 1"/>
          <p:cNvSpPr/>
          <p:nvPr/>
        </p:nvSpPr>
        <p:spPr>
          <a:xfrm>
            <a:off x="9562488" y="4311240"/>
            <a:ext cx="1873775"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Guaranteed global millisecond latency at the 99</a:t>
            </a:r>
            <a:r>
              <a:rPr kumimoji="0" lang="en-US" sz="1400" b="1" i="0" u="none" strike="noStrike" kern="1200" cap="none" spc="0" normalizeH="0" baseline="30000" noProof="0" dirty="0">
                <a:ln>
                  <a:noFill/>
                </a:ln>
                <a:solidFill>
                  <a:srgbClr val="FFFFFF"/>
                </a:solidFill>
                <a:effectLst/>
                <a:uLnTx/>
                <a:uFillTx/>
                <a:latin typeface="Segoe UI Semibold" charset="0"/>
                <a:ea typeface="Segoe UI Semibold" charset="0"/>
                <a:cs typeface="Segoe UI Semibold" charset="0"/>
              </a:rPr>
              <a:t>th</a:t>
            </a:r>
            <a:r>
              <a:rPr kumimoji="0" lang="en-US" sz="14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 percentile</a:t>
            </a:r>
          </a:p>
        </p:txBody>
      </p:sp>
    </p:spTree>
    <p:extLst>
      <p:ext uri="{BB962C8B-B14F-4D97-AF65-F5344CB8AC3E}">
        <p14:creationId xmlns:p14="http://schemas.microsoft.com/office/powerpoint/2010/main" val="54354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9">
                                            <p:txEl>
                                              <p:pRg st="0" end="0"/>
                                            </p:txEl>
                                          </p:spTgt>
                                        </p:tgtEl>
                                        <p:attrNameLst>
                                          <p:attrName>style.visibility</p:attrName>
                                        </p:attrNameLst>
                                      </p:cBhvr>
                                      <p:to>
                                        <p:strVal val="visible"/>
                                      </p:to>
                                    </p:set>
                                    <p:animEffect transition="in" filter="fade">
                                      <p:cBhvr>
                                        <p:cTn id="7" dur="500"/>
                                        <p:tgtEl>
                                          <p:spTgt spid="4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p:cNvSpPr/>
          <p:nvPr/>
        </p:nvSpPr>
        <p:spPr>
          <a:xfrm>
            <a:off x="0" y="1984829"/>
            <a:ext cx="4837797" cy="4873171"/>
          </a:xfrm>
          <a:prstGeom prst="rect">
            <a:avLst/>
          </a:prstGeom>
          <a:solidFill>
            <a:srgbClr val="3999C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11" name="Title 10"/>
          <p:cNvSpPr>
            <a:spLocks noGrp="1"/>
          </p:cNvSpPr>
          <p:nvPr>
            <p:ph type="title"/>
          </p:nvPr>
        </p:nvSpPr>
        <p:spPr/>
        <p:txBody>
          <a:bodyPr>
            <a:noAutofit/>
          </a:bodyPr>
          <a:lstStyle/>
          <a:p>
            <a:r>
              <a:rPr lang="en-US" dirty="0"/>
              <a:t>Introducing Azure Cosmos DB</a:t>
            </a:r>
            <a:br>
              <a:rPr lang="en-US" dirty="0"/>
            </a:br>
            <a:r>
              <a:rPr lang="en-US" sz="2400" dirty="0">
                <a:solidFill>
                  <a:schemeClr val="accent1"/>
                </a:solidFill>
              </a:rPr>
              <a:t>A globally distributed, massively scalable, multi-model database service</a:t>
            </a:r>
          </a:p>
        </p:txBody>
      </p:sp>
      <p:sp>
        <p:nvSpPr>
          <p:cNvPr id="3" name="Content Placeholder 2"/>
          <p:cNvSpPr>
            <a:spLocks noGrp="1"/>
          </p:cNvSpPr>
          <p:nvPr>
            <p:ph sz="half" idx="4294967295"/>
          </p:nvPr>
        </p:nvSpPr>
        <p:spPr>
          <a:xfrm>
            <a:off x="438083" y="2441575"/>
            <a:ext cx="2668588" cy="369888"/>
          </a:xfrm>
        </p:spPr>
        <p:txBody>
          <a:bodyPr wrap="square">
            <a:spAutoFit/>
          </a:bodyPr>
          <a:lstStyle/>
          <a:p>
            <a:pPr marL="0" indent="0">
              <a:buNone/>
            </a:pPr>
            <a:r>
              <a:rPr lang="en-US" sz="2000" b="1" dirty="0">
                <a:solidFill>
                  <a:srgbClr val="59B4D9"/>
                </a:solidFill>
                <a:latin typeface="Segoe UI" charset="0"/>
                <a:ea typeface="Segoe UI" charset="0"/>
                <a:cs typeface="Segoe UI" charset="0"/>
              </a:rPr>
              <a:t>Global distribution</a:t>
            </a:r>
          </a:p>
        </p:txBody>
      </p:sp>
      <p:grpSp>
        <p:nvGrpSpPr>
          <p:cNvPr id="323" name="Group 322"/>
          <p:cNvGrpSpPr/>
          <p:nvPr/>
        </p:nvGrpSpPr>
        <p:grpSpPr>
          <a:xfrm>
            <a:off x="-3930" y="2477052"/>
            <a:ext cx="442013" cy="299377"/>
            <a:chOff x="6082249" y="5559189"/>
            <a:chExt cx="564210" cy="382141"/>
          </a:xfrm>
          <a:solidFill>
            <a:schemeClr val="accent6"/>
          </a:solidFill>
        </p:grpSpPr>
        <p:sp>
          <p:nvSpPr>
            <p:cNvPr id="324" name="Isosceles Triangle 31"/>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5" name="Rectangle 324"/>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5" name="Group 184"/>
          <p:cNvGrpSpPr/>
          <p:nvPr/>
        </p:nvGrpSpPr>
        <p:grpSpPr>
          <a:xfrm>
            <a:off x="-3930" y="3189074"/>
            <a:ext cx="442013" cy="299377"/>
            <a:chOff x="6082249" y="5559189"/>
            <a:chExt cx="564210" cy="382141"/>
          </a:xfrm>
          <a:solidFill>
            <a:schemeClr val="accent6"/>
          </a:solidFill>
        </p:grpSpPr>
        <p:sp>
          <p:nvSpPr>
            <p:cNvPr id="186" name="Isosceles Triangle 28"/>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ectangle 186"/>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8" name="Content Placeholder 2"/>
          <p:cNvSpPr txBox="1">
            <a:spLocks/>
          </p:cNvSpPr>
          <p:nvPr/>
        </p:nvSpPr>
        <p:spPr>
          <a:xfrm>
            <a:off x="438083" y="3209926"/>
            <a:ext cx="2371725" cy="369887"/>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59B4D9"/>
                </a:solidFill>
                <a:effectLst/>
                <a:uLnTx/>
                <a:uFillTx/>
                <a:latin typeface="Segoe UI" charset="0"/>
                <a:ea typeface="Segoe UI" charset="0"/>
                <a:cs typeface="Segoe UI" charset="0"/>
              </a:rPr>
              <a:t>Elastic scale-out</a:t>
            </a:r>
          </a:p>
        </p:txBody>
      </p:sp>
      <p:grpSp>
        <p:nvGrpSpPr>
          <p:cNvPr id="59" name="Group 58"/>
          <p:cNvGrpSpPr/>
          <p:nvPr/>
        </p:nvGrpSpPr>
        <p:grpSpPr>
          <a:xfrm>
            <a:off x="-3930" y="3901096"/>
            <a:ext cx="442013" cy="299377"/>
            <a:chOff x="6082249" y="5559189"/>
            <a:chExt cx="564210" cy="382141"/>
          </a:xfrm>
          <a:solidFill>
            <a:schemeClr val="accent6"/>
          </a:solidFill>
        </p:grpSpPr>
        <p:sp>
          <p:nvSpPr>
            <p:cNvPr id="60" name="Isosceles Triangle 25"/>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Content Placeholder 2"/>
          <p:cNvSpPr txBox="1">
            <a:spLocks/>
          </p:cNvSpPr>
          <p:nvPr/>
        </p:nvSpPr>
        <p:spPr>
          <a:xfrm>
            <a:off x="438083" y="4583113"/>
            <a:ext cx="2989263" cy="368300"/>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FFFFFF"/>
                </a:solidFill>
                <a:effectLst/>
                <a:uLnTx/>
                <a:uFillTx/>
                <a:latin typeface="Segoe UI" charset="0"/>
                <a:ea typeface="Segoe UI" charset="0"/>
                <a:cs typeface="Segoe UI" charset="0"/>
              </a:rPr>
              <a:t>Choice of consistency</a:t>
            </a:r>
          </a:p>
        </p:txBody>
      </p:sp>
      <p:grpSp>
        <p:nvGrpSpPr>
          <p:cNvPr id="26" name="Group 25"/>
          <p:cNvGrpSpPr/>
          <p:nvPr/>
        </p:nvGrpSpPr>
        <p:grpSpPr>
          <a:xfrm>
            <a:off x="-3930" y="4613118"/>
            <a:ext cx="442013" cy="299377"/>
            <a:chOff x="6082249" y="5559189"/>
            <a:chExt cx="564210" cy="382141"/>
          </a:xfrm>
          <a:solidFill>
            <a:schemeClr val="accent2"/>
          </a:solidFill>
        </p:grpSpPr>
        <p:sp>
          <p:nvSpPr>
            <p:cNvPr id="27" name="Isosceles Triangle 22"/>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ectangle 27"/>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 name="TextBox 29"/>
          <p:cNvSpPr txBox="1"/>
          <p:nvPr/>
        </p:nvSpPr>
        <p:spPr>
          <a:xfrm>
            <a:off x="4982961" y="2120672"/>
            <a:ext cx="674381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999C6"/>
                </a:solidFill>
                <a:effectLst/>
                <a:uLnTx/>
                <a:uFillTx/>
                <a:latin typeface="Segoe UI Semibold" charset="0"/>
                <a:ea typeface="Segoe UI Semibold" charset="0"/>
                <a:cs typeface="Segoe UI Semibold" charset="0"/>
              </a:rPr>
              <a:t>Choose from five defined consistency levels for low latency and high availability</a:t>
            </a:r>
          </a:p>
        </p:txBody>
      </p:sp>
      <p:grpSp>
        <p:nvGrpSpPr>
          <p:cNvPr id="9" name="Group 8"/>
          <p:cNvGrpSpPr/>
          <p:nvPr/>
        </p:nvGrpSpPr>
        <p:grpSpPr>
          <a:xfrm>
            <a:off x="5630520" y="3525838"/>
            <a:ext cx="5833002" cy="1324961"/>
            <a:chOff x="5630520" y="3707335"/>
            <a:chExt cx="5833002" cy="1324961"/>
          </a:xfrm>
        </p:grpSpPr>
        <p:sp>
          <p:nvSpPr>
            <p:cNvPr id="32" name="Rectangle 31"/>
            <p:cNvSpPr/>
            <p:nvPr/>
          </p:nvSpPr>
          <p:spPr>
            <a:xfrm>
              <a:off x="5630521" y="3707335"/>
              <a:ext cx="618860" cy="618860"/>
            </a:xfrm>
            <a:prstGeom prst="rect">
              <a:avLst/>
            </a:prstGeom>
            <a:solidFill>
              <a:srgbClr val="3999C6"/>
            </a:solidFill>
            <a:ln w="190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33" name="Rectangle: Rounded Corners 94"/>
            <p:cNvSpPr/>
            <p:nvPr/>
          </p:nvSpPr>
          <p:spPr>
            <a:xfrm>
              <a:off x="6934056" y="3707335"/>
              <a:ext cx="618860" cy="618860"/>
            </a:xfrm>
            <a:prstGeom prst="roundRect">
              <a:avLst/>
            </a:prstGeom>
            <a:solidFill>
              <a:srgbClr val="3999C6">
                <a:alpha val="75000"/>
              </a:srgbClr>
            </a:solidFill>
            <a:ln w="190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34" name="Rectangle: Rounded Corners 95"/>
            <p:cNvSpPr/>
            <p:nvPr/>
          </p:nvSpPr>
          <p:spPr>
            <a:xfrm>
              <a:off x="8237591" y="3707335"/>
              <a:ext cx="618860" cy="618860"/>
            </a:xfrm>
            <a:prstGeom prst="roundRect">
              <a:avLst>
                <a:gd name="adj" fmla="val 32189"/>
              </a:avLst>
            </a:prstGeom>
            <a:solidFill>
              <a:srgbClr val="3999C6">
                <a:alpha val="50000"/>
              </a:srgbClr>
            </a:solidFill>
            <a:ln w="190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35" name="Rectangle: Rounded Corners 96"/>
            <p:cNvSpPr/>
            <p:nvPr/>
          </p:nvSpPr>
          <p:spPr>
            <a:xfrm>
              <a:off x="9541126" y="3707335"/>
              <a:ext cx="618860" cy="618860"/>
            </a:xfrm>
            <a:prstGeom prst="roundRect">
              <a:avLst>
                <a:gd name="adj" fmla="val 42704"/>
              </a:avLst>
            </a:prstGeom>
            <a:solidFill>
              <a:srgbClr val="3999C6">
                <a:alpha val="25000"/>
              </a:srgbClr>
            </a:solidFill>
            <a:ln w="190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36" name="Oval 35"/>
            <p:cNvSpPr/>
            <p:nvPr/>
          </p:nvSpPr>
          <p:spPr>
            <a:xfrm>
              <a:off x="10844662" y="3707335"/>
              <a:ext cx="618860" cy="618860"/>
            </a:xfrm>
            <a:prstGeom prst="ellipse">
              <a:avLst/>
            </a:prstGeom>
            <a:solidFill>
              <a:srgbClr val="D7EDF7"/>
            </a:solidFill>
            <a:ln w="190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37" name="TextBox 36"/>
            <p:cNvSpPr txBox="1"/>
            <p:nvPr/>
          </p:nvSpPr>
          <p:spPr>
            <a:xfrm>
              <a:off x="5715786" y="4376416"/>
              <a:ext cx="448328" cy="276999"/>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charset="0"/>
                  <a:ea typeface="Segoe UI" charset="0"/>
                  <a:cs typeface="Segoe UI" charset="0"/>
                </a:rPr>
                <a:t>Strong</a:t>
              </a:r>
            </a:p>
          </p:txBody>
        </p:sp>
        <p:sp>
          <p:nvSpPr>
            <p:cNvPr id="38" name="TextBox 37"/>
            <p:cNvSpPr txBox="1"/>
            <p:nvPr/>
          </p:nvSpPr>
          <p:spPr>
            <a:xfrm>
              <a:off x="6617257" y="4371435"/>
              <a:ext cx="1252458" cy="276999"/>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charset="0"/>
                  <a:ea typeface="Segoe UI" charset="0"/>
                  <a:cs typeface="Segoe UI" charset="0"/>
                </a:rPr>
                <a:t>Bounded-stateless</a:t>
              </a:r>
            </a:p>
          </p:txBody>
        </p:sp>
        <p:sp>
          <p:nvSpPr>
            <p:cNvPr id="39" name="TextBox 38"/>
            <p:cNvSpPr txBox="1"/>
            <p:nvPr/>
          </p:nvSpPr>
          <p:spPr>
            <a:xfrm>
              <a:off x="8293746" y="4360576"/>
              <a:ext cx="506549" cy="276999"/>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charset="0"/>
                  <a:ea typeface="Segoe UI" charset="0"/>
                  <a:cs typeface="Segoe UI" charset="0"/>
                </a:rPr>
                <a:t>Session</a:t>
              </a:r>
            </a:p>
          </p:txBody>
        </p:sp>
        <p:sp>
          <p:nvSpPr>
            <p:cNvPr id="40" name="TextBox 39"/>
            <p:cNvSpPr txBox="1"/>
            <p:nvPr/>
          </p:nvSpPr>
          <p:spPr>
            <a:xfrm>
              <a:off x="9286235" y="4376319"/>
              <a:ext cx="1128642" cy="276999"/>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charset="0"/>
                  <a:ea typeface="Segoe UI" charset="0"/>
                  <a:cs typeface="Segoe UI" charset="0"/>
                </a:rPr>
                <a:t>Consistent prefix</a:t>
              </a:r>
            </a:p>
          </p:txBody>
        </p:sp>
        <p:sp>
          <p:nvSpPr>
            <p:cNvPr id="41" name="TextBox 40"/>
            <p:cNvSpPr txBox="1"/>
            <p:nvPr/>
          </p:nvSpPr>
          <p:spPr>
            <a:xfrm>
              <a:off x="10867539" y="4371435"/>
              <a:ext cx="573106" cy="276999"/>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charset="0"/>
                  <a:ea typeface="Segoe UI" charset="0"/>
                  <a:cs typeface="Segoe UI" charset="0"/>
                </a:rPr>
                <a:t>Eventual</a:t>
              </a:r>
            </a:p>
          </p:txBody>
        </p:sp>
        <p:grpSp>
          <p:nvGrpSpPr>
            <p:cNvPr id="7" name="Group 6"/>
            <p:cNvGrpSpPr/>
            <p:nvPr/>
          </p:nvGrpSpPr>
          <p:grpSpPr>
            <a:xfrm>
              <a:off x="5630520" y="4766228"/>
              <a:ext cx="5833002" cy="266068"/>
              <a:chOff x="5630520" y="4762806"/>
              <a:chExt cx="5833002" cy="266068"/>
            </a:xfrm>
          </p:grpSpPr>
          <p:sp>
            <p:nvSpPr>
              <p:cNvPr id="31" name="Rectangle 30"/>
              <p:cNvSpPr/>
              <p:nvPr/>
            </p:nvSpPr>
            <p:spPr>
              <a:xfrm rot="10800000" flipV="1">
                <a:off x="5630520" y="4869455"/>
                <a:ext cx="5833002" cy="5276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Rectangle: Rounded Corners 95"/>
              <p:cNvSpPr/>
              <p:nvPr/>
            </p:nvSpPr>
            <p:spPr>
              <a:xfrm>
                <a:off x="8413987" y="4762806"/>
                <a:ext cx="266068" cy="266068"/>
              </a:xfrm>
              <a:prstGeom prst="roundRect">
                <a:avLst>
                  <a:gd name="adj" fmla="val 32189"/>
                </a:avLst>
              </a:prstGeom>
              <a:solidFill>
                <a:schemeClr val="accent2"/>
              </a:solidFill>
              <a:ln w="190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grpSp>
      </p:grpSp>
      <p:sp>
        <p:nvSpPr>
          <p:cNvPr id="43" name="Content Placeholder 2">
            <a:extLst>
              <a:ext uri="{FF2B5EF4-FFF2-40B4-BE49-F238E27FC236}">
                <a16:creationId xmlns:a16="http://schemas.microsoft.com/office/drawing/2014/main" id="{EBEA53ED-0721-41CE-B3DA-34CC55073025}"/>
              </a:ext>
            </a:extLst>
          </p:cNvPr>
          <p:cNvSpPr txBox="1">
            <a:spLocks/>
          </p:cNvSpPr>
          <p:nvPr/>
        </p:nvSpPr>
        <p:spPr>
          <a:xfrm>
            <a:off x="438083" y="3896519"/>
            <a:ext cx="4024313" cy="369888"/>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59B4D9"/>
                </a:solidFill>
                <a:effectLst/>
                <a:uLnTx/>
                <a:uFillTx/>
                <a:latin typeface="Segoe UI" charset="0"/>
                <a:ea typeface="Segoe UI" charset="0"/>
                <a:cs typeface="Segoe UI" charset="0"/>
              </a:rPr>
              <a:t>Guaranteed single-digit latency</a:t>
            </a:r>
          </a:p>
        </p:txBody>
      </p:sp>
    </p:spTree>
    <p:extLst>
      <p:ext uri="{BB962C8B-B14F-4D97-AF65-F5344CB8AC3E}">
        <p14:creationId xmlns:p14="http://schemas.microsoft.com/office/powerpoint/2010/main" val="2081265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p:cNvSpPr/>
          <p:nvPr/>
        </p:nvSpPr>
        <p:spPr>
          <a:xfrm>
            <a:off x="-55565" y="1956254"/>
            <a:ext cx="4837797" cy="4873171"/>
          </a:xfrm>
          <a:prstGeom prst="rect">
            <a:avLst/>
          </a:prstGeom>
          <a:solidFill>
            <a:srgbClr val="3999C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11" name="Title 10"/>
          <p:cNvSpPr>
            <a:spLocks noGrp="1"/>
          </p:cNvSpPr>
          <p:nvPr>
            <p:ph type="title"/>
          </p:nvPr>
        </p:nvSpPr>
        <p:spPr/>
        <p:txBody>
          <a:bodyPr>
            <a:noAutofit/>
          </a:bodyPr>
          <a:lstStyle/>
          <a:p>
            <a:r>
              <a:rPr lang="en-US" dirty="0"/>
              <a:t>Introducing Azure Cosmos DB</a:t>
            </a:r>
            <a:br>
              <a:rPr lang="en-US" dirty="0"/>
            </a:br>
            <a:r>
              <a:rPr lang="en-US" sz="2400" dirty="0">
                <a:solidFill>
                  <a:schemeClr val="accent1"/>
                </a:solidFill>
              </a:rPr>
              <a:t>A globally distributed, massively scalable, multi-model database service</a:t>
            </a:r>
          </a:p>
        </p:txBody>
      </p:sp>
      <p:sp>
        <p:nvSpPr>
          <p:cNvPr id="3" name="Content Placeholder 2"/>
          <p:cNvSpPr>
            <a:spLocks noGrp="1"/>
          </p:cNvSpPr>
          <p:nvPr>
            <p:ph sz="half" idx="4294967295"/>
          </p:nvPr>
        </p:nvSpPr>
        <p:spPr>
          <a:xfrm>
            <a:off x="438083" y="2441575"/>
            <a:ext cx="2668588" cy="369888"/>
          </a:xfrm>
        </p:spPr>
        <p:txBody>
          <a:bodyPr wrap="square">
            <a:spAutoFit/>
          </a:bodyPr>
          <a:lstStyle/>
          <a:p>
            <a:pPr marL="0" indent="0">
              <a:buNone/>
            </a:pPr>
            <a:r>
              <a:rPr lang="en-US" sz="2000" b="1" dirty="0">
                <a:solidFill>
                  <a:srgbClr val="59B4D9"/>
                </a:solidFill>
                <a:latin typeface="Segoe UI" charset="0"/>
                <a:ea typeface="Segoe UI" charset="0"/>
                <a:cs typeface="Segoe UI" charset="0"/>
              </a:rPr>
              <a:t>Global distribution</a:t>
            </a:r>
          </a:p>
        </p:txBody>
      </p:sp>
      <p:grpSp>
        <p:nvGrpSpPr>
          <p:cNvPr id="323" name="Group 322"/>
          <p:cNvGrpSpPr/>
          <p:nvPr/>
        </p:nvGrpSpPr>
        <p:grpSpPr>
          <a:xfrm>
            <a:off x="-3930" y="2477052"/>
            <a:ext cx="442013" cy="299377"/>
            <a:chOff x="6082249" y="5559189"/>
            <a:chExt cx="564210" cy="382141"/>
          </a:xfrm>
          <a:solidFill>
            <a:schemeClr val="accent6"/>
          </a:solidFill>
        </p:grpSpPr>
        <p:sp>
          <p:nvSpPr>
            <p:cNvPr id="324" name="Isosceles Triangle 31"/>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5" name="Rectangle 324"/>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5" name="Group 184"/>
          <p:cNvGrpSpPr/>
          <p:nvPr/>
        </p:nvGrpSpPr>
        <p:grpSpPr>
          <a:xfrm>
            <a:off x="-3930" y="3189074"/>
            <a:ext cx="442013" cy="299377"/>
            <a:chOff x="6082249" y="5559189"/>
            <a:chExt cx="564210" cy="382141"/>
          </a:xfrm>
          <a:solidFill>
            <a:schemeClr val="accent6"/>
          </a:solidFill>
        </p:grpSpPr>
        <p:sp>
          <p:nvSpPr>
            <p:cNvPr id="186" name="Isosceles Triangle 28"/>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ectangle 186"/>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8" name="Content Placeholder 2"/>
          <p:cNvSpPr txBox="1">
            <a:spLocks/>
          </p:cNvSpPr>
          <p:nvPr/>
        </p:nvSpPr>
        <p:spPr>
          <a:xfrm>
            <a:off x="478700" y="3205957"/>
            <a:ext cx="2371725" cy="369887"/>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59B4D9"/>
                </a:solidFill>
                <a:effectLst/>
                <a:uLnTx/>
                <a:uFillTx/>
                <a:latin typeface="Segoe UI" charset="0"/>
                <a:ea typeface="Segoe UI" charset="0"/>
                <a:cs typeface="Segoe UI" charset="0"/>
              </a:rPr>
              <a:t>Elastic scale-out</a:t>
            </a:r>
          </a:p>
        </p:txBody>
      </p:sp>
      <p:grpSp>
        <p:nvGrpSpPr>
          <p:cNvPr id="59" name="Group 58"/>
          <p:cNvGrpSpPr/>
          <p:nvPr/>
        </p:nvGrpSpPr>
        <p:grpSpPr>
          <a:xfrm>
            <a:off x="-3930" y="3901096"/>
            <a:ext cx="442013" cy="299377"/>
            <a:chOff x="6082249" y="5559189"/>
            <a:chExt cx="564210" cy="382141"/>
          </a:xfrm>
          <a:solidFill>
            <a:schemeClr val="accent6"/>
          </a:solidFill>
        </p:grpSpPr>
        <p:sp>
          <p:nvSpPr>
            <p:cNvPr id="60" name="Isosceles Triangle 25"/>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Content Placeholder 2"/>
          <p:cNvSpPr txBox="1">
            <a:spLocks/>
          </p:cNvSpPr>
          <p:nvPr/>
        </p:nvSpPr>
        <p:spPr>
          <a:xfrm>
            <a:off x="459098" y="3878581"/>
            <a:ext cx="2989263" cy="368300"/>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59B4D9"/>
                </a:solidFill>
                <a:effectLst/>
                <a:uLnTx/>
                <a:uFillTx/>
                <a:latin typeface="Segoe UI" charset="0"/>
                <a:ea typeface="Segoe UI" charset="0"/>
                <a:cs typeface="Segoe UI" charset="0"/>
              </a:rPr>
              <a:t>Choice of consistency</a:t>
            </a:r>
          </a:p>
        </p:txBody>
      </p:sp>
      <p:grpSp>
        <p:nvGrpSpPr>
          <p:cNvPr id="26" name="Group 25"/>
          <p:cNvGrpSpPr/>
          <p:nvPr/>
        </p:nvGrpSpPr>
        <p:grpSpPr>
          <a:xfrm>
            <a:off x="-3930" y="4613118"/>
            <a:ext cx="442013" cy="299377"/>
            <a:chOff x="6082249" y="5559189"/>
            <a:chExt cx="564210" cy="382141"/>
          </a:xfrm>
          <a:solidFill>
            <a:schemeClr val="accent6"/>
          </a:solidFill>
        </p:grpSpPr>
        <p:sp>
          <p:nvSpPr>
            <p:cNvPr id="27" name="Isosceles Triangle 22"/>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ectangle 27"/>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9" name="Content Placeholder 2"/>
          <p:cNvSpPr txBox="1">
            <a:spLocks/>
          </p:cNvSpPr>
          <p:nvPr/>
        </p:nvSpPr>
        <p:spPr>
          <a:xfrm>
            <a:off x="431373" y="4618737"/>
            <a:ext cx="4024313" cy="369888"/>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59B4D9"/>
                </a:solidFill>
                <a:effectLst/>
                <a:uLnTx/>
                <a:uFillTx/>
                <a:latin typeface="Segoe UI" charset="0"/>
                <a:ea typeface="Segoe UI" charset="0"/>
                <a:cs typeface="Segoe UI" charset="0"/>
              </a:rPr>
              <a:t>Guaranteed single-digit latency</a:t>
            </a:r>
          </a:p>
        </p:txBody>
      </p:sp>
      <p:sp>
        <p:nvSpPr>
          <p:cNvPr id="53" name="TextBox 52"/>
          <p:cNvSpPr txBox="1"/>
          <p:nvPr/>
        </p:nvSpPr>
        <p:spPr>
          <a:xfrm>
            <a:off x="4982962" y="2120672"/>
            <a:ext cx="510178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999C6"/>
                </a:solidFill>
                <a:effectLst/>
                <a:uLnTx/>
                <a:uFillTx/>
                <a:latin typeface="Segoe UI Semibold" charset="0"/>
                <a:ea typeface="+mn-ea"/>
                <a:cs typeface="Segoe UI Semibold" charset="0"/>
              </a:rPr>
              <a:t>Only service with financially-backed SLAs for millisecond latency at the 99th percentile, 99.99% HA and guaranteed throughput and consistency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3999C6"/>
              </a:solidFill>
              <a:effectLst/>
              <a:uLnTx/>
              <a:uFillTx/>
              <a:latin typeface="Segoe UI Semibold" charset="0"/>
              <a:ea typeface="Segoe UI Semibold" charset="0"/>
              <a:cs typeface="Segoe UI Semibold" charset="0"/>
            </a:endParaRPr>
          </a:p>
        </p:txBody>
      </p:sp>
      <p:grpSp>
        <p:nvGrpSpPr>
          <p:cNvPr id="55" name="Group 54"/>
          <p:cNvGrpSpPr/>
          <p:nvPr/>
        </p:nvGrpSpPr>
        <p:grpSpPr>
          <a:xfrm>
            <a:off x="6859653" y="4025357"/>
            <a:ext cx="1461284" cy="1946496"/>
            <a:chOff x="8845310" y="3368421"/>
            <a:chExt cx="1905572" cy="2538308"/>
          </a:xfrm>
        </p:grpSpPr>
        <p:sp>
          <p:nvSpPr>
            <p:cNvPr id="88" name="Oval 87"/>
            <p:cNvSpPr/>
            <p:nvPr/>
          </p:nvSpPr>
          <p:spPr>
            <a:xfrm>
              <a:off x="9050588" y="4239238"/>
              <a:ext cx="1506475" cy="15064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81" name="Group 80"/>
            <p:cNvGrpSpPr/>
            <p:nvPr/>
          </p:nvGrpSpPr>
          <p:grpSpPr>
            <a:xfrm>
              <a:off x="8845310" y="3368421"/>
              <a:ext cx="1905572" cy="2538308"/>
              <a:chOff x="5640356" y="3892580"/>
              <a:chExt cx="1139316" cy="1517620"/>
            </a:xfrm>
            <a:solidFill>
              <a:srgbClr val="59B4D9"/>
            </a:solidFill>
          </p:grpSpPr>
          <p:sp>
            <p:nvSpPr>
              <p:cNvPr id="84" name="Oval 25"/>
              <p:cNvSpPr>
                <a:spLocks noChangeArrowheads="1"/>
              </p:cNvSpPr>
              <p:nvPr/>
            </p:nvSpPr>
            <p:spPr bwMode="auto">
              <a:xfrm>
                <a:off x="5883437" y="4534521"/>
                <a:ext cx="662316" cy="6645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26"/>
              <p:cNvSpPr>
                <a:spLocks noEditPoints="1"/>
              </p:cNvSpPr>
              <p:nvPr/>
            </p:nvSpPr>
            <p:spPr bwMode="auto">
              <a:xfrm>
                <a:off x="5656740" y="4296712"/>
                <a:ext cx="1115712" cy="1113488"/>
              </a:xfrm>
              <a:custGeom>
                <a:avLst/>
                <a:gdLst>
                  <a:gd name="T0" fmla="*/ 154 w 168"/>
                  <a:gd name="T1" fmla="*/ 96 h 168"/>
                  <a:gd name="T2" fmla="*/ 168 w 168"/>
                  <a:gd name="T3" fmla="*/ 84 h 168"/>
                  <a:gd name="T4" fmla="*/ 154 w 168"/>
                  <a:gd name="T5" fmla="*/ 73 h 168"/>
                  <a:gd name="T6" fmla="*/ 163 w 168"/>
                  <a:gd name="T7" fmla="*/ 58 h 168"/>
                  <a:gd name="T8" fmla="*/ 147 w 168"/>
                  <a:gd name="T9" fmla="*/ 52 h 168"/>
                  <a:gd name="T10" fmla="*/ 152 w 168"/>
                  <a:gd name="T11" fmla="*/ 35 h 168"/>
                  <a:gd name="T12" fmla="*/ 134 w 168"/>
                  <a:gd name="T13" fmla="*/ 34 h 168"/>
                  <a:gd name="T14" fmla="*/ 133 w 168"/>
                  <a:gd name="T15" fmla="*/ 16 h 168"/>
                  <a:gd name="T16" fmla="*/ 116 w 168"/>
                  <a:gd name="T17" fmla="*/ 21 h 168"/>
                  <a:gd name="T18" fmla="*/ 110 w 168"/>
                  <a:gd name="T19" fmla="*/ 4 h 168"/>
                  <a:gd name="T20" fmla="*/ 95 w 168"/>
                  <a:gd name="T21" fmla="*/ 14 h 168"/>
                  <a:gd name="T22" fmla="*/ 84 w 168"/>
                  <a:gd name="T23" fmla="*/ 0 h 168"/>
                  <a:gd name="T24" fmla="*/ 72 w 168"/>
                  <a:gd name="T25" fmla="*/ 14 h 168"/>
                  <a:gd name="T26" fmla="*/ 58 w 168"/>
                  <a:gd name="T27" fmla="*/ 4 h 168"/>
                  <a:gd name="T28" fmla="*/ 51 w 168"/>
                  <a:gd name="T29" fmla="*/ 21 h 168"/>
                  <a:gd name="T30" fmla="*/ 34 w 168"/>
                  <a:gd name="T31" fmla="*/ 16 h 168"/>
                  <a:gd name="T32" fmla="*/ 33 w 168"/>
                  <a:gd name="T33" fmla="*/ 34 h 168"/>
                  <a:gd name="T34" fmla="*/ 16 w 168"/>
                  <a:gd name="T35" fmla="*/ 35 h 168"/>
                  <a:gd name="T36" fmla="*/ 20 w 168"/>
                  <a:gd name="T37" fmla="*/ 52 h 168"/>
                  <a:gd name="T38" fmla="*/ 4 w 168"/>
                  <a:gd name="T39" fmla="*/ 58 h 168"/>
                  <a:gd name="T40" fmla="*/ 13 w 168"/>
                  <a:gd name="T41" fmla="*/ 73 h 168"/>
                  <a:gd name="T42" fmla="*/ 0 w 168"/>
                  <a:gd name="T43" fmla="*/ 84 h 168"/>
                  <a:gd name="T44" fmla="*/ 13 w 168"/>
                  <a:gd name="T45" fmla="*/ 96 h 168"/>
                  <a:gd name="T46" fmla="*/ 4 w 168"/>
                  <a:gd name="T47" fmla="*/ 110 h 168"/>
                  <a:gd name="T48" fmla="*/ 20 w 168"/>
                  <a:gd name="T49" fmla="*/ 117 h 168"/>
                  <a:gd name="T50" fmla="*/ 16 w 168"/>
                  <a:gd name="T51" fmla="*/ 134 h 168"/>
                  <a:gd name="T52" fmla="*/ 33 w 168"/>
                  <a:gd name="T53" fmla="*/ 135 h 168"/>
                  <a:gd name="T54" fmla="*/ 34 w 168"/>
                  <a:gd name="T55" fmla="*/ 152 h 168"/>
                  <a:gd name="T56" fmla="*/ 51 w 168"/>
                  <a:gd name="T57" fmla="*/ 148 h 168"/>
                  <a:gd name="T58" fmla="*/ 58 w 168"/>
                  <a:gd name="T59" fmla="*/ 164 h 168"/>
                  <a:gd name="T60" fmla="*/ 72 w 168"/>
                  <a:gd name="T61" fmla="*/ 155 h 168"/>
                  <a:gd name="T62" fmla="*/ 84 w 168"/>
                  <a:gd name="T63" fmla="*/ 168 h 168"/>
                  <a:gd name="T64" fmla="*/ 95 w 168"/>
                  <a:gd name="T65" fmla="*/ 155 h 168"/>
                  <a:gd name="T66" fmla="*/ 110 w 168"/>
                  <a:gd name="T67" fmla="*/ 164 h 168"/>
                  <a:gd name="T68" fmla="*/ 116 w 168"/>
                  <a:gd name="T69" fmla="*/ 148 h 168"/>
                  <a:gd name="T70" fmla="*/ 133 w 168"/>
                  <a:gd name="T71" fmla="*/ 152 h 168"/>
                  <a:gd name="T72" fmla="*/ 134 w 168"/>
                  <a:gd name="T73" fmla="*/ 135 h 168"/>
                  <a:gd name="T74" fmla="*/ 152 w 168"/>
                  <a:gd name="T75" fmla="*/ 134 h 168"/>
                  <a:gd name="T76" fmla="*/ 147 w 168"/>
                  <a:gd name="T77" fmla="*/ 117 h 168"/>
                  <a:gd name="T78" fmla="*/ 163 w 168"/>
                  <a:gd name="T79" fmla="*/ 110 h 168"/>
                  <a:gd name="T80" fmla="*/ 154 w 168"/>
                  <a:gd name="T81" fmla="*/ 96 h 168"/>
                  <a:gd name="T82" fmla="*/ 84 w 168"/>
                  <a:gd name="T83" fmla="*/ 148 h 168"/>
                  <a:gd name="T84" fmla="*/ 22 w 168"/>
                  <a:gd name="T85" fmla="*/ 86 h 168"/>
                  <a:gd name="T86" fmla="*/ 84 w 168"/>
                  <a:gd name="T87" fmla="*/ 24 h 168"/>
                  <a:gd name="T88" fmla="*/ 146 w 168"/>
                  <a:gd name="T89" fmla="*/ 86 h 168"/>
                  <a:gd name="T90" fmla="*/ 84 w 168"/>
                  <a:gd name="T91" fmla="*/ 14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8" h="168">
                    <a:moveTo>
                      <a:pt x="154" y="96"/>
                    </a:moveTo>
                    <a:cubicBezTo>
                      <a:pt x="168" y="84"/>
                      <a:pt x="168" y="84"/>
                      <a:pt x="168" y="84"/>
                    </a:cubicBezTo>
                    <a:cubicBezTo>
                      <a:pt x="154" y="73"/>
                      <a:pt x="154" y="73"/>
                      <a:pt x="154" y="73"/>
                    </a:cubicBezTo>
                    <a:cubicBezTo>
                      <a:pt x="163" y="58"/>
                      <a:pt x="163" y="58"/>
                      <a:pt x="163" y="58"/>
                    </a:cubicBezTo>
                    <a:cubicBezTo>
                      <a:pt x="147" y="52"/>
                      <a:pt x="147" y="52"/>
                      <a:pt x="147" y="52"/>
                    </a:cubicBezTo>
                    <a:cubicBezTo>
                      <a:pt x="152" y="35"/>
                      <a:pt x="152" y="35"/>
                      <a:pt x="152" y="35"/>
                    </a:cubicBezTo>
                    <a:cubicBezTo>
                      <a:pt x="134" y="34"/>
                      <a:pt x="134" y="34"/>
                      <a:pt x="134" y="34"/>
                    </a:cubicBezTo>
                    <a:cubicBezTo>
                      <a:pt x="133" y="16"/>
                      <a:pt x="133" y="16"/>
                      <a:pt x="133" y="16"/>
                    </a:cubicBezTo>
                    <a:cubicBezTo>
                      <a:pt x="116" y="21"/>
                      <a:pt x="116" y="21"/>
                      <a:pt x="116" y="21"/>
                    </a:cubicBezTo>
                    <a:cubicBezTo>
                      <a:pt x="110" y="4"/>
                      <a:pt x="110" y="4"/>
                      <a:pt x="110" y="4"/>
                    </a:cubicBezTo>
                    <a:cubicBezTo>
                      <a:pt x="95" y="14"/>
                      <a:pt x="95" y="14"/>
                      <a:pt x="95" y="14"/>
                    </a:cubicBezTo>
                    <a:cubicBezTo>
                      <a:pt x="84" y="0"/>
                      <a:pt x="84" y="0"/>
                      <a:pt x="84" y="0"/>
                    </a:cubicBezTo>
                    <a:cubicBezTo>
                      <a:pt x="72" y="14"/>
                      <a:pt x="72" y="14"/>
                      <a:pt x="72" y="14"/>
                    </a:cubicBezTo>
                    <a:cubicBezTo>
                      <a:pt x="58" y="4"/>
                      <a:pt x="58" y="4"/>
                      <a:pt x="58" y="4"/>
                    </a:cubicBezTo>
                    <a:cubicBezTo>
                      <a:pt x="51" y="21"/>
                      <a:pt x="51" y="21"/>
                      <a:pt x="51" y="21"/>
                    </a:cubicBezTo>
                    <a:cubicBezTo>
                      <a:pt x="34" y="16"/>
                      <a:pt x="34" y="16"/>
                      <a:pt x="34" y="16"/>
                    </a:cubicBezTo>
                    <a:cubicBezTo>
                      <a:pt x="33" y="34"/>
                      <a:pt x="33" y="34"/>
                      <a:pt x="33" y="34"/>
                    </a:cubicBezTo>
                    <a:cubicBezTo>
                      <a:pt x="16" y="35"/>
                      <a:pt x="16" y="35"/>
                      <a:pt x="16" y="35"/>
                    </a:cubicBezTo>
                    <a:cubicBezTo>
                      <a:pt x="20" y="52"/>
                      <a:pt x="20" y="52"/>
                      <a:pt x="20" y="52"/>
                    </a:cubicBezTo>
                    <a:cubicBezTo>
                      <a:pt x="4" y="58"/>
                      <a:pt x="4" y="58"/>
                      <a:pt x="4" y="58"/>
                    </a:cubicBezTo>
                    <a:cubicBezTo>
                      <a:pt x="13" y="73"/>
                      <a:pt x="13" y="73"/>
                      <a:pt x="13" y="73"/>
                    </a:cubicBezTo>
                    <a:cubicBezTo>
                      <a:pt x="0" y="84"/>
                      <a:pt x="0" y="84"/>
                      <a:pt x="0" y="84"/>
                    </a:cubicBezTo>
                    <a:cubicBezTo>
                      <a:pt x="13" y="96"/>
                      <a:pt x="13" y="96"/>
                      <a:pt x="13" y="96"/>
                    </a:cubicBezTo>
                    <a:cubicBezTo>
                      <a:pt x="4" y="110"/>
                      <a:pt x="4" y="110"/>
                      <a:pt x="4" y="110"/>
                    </a:cubicBezTo>
                    <a:cubicBezTo>
                      <a:pt x="20" y="117"/>
                      <a:pt x="20" y="117"/>
                      <a:pt x="20" y="117"/>
                    </a:cubicBezTo>
                    <a:cubicBezTo>
                      <a:pt x="16" y="134"/>
                      <a:pt x="16" y="134"/>
                      <a:pt x="16" y="134"/>
                    </a:cubicBezTo>
                    <a:cubicBezTo>
                      <a:pt x="33" y="135"/>
                      <a:pt x="33" y="135"/>
                      <a:pt x="33" y="135"/>
                    </a:cubicBezTo>
                    <a:cubicBezTo>
                      <a:pt x="34" y="152"/>
                      <a:pt x="34" y="152"/>
                      <a:pt x="34" y="152"/>
                    </a:cubicBezTo>
                    <a:cubicBezTo>
                      <a:pt x="51" y="148"/>
                      <a:pt x="51" y="148"/>
                      <a:pt x="51" y="148"/>
                    </a:cubicBezTo>
                    <a:cubicBezTo>
                      <a:pt x="58" y="164"/>
                      <a:pt x="58" y="164"/>
                      <a:pt x="58" y="164"/>
                    </a:cubicBezTo>
                    <a:cubicBezTo>
                      <a:pt x="72" y="155"/>
                      <a:pt x="72" y="155"/>
                      <a:pt x="72" y="155"/>
                    </a:cubicBezTo>
                    <a:cubicBezTo>
                      <a:pt x="84" y="168"/>
                      <a:pt x="84" y="168"/>
                      <a:pt x="84" y="168"/>
                    </a:cubicBezTo>
                    <a:cubicBezTo>
                      <a:pt x="95" y="155"/>
                      <a:pt x="95" y="155"/>
                      <a:pt x="95" y="155"/>
                    </a:cubicBezTo>
                    <a:cubicBezTo>
                      <a:pt x="110" y="164"/>
                      <a:pt x="110" y="164"/>
                      <a:pt x="110" y="164"/>
                    </a:cubicBezTo>
                    <a:cubicBezTo>
                      <a:pt x="116" y="148"/>
                      <a:pt x="116" y="148"/>
                      <a:pt x="116" y="148"/>
                    </a:cubicBezTo>
                    <a:cubicBezTo>
                      <a:pt x="133" y="152"/>
                      <a:pt x="133" y="152"/>
                      <a:pt x="133" y="152"/>
                    </a:cubicBezTo>
                    <a:cubicBezTo>
                      <a:pt x="134" y="135"/>
                      <a:pt x="134" y="135"/>
                      <a:pt x="134" y="135"/>
                    </a:cubicBezTo>
                    <a:cubicBezTo>
                      <a:pt x="152" y="134"/>
                      <a:pt x="152" y="134"/>
                      <a:pt x="152" y="134"/>
                    </a:cubicBezTo>
                    <a:cubicBezTo>
                      <a:pt x="147" y="117"/>
                      <a:pt x="147" y="117"/>
                      <a:pt x="147" y="117"/>
                    </a:cubicBezTo>
                    <a:cubicBezTo>
                      <a:pt x="163" y="110"/>
                      <a:pt x="163" y="110"/>
                      <a:pt x="163" y="110"/>
                    </a:cubicBezTo>
                    <a:lnTo>
                      <a:pt x="154" y="96"/>
                    </a:lnTo>
                    <a:close/>
                    <a:moveTo>
                      <a:pt x="84" y="148"/>
                    </a:moveTo>
                    <a:cubicBezTo>
                      <a:pt x="50" y="148"/>
                      <a:pt x="22" y="120"/>
                      <a:pt x="22" y="86"/>
                    </a:cubicBezTo>
                    <a:cubicBezTo>
                      <a:pt x="22" y="51"/>
                      <a:pt x="50" y="24"/>
                      <a:pt x="84" y="24"/>
                    </a:cubicBezTo>
                    <a:cubicBezTo>
                      <a:pt x="118" y="24"/>
                      <a:pt x="146" y="51"/>
                      <a:pt x="146" y="86"/>
                    </a:cubicBezTo>
                    <a:cubicBezTo>
                      <a:pt x="146" y="120"/>
                      <a:pt x="118" y="148"/>
                      <a:pt x="84" y="14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27"/>
              <p:cNvSpPr>
                <a:spLocks/>
              </p:cNvSpPr>
              <p:nvPr/>
            </p:nvSpPr>
            <p:spPr bwMode="auto">
              <a:xfrm>
                <a:off x="5640356" y="3892580"/>
                <a:ext cx="957576" cy="537586"/>
              </a:xfrm>
              <a:custGeom>
                <a:avLst/>
                <a:gdLst>
                  <a:gd name="T0" fmla="*/ 627 w 627"/>
                  <a:gd name="T1" fmla="*/ 0 h 352"/>
                  <a:gd name="T2" fmla="*/ 119 w 627"/>
                  <a:gd name="T3" fmla="*/ 0 h 352"/>
                  <a:gd name="T4" fmla="*/ 119 w 627"/>
                  <a:gd name="T5" fmla="*/ 259 h 352"/>
                  <a:gd name="T6" fmla="*/ 72 w 627"/>
                  <a:gd name="T7" fmla="*/ 241 h 352"/>
                  <a:gd name="T8" fmla="*/ 72 w 627"/>
                  <a:gd name="T9" fmla="*/ 0 h 352"/>
                  <a:gd name="T10" fmla="*/ 45 w 627"/>
                  <a:gd name="T11" fmla="*/ 0 h 352"/>
                  <a:gd name="T12" fmla="*/ 45 w 627"/>
                  <a:gd name="T13" fmla="*/ 232 h 352"/>
                  <a:gd name="T14" fmla="*/ 21 w 627"/>
                  <a:gd name="T15" fmla="*/ 223 h 352"/>
                  <a:gd name="T16" fmla="*/ 21 w 627"/>
                  <a:gd name="T17" fmla="*/ 0 h 352"/>
                  <a:gd name="T18" fmla="*/ 0 w 627"/>
                  <a:gd name="T19" fmla="*/ 0 h 352"/>
                  <a:gd name="T20" fmla="*/ 0 w 627"/>
                  <a:gd name="T21" fmla="*/ 215 h 352"/>
                  <a:gd name="T22" fmla="*/ 373 w 627"/>
                  <a:gd name="T23" fmla="*/ 352 h 352"/>
                  <a:gd name="T24" fmla="*/ 627 w 627"/>
                  <a:gd name="T25" fmla="*/ 259 h 352"/>
                  <a:gd name="T26" fmla="*/ 627 w 627"/>
                  <a:gd name="T2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7" h="352">
                    <a:moveTo>
                      <a:pt x="627" y="0"/>
                    </a:moveTo>
                    <a:lnTo>
                      <a:pt x="119" y="0"/>
                    </a:lnTo>
                    <a:lnTo>
                      <a:pt x="119" y="259"/>
                    </a:lnTo>
                    <a:lnTo>
                      <a:pt x="72" y="241"/>
                    </a:lnTo>
                    <a:lnTo>
                      <a:pt x="72" y="0"/>
                    </a:lnTo>
                    <a:lnTo>
                      <a:pt x="45" y="0"/>
                    </a:lnTo>
                    <a:lnTo>
                      <a:pt x="45" y="232"/>
                    </a:lnTo>
                    <a:lnTo>
                      <a:pt x="21" y="223"/>
                    </a:lnTo>
                    <a:lnTo>
                      <a:pt x="21" y="0"/>
                    </a:lnTo>
                    <a:lnTo>
                      <a:pt x="0" y="0"/>
                    </a:lnTo>
                    <a:lnTo>
                      <a:pt x="0" y="215"/>
                    </a:lnTo>
                    <a:lnTo>
                      <a:pt x="373" y="352"/>
                    </a:lnTo>
                    <a:lnTo>
                      <a:pt x="627" y="259"/>
                    </a:lnTo>
                    <a:lnTo>
                      <a:pt x="627"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28"/>
              <p:cNvSpPr>
                <a:spLocks/>
              </p:cNvSpPr>
              <p:nvPr/>
            </p:nvSpPr>
            <p:spPr bwMode="auto">
              <a:xfrm>
                <a:off x="6643748" y="3892580"/>
                <a:ext cx="135924" cy="377227"/>
              </a:xfrm>
              <a:custGeom>
                <a:avLst/>
                <a:gdLst>
                  <a:gd name="T0" fmla="*/ 65 w 89"/>
                  <a:gd name="T1" fmla="*/ 0 h 247"/>
                  <a:gd name="T2" fmla="*/ 65 w 89"/>
                  <a:gd name="T3" fmla="*/ 223 h 247"/>
                  <a:gd name="T4" fmla="*/ 41 w 89"/>
                  <a:gd name="T5" fmla="*/ 232 h 247"/>
                  <a:gd name="T6" fmla="*/ 41 w 89"/>
                  <a:gd name="T7" fmla="*/ 0 h 247"/>
                  <a:gd name="T8" fmla="*/ 14 w 89"/>
                  <a:gd name="T9" fmla="*/ 0 h 247"/>
                  <a:gd name="T10" fmla="*/ 14 w 89"/>
                  <a:gd name="T11" fmla="*/ 241 h 247"/>
                  <a:gd name="T12" fmla="*/ 0 w 89"/>
                  <a:gd name="T13" fmla="*/ 247 h 247"/>
                  <a:gd name="T14" fmla="*/ 89 w 89"/>
                  <a:gd name="T15" fmla="*/ 215 h 247"/>
                  <a:gd name="T16" fmla="*/ 89 w 89"/>
                  <a:gd name="T17" fmla="*/ 0 h 247"/>
                  <a:gd name="T18" fmla="*/ 65 w 89"/>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247">
                    <a:moveTo>
                      <a:pt x="65" y="0"/>
                    </a:moveTo>
                    <a:lnTo>
                      <a:pt x="65" y="223"/>
                    </a:lnTo>
                    <a:lnTo>
                      <a:pt x="41" y="232"/>
                    </a:lnTo>
                    <a:lnTo>
                      <a:pt x="41" y="0"/>
                    </a:lnTo>
                    <a:lnTo>
                      <a:pt x="14" y="0"/>
                    </a:lnTo>
                    <a:lnTo>
                      <a:pt x="14" y="241"/>
                    </a:lnTo>
                    <a:lnTo>
                      <a:pt x="0" y="247"/>
                    </a:lnTo>
                    <a:lnTo>
                      <a:pt x="89" y="215"/>
                    </a:lnTo>
                    <a:lnTo>
                      <a:pt x="89" y="0"/>
                    </a:lnTo>
                    <a:lnTo>
                      <a:pt x="6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2" name="TextBox 81"/>
            <p:cNvSpPr txBox="1"/>
            <p:nvPr/>
          </p:nvSpPr>
          <p:spPr>
            <a:xfrm>
              <a:off x="9264139" y="4736233"/>
              <a:ext cx="1083236" cy="52175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Segoe UI Black" panose="020B0A02040204020203" pitchFamily="34" charset="0"/>
                  <a:cs typeface="Segoe UI Black" panose="020B0A02040204020203" pitchFamily="34" charset="0"/>
                </a:rPr>
                <a:t>99</a:t>
              </a:r>
              <a:r>
                <a:rPr kumimoji="0" lang="en-US" sz="1200" b="1" i="0" u="none" strike="noStrike" kern="1200" cap="none" spc="0" normalizeH="0" baseline="0" noProof="0" dirty="0">
                  <a:ln>
                    <a:noFill/>
                  </a:ln>
                  <a:solidFill>
                    <a:srgbClr val="FFFFFF"/>
                  </a:solidFill>
                  <a:effectLst/>
                  <a:uLnTx/>
                  <a:uFillTx/>
                  <a:latin typeface="Segoe UI"/>
                  <a:ea typeface="Segoe UI Black" panose="020B0A02040204020203" pitchFamily="34" charset="0"/>
                  <a:cs typeface="Segoe UI Black" panose="020B0A02040204020203" pitchFamily="34" charset="0"/>
                </a:rPr>
                <a:t>.99%</a:t>
              </a:r>
            </a:p>
          </p:txBody>
        </p:sp>
        <p:sp>
          <p:nvSpPr>
            <p:cNvPr id="83" name="TextBox 82"/>
            <p:cNvSpPr txBox="1"/>
            <p:nvPr/>
          </p:nvSpPr>
          <p:spPr>
            <a:xfrm>
              <a:off x="9367018" y="3413915"/>
              <a:ext cx="877472" cy="6020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egoe UI"/>
                  <a:ea typeface="Segoe UI Black" panose="020B0A02040204020203" pitchFamily="34" charset="0"/>
                  <a:cs typeface="Segoe UI Black" panose="020B0A02040204020203" pitchFamily="34" charset="0"/>
                </a:rPr>
                <a:t>HA</a:t>
              </a:r>
            </a:p>
          </p:txBody>
        </p:sp>
      </p:grpSp>
      <p:grpSp>
        <p:nvGrpSpPr>
          <p:cNvPr id="4" name="Group 3"/>
          <p:cNvGrpSpPr/>
          <p:nvPr/>
        </p:nvGrpSpPr>
        <p:grpSpPr>
          <a:xfrm>
            <a:off x="8632723" y="3189074"/>
            <a:ext cx="1461284" cy="1946496"/>
            <a:chOff x="8299583" y="3071107"/>
            <a:chExt cx="1461284" cy="1946496"/>
          </a:xfrm>
        </p:grpSpPr>
        <p:sp>
          <p:nvSpPr>
            <p:cNvPr id="78" name="Oval 77"/>
            <p:cNvSpPr/>
            <p:nvPr/>
          </p:nvSpPr>
          <p:spPr>
            <a:xfrm>
              <a:off x="8459160" y="3745568"/>
              <a:ext cx="1155237" cy="11552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57" name="Group 56"/>
            <p:cNvGrpSpPr/>
            <p:nvPr/>
          </p:nvGrpSpPr>
          <p:grpSpPr>
            <a:xfrm>
              <a:off x="8299583" y="3071107"/>
              <a:ext cx="1461284" cy="1946496"/>
              <a:chOff x="5640356" y="3892580"/>
              <a:chExt cx="1139316" cy="1517620"/>
            </a:xfrm>
            <a:solidFill>
              <a:schemeClr val="accent4"/>
            </a:solidFill>
          </p:grpSpPr>
          <p:sp>
            <p:nvSpPr>
              <p:cNvPr id="74" name="Oval 25"/>
              <p:cNvSpPr>
                <a:spLocks noChangeArrowheads="1"/>
              </p:cNvSpPr>
              <p:nvPr/>
            </p:nvSpPr>
            <p:spPr bwMode="auto">
              <a:xfrm>
                <a:off x="5883437" y="4534521"/>
                <a:ext cx="662316" cy="6645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26"/>
              <p:cNvSpPr>
                <a:spLocks noEditPoints="1"/>
              </p:cNvSpPr>
              <p:nvPr/>
            </p:nvSpPr>
            <p:spPr bwMode="auto">
              <a:xfrm>
                <a:off x="5656740" y="4296712"/>
                <a:ext cx="1115712" cy="1113488"/>
              </a:xfrm>
              <a:custGeom>
                <a:avLst/>
                <a:gdLst>
                  <a:gd name="T0" fmla="*/ 154 w 168"/>
                  <a:gd name="T1" fmla="*/ 96 h 168"/>
                  <a:gd name="T2" fmla="*/ 168 w 168"/>
                  <a:gd name="T3" fmla="*/ 84 h 168"/>
                  <a:gd name="T4" fmla="*/ 154 w 168"/>
                  <a:gd name="T5" fmla="*/ 73 h 168"/>
                  <a:gd name="T6" fmla="*/ 163 w 168"/>
                  <a:gd name="T7" fmla="*/ 58 h 168"/>
                  <a:gd name="T8" fmla="*/ 147 w 168"/>
                  <a:gd name="T9" fmla="*/ 52 h 168"/>
                  <a:gd name="T10" fmla="*/ 152 w 168"/>
                  <a:gd name="T11" fmla="*/ 35 h 168"/>
                  <a:gd name="T12" fmla="*/ 134 w 168"/>
                  <a:gd name="T13" fmla="*/ 34 h 168"/>
                  <a:gd name="T14" fmla="*/ 133 w 168"/>
                  <a:gd name="T15" fmla="*/ 16 h 168"/>
                  <a:gd name="T16" fmla="*/ 116 w 168"/>
                  <a:gd name="T17" fmla="*/ 21 h 168"/>
                  <a:gd name="T18" fmla="*/ 110 w 168"/>
                  <a:gd name="T19" fmla="*/ 4 h 168"/>
                  <a:gd name="T20" fmla="*/ 95 w 168"/>
                  <a:gd name="T21" fmla="*/ 14 h 168"/>
                  <a:gd name="T22" fmla="*/ 84 w 168"/>
                  <a:gd name="T23" fmla="*/ 0 h 168"/>
                  <a:gd name="T24" fmla="*/ 72 w 168"/>
                  <a:gd name="T25" fmla="*/ 14 h 168"/>
                  <a:gd name="T26" fmla="*/ 58 w 168"/>
                  <a:gd name="T27" fmla="*/ 4 h 168"/>
                  <a:gd name="T28" fmla="*/ 51 w 168"/>
                  <a:gd name="T29" fmla="*/ 21 h 168"/>
                  <a:gd name="T30" fmla="*/ 34 w 168"/>
                  <a:gd name="T31" fmla="*/ 16 h 168"/>
                  <a:gd name="T32" fmla="*/ 33 w 168"/>
                  <a:gd name="T33" fmla="*/ 34 h 168"/>
                  <a:gd name="T34" fmla="*/ 16 w 168"/>
                  <a:gd name="T35" fmla="*/ 35 h 168"/>
                  <a:gd name="T36" fmla="*/ 20 w 168"/>
                  <a:gd name="T37" fmla="*/ 52 h 168"/>
                  <a:gd name="T38" fmla="*/ 4 w 168"/>
                  <a:gd name="T39" fmla="*/ 58 h 168"/>
                  <a:gd name="T40" fmla="*/ 13 w 168"/>
                  <a:gd name="T41" fmla="*/ 73 h 168"/>
                  <a:gd name="T42" fmla="*/ 0 w 168"/>
                  <a:gd name="T43" fmla="*/ 84 h 168"/>
                  <a:gd name="T44" fmla="*/ 13 w 168"/>
                  <a:gd name="T45" fmla="*/ 96 h 168"/>
                  <a:gd name="T46" fmla="*/ 4 w 168"/>
                  <a:gd name="T47" fmla="*/ 110 h 168"/>
                  <a:gd name="T48" fmla="*/ 20 w 168"/>
                  <a:gd name="T49" fmla="*/ 117 h 168"/>
                  <a:gd name="T50" fmla="*/ 16 w 168"/>
                  <a:gd name="T51" fmla="*/ 134 h 168"/>
                  <a:gd name="T52" fmla="*/ 33 w 168"/>
                  <a:gd name="T53" fmla="*/ 135 h 168"/>
                  <a:gd name="T54" fmla="*/ 34 w 168"/>
                  <a:gd name="T55" fmla="*/ 152 h 168"/>
                  <a:gd name="T56" fmla="*/ 51 w 168"/>
                  <a:gd name="T57" fmla="*/ 148 h 168"/>
                  <a:gd name="T58" fmla="*/ 58 w 168"/>
                  <a:gd name="T59" fmla="*/ 164 h 168"/>
                  <a:gd name="T60" fmla="*/ 72 w 168"/>
                  <a:gd name="T61" fmla="*/ 155 h 168"/>
                  <a:gd name="T62" fmla="*/ 84 w 168"/>
                  <a:gd name="T63" fmla="*/ 168 h 168"/>
                  <a:gd name="T64" fmla="*/ 95 w 168"/>
                  <a:gd name="T65" fmla="*/ 155 h 168"/>
                  <a:gd name="T66" fmla="*/ 110 w 168"/>
                  <a:gd name="T67" fmla="*/ 164 h 168"/>
                  <a:gd name="T68" fmla="*/ 116 w 168"/>
                  <a:gd name="T69" fmla="*/ 148 h 168"/>
                  <a:gd name="T70" fmla="*/ 133 w 168"/>
                  <a:gd name="T71" fmla="*/ 152 h 168"/>
                  <a:gd name="T72" fmla="*/ 134 w 168"/>
                  <a:gd name="T73" fmla="*/ 135 h 168"/>
                  <a:gd name="T74" fmla="*/ 152 w 168"/>
                  <a:gd name="T75" fmla="*/ 134 h 168"/>
                  <a:gd name="T76" fmla="*/ 147 w 168"/>
                  <a:gd name="T77" fmla="*/ 117 h 168"/>
                  <a:gd name="T78" fmla="*/ 163 w 168"/>
                  <a:gd name="T79" fmla="*/ 110 h 168"/>
                  <a:gd name="T80" fmla="*/ 154 w 168"/>
                  <a:gd name="T81" fmla="*/ 96 h 168"/>
                  <a:gd name="T82" fmla="*/ 84 w 168"/>
                  <a:gd name="T83" fmla="*/ 148 h 168"/>
                  <a:gd name="T84" fmla="*/ 22 w 168"/>
                  <a:gd name="T85" fmla="*/ 86 h 168"/>
                  <a:gd name="T86" fmla="*/ 84 w 168"/>
                  <a:gd name="T87" fmla="*/ 24 h 168"/>
                  <a:gd name="T88" fmla="*/ 146 w 168"/>
                  <a:gd name="T89" fmla="*/ 86 h 168"/>
                  <a:gd name="T90" fmla="*/ 84 w 168"/>
                  <a:gd name="T91" fmla="*/ 14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8" h="168">
                    <a:moveTo>
                      <a:pt x="154" y="96"/>
                    </a:moveTo>
                    <a:cubicBezTo>
                      <a:pt x="168" y="84"/>
                      <a:pt x="168" y="84"/>
                      <a:pt x="168" y="84"/>
                    </a:cubicBezTo>
                    <a:cubicBezTo>
                      <a:pt x="154" y="73"/>
                      <a:pt x="154" y="73"/>
                      <a:pt x="154" y="73"/>
                    </a:cubicBezTo>
                    <a:cubicBezTo>
                      <a:pt x="163" y="58"/>
                      <a:pt x="163" y="58"/>
                      <a:pt x="163" y="58"/>
                    </a:cubicBezTo>
                    <a:cubicBezTo>
                      <a:pt x="147" y="52"/>
                      <a:pt x="147" y="52"/>
                      <a:pt x="147" y="52"/>
                    </a:cubicBezTo>
                    <a:cubicBezTo>
                      <a:pt x="152" y="35"/>
                      <a:pt x="152" y="35"/>
                      <a:pt x="152" y="35"/>
                    </a:cubicBezTo>
                    <a:cubicBezTo>
                      <a:pt x="134" y="34"/>
                      <a:pt x="134" y="34"/>
                      <a:pt x="134" y="34"/>
                    </a:cubicBezTo>
                    <a:cubicBezTo>
                      <a:pt x="133" y="16"/>
                      <a:pt x="133" y="16"/>
                      <a:pt x="133" y="16"/>
                    </a:cubicBezTo>
                    <a:cubicBezTo>
                      <a:pt x="116" y="21"/>
                      <a:pt x="116" y="21"/>
                      <a:pt x="116" y="21"/>
                    </a:cubicBezTo>
                    <a:cubicBezTo>
                      <a:pt x="110" y="4"/>
                      <a:pt x="110" y="4"/>
                      <a:pt x="110" y="4"/>
                    </a:cubicBezTo>
                    <a:cubicBezTo>
                      <a:pt x="95" y="14"/>
                      <a:pt x="95" y="14"/>
                      <a:pt x="95" y="14"/>
                    </a:cubicBezTo>
                    <a:cubicBezTo>
                      <a:pt x="84" y="0"/>
                      <a:pt x="84" y="0"/>
                      <a:pt x="84" y="0"/>
                    </a:cubicBezTo>
                    <a:cubicBezTo>
                      <a:pt x="72" y="14"/>
                      <a:pt x="72" y="14"/>
                      <a:pt x="72" y="14"/>
                    </a:cubicBezTo>
                    <a:cubicBezTo>
                      <a:pt x="58" y="4"/>
                      <a:pt x="58" y="4"/>
                      <a:pt x="58" y="4"/>
                    </a:cubicBezTo>
                    <a:cubicBezTo>
                      <a:pt x="51" y="21"/>
                      <a:pt x="51" y="21"/>
                      <a:pt x="51" y="21"/>
                    </a:cubicBezTo>
                    <a:cubicBezTo>
                      <a:pt x="34" y="16"/>
                      <a:pt x="34" y="16"/>
                      <a:pt x="34" y="16"/>
                    </a:cubicBezTo>
                    <a:cubicBezTo>
                      <a:pt x="33" y="34"/>
                      <a:pt x="33" y="34"/>
                      <a:pt x="33" y="34"/>
                    </a:cubicBezTo>
                    <a:cubicBezTo>
                      <a:pt x="16" y="35"/>
                      <a:pt x="16" y="35"/>
                      <a:pt x="16" y="35"/>
                    </a:cubicBezTo>
                    <a:cubicBezTo>
                      <a:pt x="20" y="52"/>
                      <a:pt x="20" y="52"/>
                      <a:pt x="20" y="52"/>
                    </a:cubicBezTo>
                    <a:cubicBezTo>
                      <a:pt x="4" y="58"/>
                      <a:pt x="4" y="58"/>
                      <a:pt x="4" y="58"/>
                    </a:cubicBezTo>
                    <a:cubicBezTo>
                      <a:pt x="13" y="73"/>
                      <a:pt x="13" y="73"/>
                      <a:pt x="13" y="73"/>
                    </a:cubicBezTo>
                    <a:cubicBezTo>
                      <a:pt x="0" y="84"/>
                      <a:pt x="0" y="84"/>
                      <a:pt x="0" y="84"/>
                    </a:cubicBezTo>
                    <a:cubicBezTo>
                      <a:pt x="13" y="96"/>
                      <a:pt x="13" y="96"/>
                      <a:pt x="13" y="96"/>
                    </a:cubicBezTo>
                    <a:cubicBezTo>
                      <a:pt x="4" y="110"/>
                      <a:pt x="4" y="110"/>
                      <a:pt x="4" y="110"/>
                    </a:cubicBezTo>
                    <a:cubicBezTo>
                      <a:pt x="20" y="117"/>
                      <a:pt x="20" y="117"/>
                      <a:pt x="20" y="117"/>
                    </a:cubicBezTo>
                    <a:cubicBezTo>
                      <a:pt x="16" y="134"/>
                      <a:pt x="16" y="134"/>
                      <a:pt x="16" y="134"/>
                    </a:cubicBezTo>
                    <a:cubicBezTo>
                      <a:pt x="33" y="135"/>
                      <a:pt x="33" y="135"/>
                      <a:pt x="33" y="135"/>
                    </a:cubicBezTo>
                    <a:cubicBezTo>
                      <a:pt x="34" y="152"/>
                      <a:pt x="34" y="152"/>
                      <a:pt x="34" y="152"/>
                    </a:cubicBezTo>
                    <a:cubicBezTo>
                      <a:pt x="51" y="148"/>
                      <a:pt x="51" y="148"/>
                      <a:pt x="51" y="148"/>
                    </a:cubicBezTo>
                    <a:cubicBezTo>
                      <a:pt x="58" y="164"/>
                      <a:pt x="58" y="164"/>
                      <a:pt x="58" y="164"/>
                    </a:cubicBezTo>
                    <a:cubicBezTo>
                      <a:pt x="72" y="155"/>
                      <a:pt x="72" y="155"/>
                      <a:pt x="72" y="155"/>
                    </a:cubicBezTo>
                    <a:cubicBezTo>
                      <a:pt x="84" y="168"/>
                      <a:pt x="84" y="168"/>
                      <a:pt x="84" y="168"/>
                    </a:cubicBezTo>
                    <a:cubicBezTo>
                      <a:pt x="95" y="155"/>
                      <a:pt x="95" y="155"/>
                      <a:pt x="95" y="155"/>
                    </a:cubicBezTo>
                    <a:cubicBezTo>
                      <a:pt x="110" y="164"/>
                      <a:pt x="110" y="164"/>
                      <a:pt x="110" y="164"/>
                    </a:cubicBezTo>
                    <a:cubicBezTo>
                      <a:pt x="116" y="148"/>
                      <a:pt x="116" y="148"/>
                      <a:pt x="116" y="148"/>
                    </a:cubicBezTo>
                    <a:cubicBezTo>
                      <a:pt x="133" y="152"/>
                      <a:pt x="133" y="152"/>
                      <a:pt x="133" y="152"/>
                    </a:cubicBezTo>
                    <a:cubicBezTo>
                      <a:pt x="134" y="135"/>
                      <a:pt x="134" y="135"/>
                      <a:pt x="134" y="135"/>
                    </a:cubicBezTo>
                    <a:cubicBezTo>
                      <a:pt x="152" y="134"/>
                      <a:pt x="152" y="134"/>
                      <a:pt x="152" y="134"/>
                    </a:cubicBezTo>
                    <a:cubicBezTo>
                      <a:pt x="147" y="117"/>
                      <a:pt x="147" y="117"/>
                      <a:pt x="147" y="117"/>
                    </a:cubicBezTo>
                    <a:cubicBezTo>
                      <a:pt x="163" y="110"/>
                      <a:pt x="163" y="110"/>
                      <a:pt x="163" y="110"/>
                    </a:cubicBezTo>
                    <a:lnTo>
                      <a:pt x="154" y="96"/>
                    </a:lnTo>
                    <a:close/>
                    <a:moveTo>
                      <a:pt x="84" y="148"/>
                    </a:moveTo>
                    <a:cubicBezTo>
                      <a:pt x="50" y="148"/>
                      <a:pt x="22" y="120"/>
                      <a:pt x="22" y="86"/>
                    </a:cubicBezTo>
                    <a:cubicBezTo>
                      <a:pt x="22" y="51"/>
                      <a:pt x="50" y="24"/>
                      <a:pt x="84" y="24"/>
                    </a:cubicBezTo>
                    <a:cubicBezTo>
                      <a:pt x="118" y="24"/>
                      <a:pt x="146" y="51"/>
                      <a:pt x="146" y="86"/>
                    </a:cubicBezTo>
                    <a:cubicBezTo>
                      <a:pt x="146" y="120"/>
                      <a:pt x="118" y="148"/>
                      <a:pt x="84" y="14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27"/>
              <p:cNvSpPr>
                <a:spLocks/>
              </p:cNvSpPr>
              <p:nvPr/>
            </p:nvSpPr>
            <p:spPr bwMode="auto">
              <a:xfrm>
                <a:off x="5640356" y="3892580"/>
                <a:ext cx="957576" cy="537586"/>
              </a:xfrm>
              <a:custGeom>
                <a:avLst/>
                <a:gdLst>
                  <a:gd name="T0" fmla="*/ 627 w 627"/>
                  <a:gd name="T1" fmla="*/ 0 h 352"/>
                  <a:gd name="T2" fmla="*/ 119 w 627"/>
                  <a:gd name="T3" fmla="*/ 0 h 352"/>
                  <a:gd name="T4" fmla="*/ 119 w 627"/>
                  <a:gd name="T5" fmla="*/ 259 h 352"/>
                  <a:gd name="T6" fmla="*/ 72 w 627"/>
                  <a:gd name="T7" fmla="*/ 241 h 352"/>
                  <a:gd name="T8" fmla="*/ 72 w 627"/>
                  <a:gd name="T9" fmla="*/ 0 h 352"/>
                  <a:gd name="T10" fmla="*/ 45 w 627"/>
                  <a:gd name="T11" fmla="*/ 0 h 352"/>
                  <a:gd name="T12" fmla="*/ 45 w 627"/>
                  <a:gd name="T13" fmla="*/ 232 h 352"/>
                  <a:gd name="T14" fmla="*/ 21 w 627"/>
                  <a:gd name="T15" fmla="*/ 223 h 352"/>
                  <a:gd name="T16" fmla="*/ 21 w 627"/>
                  <a:gd name="T17" fmla="*/ 0 h 352"/>
                  <a:gd name="T18" fmla="*/ 0 w 627"/>
                  <a:gd name="T19" fmla="*/ 0 h 352"/>
                  <a:gd name="T20" fmla="*/ 0 w 627"/>
                  <a:gd name="T21" fmla="*/ 215 h 352"/>
                  <a:gd name="T22" fmla="*/ 373 w 627"/>
                  <a:gd name="T23" fmla="*/ 352 h 352"/>
                  <a:gd name="T24" fmla="*/ 627 w 627"/>
                  <a:gd name="T25" fmla="*/ 259 h 352"/>
                  <a:gd name="T26" fmla="*/ 627 w 627"/>
                  <a:gd name="T2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7" h="352">
                    <a:moveTo>
                      <a:pt x="627" y="0"/>
                    </a:moveTo>
                    <a:lnTo>
                      <a:pt x="119" y="0"/>
                    </a:lnTo>
                    <a:lnTo>
                      <a:pt x="119" y="259"/>
                    </a:lnTo>
                    <a:lnTo>
                      <a:pt x="72" y="241"/>
                    </a:lnTo>
                    <a:lnTo>
                      <a:pt x="72" y="0"/>
                    </a:lnTo>
                    <a:lnTo>
                      <a:pt x="45" y="0"/>
                    </a:lnTo>
                    <a:lnTo>
                      <a:pt x="45" y="232"/>
                    </a:lnTo>
                    <a:lnTo>
                      <a:pt x="21" y="223"/>
                    </a:lnTo>
                    <a:lnTo>
                      <a:pt x="21" y="0"/>
                    </a:lnTo>
                    <a:lnTo>
                      <a:pt x="0" y="0"/>
                    </a:lnTo>
                    <a:lnTo>
                      <a:pt x="0" y="215"/>
                    </a:lnTo>
                    <a:lnTo>
                      <a:pt x="373" y="352"/>
                    </a:lnTo>
                    <a:lnTo>
                      <a:pt x="627" y="259"/>
                    </a:lnTo>
                    <a:lnTo>
                      <a:pt x="627"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28"/>
              <p:cNvSpPr>
                <a:spLocks/>
              </p:cNvSpPr>
              <p:nvPr/>
            </p:nvSpPr>
            <p:spPr bwMode="auto">
              <a:xfrm>
                <a:off x="6643748" y="3892580"/>
                <a:ext cx="135924" cy="377227"/>
              </a:xfrm>
              <a:custGeom>
                <a:avLst/>
                <a:gdLst>
                  <a:gd name="T0" fmla="*/ 65 w 89"/>
                  <a:gd name="T1" fmla="*/ 0 h 247"/>
                  <a:gd name="T2" fmla="*/ 65 w 89"/>
                  <a:gd name="T3" fmla="*/ 223 h 247"/>
                  <a:gd name="T4" fmla="*/ 41 w 89"/>
                  <a:gd name="T5" fmla="*/ 232 h 247"/>
                  <a:gd name="T6" fmla="*/ 41 w 89"/>
                  <a:gd name="T7" fmla="*/ 0 h 247"/>
                  <a:gd name="T8" fmla="*/ 14 w 89"/>
                  <a:gd name="T9" fmla="*/ 0 h 247"/>
                  <a:gd name="T10" fmla="*/ 14 w 89"/>
                  <a:gd name="T11" fmla="*/ 241 h 247"/>
                  <a:gd name="T12" fmla="*/ 0 w 89"/>
                  <a:gd name="T13" fmla="*/ 247 h 247"/>
                  <a:gd name="T14" fmla="*/ 89 w 89"/>
                  <a:gd name="T15" fmla="*/ 215 h 247"/>
                  <a:gd name="T16" fmla="*/ 89 w 89"/>
                  <a:gd name="T17" fmla="*/ 0 h 247"/>
                  <a:gd name="T18" fmla="*/ 65 w 89"/>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247">
                    <a:moveTo>
                      <a:pt x="65" y="0"/>
                    </a:moveTo>
                    <a:lnTo>
                      <a:pt x="65" y="223"/>
                    </a:lnTo>
                    <a:lnTo>
                      <a:pt x="41" y="232"/>
                    </a:lnTo>
                    <a:lnTo>
                      <a:pt x="41" y="0"/>
                    </a:lnTo>
                    <a:lnTo>
                      <a:pt x="14" y="0"/>
                    </a:lnTo>
                    <a:lnTo>
                      <a:pt x="14" y="241"/>
                    </a:lnTo>
                    <a:lnTo>
                      <a:pt x="0" y="247"/>
                    </a:lnTo>
                    <a:lnTo>
                      <a:pt x="89" y="215"/>
                    </a:lnTo>
                    <a:lnTo>
                      <a:pt x="89" y="0"/>
                    </a:lnTo>
                    <a:lnTo>
                      <a:pt x="6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62" name="TextBox 61"/>
            <p:cNvSpPr txBox="1"/>
            <p:nvPr/>
          </p:nvSpPr>
          <p:spPr>
            <a:xfrm>
              <a:off x="8510381" y="3208545"/>
              <a:ext cx="1051442"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Segoe UI Black" panose="020B0A02040204020203" pitchFamily="34" charset="0"/>
                  <a:cs typeface="Segoe UI Black" panose="020B0A02040204020203" pitchFamily="34" charset="0"/>
                </a:rPr>
                <a:t>Throughput</a:t>
              </a:r>
              <a:endParaRPr kumimoji="0" lang="en-US" sz="6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63" name="TextBox 62"/>
            <p:cNvSpPr txBox="1"/>
            <p:nvPr/>
          </p:nvSpPr>
          <p:spPr>
            <a:xfrm>
              <a:off x="8544430" y="4189821"/>
              <a:ext cx="983338"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Segoe UI"/>
                  <a:ea typeface="Segoe UI Black" panose="020B0A02040204020203" pitchFamily="34" charset="0"/>
                  <a:cs typeface="Segoe UI Black" panose="020B0A02040204020203" pitchFamily="34" charset="0"/>
                </a:rPr>
                <a:t>Guaranteed</a:t>
              </a:r>
            </a:p>
          </p:txBody>
        </p:sp>
      </p:grpSp>
      <p:grpSp>
        <p:nvGrpSpPr>
          <p:cNvPr id="2" name="Group 1"/>
          <p:cNvGrpSpPr/>
          <p:nvPr/>
        </p:nvGrpSpPr>
        <p:grpSpPr>
          <a:xfrm>
            <a:off x="10407950" y="4025357"/>
            <a:ext cx="1461284" cy="1946496"/>
            <a:chOff x="9884176" y="3552718"/>
            <a:chExt cx="1461284" cy="1946496"/>
          </a:xfrm>
        </p:grpSpPr>
        <p:sp>
          <p:nvSpPr>
            <p:cNvPr id="72" name="Oval 71"/>
            <p:cNvSpPr/>
            <p:nvPr/>
          </p:nvSpPr>
          <p:spPr>
            <a:xfrm>
              <a:off x="10041595" y="4220503"/>
              <a:ext cx="1155237" cy="11552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5" name="Group 64"/>
            <p:cNvGrpSpPr/>
            <p:nvPr/>
          </p:nvGrpSpPr>
          <p:grpSpPr>
            <a:xfrm>
              <a:off x="9884176" y="3552718"/>
              <a:ext cx="1461284" cy="1946496"/>
              <a:chOff x="5640356" y="3892580"/>
              <a:chExt cx="1139316" cy="1517620"/>
            </a:xfrm>
            <a:solidFill>
              <a:schemeClr val="accent3"/>
            </a:solidFill>
          </p:grpSpPr>
          <p:sp>
            <p:nvSpPr>
              <p:cNvPr id="68" name="Oval 25"/>
              <p:cNvSpPr>
                <a:spLocks noChangeArrowheads="1"/>
              </p:cNvSpPr>
              <p:nvPr/>
            </p:nvSpPr>
            <p:spPr bwMode="auto">
              <a:xfrm>
                <a:off x="5883437" y="4534521"/>
                <a:ext cx="662316" cy="66453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26"/>
              <p:cNvSpPr>
                <a:spLocks noEditPoints="1"/>
              </p:cNvSpPr>
              <p:nvPr/>
            </p:nvSpPr>
            <p:spPr bwMode="auto">
              <a:xfrm>
                <a:off x="5656740" y="4296712"/>
                <a:ext cx="1115712" cy="1113488"/>
              </a:xfrm>
              <a:custGeom>
                <a:avLst/>
                <a:gdLst>
                  <a:gd name="T0" fmla="*/ 154 w 168"/>
                  <a:gd name="T1" fmla="*/ 96 h 168"/>
                  <a:gd name="T2" fmla="*/ 168 w 168"/>
                  <a:gd name="T3" fmla="*/ 84 h 168"/>
                  <a:gd name="T4" fmla="*/ 154 w 168"/>
                  <a:gd name="T5" fmla="*/ 73 h 168"/>
                  <a:gd name="T6" fmla="*/ 163 w 168"/>
                  <a:gd name="T7" fmla="*/ 58 h 168"/>
                  <a:gd name="T8" fmla="*/ 147 w 168"/>
                  <a:gd name="T9" fmla="*/ 52 h 168"/>
                  <a:gd name="T10" fmla="*/ 152 w 168"/>
                  <a:gd name="T11" fmla="*/ 35 h 168"/>
                  <a:gd name="T12" fmla="*/ 134 w 168"/>
                  <a:gd name="T13" fmla="*/ 34 h 168"/>
                  <a:gd name="T14" fmla="*/ 133 w 168"/>
                  <a:gd name="T15" fmla="*/ 16 h 168"/>
                  <a:gd name="T16" fmla="*/ 116 w 168"/>
                  <a:gd name="T17" fmla="*/ 21 h 168"/>
                  <a:gd name="T18" fmla="*/ 110 w 168"/>
                  <a:gd name="T19" fmla="*/ 4 h 168"/>
                  <a:gd name="T20" fmla="*/ 95 w 168"/>
                  <a:gd name="T21" fmla="*/ 14 h 168"/>
                  <a:gd name="T22" fmla="*/ 84 w 168"/>
                  <a:gd name="T23" fmla="*/ 0 h 168"/>
                  <a:gd name="T24" fmla="*/ 72 w 168"/>
                  <a:gd name="T25" fmla="*/ 14 h 168"/>
                  <a:gd name="T26" fmla="*/ 58 w 168"/>
                  <a:gd name="T27" fmla="*/ 4 h 168"/>
                  <a:gd name="T28" fmla="*/ 51 w 168"/>
                  <a:gd name="T29" fmla="*/ 21 h 168"/>
                  <a:gd name="T30" fmla="*/ 34 w 168"/>
                  <a:gd name="T31" fmla="*/ 16 h 168"/>
                  <a:gd name="T32" fmla="*/ 33 w 168"/>
                  <a:gd name="T33" fmla="*/ 34 h 168"/>
                  <a:gd name="T34" fmla="*/ 16 w 168"/>
                  <a:gd name="T35" fmla="*/ 35 h 168"/>
                  <a:gd name="T36" fmla="*/ 20 w 168"/>
                  <a:gd name="T37" fmla="*/ 52 h 168"/>
                  <a:gd name="T38" fmla="*/ 4 w 168"/>
                  <a:gd name="T39" fmla="*/ 58 h 168"/>
                  <a:gd name="T40" fmla="*/ 13 w 168"/>
                  <a:gd name="T41" fmla="*/ 73 h 168"/>
                  <a:gd name="T42" fmla="*/ 0 w 168"/>
                  <a:gd name="T43" fmla="*/ 84 h 168"/>
                  <a:gd name="T44" fmla="*/ 13 w 168"/>
                  <a:gd name="T45" fmla="*/ 96 h 168"/>
                  <a:gd name="T46" fmla="*/ 4 w 168"/>
                  <a:gd name="T47" fmla="*/ 110 h 168"/>
                  <a:gd name="T48" fmla="*/ 20 w 168"/>
                  <a:gd name="T49" fmla="*/ 117 h 168"/>
                  <a:gd name="T50" fmla="*/ 16 w 168"/>
                  <a:gd name="T51" fmla="*/ 134 h 168"/>
                  <a:gd name="T52" fmla="*/ 33 w 168"/>
                  <a:gd name="T53" fmla="*/ 135 h 168"/>
                  <a:gd name="T54" fmla="*/ 34 w 168"/>
                  <a:gd name="T55" fmla="*/ 152 h 168"/>
                  <a:gd name="T56" fmla="*/ 51 w 168"/>
                  <a:gd name="T57" fmla="*/ 148 h 168"/>
                  <a:gd name="T58" fmla="*/ 58 w 168"/>
                  <a:gd name="T59" fmla="*/ 164 h 168"/>
                  <a:gd name="T60" fmla="*/ 72 w 168"/>
                  <a:gd name="T61" fmla="*/ 155 h 168"/>
                  <a:gd name="T62" fmla="*/ 84 w 168"/>
                  <a:gd name="T63" fmla="*/ 168 h 168"/>
                  <a:gd name="T64" fmla="*/ 95 w 168"/>
                  <a:gd name="T65" fmla="*/ 155 h 168"/>
                  <a:gd name="T66" fmla="*/ 110 w 168"/>
                  <a:gd name="T67" fmla="*/ 164 h 168"/>
                  <a:gd name="T68" fmla="*/ 116 w 168"/>
                  <a:gd name="T69" fmla="*/ 148 h 168"/>
                  <a:gd name="T70" fmla="*/ 133 w 168"/>
                  <a:gd name="T71" fmla="*/ 152 h 168"/>
                  <a:gd name="T72" fmla="*/ 134 w 168"/>
                  <a:gd name="T73" fmla="*/ 135 h 168"/>
                  <a:gd name="T74" fmla="*/ 152 w 168"/>
                  <a:gd name="T75" fmla="*/ 134 h 168"/>
                  <a:gd name="T76" fmla="*/ 147 w 168"/>
                  <a:gd name="T77" fmla="*/ 117 h 168"/>
                  <a:gd name="T78" fmla="*/ 163 w 168"/>
                  <a:gd name="T79" fmla="*/ 110 h 168"/>
                  <a:gd name="T80" fmla="*/ 154 w 168"/>
                  <a:gd name="T81" fmla="*/ 96 h 168"/>
                  <a:gd name="T82" fmla="*/ 84 w 168"/>
                  <a:gd name="T83" fmla="*/ 148 h 168"/>
                  <a:gd name="T84" fmla="*/ 22 w 168"/>
                  <a:gd name="T85" fmla="*/ 86 h 168"/>
                  <a:gd name="T86" fmla="*/ 84 w 168"/>
                  <a:gd name="T87" fmla="*/ 24 h 168"/>
                  <a:gd name="T88" fmla="*/ 146 w 168"/>
                  <a:gd name="T89" fmla="*/ 86 h 168"/>
                  <a:gd name="T90" fmla="*/ 84 w 168"/>
                  <a:gd name="T91" fmla="*/ 14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8" h="168">
                    <a:moveTo>
                      <a:pt x="154" y="96"/>
                    </a:moveTo>
                    <a:cubicBezTo>
                      <a:pt x="168" y="84"/>
                      <a:pt x="168" y="84"/>
                      <a:pt x="168" y="84"/>
                    </a:cubicBezTo>
                    <a:cubicBezTo>
                      <a:pt x="154" y="73"/>
                      <a:pt x="154" y="73"/>
                      <a:pt x="154" y="73"/>
                    </a:cubicBezTo>
                    <a:cubicBezTo>
                      <a:pt x="163" y="58"/>
                      <a:pt x="163" y="58"/>
                      <a:pt x="163" y="58"/>
                    </a:cubicBezTo>
                    <a:cubicBezTo>
                      <a:pt x="147" y="52"/>
                      <a:pt x="147" y="52"/>
                      <a:pt x="147" y="52"/>
                    </a:cubicBezTo>
                    <a:cubicBezTo>
                      <a:pt x="152" y="35"/>
                      <a:pt x="152" y="35"/>
                      <a:pt x="152" y="35"/>
                    </a:cubicBezTo>
                    <a:cubicBezTo>
                      <a:pt x="134" y="34"/>
                      <a:pt x="134" y="34"/>
                      <a:pt x="134" y="34"/>
                    </a:cubicBezTo>
                    <a:cubicBezTo>
                      <a:pt x="133" y="16"/>
                      <a:pt x="133" y="16"/>
                      <a:pt x="133" y="16"/>
                    </a:cubicBezTo>
                    <a:cubicBezTo>
                      <a:pt x="116" y="21"/>
                      <a:pt x="116" y="21"/>
                      <a:pt x="116" y="21"/>
                    </a:cubicBezTo>
                    <a:cubicBezTo>
                      <a:pt x="110" y="4"/>
                      <a:pt x="110" y="4"/>
                      <a:pt x="110" y="4"/>
                    </a:cubicBezTo>
                    <a:cubicBezTo>
                      <a:pt x="95" y="14"/>
                      <a:pt x="95" y="14"/>
                      <a:pt x="95" y="14"/>
                    </a:cubicBezTo>
                    <a:cubicBezTo>
                      <a:pt x="84" y="0"/>
                      <a:pt x="84" y="0"/>
                      <a:pt x="84" y="0"/>
                    </a:cubicBezTo>
                    <a:cubicBezTo>
                      <a:pt x="72" y="14"/>
                      <a:pt x="72" y="14"/>
                      <a:pt x="72" y="14"/>
                    </a:cubicBezTo>
                    <a:cubicBezTo>
                      <a:pt x="58" y="4"/>
                      <a:pt x="58" y="4"/>
                      <a:pt x="58" y="4"/>
                    </a:cubicBezTo>
                    <a:cubicBezTo>
                      <a:pt x="51" y="21"/>
                      <a:pt x="51" y="21"/>
                      <a:pt x="51" y="21"/>
                    </a:cubicBezTo>
                    <a:cubicBezTo>
                      <a:pt x="34" y="16"/>
                      <a:pt x="34" y="16"/>
                      <a:pt x="34" y="16"/>
                    </a:cubicBezTo>
                    <a:cubicBezTo>
                      <a:pt x="33" y="34"/>
                      <a:pt x="33" y="34"/>
                      <a:pt x="33" y="34"/>
                    </a:cubicBezTo>
                    <a:cubicBezTo>
                      <a:pt x="16" y="35"/>
                      <a:pt x="16" y="35"/>
                      <a:pt x="16" y="35"/>
                    </a:cubicBezTo>
                    <a:cubicBezTo>
                      <a:pt x="20" y="52"/>
                      <a:pt x="20" y="52"/>
                      <a:pt x="20" y="52"/>
                    </a:cubicBezTo>
                    <a:cubicBezTo>
                      <a:pt x="4" y="58"/>
                      <a:pt x="4" y="58"/>
                      <a:pt x="4" y="58"/>
                    </a:cubicBezTo>
                    <a:cubicBezTo>
                      <a:pt x="13" y="73"/>
                      <a:pt x="13" y="73"/>
                      <a:pt x="13" y="73"/>
                    </a:cubicBezTo>
                    <a:cubicBezTo>
                      <a:pt x="0" y="84"/>
                      <a:pt x="0" y="84"/>
                      <a:pt x="0" y="84"/>
                    </a:cubicBezTo>
                    <a:cubicBezTo>
                      <a:pt x="13" y="96"/>
                      <a:pt x="13" y="96"/>
                      <a:pt x="13" y="96"/>
                    </a:cubicBezTo>
                    <a:cubicBezTo>
                      <a:pt x="4" y="110"/>
                      <a:pt x="4" y="110"/>
                      <a:pt x="4" y="110"/>
                    </a:cubicBezTo>
                    <a:cubicBezTo>
                      <a:pt x="20" y="117"/>
                      <a:pt x="20" y="117"/>
                      <a:pt x="20" y="117"/>
                    </a:cubicBezTo>
                    <a:cubicBezTo>
                      <a:pt x="16" y="134"/>
                      <a:pt x="16" y="134"/>
                      <a:pt x="16" y="134"/>
                    </a:cubicBezTo>
                    <a:cubicBezTo>
                      <a:pt x="33" y="135"/>
                      <a:pt x="33" y="135"/>
                      <a:pt x="33" y="135"/>
                    </a:cubicBezTo>
                    <a:cubicBezTo>
                      <a:pt x="34" y="152"/>
                      <a:pt x="34" y="152"/>
                      <a:pt x="34" y="152"/>
                    </a:cubicBezTo>
                    <a:cubicBezTo>
                      <a:pt x="51" y="148"/>
                      <a:pt x="51" y="148"/>
                      <a:pt x="51" y="148"/>
                    </a:cubicBezTo>
                    <a:cubicBezTo>
                      <a:pt x="58" y="164"/>
                      <a:pt x="58" y="164"/>
                      <a:pt x="58" y="164"/>
                    </a:cubicBezTo>
                    <a:cubicBezTo>
                      <a:pt x="72" y="155"/>
                      <a:pt x="72" y="155"/>
                      <a:pt x="72" y="155"/>
                    </a:cubicBezTo>
                    <a:cubicBezTo>
                      <a:pt x="84" y="168"/>
                      <a:pt x="84" y="168"/>
                      <a:pt x="84" y="168"/>
                    </a:cubicBezTo>
                    <a:cubicBezTo>
                      <a:pt x="95" y="155"/>
                      <a:pt x="95" y="155"/>
                      <a:pt x="95" y="155"/>
                    </a:cubicBezTo>
                    <a:cubicBezTo>
                      <a:pt x="110" y="164"/>
                      <a:pt x="110" y="164"/>
                      <a:pt x="110" y="164"/>
                    </a:cubicBezTo>
                    <a:cubicBezTo>
                      <a:pt x="116" y="148"/>
                      <a:pt x="116" y="148"/>
                      <a:pt x="116" y="148"/>
                    </a:cubicBezTo>
                    <a:cubicBezTo>
                      <a:pt x="133" y="152"/>
                      <a:pt x="133" y="152"/>
                      <a:pt x="133" y="152"/>
                    </a:cubicBezTo>
                    <a:cubicBezTo>
                      <a:pt x="134" y="135"/>
                      <a:pt x="134" y="135"/>
                      <a:pt x="134" y="135"/>
                    </a:cubicBezTo>
                    <a:cubicBezTo>
                      <a:pt x="152" y="134"/>
                      <a:pt x="152" y="134"/>
                      <a:pt x="152" y="134"/>
                    </a:cubicBezTo>
                    <a:cubicBezTo>
                      <a:pt x="147" y="117"/>
                      <a:pt x="147" y="117"/>
                      <a:pt x="147" y="117"/>
                    </a:cubicBezTo>
                    <a:cubicBezTo>
                      <a:pt x="163" y="110"/>
                      <a:pt x="163" y="110"/>
                      <a:pt x="163" y="110"/>
                    </a:cubicBezTo>
                    <a:lnTo>
                      <a:pt x="154" y="96"/>
                    </a:lnTo>
                    <a:close/>
                    <a:moveTo>
                      <a:pt x="84" y="148"/>
                    </a:moveTo>
                    <a:cubicBezTo>
                      <a:pt x="50" y="148"/>
                      <a:pt x="22" y="120"/>
                      <a:pt x="22" y="86"/>
                    </a:cubicBezTo>
                    <a:cubicBezTo>
                      <a:pt x="22" y="51"/>
                      <a:pt x="50" y="24"/>
                      <a:pt x="84" y="24"/>
                    </a:cubicBezTo>
                    <a:cubicBezTo>
                      <a:pt x="118" y="24"/>
                      <a:pt x="146" y="51"/>
                      <a:pt x="146" y="86"/>
                    </a:cubicBezTo>
                    <a:cubicBezTo>
                      <a:pt x="146" y="120"/>
                      <a:pt x="118" y="148"/>
                      <a:pt x="84"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Freeform 27"/>
              <p:cNvSpPr>
                <a:spLocks/>
              </p:cNvSpPr>
              <p:nvPr/>
            </p:nvSpPr>
            <p:spPr bwMode="auto">
              <a:xfrm>
                <a:off x="5640356" y="3892580"/>
                <a:ext cx="957576" cy="537586"/>
              </a:xfrm>
              <a:custGeom>
                <a:avLst/>
                <a:gdLst>
                  <a:gd name="T0" fmla="*/ 627 w 627"/>
                  <a:gd name="T1" fmla="*/ 0 h 352"/>
                  <a:gd name="T2" fmla="*/ 119 w 627"/>
                  <a:gd name="T3" fmla="*/ 0 h 352"/>
                  <a:gd name="T4" fmla="*/ 119 w 627"/>
                  <a:gd name="T5" fmla="*/ 259 h 352"/>
                  <a:gd name="T6" fmla="*/ 72 w 627"/>
                  <a:gd name="T7" fmla="*/ 241 h 352"/>
                  <a:gd name="T8" fmla="*/ 72 w 627"/>
                  <a:gd name="T9" fmla="*/ 0 h 352"/>
                  <a:gd name="T10" fmla="*/ 45 w 627"/>
                  <a:gd name="T11" fmla="*/ 0 h 352"/>
                  <a:gd name="T12" fmla="*/ 45 w 627"/>
                  <a:gd name="T13" fmla="*/ 232 h 352"/>
                  <a:gd name="T14" fmla="*/ 21 w 627"/>
                  <a:gd name="T15" fmla="*/ 223 h 352"/>
                  <a:gd name="T16" fmla="*/ 21 w 627"/>
                  <a:gd name="T17" fmla="*/ 0 h 352"/>
                  <a:gd name="T18" fmla="*/ 0 w 627"/>
                  <a:gd name="T19" fmla="*/ 0 h 352"/>
                  <a:gd name="T20" fmla="*/ 0 w 627"/>
                  <a:gd name="T21" fmla="*/ 215 h 352"/>
                  <a:gd name="T22" fmla="*/ 373 w 627"/>
                  <a:gd name="T23" fmla="*/ 352 h 352"/>
                  <a:gd name="T24" fmla="*/ 627 w 627"/>
                  <a:gd name="T25" fmla="*/ 259 h 352"/>
                  <a:gd name="T26" fmla="*/ 627 w 627"/>
                  <a:gd name="T2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7" h="352">
                    <a:moveTo>
                      <a:pt x="627" y="0"/>
                    </a:moveTo>
                    <a:lnTo>
                      <a:pt x="119" y="0"/>
                    </a:lnTo>
                    <a:lnTo>
                      <a:pt x="119" y="259"/>
                    </a:lnTo>
                    <a:lnTo>
                      <a:pt x="72" y="241"/>
                    </a:lnTo>
                    <a:lnTo>
                      <a:pt x="72" y="0"/>
                    </a:lnTo>
                    <a:lnTo>
                      <a:pt x="45" y="0"/>
                    </a:lnTo>
                    <a:lnTo>
                      <a:pt x="45" y="232"/>
                    </a:lnTo>
                    <a:lnTo>
                      <a:pt x="21" y="223"/>
                    </a:lnTo>
                    <a:lnTo>
                      <a:pt x="21" y="0"/>
                    </a:lnTo>
                    <a:lnTo>
                      <a:pt x="0" y="0"/>
                    </a:lnTo>
                    <a:lnTo>
                      <a:pt x="0" y="215"/>
                    </a:lnTo>
                    <a:lnTo>
                      <a:pt x="373" y="352"/>
                    </a:lnTo>
                    <a:lnTo>
                      <a:pt x="627" y="259"/>
                    </a:lnTo>
                    <a:lnTo>
                      <a:pt x="62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Freeform 28"/>
              <p:cNvSpPr>
                <a:spLocks/>
              </p:cNvSpPr>
              <p:nvPr/>
            </p:nvSpPr>
            <p:spPr bwMode="auto">
              <a:xfrm>
                <a:off x="6643748" y="3892580"/>
                <a:ext cx="135924" cy="377227"/>
              </a:xfrm>
              <a:custGeom>
                <a:avLst/>
                <a:gdLst>
                  <a:gd name="T0" fmla="*/ 65 w 89"/>
                  <a:gd name="T1" fmla="*/ 0 h 247"/>
                  <a:gd name="T2" fmla="*/ 65 w 89"/>
                  <a:gd name="T3" fmla="*/ 223 h 247"/>
                  <a:gd name="T4" fmla="*/ 41 w 89"/>
                  <a:gd name="T5" fmla="*/ 232 h 247"/>
                  <a:gd name="T6" fmla="*/ 41 w 89"/>
                  <a:gd name="T7" fmla="*/ 0 h 247"/>
                  <a:gd name="T8" fmla="*/ 14 w 89"/>
                  <a:gd name="T9" fmla="*/ 0 h 247"/>
                  <a:gd name="T10" fmla="*/ 14 w 89"/>
                  <a:gd name="T11" fmla="*/ 241 h 247"/>
                  <a:gd name="T12" fmla="*/ 0 w 89"/>
                  <a:gd name="T13" fmla="*/ 247 h 247"/>
                  <a:gd name="T14" fmla="*/ 89 w 89"/>
                  <a:gd name="T15" fmla="*/ 215 h 247"/>
                  <a:gd name="T16" fmla="*/ 89 w 89"/>
                  <a:gd name="T17" fmla="*/ 0 h 247"/>
                  <a:gd name="T18" fmla="*/ 65 w 89"/>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247">
                    <a:moveTo>
                      <a:pt x="65" y="0"/>
                    </a:moveTo>
                    <a:lnTo>
                      <a:pt x="65" y="223"/>
                    </a:lnTo>
                    <a:lnTo>
                      <a:pt x="41" y="232"/>
                    </a:lnTo>
                    <a:lnTo>
                      <a:pt x="41" y="0"/>
                    </a:lnTo>
                    <a:lnTo>
                      <a:pt x="14" y="0"/>
                    </a:lnTo>
                    <a:lnTo>
                      <a:pt x="14" y="241"/>
                    </a:lnTo>
                    <a:lnTo>
                      <a:pt x="0" y="247"/>
                    </a:lnTo>
                    <a:lnTo>
                      <a:pt x="89" y="215"/>
                    </a:lnTo>
                    <a:lnTo>
                      <a:pt x="89" y="0"/>
                    </a:lnTo>
                    <a:lnTo>
                      <a:pt x="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66" name="TextBox 65"/>
            <p:cNvSpPr txBox="1"/>
            <p:nvPr/>
          </p:nvSpPr>
          <p:spPr>
            <a:xfrm>
              <a:off x="10101386" y="3688873"/>
              <a:ext cx="1038618"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Segoe UI Black" panose="020B0A02040204020203" pitchFamily="34" charset="0"/>
                  <a:cs typeface="Segoe UI Black" panose="020B0A02040204020203" pitchFamily="34" charset="0"/>
                </a:rPr>
                <a:t>Consistency</a:t>
              </a:r>
            </a:p>
          </p:txBody>
        </p:sp>
        <p:sp>
          <p:nvSpPr>
            <p:cNvPr id="67" name="TextBox 66"/>
            <p:cNvSpPr txBox="1"/>
            <p:nvPr/>
          </p:nvSpPr>
          <p:spPr>
            <a:xfrm>
              <a:off x="10129021" y="4671432"/>
              <a:ext cx="983340"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Segoe UI"/>
                  <a:ea typeface="Segoe UI Black" panose="020B0A02040204020203" pitchFamily="34" charset="0"/>
                  <a:cs typeface="Segoe UI Black" panose="020B0A02040204020203" pitchFamily="34" charset="0"/>
                </a:rPr>
                <a:t>Guaranteed</a:t>
              </a:r>
            </a:p>
          </p:txBody>
        </p:sp>
      </p:grpSp>
      <p:sp>
        <p:nvSpPr>
          <p:cNvPr id="100" name="Content Placeholder 2"/>
          <p:cNvSpPr txBox="1">
            <a:spLocks/>
          </p:cNvSpPr>
          <p:nvPr/>
        </p:nvSpPr>
        <p:spPr>
          <a:xfrm>
            <a:off x="505014" y="5257774"/>
            <a:ext cx="2890838" cy="368300"/>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FFFFFF"/>
                </a:solidFill>
                <a:effectLst/>
                <a:uLnTx/>
                <a:uFillTx/>
                <a:latin typeface="Segoe UI" charset="0"/>
                <a:ea typeface="Segoe UI" charset="0"/>
                <a:cs typeface="Segoe UI" charset="0"/>
              </a:rPr>
              <a:t>Enterprise-level SLAs</a:t>
            </a:r>
          </a:p>
        </p:txBody>
      </p:sp>
      <p:grpSp>
        <p:nvGrpSpPr>
          <p:cNvPr id="101" name="Group 100"/>
          <p:cNvGrpSpPr/>
          <p:nvPr/>
        </p:nvGrpSpPr>
        <p:grpSpPr>
          <a:xfrm>
            <a:off x="0" y="5276921"/>
            <a:ext cx="442013" cy="299377"/>
            <a:chOff x="6082249" y="5559189"/>
            <a:chExt cx="564210" cy="382141"/>
          </a:xfrm>
          <a:solidFill>
            <a:schemeClr val="accent2"/>
          </a:solidFill>
        </p:grpSpPr>
        <p:sp>
          <p:nvSpPr>
            <p:cNvPr id="102" name="Isosceles Triangle 22"/>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 name="Group 4"/>
          <p:cNvGrpSpPr/>
          <p:nvPr/>
        </p:nvGrpSpPr>
        <p:grpSpPr>
          <a:xfrm>
            <a:off x="5084427" y="3189074"/>
            <a:ext cx="1461284" cy="1946496"/>
            <a:chOff x="5084427" y="3189074"/>
            <a:chExt cx="1461284" cy="1946496"/>
          </a:xfrm>
        </p:grpSpPr>
        <p:sp>
          <p:nvSpPr>
            <p:cNvPr id="79" name="Oval 78"/>
            <p:cNvSpPr/>
            <p:nvPr/>
          </p:nvSpPr>
          <p:spPr>
            <a:xfrm>
              <a:off x="5244004" y="3863535"/>
              <a:ext cx="1155237" cy="11552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80" name="Group 79"/>
            <p:cNvGrpSpPr/>
            <p:nvPr/>
          </p:nvGrpSpPr>
          <p:grpSpPr>
            <a:xfrm>
              <a:off x="5084427" y="3189074"/>
              <a:ext cx="1461284" cy="1946496"/>
              <a:chOff x="5640350" y="3892576"/>
              <a:chExt cx="1139322" cy="1517620"/>
            </a:xfrm>
            <a:solidFill>
              <a:srgbClr val="BAD80A"/>
            </a:solidFill>
          </p:grpSpPr>
          <p:sp>
            <p:nvSpPr>
              <p:cNvPr id="99" name="Oval 25"/>
              <p:cNvSpPr>
                <a:spLocks noChangeArrowheads="1"/>
              </p:cNvSpPr>
              <p:nvPr/>
            </p:nvSpPr>
            <p:spPr bwMode="auto">
              <a:xfrm>
                <a:off x="5883431" y="4534518"/>
                <a:ext cx="662315" cy="6645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Freeform 26"/>
              <p:cNvSpPr>
                <a:spLocks noEditPoints="1"/>
              </p:cNvSpPr>
              <p:nvPr/>
            </p:nvSpPr>
            <p:spPr bwMode="auto">
              <a:xfrm>
                <a:off x="5656735" y="4296709"/>
                <a:ext cx="1115711" cy="1113487"/>
              </a:xfrm>
              <a:custGeom>
                <a:avLst/>
                <a:gdLst>
                  <a:gd name="T0" fmla="*/ 154 w 168"/>
                  <a:gd name="T1" fmla="*/ 96 h 168"/>
                  <a:gd name="T2" fmla="*/ 168 w 168"/>
                  <a:gd name="T3" fmla="*/ 84 h 168"/>
                  <a:gd name="T4" fmla="*/ 154 w 168"/>
                  <a:gd name="T5" fmla="*/ 73 h 168"/>
                  <a:gd name="T6" fmla="*/ 163 w 168"/>
                  <a:gd name="T7" fmla="*/ 58 h 168"/>
                  <a:gd name="T8" fmla="*/ 147 w 168"/>
                  <a:gd name="T9" fmla="*/ 52 h 168"/>
                  <a:gd name="T10" fmla="*/ 152 w 168"/>
                  <a:gd name="T11" fmla="*/ 35 h 168"/>
                  <a:gd name="T12" fmla="*/ 134 w 168"/>
                  <a:gd name="T13" fmla="*/ 34 h 168"/>
                  <a:gd name="T14" fmla="*/ 133 w 168"/>
                  <a:gd name="T15" fmla="*/ 16 h 168"/>
                  <a:gd name="T16" fmla="*/ 116 w 168"/>
                  <a:gd name="T17" fmla="*/ 21 h 168"/>
                  <a:gd name="T18" fmla="*/ 110 w 168"/>
                  <a:gd name="T19" fmla="*/ 4 h 168"/>
                  <a:gd name="T20" fmla="*/ 95 w 168"/>
                  <a:gd name="T21" fmla="*/ 14 h 168"/>
                  <a:gd name="T22" fmla="*/ 84 w 168"/>
                  <a:gd name="T23" fmla="*/ 0 h 168"/>
                  <a:gd name="T24" fmla="*/ 72 w 168"/>
                  <a:gd name="T25" fmla="*/ 14 h 168"/>
                  <a:gd name="T26" fmla="*/ 58 w 168"/>
                  <a:gd name="T27" fmla="*/ 4 h 168"/>
                  <a:gd name="T28" fmla="*/ 51 w 168"/>
                  <a:gd name="T29" fmla="*/ 21 h 168"/>
                  <a:gd name="T30" fmla="*/ 34 w 168"/>
                  <a:gd name="T31" fmla="*/ 16 h 168"/>
                  <a:gd name="T32" fmla="*/ 33 w 168"/>
                  <a:gd name="T33" fmla="*/ 34 h 168"/>
                  <a:gd name="T34" fmla="*/ 16 w 168"/>
                  <a:gd name="T35" fmla="*/ 35 h 168"/>
                  <a:gd name="T36" fmla="*/ 20 w 168"/>
                  <a:gd name="T37" fmla="*/ 52 h 168"/>
                  <a:gd name="T38" fmla="*/ 4 w 168"/>
                  <a:gd name="T39" fmla="*/ 58 h 168"/>
                  <a:gd name="T40" fmla="*/ 13 w 168"/>
                  <a:gd name="T41" fmla="*/ 73 h 168"/>
                  <a:gd name="T42" fmla="*/ 0 w 168"/>
                  <a:gd name="T43" fmla="*/ 84 h 168"/>
                  <a:gd name="T44" fmla="*/ 13 w 168"/>
                  <a:gd name="T45" fmla="*/ 96 h 168"/>
                  <a:gd name="T46" fmla="*/ 4 w 168"/>
                  <a:gd name="T47" fmla="*/ 110 h 168"/>
                  <a:gd name="T48" fmla="*/ 20 w 168"/>
                  <a:gd name="T49" fmla="*/ 117 h 168"/>
                  <a:gd name="T50" fmla="*/ 16 w 168"/>
                  <a:gd name="T51" fmla="*/ 134 h 168"/>
                  <a:gd name="T52" fmla="*/ 33 w 168"/>
                  <a:gd name="T53" fmla="*/ 135 h 168"/>
                  <a:gd name="T54" fmla="*/ 34 w 168"/>
                  <a:gd name="T55" fmla="*/ 152 h 168"/>
                  <a:gd name="T56" fmla="*/ 51 w 168"/>
                  <a:gd name="T57" fmla="*/ 148 h 168"/>
                  <a:gd name="T58" fmla="*/ 58 w 168"/>
                  <a:gd name="T59" fmla="*/ 164 h 168"/>
                  <a:gd name="T60" fmla="*/ 72 w 168"/>
                  <a:gd name="T61" fmla="*/ 155 h 168"/>
                  <a:gd name="T62" fmla="*/ 84 w 168"/>
                  <a:gd name="T63" fmla="*/ 168 h 168"/>
                  <a:gd name="T64" fmla="*/ 95 w 168"/>
                  <a:gd name="T65" fmla="*/ 155 h 168"/>
                  <a:gd name="T66" fmla="*/ 110 w 168"/>
                  <a:gd name="T67" fmla="*/ 164 h 168"/>
                  <a:gd name="T68" fmla="*/ 116 w 168"/>
                  <a:gd name="T69" fmla="*/ 148 h 168"/>
                  <a:gd name="T70" fmla="*/ 133 w 168"/>
                  <a:gd name="T71" fmla="*/ 152 h 168"/>
                  <a:gd name="T72" fmla="*/ 134 w 168"/>
                  <a:gd name="T73" fmla="*/ 135 h 168"/>
                  <a:gd name="T74" fmla="*/ 152 w 168"/>
                  <a:gd name="T75" fmla="*/ 134 h 168"/>
                  <a:gd name="T76" fmla="*/ 147 w 168"/>
                  <a:gd name="T77" fmla="*/ 117 h 168"/>
                  <a:gd name="T78" fmla="*/ 163 w 168"/>
                  <a:gd name="T79" fmla="*/ 110 h 168"/>
                  <a:gd name="T80" fmla="*/ 154 w 168"/>
                  <a:gd name="T81" fmla="*/ 96 h 168"/>
                  <a:gd name="T82" fmla="*/ 84 w 168"/>
                  <a:gd name="T83" fmla="*/ 148 h 168"/>
                  <a:gd name="T84" fmla="*/ 22 w 168"/>
                  <a:gd name="T85" fmla="*/ 86 h 168"/>
                  <a:gd name="T86" fmla="*/ 84 w 168"/>
                  <a:gd name="T87" fmla="*/ 24 h 168"/>
                  <a:gd name="T88" fmla="*/ 146 w 168"/>
                  <a:gd name="T89" fmla="*/ 86 h 168"/>
                  <a:gd name="T90" fmla="*/ 84 w 168"/>
                  <a:gd name="T91" fmla="*/ 14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8" h="168">
                    <a:moveTo>
                      <a:pt x="154" y="96"/>
                    </a:moveTo>
                    <a:cubicBezTo>
                      <a:pt x="168" y="84"/>
                      <a:pt x="168" y="84"/>
                      <a:pt x="168" y="84"/>
                    </a:cubicBezTo>
                    <a:cubicBezTo>
                      <a:pt x="154" y="73"/>
                      <a:pt x="154" y="73"/>
                      <a:pt x="154" y="73"/>
                    </a:cubicBezTo>
                    <a:cubicBezTo>
                      <a:pt x="163" y="58"/>
                      <a:pt x="163" y="58"/>
                      <a:pt x="163" y="58"/>
                    </a:cubicBezTo>
                    <a:cubicBezTo>
                      <a:pt x="147" y="52"/>
                      <a:pt x="147" y="52"/>
                      <a:pt x="147" y="52"/>
                    </a:cubicBezTo>
                    <a:cubicBezTo>
                      <a:pt x="152" y="35"/>
                      <a:pt x="152" y="35"/>
                      <a:pt x="152" y="35"/>
                    </a:cubicBezTo>
                    <a:cubicBezTo>
                      <a:pt x="134" y="34"/>
                      <a:pt x="134" y="34"/>
                      <a:pt x="134" y="34"/>
                    </a:cubicBezTo>
                    <a:cubicBezTo>
                      <a:pt x="133" y="16"/>
                      <a:pt x="133" y="16"/>
                      <a:pt x="133" y="16"/>
                    </a:cubicBezTo>
                    <a:cubicBezTo>
                      <a:pt x="116" y="21"/>
                      <a:pt x="116" y="21"/>
                      <a:pt x="116" y="21"/>
                    </a:cubicBezTo>
                    <a:cubicBezTo>
                      <a:pt x="110" y="4"/>
                      <a:pt x="110" y="4"/>
                      <a:pt x="110" y="4"/>
                    </a:cubicBezTo>
                    <a:cubicBezTo>
                      <a:pt x="95" y="14"/>
                      <a:pt x="95" y="14"/>
                      <a:pt x="95" y="14"/>
                    </a:cubicBezTo>
                    <a:cubicBezTo>
                      <a:pt x="84" y="0"/>
                      <a:pt x="84" y="0"/>
                      <a:pt x="84" y="0"/>
                    </a:cubicBezTo>
                    <a:cubicBezTo>
                      <a:pt x="72" y="14"/>
                      <a:pt x="72" y="14"/>
                      <a:pt x="72" y="14"/>
                    </a:cubicBezTo>
                    <a:cubicBezTo>
                      <a:pt x="58" y="4"/>
                      <a:pt x="58" y="4"/>
                      <a:pt x="58" y="4"/>
                    </a:cubicBezTo>
                    <a:cubicBezTo>
                      <a:pt x="51" y="21"/>
                      <a:pt x="51" y="21"/>
                      <a:pt x="51" y="21"/>
                    </a:cubicBezTo>
                    <a:cubicBezTo>
                      <a:pt x="34" y="16"/>
                      <a:pt x="34" y="16"/>
                      <a:pt x="34" y="16"/>
                    </a:cubicBezTo>
                    <a:cubicBezTo>
                      <a:pt x="33" y="34"/>
                      <a:pt x="33" y="34"/>
                      <a:pt x="33" y="34"/>
                    </a:cubicBezTo>
                    <a:cubicBezTo>
                      <a:pt x="16" y="35"/>
                      <a:pt x="16" y="35"/>
                      <a:pt x="16" y="35"/>
                    </a:cubicBezTo>
                    <a:cubicBezTo>
                      <a:pt x="20" y="52"/>
                      <a:pt x="20" y="52"/>
                      <a:pt x="20" y="52"/>
                    </a:cubicBezTo>
                    <a:cubicBezTo>
                      <a:pt x="4" y="58"/>
                      <a:pt x="4" y="58"/>
                      <a:pt x="4" y="58"/>
                    </a:cubicBezTo>
                    <a:cubicBezTo>
                      <a:pt x="13" y="73"/>
                      <a:pt x="13" y="73"/>
                      <a:pt x="13" y="73"/>
                    </a:cubicBezTo>
                    <a:cubicBezTo>
                      <a:pt x="0" y="84"/>
                      <a:pt x="0" y="84"/>
                      <a:pt x="0" y="84"/>
                    </a:cubicBezTo>
                    <a:cubicBezTo>
                      <a:pt x="13" y="96"/>
                      <a:pt x="13" y="96"/>
                      <a:pt x="13" y="96"/>
                    </a:cubicBezTo>
                    <a:cubicBezTo>
                      <a:pt x="4" y="110"/>
                      <a:pt x="4" y="110"/>
                      <a:pt x="4" y="110"/>
                    </a:cubicBezTo>
                    <a:cubicBezTo>
                      <a:pt x="20" y="117"/>
                      <a:pt x="20" y="117"/>
                      <a:pt x="20" y="117"/>
                    </a:cubicBezTo>
                    <a:cubicBezTo>
                      <a:pt x="16" y="134"/>
                      <a:pt x="16" y="134"/>
                      <a:pt x="16" y="134"/>
                    </a:cubicBezTo>
                    <a:cubicBezTo>
                      <a:pt x="33" y="135"/>
                      <a:pt x="33" y="135"/>
                      <a:pt x="33" y="135"/>
                    </a:cubicBezTo>
                    <a:cubicBezTo>
                      <a:pt x="34" y="152"/>
                      <a:pt x="34" y="152"/>
                      <a:pt x="34" y="152"/>
                    </a:cubicBezTo>
                    <a:cubicBezTo>
                      <a:pt x="51" y="148"/>
                      <a:pt x="51" y="148"/>
                      <a:pt x="51" y="148"/>
                    </a:cubicBezTo>
                    <a:cubicBezTo>
                      <a:pt x="58" y="164"/>
                      <a:pt x="58" y="164"/>
                      <a:pt x="58" y="164"/>
                    </a:cubicBezTo>
                    <a:cubicBezTo>
                      <a:pt x="72" y="155"/>
                      <a:pt x="72" y="155"/>
                      <a:pt x="72" y="155"/>
                    </a:cubicBezTo>
                    <a:cubicBezTo>
                      <a:pt x="84" y="168"/>
                      <a:pt x="84" y="168"/>
                      <a:pt x="84" y="168"/>
                    </a:cubicBezTo>
                    <a:cubicBezTo>
                      <a:pt x="95" y="155"/>
                      <a:pt x="95" y="155"/>
                      <a:pt x="95" y="155"/>
                    </a:cubicBezTo>
                    <a:cubicBezTo>
                      <a:pt x="110" y="164"/>
                      <a:pt x="110" y="164"/>
                      <a:pt x="110" y="164"/>
                    </a:cubicBezTo>
                    <a:cubicBezTo>
                      <a:pt x="116" y="148"/>
                      <a:pt x="116" y="148"/>
                      <a:pt x="116" y="148"/>
                    </a:cubicBezTo>
                    <a:cubicBezTo>
                      <a:pt x="133" y="152"/>
                      <a:pt x="133" y="152"/>
                      <a:pt x="133" y="152"/>
                    </a:cubicBezTo>
                    <a:cubicBezTo>
                      <a:pt x="134" y="135"/>
                      <a:pt x="134" y="135"/>
                      <a:pt x="134" y="135"/>
                    </a:cubicBezTo>
                    <a:cubicBezTo>
                      <a:pt x="152" y="134"/>
                      <a:pt x="152" y="134"/>
                      <a:pt x="152" y="134"/>
                    </a:cubicBezTo>
                    <a:cubicBezTo>
                      <a:pt x="147" y="117"/>
                      <a:pt x="147" y="117"/>
                      <a:pt x="147" y="117"/>
                    </a:cubicBezTo>
                    <a:cubicBezTo>
                      <a:pt x="163" y="110"/>
                      <a:pt x="163" y="110"/>
                      <a:pt x="163" y="110"/>
                    </a:cubicBezTo>
                    <a:lnTo>
                      <a:pt x="154" y="96"/>
                    </a:lnTo>
                    <a:close/>
                    <a:moveTo>
                      <a:pt x="84" y="148"/>
                    </a:moveTo>
                    <a:cubicBezTo>
                      <a:pt x="50" y="148"/>
                      <a:pt x="22" y="120"/>
                      <a:pt x="22" y="86"/>
                    </a:cubicBezTo>
                    <a:cubicBezTo>
                      <a:pt x="22" y="51"/>
                      <a:pt x="50" y="24"/>
                      <a:pt x="84" y="24"/>
                    </a:cubicBezTo>
                    <a:cubicBezTo>
                      <a:pt x="118" y="24"/>
                      <a:pt x="146" y="51"/>
                      <a:pt x="146" y="86"/>
                    </a:cubicBezTo>
                    <a:cubicBezTo>
                      <a:pt x="146" y="120"/>
                      <a:pt x="118" y="148"/>
                      <a:pt x="84" y="14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5" name="Freeform 27"/>
              <p:cNvSpPr>
                <a:spLocks/>
              </p:cNvSpPr>
              <p:nvPr/>
            </p:nvSpPr>
            <p:spPr bwMode="auto">
              <a:xfrm>
                <a:off x="5640350" y="3892576"/>
                <a:ext cx="957575" cy="537586"/>
              </a:xfrm>
              <a:custGeom>
                <a:avLst/>
                <a:gdLst>
                  <a:gd name="T0" fmla="*/ 627 w 627"/>
                  <a:gd name="T1" fmla="*/ 0 h 352"/>
                  <a:gd name="T2" fmla="*/ 119 w 627"/>
                  <a:gd name="T3" fmla="*/ 0 h 352"/>
                  <a:gd name="T4" fmla="*/ 119 w 627"/>
                  <a:gd name="T5" fmla="*/ 259 h 352"/>
                  <a:gd name="T6" fmla="*/ 72 w 627"/>
                  <a:gd name="T7" fmla="*/ 241 h 352"/>
                  <a:gd name="T8" fmla="*/ 72 w 627"/>
                  <a:gd name="T9" fmla="*/ 0 h 352"/>
                  <a:gd name="T10" fmla="*/ 45 w 627"/>
                  <a:gd name="T11" fmla="*/ 0 h 352"/>
                  <a:gd name="T12" fmla="*/ 45 w 627"/>
                  <a:gd name="T13" fmla="*/ 232 h 352"/>
                  <a:gd name="T14" fmla="*/ 21 w 627"/>
                  <a:gd name="T15" fmla="*/ 223 h 352"/>
                  <a:gd name="T16" fmla="*/ 21 w 627"/>
                  <a:gd name="T17" fmla="*/ 0 h 352"/>
                  <a:gd name="T18" fmla="*/ 0 w 627"/>
                  <a:gd name="T19" fmla="*/ 0 h 352"/>
                  <a:gd name="T20" fmla="*/ 0 w 627"/>
                  <a:gd name="T21" fmla="*/ 215 h 352"/>
                  <a:gd name="T22" fmla="*/ 373 w 627"/>
                  <a:gd name="T23" fmla="*/ 352 h 352"/>
                  <a:gd name="T24" fmla="*/ 627 w 627"/>
                  <a:gd name="T25" fmla="*/ 259 h 352"/>
                  <a:gd name="T26" fmla="*/ 627 w 627"/>
                  <a:gd name="T2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7" h="352">
                    <a:moveTo>
                      <a:pt x="627" y="0"/>
                    </a:moveTo>
                    <a:lnTo>
                      <a:pt x="119" y="0"/>
                    </a:lnTo>
                    <a:lnTo>
                      <a:pt x="119" y="259"/>
                    </a:lnTo>
                    <a:lnTo>
                      <a:pt x="72" y="241"/>
                    </a:lnTo>
                    <a:lnTo>
                      <a:pt x="72" y="0"/>
                    </a:lnTo>
                    <a:lnTo>
                      <a:pt x="45" y="0"/>
                    </a:lnTo>
                    <a:lnTo>
                      <a:pt x="45" y="232"/>
                    </a:lnTo>
                    <a:lnTo>
                      <a:pt x="21" y="223"/>
                    </a:lnTo>
                    <a:lnTo>
                      <a:pt x="21" y="0"/>
                    </a:lnTo>
                    <a:lnTo>
                      <a:pt x="0" y="0"/>
                    </a:lnTo>
                    <a:lnTo>
                      <a:pt x="0" y="215"/>
                    </a:lnTo>
                    <a:lnTo>
                      <a:pt x="373" y="352"/>
                    </a:lnTo>
                    <a:lnTo>
                      <a:pt x="627" y="259"/>
                    </a:lnTo>
                    <a:lnTo>
                      <a:pt x="627"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6" name="Freeform 28"/>
              <p:cNvSpPr>
                <a:spLocks/>
              </p:cNvSpPr>
              <p:nvPr/>
            </p:nvSpPr>
            <p:spPr bwMode="auto">
              <a:xfrm>
                <a:off x="6643748" y="3892580"/>
                <a:ext cx="135924" cy="377227"/>
              </a:xfrm>
              <a:custGeom>
                <a:avLst/>
                <a:gdLst>
                  <a:gd name="T0" fmla="*/ 65 w 89"/>
                  <a:gd name="T1" fmla="*/ 0 h 247"/>
                  <a:gd name="T2" fmla="*/ 65 w 89"/>
                  <a:gd name="T3" fmla="*/ 223 h 247"/>
                  <a:gd name="T4" fmla="*/ 41 w 89"/>
                  <a:gd name="T5" fmla="*/ 232 h 247"/>
                  <a:gd name="T6" fmla="*/ 41 w 89"/>
                  <a:gd name="T7" fmla="*/ 0 h 247"/>
                  <a:gd name="T8" fmla="*/ 14 w 89"/>
                  <a:gd name="T9" fmla="*/ 0 h 247"/>
                  <a:gd name="T10" fmla="*/ 14 w 89"/>
                  <a:gd name="T11" fmla="*/ 241 h 247"/>
                  <a:gd name="T12" fmla="*/ 0 w 89"/>
                  <a:gd name="T13" fmla="*/ 247 h 247"/>
                  <a:gd name="T14" fmla="*/ 89 w 89"/>
                  <a:gd name="T15" fmla="*/ 215 h 247"/>
                  <a:gd name="T16" fmla="*/ 89 w 89"/>
                  <a:gd name="T17" fmla="*/ 0 h 247"/>
                  <a:gd name="T18" fmla="*/ 65 w 89"/>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247">
                    <a:moveTo>
                      <a:pt x="65" y="0"/>
                    </a:moveTo>
                    <a:lnTo>
                      <a:pt x="65" y="223"/>
                    </a:lnTo>
                    <a:lnTo>
                      <a:pt x="41" y="232"/>
                    </a:lnTo>
                    <a:lnTo>
                      <a:pt x="41" y="0"/>
                    </a:lnTo>
                    <a:lnTo>
                      <a:pt x="14" y="0"/>
                    </a:lnTo>
                    <a:lnTo>
                      <a:pt x="14" y="241"/>
                    </a:lnTo>
                    <a:lnTo>
                      <a:pt x="0" y="247"/>
                    </a:lnTo>
                    <a:lnTo>
                      <a:pt x="89" y="215"/>
                    </a:lnTo>
                    <a:lnTo>
                      <a:pt x="89" y="0"/>
                    </a:lnTo>
                    <a:lnTo>
                      <a:pt x="6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9" name="TextBox 88"/>
            <p:cNvSpPr txBox="1"/>
            <p:nvPr/>
          </p:nvSpPr>
          <p:spPr>
            <a:xfrm>
              <a:off x="5335255" y="4188176"/>
              <a:ext cx="920444" cy="341632"/>
            </a:xfrm>
            <a:prstGeom prst="rect">
              <a:avLst/>
            </a:prstGeom>
            <a:noFill/>
          </p:spPr>
          <p:txBody>
            <a:bodyPr wrap="non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10" normalizeH="0" baseline="0" noProof="0" dirty="0">
                  <a:ln>
                    <a:noFill/>
                  </a:ln>
                  <a:solidFill>
                    <a:srgbClr val="FFFFFF"/>
                  </a:solidFill>
                  <a:effectLst/>
                  <a:uLnTx/>
                  <a:uFillTx/>
                  <a:latin typeface="Segoe UI"/>
                  <a:ea typeface="Segoe UI Black" panose="020B0A02040204020203" pitchFamily="34" charset="0"/>
                  <a:cs typeface="Segoe UI Black" panose="020B0A02040204020203" pitchFamily="34" charset="0"/>
                </a:rPr>
                <a:t>&lt;10ms</a:t>
              </a:r>
              <a:endParaRPr kumimoji="0" lang="en-US" sz="1000" b="1" i="0" u="none" strike="noStrike" kern="1200" cap="none" spc="-10" normalizeH="0" baseline="0" noProof="0" dirty="0">
                <a:ln>
                  <a:noFill/>
                </a:ln>
                <a:solidFill>
                  <a:srgbClr val="FFFFFF"/>
                </a:solidFill>
                <a:effectLst/>
                <a:uLnTx/>
                <a:uFillTx/>
                <a:latin typeface="Segoe UI"/>
                <a:ea typeface="Segoe UI Black" panose="020B0A02040204020203" pitchFamily="34" charset="0"/>
                <a:cs typeface="Segoe UI Black" panose="020B0A02040204020203" pitchFamily="34" charset="0"/>
              </a:endParaRPr>
            </a:p>
          </p:txBody>
        </p:sp>
        <p:sp>
          <p:nvSpPr>
            <p:cNvPr id="90" name="TextBox 89"/>
            <p:cNvSpPr txBox="1"/>
            <p:nvPr/>
          </p:nvSpPr>
          <p:spPr>
            <a:xfrm>
              <a:off x="5329274" y="3271164"/>
              <a:ext cx="98333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a:ea typeface="Segoe UI Black" panose="020B0A02040204020203" pitchFamily="34" charset="0"/>
                  <a:cs typeface="Segoe UI Black" panose="020B0A02040204020203" pitchFamily="34" charset="0"/>
                </a:rPr>
                <a:t>Latency</a:t>
              </a:r>
            </a:p>
          </p:txBody>
        </p:sp>
        <p:sp>
          <p:nvSpPr>
            <p:cNvPr id="107" name="TextBox 106"/>
            <p:cNvSpPr txBox="1"/>
            <p:nvPr/>
          </p:nvSpPr>
          <p:spPr>
            <a:xfrm>
              <a:off x="5493766" y="4479909"/>
              <a:ext cx="654346" cy="307777"/>
            </a:xfrm>
            <a:prstGeom prst="rect">
              <a:avLst/>
            </a:prstGeom>
            <a:noFill/>
          </p:spPr>
          <p:txBody>
            <a:bodyPr wrap="non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Segoe UI Black" panose="020B0A02040204020203" pitchFamily="34" charset="0"/>
                  <a:cs typeface="Segoe UI Black" panose="020B0A02040204020203" pitchFamily="34" charset="0"/>
                </a:rPr>
                <a:t>99</a:t>
              </a:r>
              <a:r>
                <a:rPr kumimoji="0" lang="en-US" sz="900" b="1" i="0" u="none" strike="noStrike" kern="1200" cap="none" spc="0" normalizeH="0" baseline="30000" noProof="0" dirty="0">
                  <a:ln>
                    <a:noFill/>
                  </a:ln>
                  <a:solidFill>
                    <a:srgbClr val="FFFFFF"/>
                  </a:solidFill>
                  <a:effectLst/>
                  <a:uLnTx/>
                  <a:uFillTx/>
                  <a:latin typeface="Segoe UI"/>
                  <a:ea typeface="Segoe UI Black" panose="020B0A02040204020203" pitchFamily="34" charset="0"/>
                  <a:cs typeface="Segoe UI Black" panose="020B0A02040204020203" pitchFamily="34" charset="0"/>
                </a:rPr>
                <a:t>th</a:t>
              </a:r>
              <a:br>
                <a:rPr kumimoji="0" lang="en-US" sz="900" b="1" i="0" u="none" strike="noStrike" kern="1200" cap="none" spc="0" normalizeH="0" baseline="60000" noProof="0" dirty="0">
                  <a:ln>
                    <a:noFill/>
                  </a:ln>
                  <a:solidFill>
                    <a:srgbClr val="FFFFFF"/>
                  </a:solidFill>
                  <a:effectLst/>
                  <a:uLnTx/>
                  <a:uFillTx/>
                  <a:latin typeface="Segoe UI"/>
                  <a:ea typeface="Segoe UI Black" panose="020B0A02040204020203" pitchFamily="34" charset="0"/>
                  <a:cs typeface="Segoe UI Black" panose="020B0A02040204020203" pitchFamily="34" charset="0"/>
                </a:rPr>
              </a:br>
              <a:r>
                <a:rPr kumimoji="0" lang="en-US" sz="800" b="1" i="0" u="none" strike="noStrike" kern="1200" cap="none" spc="-10" normalizeH="0" baseline="0" noProof="0" dirty="0">
                  <a:ln>
                    <a:noFill/>
                  </a:ln>
                  <a:solidFill>
                    <a:srgbClr val="FFFFFF"/>
                  </a:solidFill>
                  <a:effectLst/>
                  <a:uLnTx/>
                  <a:uFillTx/>
                  <a:latin typeface="Segoe UI"/>
                  <a:ea typeface="+mn-ea"/>
                  <a:cs typeface="+mn-cs"/>
                </a:rPr>
                <a:t>percentile</a:t>
              </a:r>
              <a:endParaRPr kumimoji="0" lang="en-US" sz="950" b="1" i="0" u="none" strike="noStrike" kern="1200" cap="none" spc="-1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338714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0">
                                            <p:txEl>
                                              <p:pRg st="0" end="0"/>
                                            </p:txEl>
                                          </p:spTgt>
                                        </p:tgtEl>
                                        <p:attrNameLst>
                                          <p:attrName>style.visibility</p:attrName>
                                        </p:attrNameLst>
                                      </p:cBhvr>
                                      <p:to>
                                        <p:strVal val="visible"/>
                                      </p:to>
                                    </p:set>
                                    <p:animEffect transition="in" filter="fade">
                                      <p:cBhvr>
                                        <p:cTn id="7" dur="500"/>
                                        <p:tgtEl>
                                          <p:spTgt spid="10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p:cNvSpPr/>
          <p:nvPr/>
        </p:nvSpPr>
        <p:spPr>
          <a:xfrm>
            <a:off x="10802" y="1992517"/>
            <a:ext cx="4837797" cy="4873171"/>
          </a:xfrm>
          <a:prstGeom prst="rect">
            <a:avLst/>
          </a:prstGeom>
          <a:solidFill>
            <a:srgbClr val="3999C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11" name="Title 10"/>
          <p:cNvSpPr>
            <a:spLocks noGrp="1"/>
          </p:cNvSpPr>
          <p:nvPr>
            <p:ph type="title"/>
          </p:nvPr>
        </p:nvSpPr>
        <p:spPr/>
        <p:txBody>
          <a:bodyPr>
            <a:noAutofit/>
          </a:bodyPr>
          <a:lstStyle/>
          <a:p>
            <a:r>
              <a:rPr lang="en-US" dirty="0"/>
              <a:t>Introducing Azure Cosmos DB</a:t>
            </a:r>
            <a:br>
              <a:rPr lang="en-US" dirty="0"/>
            </a:br>
            <a:r>
              <a:rPr lang="en-US" sz="2400" dirty="0">
                <a:solidFill>
                  <a:schemeClr val="accent1"/>
                </a:solidFill>
              </a:rPr>
              <a:t>A globally distributed, massively scalable, multi-model database service</a:t>
            </a:r>
          </a:p>
        </p:txBody>
      </p:sp>
      <p:sp>
        <p:nvSpPr>
          <p:cNvPr id="3" name="Content Placeholder 2"/>
          <p:cNvSpPr>
            <a:spLocks noGrp="1"/>
          </p:cNvSpPr>
          <p:nvPr>
            <p:ph sz="half" idx="4294967295"/>
          </p:nvPr>
        </p:nvSpPr>
        <p:spPr>
          <a:xfrm>
            <a:off x="544823" y="2317751"/>
            <a:ext cx="2668588" cy="369888"/>
          </a:xfrm>
        </p:spPr>
        <p:txBody>
          <a:bodyPr wrap="square">
            <a:spAutoFit/>
          </a:bodyPr>
          <a:lstStyle/>
          <a:p>
            <a:pPr marL="0" indent="0">
              <a:buNone/>
            </a:pPr>
            <a:r>
              <a:rPr lang="en-US" sz="2000" b="1" dirty="0">
                <a:solidFill>
                  <a:srgbClr val="59B4D9"/>
                </a:solidFill>
                <a:latin typeface="Segoe UI" charset="0"/>
                <a:ea typeface="Segoe UI" charset="0"/>
                <a:cs typeface="Segoe UI" charset="0"/>
              </a:rPr>
              <a:t>Global distribution</a:t>
            </a:r>
          </a:p>
        </p:txBody>
      </p:sp>
      <p:grpSp>
        <p:nvGrpSpPr>
          <p:cNvPr id="323" name="Group 322"/>
          <p:cNvGrpSpPr/>
          <p:nvPr/>
        </p:nvGrpSpPr>
        <p:grpSpPr>
          <a:xfrm>
            <a:off x="63274" y="2341657"/>
            <a:ext cx="442013" cy="299377"/>
            <a:chOff x="6082249" y="5559189"/>
            <a:chExt cx="564210" cy="382141"/>
          </a:xfrm>
          <a:solidFill>
            <a:schemeClr val="accent6"/>
          </a:solidFill>
        </p:grpSpPr>
        <p:sp>
          <p:nvSpPr>
            <p:cNvPr id="324" name="Isosceles Triangle 31"/>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70AD47"/>
                </a:solidFill>
                <a:effectLst/>
                <a:uLnTx/>
                <a:uFillTx/>
                <a:latin typeface="Segoe UI"/>
                <a:ea typeface="Segoe UI" pitchFamily="34" charset="0"/>
                <a:cs typeface="Segoe UI" pitchFamily="34" charset="0"/>
              </a:endParaRPr>
            </a:p>
          </p:txBody>
        </p:sp>
        <p:sp>
          <p:nvSpPr>
            <p:cNvPr id="325" name="Rectangle 324"/>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70AD47"/>
                </a:solidFill>
                <a:effectLst/>
                <a:uLnTx/>
                <a:uFillTx/>
                <a:latin typeface="Segoe UI"/>
                <a:ea typeface="Segoe UI" pitchFamily="34" charset="0"/>
                <a:cs typeface="Segoe UI" pitchFamily="34" charset="0"/>
              </a:endParaRPr>
            </a:p>
          </p:txBody>
        </p:sp>
      </p:grpSp>
      <p:sp>
        <p:nvSpPr>
          <p:cNvPr id="184" name="Content Placeholder 2"/>
          <p:cNvSpPr txBox="1">
            <a:spLocks/>
          </p:cNvSpPr>
          <p:nvPr/>
        </p:nvSpPr>
        <p:spPr>
          <a:xfrm>
            <a:off x="544823" y="6132476"/>
            <a:ext cx="3328988" cy="774571"/>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FFFFFF"/>
                </a:solidFill>
                <a:effectLst/>
                <a:uLnTx/>
                <a:uFillTx/>
                <a:latin typeface="Segoe UI" charset="0"/>
                <a:ea typeface="Segoe UI" charset="0"/>
                <a:cs typeface="Segoe UI" charset="0"/>
              </a:rPr>
              <a:t>Multi-model + multi API</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
              <a:tabLst/>
              <a:defRPr/>
            </a:pPr>
            <a:endParaRPr kumimoji="0" lang="en-US" sz="2000" b="1" i="0" u="none" strike="noStrike" kern="1200" cap="none" spc="0" normalizeH="0" baseline="0" noProof="0" dirty="0">
              <a:ln>
                <a:noFill/>
              </a:ln>
              <a:solidFill>
                <a:srgbClr val="FFFFFF"/>
              </a:solidFill>
              <a:effectLst/>
              <a:uLnTx/>
              <a:uFillTx/>
              <a:latin typeface="Segoe UI" charset="0"/>
              <a:ea typeface="Segoe UI" charset="0"/>
              <a:cs typeface="Segoe UI" charset="0"/>
            </a:endParaRPr>
          </a:p>
        </p:txBody>
      </p:sp>
      <p:grpSp>
        <p:nvGrpSpPr>
          <p:cNvPr id="185" name="Group 184"/>
          <p:cNvGrpSpPr/>
          <p:nvPr/>
        </p:nvGrpSpPr>
        <p:grpSpPr>
          <a:xfrm>
            <a:off x="55116" y="6164829"/>
            <a:ext cx="442013" cy="299377"/>
            <a:chOff x="6082249" y="5559189"/>
            <a:chExt cx="564210" cy="382141"/>
          </a:xfrm>
          <a:solidFill>
            <a:schemeClr val="accent2"/>
          </a:solidFill>
        </p:grpSpPr>
        <p:sp>
          <p:nvSpPr>
            <p:cNvPr id="186" name="Isosceles Triangle 28"/>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ectangle 186"/>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89" name="TextBox 188"/>
          <p:cNvSpPr txBox="1"/>
          <p:nvPr/>
        </p:nvSpPr>
        <p:spPr>
          <a:xfrm>
            <a:off x="4982960" y="2120672"/>
            <a:ext cx="528838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999C6"/>
                </a:solidFill>
                <a:effectLst/>
                <a:uLnTx/>
                <a:uFillTx/>
                <a:latin typeface="Segoe UI Semibold" charset="0"/>
                <a:ea typeface="Segoe UI Semibold" charset="0"/>
                <a:cs typeface="Segoe UI Semibold" charset="0"/>
              </a:rPr>
              <a:t>Use key-value, graph, and document with a schema-agnostic service that doesn’t require any schema or secondary indexes</a:t>
            </a:r>
          </a:p>
        </p:txBody>
      </p:sp>
      <p:grpSp>
        <p:nvGrpSpPr>
          <p:cNvPr id="9" name="Group 8"/>
          <p:cNvGrpSpPr/>
          <p:nvPr/>
        </p:nvGrpSpPr>
        <p:grpSpPr>
          <a:xfrm>
            <a:off x="6675588" y="3104083"/>
            <a:ext cx="1420126" cy="1325020"/>
            <a:chOff x="6320820" y="3015862"/>
            <a:chExt cx="1420126" cy="1325020"/>
          </a:xfrm>
        </p:grpSpPr>
        <p:cxnSp>
          <p:nvCxnSpPr>
            <p:cNvPr id="224" name="Straight Connector 223"/>
            <p:cNvCxnSpPr>
              <a:cxnSpLocks/>
            </p:cNvCxnSpPr>
            <p:nvPr/>
          </p:nvCxnSpPr>
          <p:spPr>
            <a:xfrm>
              <a:off x="6572187" y="3141543"/>
              <a:ext cx="928793" cy="0"/>
            </a:xfrm>
            <a:prstGeom prst="line">
              <a:avLst/>
            </a:prstGeom>
            <a:noFill/>
            <a:ln w="38100" cap="flat" cmpd="sng" algn="ctr">
              <a:solidFill>
                <a:srgbClr val="59B4D9"/>
              </a:solidFill>
              <a:prstDash val="sysDot"/>
              <a:miter lim="800000"/>
              <a:headEnd type="none"/>
              <a:tailEnd type="none"/>
            </a:ln>
            <a:effectLst/>
          </p:spPr>
        </p:cxnSp>
        <p:sp>
          <p:nvSpPr>
            <p:cNvPr id="225" name="Oval 224"/>
            <p:cNvSpPr/>
            <p:nvPr/>
          </p:nvSpPr>
          <p:spPr bwMode="auto">
            <a:xfrm>
              <a:off x="6320820" y="3015863"/>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6" name="Circle: Hollow 67"/>
            <p:cNvSpPr/>
            <p:nvPr/>
          </p:nvSpPr>
          <p:spPr bwMode="auto">
            <a:xfrm>
              <a:off x="7489581" y="3015862"/>
              <a:ext cx="251365" cy="251365"/>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27" name="Straight Connector 226"/>
            <p:cNvCxnSpPr>
              <a:cxnSpLocks/>
            </p:cNvCxnSpPr>
            <p:nvPr/>
          </p:nvCxnSpPr>
          <p:spPr>
            <a:xfrm>
              <a:off x="6572187" y="3474055"/>
              <a:ext cx="928793" cy="0"/>
            </a:xfrm>
            <a:prstGeom prst="line">
              <a:avLst/>
            </a:prstGeom>
            <a:noFill/>
            <a:ln w="38100" cap="flat" cmpd="sng" algn="ctr">
              <a:solidFill>
                <a:srgbClr val="59B4D9"/>
              </a:solidFill>
              <a:prstDash val="sysDot"/>
              <a:miter lim="800000"/>
              <a:headEnd type="none"/>
              <a:tailEnd type="none"/>
            </a:ln>
            <a:effectLst/>
          </p:spPr>
        </p:cxnSp>
        <p:sp>
          <p:nvSpPr>
            <p:cNvPr id="228" name="Oval 227"/>
            <p:cNvSpPr/>
            <p:nvPr/>
          </p:nvSpPr>
          <p:spPr bwMode="auto">
            <a:xfrm>
              <a:off x="6320820" y="3348374"/>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9" name="Circle: Hollow 70"/>
            <p:cNvSpPr/>
            <p:nvPr/>
          </p:nvSpPr>
          <p:spPr bwMode="auto">
            <a:xfrm>
              <a:off x="7489581" y="3348373"/>
              <a:ext cx="251365" cy="251365"/>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30" name="Straight Connector 229"/>
            <p:cNvCxnSpPr>
              <a:cxnSpLocks/>
            </p:cNvCxnSpPr>
            <p:nvPr/>
          </p:nvCxnSpPr>
          <p:spPr>
            <a:xfrm>
              <a:off x="6572187" y="3816580"/>
              <a:ext cx="928793" cy="0"/>
            </a:xfrm>
            <a:prstGeom prst="line">
              <a:avLst/>
            </a:prstGeom>
            <a:noFill/>
            <a:ln w="38100" cap="flat" cmpd="sng" algn="ctr">
              <a:solidFill>
                <a:srgbClr val="59B4D9"/>
              </a:solidFill>
              <a:prstDash val="sysDot"/>
              <a:miter lim="800000"/>
              <a:headEnd type="none"/>
              <a:tailEnd type="none"/>
            </a:ln>
            <a:effectLst/>
          </p:spPr>
        </p:cxnSp>
        <p:sp>
          <p:nvSpPr>
            <p:cNvPr id="231" name="Oval 230"/>
            <p:cNvSpPr/>
            <p:nvPr/>
          </p:nvSpPr>
          <p:spPr bwMode="auto">
            <a:xfrm>
              <a:off x="6320820" y="3690898"/>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2" name="Circle: Hollow 73"/>
            <p:cNvSpPr/>
            <p:nvPr/>
          </p:nvSpPr>
          <p:spPr bwMode="auto">
            <a:xfrm>
              <a:off x="7489581" y="3690898"/>
              <a:ext cx="251365" cy="251365"/>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3" name="TextBox 232"/>
            <p:cNvSpPr txBox="1"/>
            <p:nvPr/>
          </p:nvSpPr>
          <p:spPr>
            <a:xfrm>
              <a:off x="6320820" y="4002328"/>
              <a:ext cx="1129540"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9B4D9"/>
                  </a:solidFill>
                  <a:effectLst/>
                  <a:uLnTx/>
                  <a:uFillTx/>
                  <a:latin typeface="Segoe UI" charset="0"/>
                  <a:ea typeface="Segoe UI" charset="0"/>
                  <a:cs typeface="Segoe UI" charset="0"/>
                </a:rPr>
                <a:t>KEY-VALUE</a:t>
              </a:r>
            </a:p>
          </p:txBody>
        </p:sp>
      </p:grpSp>
      <p:grpSp>
        <p:nvGrpSpPr>
          <p:cNvPr id="6" name="Group 5"/>
          <p:cNvGrpSpPr/>
          <p:nvPr/>
        </p:nvGrpSpPr>
        <p:grpSpPr>
          <a:xfrm>
            <a:off x="8773142" y="3420744"/>
            <a:ext cx="1683153" cy="1008359"/>
            <a:chOff x="9255136" y="3332523"/>
            <a:chExt cx="1683153" cy="1008359"/>
          </a:xfrm>
        </p:grpSpPr>
        <p:cxnSp>
          <p:nvCxnSpPr>
            <p:cNvPr id="218" name="Straight Connector 217"/>
            <p:cNvCxnSpPr>
              <a:cxnSpLocks/>
            </p:cNvCxnSpPr>
            <p:nvPr/>
          </p:nvCxnSpPr>
          <p:spPr>
            <a:xfrm>
              <a:off x="9541821" y="3458204"/>
              <a:ext cx="377347" cy="0"/>
            </a:xfrm>
            <a:prstGeom prst="line">
              <a:avLst/>
            </a:prstGeom>
            <a:noFill/>
            <a:ln w="38100" cap="flat" cmpd="sng" algn="ctr">
              <a:solidFill>
                <a:srgbClr val="59B4D9"/>
              </a:solidFill>
              <a:prstDash val="sysDot"/>
              <a:miter lim="800000"/>
              <a:headEnd type="none"/>
              <a:tailEnd type="none"/>
            </a:ln>
            <a:effectLst/>
          </p:spPr>
        </p:cxnSp>
        <p:sp>
          <p:nvSpPr>
            <p:cNvPr id="219" name="Oval 218"/>
            <p:cNvSpPr/>
            <p:nvPr/>
          </p:nvSpPr>
          <p:spPr bwMode="auto">
            <a:xfrm>
              <a:off x="9255136" y="3332523"/>
              <a:ext cx="251367" cy="251363"/>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0" name="Circle: Hollow 61"/>
            <p:cNvSpPr/>
            <p:nvPr/>
          </p:nvSpPr>
          <p:spPr bwMode="auto">
            <a:xfrm>
              <a:off x="9907772" y="3332523"/>
              <a:ext cx="251365" cy="251363"/>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1" name="Circle: Hollow 62"/>
            <p:cNvSpPr/>
            <p:nvPr/>
          </p:nvSpPr>
          <p:spPr bwMode="auto">
            <a:xfrm>
              <a:off x="10178270" y="3332523"/>
              <a:ext cx="251365" cy="251363"/>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2" name="Circle: Hollow 63"/>
            <p:cNvSpPr/>
            <p:nvPr/>
          </p:nvSpPr>
          <p:spPr bwMode="auto">
            <a:xfrm>
              <a:off x="10448770" y="3332523"/>
              <a:ext cx="251365" cy="251363"/>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3" name="TextBox 222"/>
            <p:cNvSpPr txBox="1"/>
            <p:nvPr/>
          </p:nvSpPr>
          <p:spPr>
            <a:xfrm>
              <a:off x="9255136" y="4002328"/>
              <a:ext cx="1683153"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9B4D9"/>
                  </a:solidFill>
                  <a:effectLst/>
                  <a:uLnTx/>
                  <a:uFillTx/>
                  <a:latin typeface="Segoe UI" charset="0"/>
                  <a:ea typeface="Segoe UI" charset="0"/>
                  <a:cs typeface="Segoe UI" charset="0"/>
                </a:rPr>
                <a:t>COLUMN-FAMILY</a:t>
              </a:r>
            </a:p>
          </p:txBody>
        </p:sp>
      </p:grpSp>
      <p:grpSp>
        <p:nvGrpSpPr>
          <p:cNvPr id="8" name="Group 7"/>
          <p:cNvGrpSpPr/>
          <p:nvPr/>
        </p:nvGrpSpPr>
        <p:grpSpPr>
          <a:xfrm>
            <a:off x="6675588" y="4837642"/>
            <a:ext cx="1209627" cy="1476876"/>
            <a:chOff x="6320820" y="4918446"/>
            <a:chExt cx="1209627" cy="1476876"/>
          </a:xfrm>
        </p:grpSpPr>
        <p:cxnSp>
          <p:nvCxnSpPr>
            <p:cNvPr id="204" name="Straight Connector 203"/>
            <p:cNvCxnSpPr>
              <a:cxnSpLocks/>
            </p:cNvCxnSpPr>
            <p:nvPr/>
          </p:nvCxnSpPr>
          <p:spPr>
            <a:xfrm>
              <a:off x="6320820" y="5455959"/>
              <a:ext cx="448156" cy="136562"/>
            </a:xfrm>
            <a:prstGeom prst="line">
              <a:avLst/>
            </a:prstGeom>
            <a:solidFill>
              <a:srgbClr val="B8D432"/>
            </a:solidFill>
            <a:ln w="38100" cap="flat" cmpd="sng" algn="ctr">
              <a:solidFill>
                <a:srgbClr val="59B4D9"/>
              </a:solidFill>
              <a:prstDash val="sysDot"/>
              <a:miter lim="800000"/>
              <a:headEnd type="none"/>
              <a:tailEnd type="none"/>
            </a:ln>
            <a:effectLst/>
          </p:spPr>
        </p:cxnSp>
        <p:cxnSp>
          <p:nvCxnSpPr>
            <p:cNvPr id="205" name="Straight Connector 204"/>
            <p:cNvCxnSpPr>
              <a:cxnSpLocks/>
            </p:cNvCxnSpPr>
            <p:nvPr/>
          </p:nvCxnSpPr>
          <p:spPr>
            <a:xfrm flipV="1">
              <a:off x="6320820" y="5319397"/>
              <a:ext cx="440187" cy="136562"/>
            </a:xfrm>
            <a:prstGeom prst="line">
              <a:avLst/>
            </a:prstGeom>
            <a:solidFill>
              <a:srgbClr val="B8D432"/>
            </a:solidFill>
            <a:ln w="38100" cap="flat" cmpd="sng" algn="ctr">
              <a:solidFill>
                <a:srgbClr val="59B4D9"/>
              </a:solidFill>
              <a:prstDash val="sysDot"/>
              <a:miter lim="800000"/>
              <a:headEnd type="none"/>
              <a:tailEnd type="none"/>
            </a:ln>
            <a:effectLst/>
          </p:spPr>
        </p:cxnSp>
        <p:sp>
          <p:nvSpPr>
            <p:cNvPr id="206" name="Oval 205"/>
            <p:cNvSpPr/>
            <p:nvPr/>
          </p:nvSpPr>
          <p:spPr bwMode="auto">
            <a:xfrm>
              <a:off x="6320820" y="5326877"/>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207" name="Straight Connector 206"/>
            <p:cNvCxnSpPr>
              <a:cxnSpLocks/>
            </p:cNvCxnSpPr>
            <p:nvPr/>
          </p:nvCxnSpPr>
          <p:spPr>
            <a:xfrm>
              <a:off x="6768976" y="5592521"/>
              <a:ext cx="454413" cy="203966"/>
            </a:xfrm>
            <a:prstGeom prst="line">
              <a:avLst/>
            </a:prstGeom>
            <a:solidFill>
              <a:srgbClr val="B8D432"/>
            </a:solidFill>
            <a:ln w="38100" cap="flat" cmpd="sng" algn="ctr">
              <a:solidFill>
                <a:srgbClr val="59B4D9"/>
              </a:solidFill>
              <a:prstDash val="sysDot"/>
              <a:miter lim="800000"/>
              <a:headEnd type="none"/>
              <a:tailEnd type="none"/>
            </a:ln>
            <a:effectLst/>
          </p:spPr>
        </p:cxnSp>
        <p:cxnSp>
          <p:nvCxnSpPr>
            <p:cNvPr id="208" name="Straight Connector 207"/>
            <p:cNvCxnSpPr>
              <a:cxnSpLocks/>
            </p:cNvCxnSpPr>
            <p:nvPr/>
          </p:nvCxnSpPr>
          <p:spPr>
            <a:xfrm>
              <a:off x="6768976" y="5592521"/>
              <a:ext cx="432215" cy="2561"/>
            </a:xfrm>
            <a:prstGeom prst="line">
              <a:avLst/>
            </a:prstGeom>
            <a:solidFill>
              <a:srgbClr val="B8D432"/>
            </a:solidFill>
            <a:ln w="38100" cap="flat" cmpd="sng" algn="ctr">
              <a:solidFill>
                <a:srgbClr val="59B4D9"/>
              </a:solidFill>
              <a:prstDash val="sysDot"/>
              <a:miter lim="800000"/>
              <a:headEnd type="none"/>
              <a:tailEnd type="none"/>
            </a:ln>
            <a:effectLst/>
          </p:spPr>
        </p:cxnSp>
        <p:sp>
          <p:nvSpPr>
            <p:cNvPr id="209" name="Oval 208"/>
            <p:cNvSpPr/>
            <p:nvPr/>
          </p:nvSpPr>
          <p:spPr bwMode="auto">
            <a:xfrm rot="20946206">
              <a:off x="7201191" y="5739779"/>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210" name="Oval 209"/>
            <p:cNvSpPr/>
            <p:nvPr/>
          </p:nvSpPr>
          <p:spPr bwMode="auto">
            <a:xfrm>
              <a:off x="7201191" y="5466001"/>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211" name="Straight Connector 210"/>
            <p:cNvCxnSpPr>
              <a:cxnSpLocks/>
            </p:cNvCxnSpPr>
            <p:nvPr/>
          </p:nvCxnSpPr>
          <p:spPr>
            <a:xfrm>
              <a:off x="6761007" y="5319399"/>
              <a:ext cx="440184" cy="1906"/>
            </a:xfrm>
            <a:prstGeom prst="line">
              <a:avLst/>
            </a:prstGeom>
            <a:solidFill>
              <a:srgbClr val="B8D432"/>
            </a:solidFill>
            <a:ln w="38100" cap="flat" cmpd="sng" algn="ctr">
              <a:solidFill>
                <a:srgbClr val="59B4D9"/>
              </a:solidFill>
              <a:prstDash val="sysDot"/>
              <a:miter lim="800000"/>
              <a:headEnd type="none"/>
              <a:tailEnd type="none"/>
            </a:ln>
            <a:effectLst/>
          </p:spPr>
        </p:cxnSp>
        <p:sp>
          <p:nvSpPr>
            <p:cNvPr id="212" name="Oval 211"/>
            <p:cNvSpPr/>
            <p:nvPr/>
          </p:nvSpPr>
          <p:spPr bwMode="auto">
            <a:xfrm>
              <a:off x="6768976" y="5463438"/>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213" name="Straight Connector 212"/>
            <p:cNvCxnSpPr>
              <a:cxnSpLocks/>
            </p:cNvCxnSpPr>
            <p:nvPr/>
          </p:nvCxnSpPr>
          <p:spPr>
            <a:xfrm flipV="1">
              <a:off x="6761007" y="5128243"/>
              <a:ext cx="468533" cy="191156"/>
            </a:xfrm>
            <a:prstGeom prst="line">
              <a:avLst/>
            </a:prstGeom>
            <a:solidFill>
              <a:srgbClr val="B8D432"/>
            </a:solidFill>
            <a:ln w="38100" cap="flat" cmpd="sng" algn="ctr">
              <a:solidFill>
                <a:srgbClr val="59B4D9"/>
              </a:solidFill>
              <a:prstDash val="sysDot"/>
              <a:miter lim="800000"/>
              <a:headEnd type="none"/>
              <a:tailEnd type="none"/>
            </a:ln>
            <a:effectLst/>
          </p:spPr>
        </p:cxnSp>
        <p:sp>
          <p:nvSpPr>
            <p:cNvPr id="214" name="Oval 213"/>
            <p:cNvSpPr/>
            <p:nvPr/>
          </p:nvSpPr>
          <p:spPr bwMode="auto">
            <a:xfrm>
              <a:off x="6761007" y="5190316"/>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215" name="Oval 214"/>
            <p:cNvSpPr/>
            <p:nvPr/>
          </p:nvSpPr>
          <p:spPr bwMode="auto">
            <a:xfrm>
              <a:off x="7201191" y="5192224"/>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216" name="Oval 215"/>
            <p:cNvSpPr/>
            <p:nvPr/>
          </p:nvSpPr>
          <p:spPr bwMode="auto">
            <a:xfrm rot="377738">
              <a:off x="7201191" y="4918446"/>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217" name="TextBox 216"/>
            <p:cNvSpPr txBox="1"/>
            <p:nvPr/>
          </p:nvSpPr>
          <p:spPr>
            <a:xfrm>
              <a:off x="6320820" y="6056768"/>
              <a:ext cx="1209627"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9B4D9"/>
                  </a:solidFill>
                  <a:effectLst/>
                  <a:uLnTx/>
                  <a:uFillTx/>
                  <a:latin typeface="Segoe UI" charset="0"/>
                  <a:ea typeface="Segoe UI" charset="0"/>
                  <a:cs typeface="Segoe UI" charset="0"/>
                </a:rPr>
                <a:t>DOCUMENT</a:t>
              </a:r>
            </a:p>
          </p:txBody>
        </p:sp>
      </p:grpSp>
      <p:grpSp>
        <p:nvGrpSpPr>
          <p:cNvPr id="7" name="Group 6"/>
          <p:cNvGrpSpPr/>
          <p:nvPr/>
        </p:nvGrpSpPr>
        <p:grpSpPr>
          <a:xfrm>
            <a:off x="8802609" y="4955119"/>
            <a:ext cx="1360428" cy="1359399"/>
            <a:chOff x="9255136" y="5035923"/>
            <a:chExt cx="1360428" cy="1359399"/>
          </a:xfrm>
        </p:grpSpPr>
        <p:sp>
          <p:nvSpPr>
            <p:cNvPr id="195" name="Oval 194"/>
            <p:cNvSpPr/>
            <p:nvPr/>
          </p:nvSpPr>
          <p:spPr bwMode="auto">
            <a:xfrm rot="715722">
              <a:off x="9278401" y="5035923"/>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6" name="Oval 195"/>
            <p:cNvSpPr/>
            <p:nvPr/>
          </p:nvSpPr>
          <p:spPr bwMode="auto">
            <a:xfrm>
              <a:off x="10002267" y="5193250"/>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7" name="Oval 196"/>
            <p:cNvSpPr/>
            <p:nvPr/>
          </p:nvSpPr>
          <p:spPr bwMode="auto">
            <a:xfrm>
              <a:off x="9640334" y="5644746"/>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8" name="Oval 197"/>
            <p:cNvSpPr/>
            <p:nvPr/>
          </p:nvSpPr>
          <p:spPr bwMode="auto">
            <a:xfrm>
              <a:off x="10364197" y="5644746"/>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99" name="Straight Connector 198"/>
            <p:cNvCxnSpPr>
              <a:cxnSpLocks/>
            </p:cNvCxnSpPr>
            <p:nvPr/>
          </p:nvCxnSpPr>
          <p:spPr>
            <a:xfrm>
              <a:off x="9527053" y="5187586"/>
              <a:ext cx="475213" cy="131349"/>
            </a:xfrm>
            <a:prstGeom prst="line">
              <a:avLst/>
            </a:prstGeom>
            <a:solidFill>
              <a:srgbClr val="59B4D9"/>
            </a:solidFill>
            <a:ln w="38100" cap="flat" cmpd="sng" algn="ctr">
              <a:solidFill>
                <a:srgbClr val="59B4D9"/>
              </a:solidFill>
              <a:prstDash val="sysDot"/>
              <a:miter lim="800000"/>
              <a:headEnd type="none"/>
              <a:tailEnd type="none"/>
            </a:ln>
            <a:effectLst/>
          </p:spPr>
        </p:cxnSp>
        <p:cxnSp>
          <p:nvCxnSpPr>
            <p:cNvPr id="200" name="Straight Connector 199"/>
            <p:cNvCxnSpPr>
              <a:cxnSpLocks/>
            </p:cNvCxnSpPr>
            <p:nvPr/>
          </p:nvCxnSpPr>
          <p:spPr>
            <a:xfrm>
              <a:off x="9891700" y="5770429"/>
              <a:ext cx="472496" cy="0"/>
            </a:xfrm>
            <a:prstGeom prst="line">
              <a:avLst/>
            </a:prstGeom>
            <a:solidFill>
              <a:srgbClr val="59B4D9"/>
            </a:solidFill>
            <a:ln w="38100" cap="flat" cmpd="sng" algn="ctr">
              <a:solidFill>
                <a:srgbClr val="59B4D9"/>
              </a:solidFill>
              <a:prstDash val="sysDot"/>
              <a:miter lim="800000"/>
              <a:headEnd type="none"/>
              <a:tailEnd type="none"/>
            </a:ln>
            <a:effectLst/>
          </p:spPr>
        </p:cxnSp>
        <p:cxnSp>
          <p:nvCxnSpPr>
            <p:cNvPr id="201" name="Straight Connector 200"/>
            <p:cNvCxnSpPr>
              <a:cxnSpLocks/>
            </p:cNvCxnSpPr>
            <p:nvPr/>
          </p:nvCxnSpPr>
          <p:spPr>
            <a:xfrm>
              <a:off x="10216821" y="5407806"/>
              <a:ext cx="184188" cy="273752"/>
            </a:xfrm>
            <a:prstGeom prst="line">
              <a:avLst/>
            </a:prstGeom>
            <a:solidFill>
              <a:srgbClr val="59B4D9"/>
            </a:solidFill>
            <a:ln w="38100" cap="flat" cmpd="sng" algn="ctr">
              <a:solidFill>
                <a:srgbClr val="59B4D9"/>
              </a:solidFill>
              <a:prstDash val="sysDot"/>
              <a:miter lim="800000"/>
              <a:headEnd type="none"/>
              <a:tailEnd type="none"/>
            </a:ln>
            <a:effectLst/>
          </p:spPr>
        </p:cxnSp>
        <p:cxnSp>
          <p:nvCxnSpPr>
            <p:cNvPr id="202" name="Straight Connector 201"/>
            <p:cNvCxnSpPr>
              <a:cxnSpLocks/>
            </p:cNvCxnSpPr>
            <p:nvPr/>
          </p:nvCxnSpPr>
          <p:spPr>
            <a:xfrm flipV="1">
              <a:off x="9854889" y="5407806"/>
              <a:ext cx="184190" cy="273752"/>
            </a:xfrm>
            <a:prstGeom prst="line">
              <a:avLst/>
            </a:prstGeom>
            <a:solidFill>
              <a:srgbClr val="59B4D9"/>
            </a:solidFill>
            <a:ln w="38100" cap="flat" cmpd="sng" algn="ctr">
              <a:solidFill>
                <a:srgbClr val="59B4D9"/>
              </a:solidFill>
              <a:prstDash val="sysDot"/>
              <a:miter lim="800000"/>
              <a:headEnd type="none"/>
              <a:tailEnd type="none"/>
            </a:ln>
            <a:effectLst/>
          </p:spPr>
        </p:cxnSp>
        <p:sp>
          <p:nvSpPr>
            <p:cNvPr id="203" name="TextBox 202"/>
            <p:cNvSpPr txBox="1"/>
            <p:nvPr/>
          </p:nvSpPr>
          <p:spPr>
            <a:xfrm>
              <a:off x="9255136" y="6056768"/>
              <a:ext cx="751168"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9B4D9"/>
                  </a:solidFill>
                  <a:effectLst/>
                  <a:uLnTx/>
                  <a:uFillTx/>
                  <a:latin typeface="Segoe UI" charset="0"/>
                  <a:ea typeface="Segoe UI" charset="0"/>
                  <a:cs typeface="Segoe UI" charset="0"/>
                </a:rPr>
                <a:t>GRAPH</a:t>
              </a:r>
            </a:p>
          </p:txBody>
        </p:sp>
      </p:grpSp>
      <p:sp>
        <p:nvSpPr>
          <p:cNvPr id="56" name="Content Placeholder 2">
            <a:extLst>
              <a:ext uri="{FF2B5EF4-FFF2-40B4-BE49-F238E27FC236}">
                <a16:creationId xmlns:a16="http://schemas.microsoft.com/office/drawing/2014/main" id="{2512957E-7455-4FA5-98A2-F656EC6B038E}"/>
              </a:ext>
            </a:extLst>
          </p:cNvPr>
          <p:cNvSpPr txBox="1">
            <a:spLocks/>
          </p:cNvSpPr>
          <p:nvPr/>
        </p:nvSpPr>
        <p:spPr>
          <a:xfrm>
            <a:off x="557584" y="3884047"/>
            <a:ext cx="4024313" cy="369888"/>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59B4D9"/>
                </a:solidFill>
                <a:effectLst/>
                <a:uLnTx/>
                <a:uFillTx/>
                <a:latin typeface="Segoe UI" charset="0"/>
                <a:ea typeface="Segoe UI" charset="0"/>
                <a:cs typeface="Segoe UI" charset="0"/>
              </a:rPr>
              <a:t>Guaranteed single-digit latency</a:t>
            </a:r>
          </a:p>
        </p:txBody>
      </p:sp>
      <p:sp>
        <p:nvSpPr>
          <p:cNvPr id="58" name="Content Placeholder 2">
            <a:extLst>
              <a:ext uri="{FF2B5EF4-FFF2-40B4-BE49-F238E27FC236}">
                <a16:creationId xmlns:a16="http://schemas.microsoft.com/office/drawing/2014/main" id="{AA43F1EF-A2F5-4CC4-9108-8C7833B2ADEE}"/>
              </a:ext>
            </a:extLst>
          </p:cNvPr>
          <p:cNvSpPr txBox="1">
            <a:spLocks/>
          </p:cNvSpPr>
          <p:nvPr/>
        </p:nvSpPr>
        <p:spPr>
          <a:xfrm>
            <a:off x="544823" y="3081331"/>
            <a:ext cx="2371725" cy="369887"/>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59B4D9"/>
                </a:solidFill>
                <a:effectLst/>
                <a:uLnTx/>
                <a:uFillTx/>
                <a:latin typeface="Segoe UI" charset="0"/>
                <a:ea typeface="Segoe UI" charset="0"/>
                <a:cs typeface="Segoe UI" charset="0"/>
              </a:rPr>
              <a:t>Elastic scale-out</a:t>
            </a:r>
          </a:p>
        </p:txBody>
      </p:sp>
      <p:sp>
        <p:nvSpPr>
          <p:cNvPr id="59" name="Content Placeholder 2">
            <a:extLst>
              <a:ext uri="{FF2B5EF4-FFF2-40B4-BE49-F238E27FC236}">
                <a16:creationId xmlns:a16="http://schemas.microsoft.com/office/drawing/2014/main" id="{F99CA964-ADBB-4A3F-A4B6-C5E2F651FF1B}"/>
              </a:ext>
            </a:extLst>
          </p:cNvPr>
          <p:cNvSpPr txBox="1">
            <a:spLocks/>
          </p:cNvSpPr>
          <p:nvPr/>
        </p:nvSpPr>
        <p:spPr>
          <a:xfrm>
            <a:off x="597790" y="4605493"/>
            <a:ext cx="2989263" cy="368300"/>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59B4D9"/>
                </a:solidFill>
                <a:effectLst/>
                <a:uLnTx/>
                <a:uFillTx/>
                <a:latin typeface="Segoe UI" charset="0"/>
                <a:ea typeface="Segoe UI" charset="0"/>
                <a:cs typeface="Segoe UI" charset="0"/>
              </a:rPr>
              <a:t>Choice of consistency</a:t>
            </a:r>
          </a:p>
        </p:txBody>
      </p:sp>
      <p:sp>
        <p:nvSpPr>
          <p:cNvPr id="60" name="Content Placeholder 2">
            <a:extLst>
              <a:ext uri="{FF2B5EF4-FFF2-40B4-BE49-F238E27FC236}">
                <a16:creationId xmlns:a16="http://schemas.microsoft.com/office/drawing/2014/main" id="{FB19895F-E6A0-4B44-B33F-C920BCD9EE27}"/>
              </a:ext>
            </a:extLst>
          </p:cNvPr>
          <p:cNvSpPr txBox="1">
            <a:spLocks/>
          </p:cNvSpPr>
          <p:nvPr/>
        </p:nvSpPr>
        <p:spPr>
          <a:xfrm>
            <a:off x="544823" y="5370482"/>
            <a:ext cx="2890838" cy="368300"/>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59B4D9"/>
                </a:solidFill>
                <a:effectLst/>
                <a:uLnTx/>
                <a:uFillTx/>
                <a:latin typeface="Segoe UI" charset="0"/>
                <a:ea typeface="Segoe UI" charset="0"/>
                <a:cs typeface="Segoe UI" charset="0"/>
              </a:rPr>
              <a:t>Enterprise-level SLAs</a:t>
            </a:r>
          </a:p>
        </p:txBody>
      </p:sp>
      <p:grpSp>
        <p:nvGrpSpPr>
          <p:cNvPr id="61" name="Group 60">
            <a:extLst>
              <a:ext uri="{FF2B5EF4-FFF2-40B4-BE49-F238E27FC236}">
                <a16:creationId xmlns:a16="http://schemas.microsoft.com/office/drawing/2014/main" id="{72CDC2B7-3E22-4DA3-B5F7-F1D012B49B72}"/>
              </a:ext>
            </a:extLst>
          </p:cNvPr>
          <p:cNvGrpSpPr/>
          <p:nvPr/>
        </p:nvGrpSpPr>
        <p:grpSpPr>
          <a:xfrm>
            <a:off x="49277" y="3879371"/>
            <a:ext cx="442013" cy="299377"/>
            <a:chOff x="6082249" y="5559189"/>
            <a:chExt cx="564210" cy="382141"/>
          </a:xfrm>
          <a:solidFill>
            <a:schemeClr val="accent6"/>
          </a:solidFill>
        </p:grpSpPr>
        <p:sp>
          <p:nvSpPr>
            <p:cNvPr id="62" name="Isosceles Triangle 31">
              <a:extLst>
                <a:ext uri="{FF2B5EF4-FFF2-40B4-BE49-F238E27FC236}">
                  <a16:creationId xmlns:a16="http://schemas.microsoft.com/office/drawing/2014/main" id="{0B4F7C44-E0BC-4C01-8AEC-91D812E0B540}"/>
                </a:ext>
              </a:extLst>
            </p:cNvPr>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70AD47"/>
                </a:solidFill>
                <a:effectLst/>
                <a:uLnTx/>
                <a:uFillTx/>
                <a:latin typeface="Segoe UI"/>
                <a:ea typeface="Segoe UI" pitchFamily="34" charset="0"/>
                <a:cs typeface="Segoe UI" pitchFamily="34" charset="0"/>
              </a:endParaRPr>
            </a:p>
          </p:txBody>
        </p:sp>
        <p:sp>
          <p:nvSpPr>
            <p:cNvPr id="63" name="Rectangle 62">
              <a:extLst>
                <a:ext uri="{FF2B5EF4-FFF2-40B4-BE49-F238E27FC236}">
                  <a16:creationId xmlns:a16="http://schemas.microsoft.com/office/drawing/2014/main" id="{69F49C36-9DDA-4F3A-AA07-06E621201E26}"/>
                </a:ext>
              </a:extLst>
            </p:cNvPr>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70AD47"/>
                </a:solidFill>
                <a:effectLst/>
                <a:uLnTx/>
                <a:uFillTx/>
                <a:latin typeface="Segoe UI"/>
                <a:ea typeface="Segoe UI" pitchFamily="34" charset="0"/>
                <a:cs typeface="Segoe UI" pitchFamily="34" charset="0"/>
              </a:endParaRPr>
            </a:p>
          </p:txBody>
        </p:sp>
      </p:grpSp>
      <p:grpSp>
        <p:nvGrpSpPr>
          <p:cNvPr id="64" name="Group 63">
            <a:extLst>
              <a:ext uri="{FF2B5EF4-FFF2-40B4-BE49-F238E27FC236}">
                <a16:creationId xmlns:a16="http://schemas.microsoft.com/office/drawing/2014/main" id="{92C025B7-7392-4905-BD4D-CD4751EA66C4}"/>
              </a:ext>
            </a:extLst>
          </p:cNvPr>
          <p:cNvGrpSpPr/>
          <p:nvPr/>
        </p:nvGrpSpPr>
        <p:grpSpPr>
          <a:xfrm>
            <a:off x="49277" y="5443436"/>
            <a:ext cx="442013" cy="299377"/>
            <a:chOff x="6082249" y="5559189"/>
            <a:chExt cx="564210" cy="382141"/>
          </a:xfrm>
          <a:solidFill>
            <a:schemeClr val="accent6"/>
          </a:solidFill>
        </p:grpSpPr>
        <p:sp>
          <p:nvSpPr>
            <p:cNvPr id="65" name="Isosceles Triangle 31">
              <a:extLst>
                <a:ext uri="{FF2B5EF4-FFF2-40B4-BE49-F238E27FC236}">
                  <a16:creationId xmlns:a16="http://schemas.microsoft.com/office/drawing/2014/main" id="{0F762D8E-9289-4737-8C4C-543C01B8EEB1}"/>
                </a:ext>
              </a:extLst>
            </p:cNvPr>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70AD47"/>
                </a:solidFill>
                <a:effectLst/>
                <a:uLnTx/>
                <a:uFillTx/>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A77123BA-2C6A-41CE-9E0B-E169EA7F06A1}"/>
                </a:ext>
              </a:extLst>
            </p:cNvPr>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70AD47"/>
                </a:solidFill>
                <a:effectLst/>
                <a:uLnTx/>
                <a:uFillTx/>
                <a:latin typeface="Segoe UI"/>
                <a:ea typeface="Segoe UI" pitchFamily="34" charset="0"/>
                <a:cs typeface="Segoe UI" pitchFamily="34" charset="0"/>
              </a:endParaRPr>
            </a:p>
          </p:txBody>
        </p:sp>
      </p:grpSp>
      <p:grpSp>
        <p:nvGrpSpPr>
          <p:cNvPr id="67" name="Group 66">
            <a:extLst>
              <a:ext uri="{FF2B5EF4-FFF2-40B4-BE49-F238E27FC236}">
                <a16:creationId xmlns:a16="http://schemas.microsoft.com/office/drawing/2014/main" id="{E9C785D3-1183-4F82-B545-3EF3236FE937}"/>
              </a:ext>
            </a:extLst>
          </p:cNvPr>
          <p:cNvGrpSpPr/>
          <p:nvPr/>
        </p:nvGrpSpPr>
        <p:grpSpPr>
          <a:xfrm>
            <a:off x="63331" y="4642157"/>
            <a:ext cx="442013" cy="299377"/>
            <a:chOff x="6082249" y="5559189"/>
            <a:chExt cx="564210" cy="382141"/>
          </a:xfrm>
          <a:solidFill>
            <a:schemeClr val="accent6"/>
          </a:solidFill>
        </p:grpSpPr>
        <p:sp>
          <p:nvSpPr>
            <p:cNvPr id="68" name="Isosceles Triangle 31">
              <a:extLst>
                <a:ext uri="{FF2B5EF4-FFF2-40B4-BE49-F238E27FC236}">
                  <a16:creationId xmlns:a16="http://schemas.microsoft.com/office/drawing/2014/main" id="{F8D76492-99DB-4F58-9BBF-BB1851FD3838}"/>
                </a:ext>
              </a:extLst>
            </p:cNvPr>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70AD47"/>
                </a:solidFill>
                <a:effectLst/>
                <a:uLnTx/>
                <a:uFillTx/>
                <a:latin typeface="Segoe UI"/>
                <a:ea typeface="Segoe UI" pitchFamily="34" charset="0"/>
                <a:cs typeface="Segoe UI" pitchFamily="34" charset="0"/>
              </a:endParaRPr>
            </a:p>
          </p:txBody>
        </p:sp>
        <p:sp>
          <p:nvSpPr>
            <p:cNvPr id="69" name="Rectangle 68">
              <a:extLst>
                <a:ext uri="{FF2B5EF4-FFF2-40B4-BE49-F238E27FC236}">
                  <a16:creationId xmlns:a16="http://schemas.microsoft.com/office/drawing/2014/main" id="{095B2118-BF7D-4417-84C5-54A2C8C83086}"/>
                </a:ext>
              </a:extLst>
            </p:cNvPr>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70AD47"/>
                </a:solidFill>
                <a:effectLst/>
                <a:uLnTx/>
                <a:uFillTx/>
                <a:latin typeface="Segoe UI"/>
                <a:ea typeface="Segoe UI" pitchFamily="34" charset="0"/>
                <a:cs typeface="Segoe UI" pitchFamily="34" charset="0"/>
              </a:endParaRPr>
            </a:p>
          </p:txBody>
        </p:sp>
      </p:grpSp>
      <p:pic>
        <p:nvPicPr>
          <p:cNvPr id="2" name="Picture 1">
            <a:extLst>
              <a:ext uri="{FF2B5EF4-FFF2-40B4-BE49-F238E27FC236}">
                <a16:creationId xmlns:a16="http://schemas.microsoft.com/office/drawing/2014/main" id="{1577C5F3-1B1D-4B40-89B3-9FA52D60C58F}"/>
              </a:ext>
            </a:extLst>
          </p:cNvPr>
          <p:cNvPicPr>
            <a:picLocks noChangeAspect="1"/>
          </p:cNvPicPr>
          <p:nvPr/>
        </p:nvPicPr>
        <p:blipFill>
          <a:blip r:embed="rId3"/>
          <a:stretch>
            <a:fillRect/>
          </a:stretch>
        </p:blipFill>
        <p:spPr>
          <a:xfrm>
            <a:off x="54471" y="3142936"/>
            <a:ext cx="445047" cy="298730"/>
          </a:xfrm>
          <a:prstGeom prst="rect">
            <a:avLst/>
          </a:prstGeom>
        </p:spPr>
      </p:pic>
    </p:spTree>
    <p:extLst>
      <p:ext uri="{BB962C8B-B14F-4D97-AF65-F5344CB8AC3E}">
        <p14:creationId xmlns:p14="http://schemas.microsoft.com/office/powerpoint/2010/main" val="24049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353535"/>
                </a:solidFill>
                <a:latin typeface="Segoe UI Light" panose="020B0502040204020203" pitchFamily="34" charset="0"/>
                <a:cs typeface="Segoe UI Light" panose="020B0502040204020203" pitchFamily="34" charset="0"/>
              </a:rPr>
              <a:t>Cosmos DB points of note</a:t>
            </a:r>
          </a:p>
        </p:txBody>
      </p:sp>
      <p:sp>
        <p:nvSpPr>
          <p:cNvPr id="3" name="TextBox 2"/>
          <p:cNvSpPr txBox="1"/>
          <p:nvPr/>
        </p:nvSpPr>
        <p:spPr>
          <a:xfrm>
            <a:off x="414846" y="939308"/>
            <a:ext cx="11361683" cy="5478423"/>
          </a:xfrm>
          <a:prstGeom prst="rect">
            <a:avLst/>
          </a:prstGeom>
          <a:noFill/>
        </p:spPr>
        <p:txBody>
          <a:bodyPr wrap="square" rtlCol="0">
            <a:spAutoFit/>
          </a:bodyPr>
          <a:lstStyle/>
          <a:p>
            <a:pPr marL="171450" indent="-171450" defTabSz="914400">
              <a:buFont typeface="Arial" panose="020B0604020202020204" pitchFamily="34" charset="0"/>
              <a:buChar char="•"/>
              <a:defRPr/>
            </a:pPr>
            <a:r>
              <a:rPr lang="en-US" sz="1000" dirty="0"/>
              <a:t>Throughput. Developers reserve throughput of the service according to the application's varying load. Behind the scenes, Cosmos DB will scale up resources (memory, processor, partitions, replicas, etc.) to achieve that requested throughput while maintaining the 99th percentile of latency for reads to under 10 </a:t>
            </a:r>
            <a:r>
              <a:rPr lang="en-US" sz="1000" dirty="0" err="1"/>
              <a:t>ms</a:t>
            </a:r>
            <a:r>
              <a:rPr lang="en-US" sz="1000" dirty="0"/>
              <a:t> and for writes to under 15 </a:t>
            </a:r>
            <a:r>
              <a:rPr lang="en-US" sz="1000" dirty="0" err="1"/>
              <a:t>ms.</a:t>
            </a:r>
            <a:r>
              <a:rPr lang="en-US" sz="1000" dirty="0"/>
              <a:t> Throughput is specified in request units (RUs) per second. The number of RUs consumed for a particular operation varies based upon a number of factors, but the fetching of a single 1KB document by id spends roughly 1 RU. Delete, update, and insert operations consume roughly 5 RUs assuming 1 KB documents. Big queries and stored procedure executions can consume 100 s or 1000 s of RUs based upon the complexity of the operations needed. The median latencies are significantly lower (under 5 </a:t>
            </a:r>
            <a:r>
              <a:rPr lang="en-US" sz="1000" dirty="0" err="1"/>
              <a:t>ms</a:t>
            </a:r>
            <a:r>
              <a:rPr lang="en-US" sz="1000" dirty="0"/>
              <a:t>)</a:t>
            </a:r>
          </a:p>
          <a:p>
            <a:pPr marL="171450" lvl="0" indent="-171450" defTabSz="914400">
              <a:buFont typeface="Arial" panose="020B0604020202020204" pitchFamily="34" charset="0"/>
              <a:buChar char="•"/>
              <a:defRPr/>
            </a:pPr>
            <a:r>
              <a:rPr lang="en-US" sz="1000" dirty="0"/>
              <a:t>throughput directly affect how much the user is charged but can be tuned up dynamically to handle peak load and down to save costs when more lightly loaded by using the </a:t>
            </a:r>
            <a:r>
              <a:rPr lang="en-US" sz="1000" dirty="0">
                <a:hlinkClick r:id="rId3"/>
              </a:rPr>
              <a:t>Azure Portal</a:t>
            </a:r>
            <a:r>
              <a:rPr lang="en-US" sz="1000" dirty="0"/>
              <a:t>, one of the supported SDKs, or the REST API</a:t>
            </a:r>
          </a:p>
          <a:p>
            <a:pPr marL="171450" lvl="0" indent="-171450" defTabSz="914400">
              <a:buFont typeface="Arial" panose="020B0604020202020204" pitchFamily="34" charset="0"/>
              <a:buChar char="•"/>
              <a:defRPr/>
            </a:pPr>
            <a:r>
              <a:rPr lang="en-US" sz="1000" dirty="0"/>
              <a:t>Consistency. Cosmos DB provides five consistency levels: strong, bounded-staleness, session, consistent prefix, and eventual. The further to the left in this list, the greater the consistency but the higher the RU cost which essentially lowers available throughput for the same RU setting. Session level consistency is the default.[4] Even when set to lower consistency level, any arbitrary set of operations can be executed in an ACID-compliant transaction by performing those operations from within a stored procedure. You can also change the consistency level for each request using the x-</a:t>
            </a:r>
            <a:r>
              <a:rPr lang="en-US" sz="1000" dirty="0" err="1"/>
              <a:t>ms</a:t>
            </a:r>
            <a:r>
              <a:rPr lang="en-US" sz="1000" dirty="0"/>
              <a:t>-consistency-level request header or the equivalent option in your SDK.</a:t>
            </a:r>
          </a:p>
          <a:p>
            <a:pPr marL="171450" lvl="0" indent="-171450" defTabSz="914400">
              <a:buFont typeface="Arial" panose="020B0604020202020204" pitchFamily="34" charset="0"/>
              <a:buChar char="•"/>
              <a:defRPr/>
            </a:pPr>
            <a:r>
              <a:rPr lang="en-US" sz="1000" dirty="0"/>
              <a:t>Azure Cosmos DB accounts that are configured to use strong consistency cannot associate more than one Azure region with their Azure Cosmos DB account</a:t>
            </a:r>
          </a:p>
          <a:p>
            <a:pPr marL="171450" indent="-171450">
              <a:buFont typeface="Arial" panose="020B0604020202020204" pitchFamily="34" charset="0"/>
              <a:buChar char="•"/>
            </a:pPr>
            <a:r>
              <a:rPr lang="en-US" sz="1000" dirty="0"/>
              <a:t>99.99% availability SLA for all </a:t>
            </a:r>
            <a:r>
              <a:rPr lang="en-US" sz="1000" b="1" i="1" dirty="0"/>
              <a:t>single</a:t>
            </a:r>
            <a:r>
              <a:rPr lang="en-US" sz="1000" dirty="0"/>
              <a:t> region accounts and all multi-region accounts with relaxed consistency, and 99.999% read availability on all </a:t>
            </a:r>
            <a:r>
              <a:rPr lang="en-US" sz="1000" b="1" i="1" dirty="0"/>
              <a:t>multi-region</a:t>
            </a:r>
            <a:r>
              <a:rPr lang="en-US" sz="1000" dirty="0"/>
              <a:t> database accounts</a:t>
            </a:r>
          </a:p>
          <a:p>
            <a:pPr marL="171450" indent="-171450">
              <a:buFont typeface="Arial" panose="020B0604020202020204" pitchFamily="34" charset="0"/>
              <a:buChar char="•"/>
            </a:pPr>
            <a:r>
              <a:rPr lang="en-US" sz="1000" dirty="0"/>
              <a:t>For each Collection (bucket of documents), specify Throughput Request Units (RU/s)</a:t>
            </a:r>
          </a:p>
          <a:p>
            <a:pPr marL="171450" indent="-171450">
              <a:buFont typeface="Arial" panose="020B0604020202020204" pitchFamily="34" charset="0"/>
              <a:buChar char="•"/>
            </a:pPr>
            <a:r>
              <a:rPr lang="en-US" sz="1000" dirty="0"/>
              <a:t>By default, every field in each document is automatically indexed generally providing good performance without tuning to specific query patterns. These defaults can be modified by setting an indexing policy which can vary per field.</a:t>
            </a:r>
          </a:p>
          <a:p>
            <a:pPr marL="171450" indent="-171450">
              <a:buFont typeface="Arial" panose="020B0604020202020204" pitchFamily="34" charset="0"/>
              <a:buChar char="•"/>
            </a:pPr>
            <a:r>
              <a:rPr lang="en-US" sz="1000" dirty="0"/>
              <a:t>a local emulator running under MS Windows for developer desktop use was added in the fall of 2016</a:t>
            </a:r>
          </a:p>
          <a:p>
            <a:pPr marL="171450" indent="-171450">
              <a:buFont typeface="Arial" panose="020B0604020202020204" pitchFamily="34" charset="0"/>
              <a:buChar char="•"/>
            </a:pPr>
            <a:r>
              <a:rPr lang="en-US" sz="1000" dirty="0"/>
              <a:t>No support for GROUP BY or other aggregation functionality found in database systems (workaround is to use Spark connector)</a:t>
            </a:r>
          </a:p>
          <a:p>
            <a:pPr marL="171450" indent="-171450">
              <a:buFont typeface="Arial" panose="020B0604020202020204" pitchFamily="34" charset="0"/>
              <a:buChar char="•"/>
            </a:pPr>
            <a:r>
              <a:rPr lang="en-US" sz="1000" dirty="0"/>
              <a:t>Storage: Fixed (max of 10GB and 10,000 RU = $0.080 hourly), Unlimited (2,500 to 1,000,000 = $80 hourly). </a:t>
            </a:r>
            <a:r>
              <a:rPr lang="en-US" sz="1000" dirty="0">
                <a:hlinkClick r:id="rId4"/>
              </a:rPr>
              <a:t>Contact support</a:t>
            </a:r>
            <a:r>
              <a:rPr lang="en-US" sz="1000" dirty="0"/>
              <a:t> for more than 1,000,000 RU/s.</a:t>
            </a:r>
          </a:p>
          <a:p>
            <a:pPr marL="171450" indent="-171450">
              <a:buFont typeface="Arial" panose="020B0604020202020204" pitchFamily="34" charset="0"/>
              <a:buChar char="•"/>
            </a:pPr>
            <a:r>
              <a:rPr lang="en-US" sz="1000" dirty="0"/>
              <a:t>Global distribution/global replication/geo-redundancy/geo-replication for Delivering low-latency access to data to end users no matter where they are located around the globe and for adding regional resiliency for business continuity and disaster recovery (BCDR). When you choose to make containers span across geographic regions, you are billed for the throughput and storage for each container in every region and the data transfer between regions.</a:t>
            </a:r>
          </a:p>
          <a:p>
            <a:pPr marL="171450" indent="-171450">
              <a:buFont typeface="Arial" panose="020B0604020202020204" pitchFamily="34" charset="0"/>
              <a:buChar char="•"/>
            </a:pPr>
            <a:r>
              <a:rPr lang="en-US" sz="1000" dirty="0"/>
              <a:t>For applications that exceed the provisioned request unit rate for a container, requests to that collection are throttled until the rate drops below the reserved level. When a throttle occurs, the server preemptively ends the request with </a:t>
            </a:r>
            <a:r>
              <a:rPr lang="en-US" sz="1000" dirty="0" err="1"/>
              <a:t>RequestRateTooLargeException</a:t>
            </a:r>
            <a:r>
              <a:rPr lang="en-US" sz="1000" dirty="0"/>
              <a:t> (HTTP status code 429) and returns the x-</a:t>
            </a:r>
            <a:r>
              <a:rPr lang="en-US" sz="1000" dirty="0" err="1"/>
              <a:t>ms</a:t>
            </a:r>
            <a:r>
              <a:rPr lang="en-US" sz="1000" dirty="0"/>
              <a:t>-retry-after-</a:t>
            </a:r>
            <a:r>
              <a:rPr lang="en-US" sz="1000" dirty="0" err="1"/>
              <a:t>ms</a:t>
            </a:r>
            <a:r>
              <a:rPr lang="en-US" sz="1000" dirty="0"/>
              <a:t> header indicating the amount of time, in milliseconds, that the user must wait before reattempting the request.</a:t>
            </a:r>
          </a:p>
          <a:p>
            <a:pPr marL="171450" indent="-171450">
              <a:buFont typeface="Arial" panose="020B0604020202020204" pitchFamily="34" charset="0"/>
              <a:buChar char="•"/>
            </a:pPr>
            <a:r>
              <a:rPr lang="en-US" sz="1000" dirty="0"/>
              <a:t>So, get 10ms reads as long as requests stay under the set RU’s</a:t>
            </a:r>
          </a:p>
          <a:p>
            <a:pPr marL="171450" indent="-171450">
              <a:buFont typeface="Arial" panose="020B0604020202020204" pitchFamily="34" charset="0"/>
              <a:buChar char="•"/>
            </a:pPr>
            <a:r>
              <a:rPr kumimoji="0" lang="en-US" sz="1000" b="0" i="0" u="none" strike="noStrike" kern="0" cap="none" spc="0" normalizeH="0" baseline="0" noProof="0" dirty="0">
                <a:ln>
                  <a:noFill/>
                </a:ln>
                <a:solidFill>
                  <a:srgbClr val="353535"/>
                </a:solidFill>
                <a:effectLst/>
                <a:uLnTx/>
                <a:uFillTx/>
                <a:latin typeface="Segoe UI"/>
                <a:ea typeface="+mn-ea"/>
                <a:cs typeface="+mn-cs"/>
              </a:rPr>
              <a:t>Switch data models/API without deleting collections?</a:t>
            </a:r>
          </a:p>
          <a:p>
            <a:pPr marL="171450" indent="-171450">
              <a:buFont typeface="Arial" panose="020B0604020202020204" pitchFamily="34" charset="0"/>
              <a:buChar char="•"/>
            </a:pPr>
            <a:r>
              <a:rPr lang="en-US" sz="1000" dirty="0"/>
              <a:t>There is no limit to the total amount of data or throughput that a container can store in Azure Cosmos DB.</a:t>
            </a:r>
          </a:p>
          <a:p>
            <a:pPr marL="171450" indent="-171450">
              <a:buFont typeface="Arial" panose="020B0604020202020204" pitchFamily="34" charset="0"/>
              <a:buChar char="•"/>
            </a:pPr>
            <a:r>
              <a:rPr lang="en-US" sz="1000" dirty="0"/>
              <a:t>SSD Storage (per GB): $0.25 GB/month; Reserved RUs/second (per 100 RUs, 400 RUs minimum): $0.008/hour</a:t>
            </a:r>
          </a:p>
          <a:p>
            <a:pPr marL="171450" indent="-171450">
              <a:buFont typeface="Arial" panose="020B0604020202020204" pitchFamily="34" charset="0"/>
              <a:buChar char="•"/>
            </a:pPr>
            <a:r>
              <a:rPr lang="en-US" sz="1000" dirty="0"/>
              <a:t>Your app continues to work with a logical endpoint, while your data is automatically served from the region closest to your users</a:t>
            </a:r>
          </a:p>
          <a:p>
            <a:pPr marL="171450" indent="-171450">
              <a:buFont typeface="Arial" panose="020B0604020202020204" pitchFamily="34" charset="0"/>
              <a:buChar char="•"/>
            </a:pPr>
            <a:r>
              <a:rPr lang="en-US" sz="1000" dirty="0"/>
              <a:t>Cosmos DB implements optimistic concurrency so there are no locks or blocks but instead, if two transactions collide on the same data, one of them will fail and will be asked to retry</a:t>
            </a:r>
          </a:p>
          <a:p>
            <a:pPr marL="171450" indent="-171450">
              <a:buFont typeface="Arial" panose="020B0604020202020204" pitchFamily="34" charset="0"/>
              <a:buChar char="•"/>
            </a:pPr>
            <a:r>
              <a:rPr lang="en-US" sz="1000" dirty="0"/>
              <a:t>To provide a policy to geo-fence a database to specific regions. This geo-fencing capability is especially useful when dealing with data sovereignty compliance that requires data to never leave a specific geographical boundary</a:t>
            </a:r>
          </a:p>
          <a:p>
            <a:pPr marL="171450" indent="-171450">
              <a:buFont typeface="Arial" panose="020B0604020202020204" pitchFamily="34" charset="0"/>
              <a:buChar char="•"/>
            </a:pPr>
            <a:r>
              <a:rPr lang="en-US" sz="1000"/>
              <a:t>Backups </a:t>
            </a:r>
            <a:r>
              <a:rPr lang="en-US" sz="1000" dirty="0"/>
              <a:t>are taken every four hours and two are kept at all times. Also, in the event of database deletion, the backups will be kept for thirty days before being discarded. With these rules in place, the client knows that in the event of some unintended data modification, they have an eight-hour window to get support involved and start the restore process. </a:t>
            </a:r>
            <a:endParaRPr kumimoji="0" lang="en-US" sz="1000" b="0" i="0" u="none" strike="noStrike" kern="0" cap="none" spc="0" normalizeH="0" baseline="0" noProof="0" dirty="0">
              <a:ln>
                <a:noFill/>
              </a:ln>
              <a:solidFill>
                <a:srgbClr val="353535"/>
              </a:solidFill>
              <a:effectLst/>
              <a:uLnTx/>
              <a:uFillTx/>
              <a:latin typeface="Segoe UI"/>
              <a:ea typeface="+mn-ea"/>
              <a:cs typeface="+mn-cs"/>
            </a:endParaRPr>
          </a:p>
        </p:txBody>
      </p:sp>
    </p:spTree>
    <p:extLst>
      <p:ext uri="{BB962C8B-B14F-4D97-AF65-F5344CB8AC3E}">
        <p14:creationId xmlns:p14="http://schemas.microsoft.com/office/powerpoint/2010/main" val="2775002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269240" y="2962719"/>
            <a:ext cx="11653523" cy="932563"/>
          </a:xfrm>
        </p:spPr>
        <p:txBody>
          <a:bodyPr/>
          <a:lstStyle/>
          <a:p>
            <a:r>
              <a:rPr lang="en-US" dirty="0"/>
              <a:t>Azure SQL Database Managed Instance</a:t>
            </a:r>
          </a:p>
        </p:txBody>
      </p:sp>
    </p:spTree>
    <p:extLst>
      <p:ext uri="{BB962C8B-B14F-4D97-AF65-F5344CB8AC3E}">
        <p14:creationId xmlns:p14="http://schemas.microsoft.com/office/powerpoint/2010/main" val="312072588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1699478"/>
            <a:ext cx="12192000" cy="47365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5F2E4DD6-49FE-442F-B3C3-1CE67E59DFEA}"/>
              </a:ext>
            </a:extLst>
          </p:cNvPr>
          <p:cNvSpPr>
            <a:spLocks noGrp="1"/>
          </p:cNvSpPr>
          <p:nvPr>
            <p:ph type="title"/>
          </p:nvPr>
        </p:nvSpPr>
        <p:spPr>
          <a:xfrm>
            <a:off x="269240" y="358961"/>
            <a:ext cx="11655840" cy="899665"/>
          </a:xfrm>
        </p:spPr>
        <p:txBody>
          <a:bodyPr/>
          <a:lstStyle/>
          <a:p>
            <a:pPr algn="ctr"/>
            <a:r>
              <a:rPr lang="en-US" sz="3600" dirty="0">
                <a:solidFill>
                  <a:schemeClr val="tx2"/>
                </a:solidFill>
                <a:ea typeface="Segoe UI Semilight" charset="0"/>
                <a:cs typeface="Segoe UI Semilight" charset="0"/>
              </a:rPr>
              <a:t>Introducing Azure SQL Database Managed Instance</a:t>
            </a:r>
          </a:p>
        </p:txBody>
      </p:sp>
      <p:sp>
        <p:nvSpPr>
          <p:cNvPr id="8" name="TextBox 7">
            <a:extLst>
              <a:ext uri="{FF2B5EF4-FFF2-40B4-BE49-F238E27FC236}">
                <a16:creationId xmlns:a16="http://schemas.microsoft.com/office/drawing/2014/main" id="{A2BC0021-1F4D-45DA-A577-5FEBFC1D363F}"/>
              </a:ext>
            </a:extLst>
          </p:cNvPr>
          <p:cNvSpPr txBox="1"/>
          <p:nvPr/>
        </p:nvSpPr>
        <p:spPr>
          <a:xfrm>
            <a:off x="269239" y="2342590"/>
            <a:ext cx="4893069" cy="34778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a:ea typeface="+mn-ea"/>
                <a:cs typeface="+mn-cs"/>
              </a:rPr>
              <a:t>Managed Instance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Instance scoped programming model with high compatibility to on-premises databases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Semibold" charset="0"/>
                <a:ea typeface="Segoe UI Semibold" charset="0"/>
                <a:cs typeface="Segoe UI Semibold" charset="0"/>
              </a:rPr>
              <a:t>Single</a:t>
            </a:r>
            <a:endParaRPr kumimoji="0" lang="en-US" sz="2000" b="1"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Standalone managed database best for predictable and stable workloads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Semibold" charset="0"/>
                <a:ea typeface="Segoe UI Semibold" charset="0"/>
                <a:cs typeface="Segoe UI Semibold" charset="0"/>
              </a:rPr>
              <a:t>Elastic pool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Shared resource model best for greater efficiency through multi-tenancy </a:t>
            </a:r>
          </a:p>
        </p:txBody>
      </p:sp>
      <p:sp>
        <p:nvSpPr>
          <p:cNvPr id="12" name="Arrow: Right 11">
            <a:extLst>
              <a:ext uri="{FF2B5EF4-FFF2-40B4-BE49-F238E27FC236}">
                <a16:creationId xmlns:a16="http://schemas.microsoft.com/office/drawing/2014/main" id="{EACDFCA1-DB0A-4879-8FAF-01037634D955}"/>
              </a:ext>
            </a:extLst>
          </p:cNvPr>
          <p:cNvSpPr/>
          <p:nvPr/>
        </p:nvSpPr>
        <p:spPr>
          <a:xfrm>
            <a:off x="5790908" y="2342590"/>
            <a:ext cx="587828" cy="1175657"/>
          </a:xfrm>
          <a:custGeom>
            <a:avLst/>
            <a:gdLst>
              <a:gd name="connsiteX0" fmla="*/ 0 w 1184711"/>
              <a:gd name="connsiteY0" fmla="*/ 0 h 1175657"/>
              <a:gd name="connsiteX1" fmla="*/ 596883 w 1184711"/>
              <a:gd name="connsiteY1" fmla="*/ 0 h 1175657"/>
              <a:gd name="connsiteX2" fmla="*/ 596883 w 1184711"/>
              <a:gd name="connsiteY2" fmla="*/ 0 h 1175657"/>
              <a:gd name="connsiteX3" fmla="*/ 1184711 w 1184711"/>
              <a:gd name="connsiteY3" fmla="*/ 587829 h 1175657"/>
              <a:gd name="connsiteX4" fmla="*/ 596883 w 1184711"/>
              <a:gd name="connsiteY4" fmla="*/ 1175657 h 1175657"/>
              <a:gd name="connsiteX5" fmla="*/ 596883 w 1184711"/>
              <a:gd name="connsiteY5" fmla="*/ 1175657 h 1175657"/>
              <a:gd name="connsiteX6" fmla="*/ 0 w 1184711"/>
              <a:gd name="connsiteY6" fmla="*/ 1175657 h 1175657"/>
              <a:gd name="connsiteX7" fmla="*/ 0 w 1184711"/>
              <a:gd name="connsiteY7" fmla="*/ 0 h 1175657"/>
              <a:gd name="connsiteX0" fmla="*/ 0 w 1184711"/>
              <a:gd name="connsiteY0" fmla="*/ 1175657 h 1175657"/>
              <a:gd name="connsiteX1" fmla="*/ 596883 w 1184711"/>
              <a:gd name="connsiteY1" fmla="*/ 0 h 1175657"/>
              <a:gd name="connsiteX2" fmla="*/ 596883 w 1184711"/>
              <a:gd name="connsiteY2" fmla="*/ 0 h 1175657"/>
              <a:gd name="connsiteX3" fmla="*/ 1184711 w 1184711"/>
              <a:gd name="connsiteY3" fmla="*/ 587829 h 1175657"/>
              <a:gd name="connsiteX4" fmla="*/ 596883 w 1184711"/>
              <a:gd name="connsiteY4" fmla="*/ 1175657 h 1175657"/>
              <a:gd name="connsiteX5" fmla="*/ 596883 w 1184711"/>
              <a:gd name="connsiteY5" fmla="*/ 1175657 h 1175657"/>
              <a:gd name="connsiteX6" fmla="*/ 0 w 1184711"/>
              <a:gd name="connsiteY6" fmla="*/ 1175657 h 1175657"/>
              <a:gd name="connsiteX0" fmla="*/ 0 w 1184711"/>
              <a:gd name="connsiteY0" fmla="*/ 1175657 h 1267097"/>
              <a:gd name="connsiteX1" fmla="*/ 596883 w 1184711"/>
              <a:gd name="connsiteY1" fmla="*/ 0 h 1267097"/>
              <a:gd name="connsiteX2" fmla="*/ 596883 w 1184711"/>
              <a:gd name="connsiteY2" fmla="*/ 0 h 1267097"/>
              <a:gd name="connsiteX3" fmla="*/ 1184711 w 1184711"/>
              <a:gd name="connsiteY3" fmla="*/ 587829 h 1267097"/>
              <a:gd name="connsiteX4" fmla="*/ 596883 w 1184711"/>
              <a:gd name="connsiteY4" fmla="*/ 1175657 h 1267097"/>
              <a:gd name="connsiteX5" fmla="*/ 596883 w 1184711"/>
              <a:gd name="connsiteY5" fmla="*/ 1175657 h 1267097"/>
              <a:gd name="connsiteX6" fmla="*/ 91440 w 1184711"/>
              <a:gd name="connsiteY6" fmla="*/ 1267097 h 1267097"/>
              <a:gd name="connsiteX0" fmla="*/ 0 w 1184711"/>
              <a:gd name="connsiteY0" fmla="*/ 1175657 h 1175657"/>
              <a:gd name="connsiteX1" fmla="*/ 596883 w 1184711"/>
              <a:gd name="connsiteY1" fmla="*/ 0 h 1175657"/>
              <a:gd name="connsiteX2" fmla="*/ 596883 w 1184711"/>
              <a:gd name="connsiteY2" fmla="*/ 0 h 1175657"/>
              <a:gd name="connsiteX3" fmla="*/ 1184711 w 1184711"/>
              <a:gd name="connsiteY3" fmla="*/ 587829 h 1175657"/>
              <a:gd name="connsiteX4" fmla="*/ 596883 w 1184711"/>
              <a:gd name="connsiteY4" fmla="*/ 1175657 h 1175657"/>
              <a:gd name="connsiteX5" fmla="*/ 596883 w 1184711"/>
              <a:gd name="connsiteY5" fmla="*/ 1175657 h 1175657"/>
              <a:gd name="connsiteX0" fmla="*/ 0 w 587828"/>
              <a:gd name="connsiteY0" fmla="*/ 0 h 1175657"/>
              <a:gd name="connsiteX1" fmla="*/ 0 w 587828"/>
              <a:gd name="connsiteY1" fmla="*/ 0 h 1175657"/>
              <a:gd name="connsiteX2" fmla="*/ 587828 w 587828"/>
              <a:gd name="connsiteY2" fmla="*/ 587829 h 1175657"/>
              <a:gd name="connsiteX3" fmla="*/ 0 w 587828"/>
              <a:gd name="connsiteY3" fmla="*/ 1175657 h 1175657"/>
              <a:gd name="connsiteX4" fmla="*/ 0 w 587828"/>
              <a:gd name="connsiteY4" fmla="*/ 1175657 h 1175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828" h="1175657">
                <a:moveTo>
                  <a:pt x="0" y="0"/>
                </a:moveTo>
                <a:lnTo>
                  <a:pt x="0" y="0"/>
                </a:lnTo>
                <a:lnTo>
                  <a:pt x="587828" y="587829"/>
                </a:lnTo>
                <a:lnTo>
                  <a:pt x="0" y="1175657"/>
                </a:lnTo>
                <a:lnTo>
                  <a:pt x="0" y="1175657"/>
                </a:lnTo>
              </a:path>
            </a:pathLst>
          </a:custGeom>
          <a:ln w="12700">
            <a:solidFill>
              <a:schemeClr val="bg1"/>
            </a:solidFill>
            <a:prstDash val="solid"/>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Title 1">
            <a:extLst>
              <a:ext uri="{FF2B5EF4-FFF2-40B4-BE49-F238E27FC236}">
                <a16:creationId xmlns:a16="http://schemas.microsoft.com/office/drawing/2014/main" id="{4ACA9AB0-87AF-44C0-A3AB-1771FF3438D0}"/>
              </a:ext>
            </a:extLst>
          </p:cNvPr>
          <p:cNvSpPr txBox="1">
            <a:spLocks/>
          </p:cNvSpPr>
          <p:nvPr/>
        </p:nvSpPr>
        <p:spPr>
          <a:xfrm>
            <a:off x="6870892" y="2502584"/>
            <a:ext cx="3480472" cy="707886"/>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light" panose="020B0402040204020203" pitchFamily="34" charset="0"/>
                <a:ea typeface="+mj-ea"/>
                <a:cs typeface="Segoe UI Semilight" panose="020B0402040204020203" pitchFamily="34" charset="0"/>
              </a:rPr>
              <a:t>Best for modernization at scale with low cost and effort</a:t>
            </a:r>
          </a:p>
        </p:txBody>
      </p:sp>
    </p:spTree>
    <p:extLst>
      <p:ext uri="{BB962C8B-B14F-4D97-AF65-F5344CB8AC3E}">
        <p14:creationId xmlns:p14="http://schemas.microsoft.com/office/powerpoint/2010/main" val="326457658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50000"/>
                  </a:schemeClr>
                </a:solidFill>
              </a:rPr>
              <a:t>What is SQL Database Managed Instance?</a:t>
            </a:r>
          </a:p>
        </p:txBody>
      </p:sp>
      <p:grpSp>
        <p:nvGrpSpPr>
          <p:cNvPr id="17" name="Group 16"/>
          <p:cNvGrpSpPr/>
          <p:nvPr/>
        </p:nvGrpSpPr>
        <p:grpSpPr>
          <a:xfrm>
            <a:off x="240163" y="3414941"/>
            <a:ext cx="2476499" cy="3043655"/>
            <a:chOff x="244978" y="3482920"/>
            <a:chExt cx="2526158" cy="3104687"/>
          </a:xfrm>
        </p:grpSpPr>
        <p:sp>
          <p:nvSpPr>
            <p:cNvPr id="11" name="Freeform: Shape 10"/>
            <p:cNvSpPr/>
            <p:nvPr/>
          </p:nvSpPr>
          <p:spPr>
            <a:xfrm>
              <a:off x="244978"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7333" tIns="95619" rIns="167333" bIns="95619" numCol="1" spcCol="1270" anchor="ctr" anchorCtr="0">
              <a:noAutofit/>
            </a:bodyPr>
            <a:lstStyle/>
            <a:p>
              <a:pPr marL="0" marR="0" lvl="0" indent="0" algn="ctr" defTabSz="1045784" rtl="0" eaLnBrk="1" fontAlgn="auto" latinLnBrk="0" hangingPunct="1">
                <a:lnSpc>
                  <a:spcPct val="90000"/>
                </a:lnSpc>
                <a:spcBef>
                  <a:spcPct val="0"/>
                </a:spcBef>
                <a:spcAft>
                  <a:spcPct val="3500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Semilight"/>
                  <a:ea typeface="+mn-ea"/>
                  <a:cs typeface="+mn-cs"/>
                </a:rPr>
                <a:t>Easy lift and shift</a:t>
              </a:r>
            </a:p>
          </p:txBody>
        </p:sp>
        <p:sp>
          <p:nvSpPr>
            <p:cNvPr id="12" name="Freeform: Shape 11"/>
            <p:cNvSpPr/>
            <p:nvPr/>
          </p:nvSpPr>
          <p:spPr>
            <a:xfrm>
              <a:off x="244978"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99" tIns="125499" rIns="167333" bIns="188249" numCol="1" spcCol="1270" anchor="t" anchorCtr="0">
              <a:noAutofit/>
            </a:bodyPr>
            <a:lstStyle/>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rPr>
                <a:t>Fully-fledged SQL instance with nearly 100% compat with on-prem</a:t>
              </a:r>
            </a:p>
          </p:txBody>
        </p:sp>
      </p:grpSp>
      <p:grpSp>
        <p:nvGrpSpPr>
          <p:cNvPr id="18" name="Group 17"/>
          <p:cNvGrpSpPr/>
          <p:nvPr/>
        </p:nvGrpSpPr>
        <p:grpSpPr>
          <a:xfrm>
            <a:off x="3063373" y="3414941"/>
            <a:ext cx="2476499" cy="3043655"/>
            <a:chOff x="3124800" y="3482920"/>
            <a:chExt cx="2526158" cy="3104687"/>
          </a:xfrm>
        </p:grpSpPr>
        <p:sp>
          <p:nvSpPr>
            <p:cNvPr id="13" name="Freeform: Shape 12"/>
            <p:cNvSpPr/>
            <p:nvPr/>
          </p:nvSpPr>
          <p:spPr>
            <a:xfrm>
              <a:off x="3124800"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accent2"/>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67333" tIns="95619" rIns="167333" bIns="95619" numCol="1" spcCol="1270" anchor="ctr" anchorCtr="0">
              <a:noAutofit/>
            </a:bodyPr>
            <a:lstStyle/>
            <a:p>
              <a:pPr marL="0" marR="0" lvl="0" indent="0" algn="ctr" defTabSz="1045784" rtl="0" eaLnBrk="1" fontAlgn="auto" latinLnBrk="0" hangingPunct="1">
                <a:lnSpc>
                  <a:spcPct val="90000"/>
                </a:lnSpc>
                <a:spcBef>
                  <a:spcPct val="0"/>
                </a:spcBef>
                <a:spcAft>
                  <a:spcPct val="3500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Semilight"/>
                  <a:ea typeface="+mn-ea"/>
                  <a:cs typeface="+mn-cs"/>
                </a:rPr>
                <a:t>Fully managed PaaS</a:t>
              </a:r>
            </a:p>
          </p:txBody>
        </p:sp>
        <p:sp>
          <p:nvSpPr>
            <p:cNvPr id="14" name="Freeform: Shape 13"/>
            <p:cNvSpPr/>
            <p:nvPr/>
          </p:nvSpPr>
          <p:spPr>
            <a:xfrm>
              <a:off x="3124800"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99" tIns="125499" rIns="167333" bIns="188249" numCol="1" spcCol="1270" anchor="t" anchorCtr="0">
              <a:noAutofit/>
            </a:bodyPr>
            <a:lstStyle/>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rPr>
                <a:t>Built on the same PaaS service infrastructure</a:t>
              </a:r>
            </a:p>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rPr>
                <a:t>All PaaS features</a:t>
              </a:r>
            </a:p>
          </p:txBody>
        </p:sp>
      </p:grpSp>
      <p:grpSp>
        <p:nvGrpSpPr>
          <p:cNvPr id="19" name="Group 18"/>
          <p:cNvGrpSpPr/>
          <p:nvPr/>
        </p:nvGrpSpPr>
        <p:grpSpPr>
          <a:xfrm>
            <a:off x="5886583" y="3414941"/>
            <a:ext cx="2476499" cy="3043655"/>
            <a:chOff x="6004621" y="3482920"/>
            <a:chExt cx="2526158" cy="3104687"/>
          </a:xfrm>
        </p:grpSpPr>
        <p:sp>
          <p:nvSpPr>
            <p:cNvPr id="15" name="Freeform: Shape 14"/>
            <p:cNvSpPr/>
            <p:nvPr/>
          </p:nvSpPr>
          <p:spPr>
            <a:xfrm>
              <a:off x="6004621"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accent3"/>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67333" tIns="95619" rIns="167333" bIns="95619" numCol="1" spcCol="1270" anchor="ctr" anchorCtr="0">
              <a:noAutofit/>
            </a:bodyPr>
            <a:lstStyle/>
            <a:p>
              <a:pPr marL="0" marR="0" lvl="0" indent="0" algn="ctr" defTabSz="1045784" rtl="0" eaLnBrk="1" fontAlgn="auto" latinLnBrk="0" hangingPunct="1">
                <a:lnSpc>
                  <a:spcPct val="90000"/>
                </a:lnSpc>
                <a:spcBef>
                  <a:spcPct val="0"/>
                </a:spcBef>
                <a:spcAft>
                  <a:spcPct val="3500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Semilight"/>
                  <a:ea typeface="+mn-ea"/>
                  <a:cs typeface="+mn-cs"/>
                </a:rPr>
                <a:t>Full isolation and security</a:t>
              </a:r>
            </a:p>
          </p:txBody>
        </p:sp>
        <p:sp>
          <p:nvSpPr>
            <p:cNvPr id="16" name="Freeform: Shape 15"/>
            <p:cNvSpPr/>
            <p:nvPr/>
          </p:nvSpPr>
          <p:spPr>
            <a:xfrm>
              <a:off x="6004621"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99" tIns="125499" rIns="167333" bIns="188249" numCol="1" spcCol="1270" anchor="t" anchorCtr="0">
              <a:noAutofit/>
            </a:bodyPr>
            <a:lstStyle/>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rPr>
                <a:t>Native VNET implementation</a:t>
              </a:r>
            </a:p>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rPr>
                <a:t>Private IP addresses</a:t>
              </a:r>
            </a:p>
          </p:txBody>
        </p:sp>
      </p:grpSp>
      <p:sp>
        <p:nvSpPr>
          <p:cNvPr id="4" name="Rectangle 3"/>
          <p:cNvSpPr/>
          <p:nvPr/>
        </p:nvSpPr>
        <p:spPr>
          <a:xfrm>
            <a:off x="183273" y="1400432"/>
            <a:ext cx="4417522" cy="9956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1" i="0" u="none" strike="noStrike" kern="1200" cap="none" spc="0" normalizeH="0" baseline="0" noProof="0" dirty="0">
                <a:ln>
                  <a:noFill/>
                </a:ln>
                <a:solidFill>
                  <a:srgbClr val="E6E6E6">
                    <a:lumMod val="50000"/>
                  </a:srgbClr>
                </a:solidFill>
                <a:effectLst/>
                <a:uLnTx/>
                <a:uFillTx/>
                <a:latin typeface="Segoe UI Semilight"/>
                <a:ea typeface="+mn-ea"/>
                <a:cs typeface="+mn-cs"/>
              </a:rPr>
              <a:t>A flavor of </a:t>
            </a:r>
            <a:r>
              <a:rPr kumimoji="0" lang="EN-US" sz="1961" b="1" i="0" u="none" strike="noStrike" kern="1200" cap="none" spc="0" normalizeH="0" baseline="0" noProof="0" dirty="0">
                <a:ln>
                  <a:noFill/>
                </a:ln>
                <a:solidFill>
                  <a:srgbClr val="E6E6E6">
                    <a:lumMod val="50000"/>
                  </a:srgbClr>
                </a:solidFill>
                <a:effectLst/>
                <a:uLnTx/>
                <a:uFillTx/>
                <a:latin typeface="Segoe UI Semilight"/>
                <a:ea typeface="+mn-ea"/>
                <a:cs typeface="+mn-cs"/>
              </a:rPr>
              <a:t>SQL DB </a:t>
            </a:r>
            <a:r>
              <a:rPr kumimoji="0" lang="en-US" sz="1961" b="1" i="0" u="none" strike="noStrike" kern="1200" cap="none" spc="0" normalizeH="0" baseline="0" noProof="0" dirty="0">
                <a:ln>
                  <a:noFill/>
                </a:ln>
                <a:solidFill>
                  <a:srgbClr val="E6E6E6">
                    <a:lumMod val="50000"/>
                  </a:srgbClr>
                </a:solidFill>
                <a:effectLst/>
                <a:uLnTx/>
                <a:uFillTx/>
                <a:latin typeface="Segoe UI Semilight"/>
                <a:ea typeface="+mn-ea"/>
                <a:cs typeface="+mn-cs"/>
              </a:rPr>
              <a:t>designed to enable </a:t>
            </a:r>
            <a:r>
              <a:rPr kumimoji="0" lang="EN-US" sz="1961" b="1" i="0" u="none" strike="noStrike" kern="1200" cap="none" spc="0" normalizeH="0" baseline="0" noProof="0" dirty="0">
                <a:ln>
                  <a:noFill/>
                </a:ln>
                <a:solidFill>
                  <a:srgbClr val="E6E6E6">
                    <a:lumMod val="50000"/>
                  </a:srgbClr>
                </a:solidFill>
                <a:effectLst/>
                <a:uLnTx/>
                <a:uFillTx/>
                <a:latin typeface="Segoe UI Semilight"/>
                <a:ea typeface="+mn-ea"/>
                <a:cs typeface="+mn-cs"/>
              </a:rPr>
              <a:t>easy migration to fully managed PaaS</a:t>
            </a:r>
            <a:r>
              <a:rPr kumimoji="0" lang="en-US" sz="1961" b="1" i="0" u="none" strike="noStrike" kern="1200" cap="none" spc="0" normalizeH="0" baseline="0" noProof="0" dirty="0">
                <a:ln>
                  <a:noFill/>
                </a:ln>
                <a:solidFill>
                  <a:srgbClr val="E6E6E6">
                    <a:lumMod val="50000"/>
                  </a:srgbClr>
                </a:solidFill>
                <a:effectLst/>
                <a:uLnTx/>
                <a:uFillTx/>
                <a:latin typeface="Segoe UI Semilight"/>
                <a:ea typeface="+mn-ea"/>
                <a:cs typeface="+mn-cs"/>
              </a:rPr>
              <a:t>, for almost any application!</a:t>
            </a:r>
            <a:endParaRPr kumimoji="0" lang="en-US" sz="1961" b="0" i="0" u="none" strike="noStrike" kern="1200" cap="none" spc="0" normalizeH="0" baseline="0" noProof="0" dirty="0">
              <a:ln>
                <a:noFill/>
              </a:ln>
              <a:solidFill>
                <a:srgbClr val="E6E6E6">
                  <a:lumMod val="50000"/>
                </a:srgbClr>
              </a:solidFill>
              <a:effectLst/>
              <a:uLnTx/>
              <a:uFillTx/>
              <a:latin typeface="Segoe UI Semilight"/>
              <a:ea typeface="+mn-ea"/>
              <a:cs typeface="+mn-cs"/>
            </a:endParaRPr>
          </a:p>
        </p:txBody>
      </p:sp>
      <p:grpSp>
        <p:nvGrpSpPr>
          <p:cNvPr id="35" name="Group 34">
            <a:extLst>
              <a:ext uri="{FF2B5EF4-FFF2-40B4-BE49-F238E27FC236}">
                <a16:creationId xmlns:a16="http://schemas.microsoft.com/office/drawing/2014/main" id="{7B4AD045-5525-4FBA-B949-DD57F11E5D69}"/>
              </a:ext>
            </a:extLst>
          </p:cNvPr>
          <p:cNvGrpSpPr/>
          <p:nvPr/>
        </p:nvGrpSpPr>
        <p:grpSpPr>
          <a:xfrm>
            <a:off x="8005576" y="1139929"/>
            <a:ext cx="2122899" cy="626316"/>
            <a:chOff x="7329370" y="1151663"/>
            <a:chExt cx="2165468" cy="638875"/>
          </a:xfrm>
        </p:grpSpPr>
        <p:sp>
          <p:nvSpPr>
            <p:cNvPr id="21" name="Freeform: Shape 20">
              <a:extLst>
                <a:ext uri="{FF2B5EF4-FFF2-40B4-BE49-F238E27FC236}">
                  <a16:creationId xmlns:a16="http://schemas.microsoft.com/office/drawing/2014/main" id="{377C2CD8-3C53-49DA-8116-D6AF5B9D6005}"/>
                </a:ext>
              </a:extLst>
            </p:cNvPr>
            <p:cNvSpPr/>
            <p:nvPr/>
          </p:nvSpPr>
          <p:spPr>
            <a:xfrm>
              <a:off x="7329370" y="1151663"/>
              <a:ext cx="216546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00BBF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ctr" defTabSz="871487" rtl="0" eaLnBrk="1" fontAlgn="auto" latinLnBrk="0" hangingPunct="1">
                <a:lnSpc>
                  <a:spcPct val="90000"/>
                </a:lnSpc>
                <a:spcBef>
                  <a:spcPct val="0"/>
                </a:spcBef>
                <a:spcAft>
                  <a:spcPct val="35000"/>
                </a:spcAft>
                <a:buClrTx/>
                <a:buSzTx/>
                <a:buFontTx/>
                <a:buNone/>
                <a:tabLst/>
                <a:defRPr/>
              </a:pPr>
              <a:endParaRPr kumimoji="0" lang="en-US" sz="1961" b="1"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endParaRPr>
            </a:p>
          </p:txBody>
        </p:sp>
        <p:sp>
          <p:nvSpPr>
            <p:cNvPr id="3" name="Flowchart: Manual Input 2">
              <a:extLst>
                <a:ext uri="{FF2B5EF4-FFF2-40B4-BE49-F238E27FC236}">
                  <a16:creationId xmlns:a16="http://schemas.microsoft.com/office/drawing/2014/main" id="{11FF146D-2CEF-4E50-AC3D-14204EA68BD0}"/>
                </a:ext>
              </a:extLst>
            </p:cNvPr>
            <p:cNvSpPr/>
            <p:nvPr/>
          </p:nvSpPr>
          <p:spPr bwMode="auto">
            <a:xfrm rot="16200000" flipH="1">
              <a:off x="8551151" y="846851"/>
              <a:ext cx="638875" cy="1248499"/>
            </a:xfrm>
            <a:prstGeom prst="flowChartManualInput">
              <a:avLst/>
            </a:prstGeom>
            <a:solidFill>
              <a:srgbClr val="66D6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EFF1B302-24FD-453D-BB86-8122F09EFF0A}"/>
                </a:ext>
              </a:extLst>
            </p:cNvPr>
            <p:cNvSpPr/>
            <p:nvPr/>
          </p:nvSpPr>
          <p:spPr>
            <a:xfrm>
              <a:off x="7910141" y="1151663"/>
              <a:ext cx="1584697"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l" defTabSz="871487" rtl="0" eaLnBrk="1" fontAlgn="auto" latinLnBrk="0" hangingPunct="1">
                <a:lnSpc>
                  <a:spcPct val="90000"/>
                </a:lnSpc>
                <a:spcBef>
                  <a:spcPct val="0"/>
                </a:spcBef>
                <a:spcAft>
                  <a:spcPct val="35000"/>
                </a:spcAft>
                <a:buClrTx/>
                <a:buSzTx/>
                <a:buFontTx/>
                <a:buNone/>
                <a:tabLst/>
                <a:defRPr/>
              </a:pPr>
              <a:r>
                <a:rPr kumimoji="0" lang="en-US" sz="1765" b="1" i="0" u="none" strike="noStrike" kern="1200" cap="none" spc="0" normalizeH="0" baseline="0" noProof="0" dirty="0">
                  <a:ln>
                    <a:noFill/>
                  </a:ln>
                  <a:solidFill>
                    <a:srgbClr val="005E78"/>
                  </a:solidFill>
                  <a:effectLst/>
                  <a:uLnTx/>
                  <a:uFillTx/>
                  <a:latin typeface="Segoe UI" panose="020B0502040204020203" pitchFamily="34" charset="0"/>
                  <a:ea typeface="+mn-ea"/>
                  <a:cs typeface="Segoe UI" panose="020B0502040204020203" pitchFamily="34" charset="0"/>
                </a:rPr>
                <a:t>SQL Database </a:t>
              </a:r>
              <a:r>
                <a:rPr kumimoji="0" lang="en-US" sz="1765" b="0" i="0" u="none" strike="noStrike" kern="1200" cap="none" spc="0" normalizeH="0" baseline="0" noProof="0" dirty="0">
                  <a:ln>
                    <a:noFill/>
                  </a:ln>
                  <a:solidFill>
                    <a:srgbClr val="005E78"/>
                  </a:solidFill>
                  <a:effectLst/>
                  <a:uLnTx/>
                  <a:uFillTx/>
                  <a:latin typeface="Segoe UI" panose="020B0502040204020203" pitchFamily="34" charset="0"/>
                  <a:ea typeface="+mn-ea"/>
                  <a:cs typeface="Segoe UI" panose="020B0502040204020203" pitchFamily="34" charset="0"/>
                </a:rPr>
                <a:t>(PaaS)</a:t>
              </a:r>
            </a:p>
          </p:txBody>
        </p:sp>
        <p:graphicFrame>
          <p:nvGraphicFramePr>
            <p:cNvPr id="34" name="Object 33">
              <a:extLst>
                <a:ext uri="{FF2B5EF4-FFF2-40B4-BE49-F238E27FC236}">
                  <a16:creationId xmlns:a16="http://schemas.microsoft.com/office/drawing/2014/main" id="{653EA2F9-490A-4EAB-BD5C-5E63E3B50C5F}"/>
                </a:ext>
              </a:extLst>
            </p:cNvPr>
            <p:cNvGraphicFramePr>
              <a:graphicFrameLocks noChangeAspect="1"/>
            </p:cNvGraphicFramePr>
            <p:nvPr>
              <p:extLst/>
            </p:nvPr>
          </p:nvGraphicFramePr>
          <p:xfrm>
            <a:off x="7389065" y="1182056"/>
            <a:ext cx="432066" cy="577511"/>
          </p:xfrm>
          <a:graphic>
            <a:graphicData uri="http://schemas.openxmlformats.org/presentationml/2006/ole">
              <mc:AlternateContent xmlns:mc="http://schemas.openxmlformats.org/markup-compatibility/2006">
                <mc:Choice xmlns:v="urn:schemas-microsoft-com:vml" Requires="v">
                  <p:oleObj spid="_x0000_s5122" name="CorelDRAW" r:id="rId4" imgW="160518" imgH="214312" progId="CorelDraw.Graphic.17">
                    <p:embed/>
                  </p:oleObj>
                </mc:Choice>
                <mc:Fallback>
                  <p:oleObj name="CorelDRAW" r:id="rId4" imgW="160518" imgH="214312" progId="CorelDraw.Graphic.17">
                    <p:embed/>
                    <p:pic>
                      <p:nvPicPr>
                        <p:cNvPr id="34" name="Object 33">
                          <a:extLst>
                            <a:ext uri="{FF2B5EF4-FFF2-40B4-BE49-F238E27FC236}">
                              <a16:creationId xmlns:a16="http://schemas.microsoft.com/office/drawing/2014/main" id="{653EA2F9-490A-4EAB-BD5C-5E63E3B50C5F}"/>
                            </a:ext>
                          </a:extLst>
                        </p:cNvPr>
                        <p:cNvPicPr/>
                        <p:nvPr/>
                      </p:nvPicPr>
                      <p:blipFill>
                        <a:blip r:embed="rId5"/>
                        <a:stretch>
                          <a:fillRect/>
                        </a:stretch>
                      </p:blipFill>
                      <p:spPr>
                        <a:xfrm>
                          <a:off x="7389065" y="1182056"/>
                          <a:ext cx="432066" cy="577511"/>
                        </a:xfrm>
                        <a:prstGeom prst="rect">
                          <a:avLst/>
                        </a:prstGeom>
                      </p:spPr>
                    </p:pic>
                  </p:oleObj>
                </mc:Fallback>
              </mc:AlternateContent>
            </a:graphicData>
          </a:graphic>
        </p:graphicFrame>
      </p:grpSp>
      <p:grpSp>
        <p:nvGrpSpPr>
          <p:cNvPr id="54" name="Group 53">
            <a:extLst>
              <a:ext uri="{FF2B5EF4-FFF2-40B4-BE49-F238E27FC236}">
                <a16:creationId xmlns:a16="http://schemas.microsoft.com/office/drawing/2014/main" id="{231F6C02-27DD-4267-8430-32FAACF3B6E7}"/>
              </a:ext>
            </a:extLst>
          </p:cNvPr>
          <p:cNvGrpSpPr/>
          <p:nvPr/>
        </p:nvGrpSpPr>
        <p:grpSpPr>
          <a:xfrm>
            <a:off x="10243524" y="2383171"/>
            <a:ext cx="1511098" cy="626317"/>
            <a:chOff x="9231076" y="4542176"/>
            <a:chExt cx="1541399" cy="638876"/>
          </a:xfrm>
        </p:grpSpPr>
        <p:sp>
          <p:nvSpPr>
            <p:cNvPr id="55" name="Freeform: Shape 54">
              <a:extLst>
                <a:ext uri="{FF2B5EF4-FFF2-40B4-BE49-F238E27FC236}">
                  <a16:creationId xmlns:a16="http://schemas.microsoft.com/office/drawing/2014/main" id="{60705766-D494-40A8-910D-42F0A7A3172B}"/>
                </a:ext>
              </a:extLst>
            </p:cNvPr>
            <p:cNvSpPr/>
            <p:nvPr/>
          </p:nvSpPr>
          <p:spPr>
            <a:xfrm>
              <a:off x="9231076" y="4542176"/>
              <a:ext cx="154139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B9D71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ctr" defTabSz="871487" rtl="0" eaLnBrk="1" fontAlgn="auto" latinLnBrk="0" hangingPunct="1">
                <a:lnSpc>
                  <a:spcPct val="90000"/>
                </a:lnSpc>
                <a:spcBef>
                  <a:spcPct val="0"/>
                </a:spcBef>
                <a:spcAft>
                  <a:spcPct val="35000"/>
                </a:spcAft>
                <a:buClrTx/>
                <a:buSzTx/>
                <a:buFontTx/>
                <a:buNone/>
                <a:tabLst/>
                <a:defRPr/>
              </a:pPr>
              <a:endParaRPr kumimoji="0" lang="en-US" sz="1961" b="1"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endParaRPr>
            </a:p>
          </p:txBody>
        </p:sp>
        <p:sp>
          <p:nvSpPr>
            <p:cNvPr id="56" name="Flowchart: Manual Input 55">
              <a:extLst>
                <a:ext uri="{FF2B5EF4-FFF2-40B4-BE49-F238E27FC236}">
                  <a16:creationId xmlns:a16="http://schemas.microsoft.com/office/drawing/2014/main" id="{B159995D-7582-47B7-829E-17F75FF5D803}"/>
                </a:ext>
              </a:extLst>
            </p:cNvPr>
            <p:cNvSpPr/>
            <p:nvPr/>
          </p:nvSpPr>
          <p:spPr bwMode="auto">
            <a:xfrm rot="16200000" flipH="1">
              <a:off x="9995838" y="4404415"/>
              <a:ext cx="638875" cy="914399"/>
            </a:xfrm>
            <a:prstGeom prst="flowChartManualInput">
              <a:avLst/>
            </a:prstGeom>
            <a:solidFill>
              <a:srgbClr val="D5E8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CBE8E591-2C91-4940-81C1-52317CD122F3}"/>
                </a:ext>
              </a:extLst>
            </p:cNvPr>
            <p:cNvSpPr/>
            <p:nvPr/>
          </p:nvSpPr>
          <p:spPr>
            <a:xfrm>
              <a:off x="9936116" y="4542176"/>
              <a:ext cx="76015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l" defTabSz="871487" rtl="0" eaLnBrk="1" fontAlgn="auto" latinLnBrk="0" hangingPunct="1">
                <a:lnSpc>
                  <a:spcPct val="90000"/>
                </a:lnSpc>
                <a:spcBef>
                  <a:spcPct val="0"/>
                </a:spcBef>
                <a:spcAft>
                  <a:spcPct val="35000"/>
                </a:spcAft>
                <a:buClrTx/>
                <a:buSzTx/>
                <a:buFontTx/>
                <a:buNone/>
                <a:tabLst/>
                <a:defRPr/>
              </a:pPr>
              <a:r>
                <a:rPr kumimoji="0" lang="en-US" sz="1765" b="1" i="0" u="none" strike="noStrike" kern="1200" cap="none" spc="0" normalizeH="0" baseline="0" noProof="0" dirty="0">
                  <a:ln>
                    <a:noFill/>
                  </a:ln>
                  <a:solidFill>
                    <a:srgbClr val="8AA10F"/>
                  </a:solidFill>
                  <a:effectLst/>
                  <a:uLnTx/>
                  <a:uFillTx/>
                  <a:latin typeface="Segoe UI" panose="020B0502040204020203" pitchFamily="34" charset="0"/>
                  <a:ea typeface="+mn-ea"/>
                  <a:cs typeface="Segoe UI" panose="020B0502040204020203" pitchFamily="34" charset="0"/>
                </a:rPr>
                <a:t>Elastic Pool</a:t>
              </a:r>
            </a:p>
          </p:txBody>
        </p:sp>
        <p:graphicFrame>
          <p:nvGraphicFramePr>
            <p:cNvPr id="58" name="Object 57">
              <a:extLst>
                <a:ext uri="{FF2B5EF4-FFF2-40B4-BE49-F238E27FC236}">
                  <a16:creationId xmlns:a16="http://schemas.microsoft.com/office/drawing/2014/main" id="{3797D1F3-E88B-48A4-80B7-70678886768F}"/>
                </a:ext>
              </a:extLst>
            </p:cNvPr>
            <p:cNvGraphicFramePr>
              <a:graphicFrameLocks noChangeAspect="1"/>
            </p:cNvGraphicFramePr>
            <p:nvPr>
              <p:extLst/>
            </p:nvPr>
          </p:nvGraphicFramePr>
          <p:xfrm>
            <a:off x="9291716" y="4616716"/>
            <a:ext cx="489794" cy="489794"/>
          </p:xfrm>
          <a:graphic>
            <a:graphicData uri="http://schemas.openxmlformats.org/presentationml/2006/ole">
              <mc:AlternateContent xmlns:mc="http://schemas.openxmlformats.org/markup-compatibility/2006">
                <mc:Choice xmlns:v="urn:schemas-microsoft-com:vml" Requires="v">
                  <p:oleObj spid="_x0000_s5123" name="CorelDRAW" r:id="rId6" imgW="376175" imgH="375965" progId="CorelDraw.Graphic.17">
                    <p:embed/>
                  </p:oleObj>
                </mc:Choice>
                <mc:Fallback>
                  <p:oleObj name="CorelDRAW" r:id="rId6" imgW="376175" imgH="375965" progId="CorelDraw.Graphic.17">
                    <p:embed/>
                    <p:pic>
                      <p:nvPicPr>
                        <p:cNvPr id="58" name="Object 57">
                          <a:extLst>
                            <a:ext uri="{FF2B5EF4-FFF2-40B4-BE49-F238E27FC236}">
                              <a16:creationId xmlns:a16="http://schemas.microsoft.com/office/drawing/2014/main" id="{3797D1F3-E88B-48A4-80B7-70678886768F}"/>
                            </a:ext>
                          </a:extLst>
                        </p:cNvPr>
                        <p:cNvPicPr/>
                        <p:nvPr/>
                      </p:nvPicPr>
                      <p:blipFill>
                        <a:blip r:embed="rId7"/>
                        <a:stretch>
                          <a:fillRect/>
                        </a:stretch>
                      </p:blipFill>
                      <p:spPr>
                        <a:xfrm>
                          <a:off x="9291716" y="4616716"/>
                          <a:ext cx="489794" cy="489794"/>
                        </a:xfrm>
                        <a:prstGeom prst="rect">
                          <a:avLst/>
                        </a:prstGeom>
                      </p:spPr>
                    </p:pic>
                  </p:oleObj>
                </mc:Fallback>
              </mc:AlternateContent>
            </a:graphicData>
          </a:graphic>
        </p:graphicFrame>
      </p:grpSp>
      <p:grpSp>
        <p:nvGrpSpPr>
          <p:cNvPr id="59" name="Group 58">
            <a:extLst>
              <a:ext uri="{FF2B5EF4-FFF2-40B4-BE49-F238E27FC236}">
                <a16:creationId xmlns:a16="http://schemas.microsoft.com/office/drawing/2014/main" id="{46D3ED8D-1420-4C82-80E8-219F94DA76A3}"/>
              </a:ext>
            </a:extLst>
          </p:cNvPr>
          <p:cNvGrpSpPr/>
          <p:nvPr/>
        </p:nvGrpSpPr>
        <p:grpSpPr>
          <a:xfrm>
            <a:off x="5757212" y="2383173"/>
            <a:ext cx="2122899" cy="626316"/>
            <a:chOff x="8994588" y="5097462"/>
            <a:chExt cx="2165468" cy="638875"/>
          </a:xfrm>
        </p:grpSpPr>
        <p:grpSp>
          <p:nvGrpSpPr>
            <p:cNvPr id="60" name="Group 59">
              <a:extLst>
                <a:ext uri="{FF2B5EF4-FFF2-40B4-BE49-F238E27FC236}">
                  <a16:creationId xmlns:a16="http://schemas.microsoft.com/office/drawing/2014/main" id="{AEE0A10F-3764-4FFC-A2F5-8282BDAA962C}"/>
                </a:ext>
              </a:extLst>
            </p:cNvPr>
            <p:cNvGrpSpPr/>
            <p:nvPr/>
          </p:nvGrpSpPr>
          <p:grpSpPr>
            <a:xfrm>
              <a:off x="8994588" y="5097462"/>
              <a:ext cx="2165468" cy="638875"/>
              <a:chOff x="7329370" y="1151663"/>
              <a:chExt cx="2165468" cy="638875"/>
            </a:xfrm>
          </p:grpSpPr>
          <p:sp>
            <p:nvSpPr>
              <p:cNvPr id="62" name="Freeform: Shape 61">
                <a:extLst>
                  <a:ext uri="{FF2B5EF4-FFF2-40B4-BE49-F238E27FC236}">
                    <a16:creationId xmlns:a16="http://schemas.microsoft.com/office/drawing/2014/main" id="{9EB29745-F340-426A-A3C5-39E8A5D24ED3}"/>
                  </a:ext>
                </a:extLst>
              </p:cNvPr>
              <p:cNvSpPr/>
              <p:nvPr/>
            </p:nvSpPr>
            <p:spPr>
              <a:xfrm>
                <a:off x="7329370" y="1151663"/>
                <a:ext cx="216546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9A5095"/>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ctr" defTabSz="871487" rtl="0" eaLnBrk="1" fontAlgn="auto" latinLnBrk="0" hangingPunct="1">
                  <a:lnSpc>
                    <a:spcPct val="90000"/>
                  </a:lnSpc>
                  <a:spcBef>
                    <a:spcPct val="0"/>
                  </a:spcBef>
                  <a:spcAft>
                    <a:spcPct val="35000"/>
                  </a:spcAft>
                  <a:buClrTx/>
                  <a:buSzTx/>
                  <a:buFontTx/>
                  <a:buNone/>
                  <a:tabLst/>
                  <a:defRPr/>
                </a:pPr>
                <a:endParaRPr kumimoji="0" lang="en-US" sz="1961" b="1"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endParaRPr>
              </a:p>
            </p:txBody>
          </p:sp>
          <p:sp>
            <p:nvSpPr>
              <p:cNvPr id="63" name="Flowchart: Manual Input 62">
                <a:extLst>
                  <a:ext uri="{FF2B5EF4-FFF2-40B4-BE49-F238E27FC236}">
                    <a16:creationId xmlns:a16="http://schemas.microsoft.com/office/drawing/2014/main" id="{E68017CE-3E61-41A9-91E2-289AAE222896}"/>
                  </a:ext>
                </a:extLst>
              </p:cNvPr>
              <p:cNvSpPr/>
              <p:nvPr/>
            </p:nvSpPr>
            <p:spPr bwMode="auto">
              <a:xfrm rot="16200000" flipH="1">
                <a:off x="8551151" y="846851"/>
                <a:ext cx="638875" cy="1248499"/>
              </a:xfrm>
              <a:prstGeom prst="flowChartManualInput">
                <a:avLst/>
              </a:pr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931803B3-26A5-4558-923B-8C6D8F0F11BC}"/>
                  </a:ext>
                </a:extLst>
              </p:cNvPr>
              <p:cNvSpPr/>
              <p:nvPr/>
            </p:nvSpPr>
            <p:spPr>
              <a:xfrm>
                <a:off x="8034410" y="1151663"/>
                <a:ext cx="146042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l" defTabSz="871487" rtl="0" eaLnBrk="1" fontAlgn="auto" latinLnBrk="0" hangingPunct="1">
                  <a:lnSpc>
                    <a:spcPct val="90000"/>
                  </a:lnSpc>
                  <a:spcBef>
                    <a:spcPct val="0"/>
                  </a:spcBef>
                  <a:spcAft>
                    <a:spcPct val="35000"/>
                  </a:spcAft>
                  <a:buClrTx/>
                  <a:buSzTx/>
                  <a:buFontTx/>
                  <a:buNone/>
                  <a:tabLst/>
                  <a:defRPr/>
                </a:pPr>
                <a:r>
                  <a:rPr kumimoji="0" lang="en-US" sz="1765" b="1" i="0" u="none" strike="noStrike" kern="1200" cap="none" spc="0" normalizeH="0" baseline="0" noProof="0" dirty="0">
                    <a:ln>
                      <a:noFill/>
                    </a:ln>
                    <a:solidFill>
                      <a:srgbClr val="452759"/>
                    </a:solidFill>
                    <a:effectLst/>
                    <a:uLnTx/>
                    <a:uFillTx/>
                    <a:latin typeface="Segoe UI" panose="020B0502040204020203" pitchFamily="34" charset="0"/>
                    <a:ea typeface="+mn-ea"/>
                    <a:cs typeface="Segoe UI" panose="020B0502040204020203" pitchFamily="34" charset="0"/>
                  </a:rPr>
                  <a:t>Managed Instance</a:t>
                </a:r>
              </a:p>
            </p:txBody>
          </p:sp>
        </p:grpSp>
        <p:graphicFrame>
          <p:nvGraphicFramePr>
            <p:cNvPr id="61" name="Object 60">
              <a:extLst>
                <a:ext uri="{FF2B5EF4-FFF2-40B4-BE49-F238E27FC236}">
                  <a16:creationId xmlns:a16="http://schemas.microsoft.com/office/drawing/2014/main" id="{2B289A2F-5045-4410-B7F4-97D821C5FDC7}"/>
                </a:ext>
              </a:extLst>
            </p:cNvPr>
            <p:cNvGraphicFramePr>
              <a:graphicFrameLocks noChangeAspect="1"/>
            </p:cNvGraphicFramePr>
            <p:nvPr>
              <p:extLst/>
            </p:nvPr>
          </p:nvGraphicFramePr>
          <p:xfrm>
            <a:off x="9063644" y="5136995"/>
            <a:ext cx="566928" cy="524815"/>
          </p:xfrm>
          <a:graphic>
            <a:graphicData uri="http://schemas.openxmlformats.org/presentationml/2006/ole">
              <mc:AlternateContent xmlns:mc="http://schemas.openxmlformats.org/markup-compatibility/2006">
                <mc:Choice xmlns:v="urn:schemas-microsoft-com:vml" Requires="v">
                  <p:oleObj spid="_x0000_s5124" name="CorelDRAW" r:id="rId8" imgW="277332" imgH="257583" progId="CorelDraw.Graphic.17">
                    <p:embed/>
                  </p:oleObj>
                </mc:Choice>
                <mc:Fallback>
                  <p:oleObj name="CorelDRAW" r:id="rId8" imgW="277332" imgH="257583" progId="CorelDraw.Graphic.17">
                    <p:embed/>
                    <p:pic>
                      <p:nvPicPr>
                        <p:cNvPr id="61" name="Object 60">
                          <a:extLst>
                            <a:ext uri="{FF2B5EF4-FFF2-40B4-BE49-F238E27FC236}">
                              <a16:creationId xmlns:a16="http://schemas.microsoft.com/office/drawing/2014/main" id="{2B289A2F-5045-4410-B7F4-97D821C5FDC7}"/>
                            </a:ext>
                          </a:extLst>
                        </p:cNvPr>
                        <p:cNvPicPr/>
                        <p:nvPr/>
                      </p:nvPicPr>
                      <p:blipFill>
                        <a:blip r:embed="rId9"/>
                        <a:stretch>
                          <a:fillRect/>
                        </a:stretch>
                      </p:blipFill>
                      <p:spPr>
                        <a:xfrm>
                          <a:off x="9063644" y="5136995"/>
                          <a:ext cx="566928" cy="524815"/>
                        </a:xfrm>
                        <a:prstGeom prst="rect">
                          <a:avLst/>
                        </a:prstGeom>
                      </p:spPr>
                    </p:pic>
                  </p:oleObj>
                </mc:Fallback>
              </mc:AlternateContent>
            </a:graphicData>
          </a:graphic>
        </p:graphicFrame>
      </p:grpSp>
      <p:grpSp>
        <p:nvGrpSpPr>
          <p:cNvPr id="71" name="Group 70">
            <a:extLst>
              <a:ext uri="{FF2B5EF4-FFF2-40B4-BE49-F238E27FC236}">
                <a16:creationId xmlns:a16="http://schemas.microsoft.com/office/drawing/2014/main" id="{C8793458-822B-4E11-BD4D-FA4AAD52CD2B}"/>
              </a:ext>
            </a:extLst>
          </p:cNvPr>
          <p:cNvGrpSpPr/>
          <p:nvPr/>
        </p:nvGrpSpPr>
        <p:grpSpPr>
          <a:xfrm>
            <a:off x="8157858" y="2383171"/>
            <a:ext cx="1812761" cy="626317"/>
            <a:chOff x="8482461" y="2568848"/>
            <a:chExt cx="1849111" cy="638876"/>
          </a:xfrm>
        </p:grpSpPr>
        <p:sp>
          <p:nvSpPr>
            <p:cNvPr id="66" name="Freeform: Shape 65">
              <a:extLst>
                <a:ext uri="{FF2B5EF4-FFF2-40B4-BE49-F238E27FC236}">
                  <a16:creationId xmlns:a16="http://schemas.microsoft.com/office/drawing/2014/main" id="{75409C29-D719-4847-9CF2-F95BB1697AC9}"/>
                </a:ext>
              </a:extLst>
            </p:cNvPr>
            <p:cNvSpPr/>
            <p:nvPr/>
          </p:nvSpPr>
          <p:spPr>
            <a:xfrm>
              <a:off x="8482461" y="2568848"/>
              <a:ext cx="1849111"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FFB800"/>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ctr" defTabSz="871487" rtl="0" eaLnBrk="1" fontAlgn="auto" latinLnBrk="0" hangingPunct="1">
                <a:lnSpc>
                  <a:spcPct val="90000"/>
                </a:lnSpc>
                <a:spcBef>
                  <a:spcPct val="0"/>
                </a:spcBef>
                <a:spcAft>
                  <a:spcPct val="35000"/>
                </a:spcAft>
                <a:buClrTx/>
                <a:buSzTx/>
                <a:buFontTx/>
                <a:buNone/>
                <a:tabLst/>
                <a:defRPr/>
              </a:pPr>
              <a:endParaRPr kumimoji="0" lang="en-US" sz="1961" b="1"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endParaRPr>
            </a:p>
          </p:txBody>
        </p:sp>
        <p:sp>
          <p:nvSpPr>
            <p:cNvPr id="67" name="Flowchart: Manual Input 66">
              <a:extLst>
                <a:ext uri="{FF2B5EF4-FFF2-40B4-BE49-F238E27FC236}">
                  <a16:creationId xmlns:a16="http://schemas.microsoft.com/office/drawing/2014/main" id="{6AC964BE-E6C8-472B-A9FE-2C3FE24BED10}"/>
                </a:ext>
              </a:extLst>
            </p:cNvPr>
            <p:cNvSpPr/>
            <p:nvPr/>
          </p:nvSpPr>
          <p:spPr bwMode="auto">
            <a:xfrm rot="16200000" flipH="1">
              <a:off x="9492206" y="2368359"/>
              <a:ext cx="638875" cy="1039856"/>
            </a:xfrm>
            <a:prstGeom prst="flowChartManualInput">
              <a:avLst/>
            </a:prstGeom>
            <a:solidFill>
              <a:srgbClr val="FDD0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642BFE26-9677-4DF8-92F2-77B9F51D477F}"/>
                </a:ext>
              </a:extLst>
            </p:cNvPr>
            <p:cNvSpPr/>
            <p:nvPr/>
          </p:nvSpPr>
          <p:spPr>
            <a:xfrm>
              <a:off x="9187501" y="2568848"/>
              <a:ext cx="1121120"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l" defTabSz="871487" rtl="0" eaLnBrk="1" fontAlgn="auto" latinLnBrk="0" hangingPunct="1">
                <a:lnSpc>
                  <a:spcPct val="90000"/>
                </a:lnSpc>
                <a:spcBef>
                  <a:spcPct val="0"/>
                </a:spcBef>
                <a:spcAft>
                  <a:spcPct val="35000"/>
                </a:spcAft>
                <a:buClrTx/>
                <a:buSzTx/>
                <a:buFontTx/>
                <a:buNone/>
                <a:tabLst/>
                <a:defRPr/>
              </a:pPr>
              <a:r>
                <a:rPr kumimoji="0" lang="en-US" sz="1765" b="1" i="0" u="none" strike="noStrike" kern="1200" cap="none" spc="0" normalizeH="0" baseline="0" noProof="0" dirty="0">
                  <a:ln>
                    <a:noFill/>
                  </a:ln>
                  <a:solidFill>
                    <a:srgbClr val="BE6800"/>
                  </a:solidFill>
                  <a:effectLst/>
                  <a:uLnTx/>
                  <a:uFillTx/>
                  <a:latin typeface="Segoe UI" panose="020B0502040204020203" pitchFamily="34" charset="0"/>
                  <a:ea typeface="+mn-ea"/>
                  <a:cs typeface="Segoe UI" panose="020B0502040204020203" pitchFamily="34" charset="0"/>
                </a:rPr>
                <a:t>Singleton</a:t>
              </a:r>
            </a:p>
          </p:txBody>
        </p:sp>
        <p:graphicFrame>
          <p:nvGraphicFramePr>
            <p:cNvPr id="70" name="Object 69">
              <a:extLst>
                <a:ext uri="{FF2B5EF4-FFF2-40B4-BE49-F238E27FC236}">
                  <a16:creationId xmlns:a16="http://schemas.microsoft.com/office/drawing/2014/main" id="{CDB5BBBE-D80C-4371-A202-B905E1DA70C5}"/>
                </a:ext>
              </a:extLst>
            </p:cNvPr>
            <p:cNvGraphicFramePr>
              <a:graphicFrameLocks noChangeAspect="1"/>
            </p:cNvGraphicFramePr>
            <p:nvPr>
              <p:extLst/>
            </p:nvPr>
          </p:nvGraphicFramePr>
          <p:xfrm>
            <a:off x="8629520" y="2607679"/>
            <a:ext cx="393156" cy="525503"/>
          </p:xfrm>
          <a:graphic>
            <a:graphicData uri="http://schemas.openxmlformats.org/presentationml/2006/ole">
              <mc:AlternateContent xmlns:mc="http://schemas.openxmlformats.org/markup-compatibility/2006">
                <mc:Choice xmlns:v="urn:schemas-microsoft-com:vml" Requires="v">
                  <p:oleObj spid="_x0000_s5125" name="CorelDRAW" r:id="rId10" imgW="160518" imgH="214312" progId="CorelDraw.Graphic.17">
                    <p:embed/>
                  </p:oleObj>
                </mc:Choice>
                <mc:Fallback>
                  <p:oleObj name="CorelDRAW" r:id="rId10" imgW="160518" imgH="214312" progId="CorelDraw.Graphic.17">
                    <p:embed/>
                    <p:pic>
                      <p:nvPicPr>
                        <p:cNvPr id="70" name="Object 69">
                          <a:extLst>
                            <a:ext uri="{FF2B5EF4-FFF2-40B4-BE49-F238E27FC236}">
                              <a16:creationId xmlns:a16="http://schemas.microsoft.com/office/drawing/2014/main" id="{CDB5BBBE-D80C-4371-A202-B905E1DA70C5}"/>
                            </a:ext>
                          </a:extLst>
                        </p:cNvPr>
                        <p:cNvPicPr/>
                        <p:nvPr/>
                      </p:nvPicPr>
                      <p:blipFill>
                        <a:blip r:embed="rId11"/>
                        <a:stretch>
                          <a:fillRect/>
                        </a:stretch>
                      </p:blipFill>
                      <p:spPr>
                        <a:xfrm>
                          <a:off x="8629520" y="2607679"/>
                          <a:ext cx="393156" cy="525503"/>
                        </a:xfrm>
                        <a:prstGeom prst="rect">
                          <a:avLst/>
                        </a:prstGeom>
                      </p:spPr>
                    </p:pic>
                  </p:oleObj>
                </mc:Fallback>
              </mc:AlternateContent>
            </a:graphicData>
          </a:graphic>
        </p:graphicFrame>
      </p:grpSp>
      <p:cxnSp>
        <p:nvCxnSpPr>
          <p:cNvPr id="22" name="Connector: Elbow 21">
            <a:extLst>
              <a:ext uri="{FF2B5EF4-FFF2-40B4-BE49-F238E27FC236}">
                <a16:creationId xmlns:a16="http://schemas.microsoft.com/office/drawing/2014/main" id="{687918F0-375F-4B98-9D5E-4C034AF18D79}"/>
              </a:ext>
            </a:extLst>
          </p:cNvPr>
          <p:cNvCxnSpPr>
            <a:cxnSpLocks/>
            <a:stCxn id="4" idx="3"/>
          </p:cNvCxnSpPr>
          <p:nvPr/>
        </p:nvCxnSpPr>
        <p:spPr>
          <a:xfrm>
            <a:off x="4600796" y="1898280"/>
            <a:ext cx="1156416" cy="783699"/>
          </a:xfrm>
          <a:prstGeom prst="bentConnector3">
            <a:avLst/>
          </a:prstGeom>
          <a:ln w="38100">
            <a:solidFill>
              <a:srgbClr val="9A5095"/>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90385A34-A670-41E2-8214-1CE57C0025DF}"/>
              </a:ext>
            </a:extLst>
          </p:cNvPr>
          <p:cNvCxnSpPr>
            <a:cxnSpLocks/>
          </p:cNvCxnSpPr>
          <p:nvPr/>
        </p:nvCxnSpPr>
        <p:spPr>
          <a:xfrm>
            <a:off x="9165608" y="2009661"/>
            <a:ext cx="1745203" cy="373508"/>
          </a:xfrm>
          <a:prstGeom prst="bentConnector3">
            <a:avLst>
              <a:gd name="adj1" fmla="val 99938"/>
            </a:avLst>
          </a:prstGeom>
          <a:ln w="38100">
            <a:solidFill>
              <a:srgbClr val="8AA10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58D8AA26-F58E-416B-A976-A075E48B1E9A}"/>
              </a:ext>
            </a:extLst>
          </p:cNvPr>
          <p:cNvCxnSpPr>
            <a:cxnSpLocks/>
          </p:cNvCxnSpPr>
          <p:nvPr/>
        </p:nvCxnSpPr>
        <p:spPr>
          <a:xfrm rot="10800000" flipV="1">
            <a:off x="7268133" y="2009660"/>
            <a:ext cx="1874977" cy="373512"/>
          </a:xfrm>
          <a:prstGeom prst="bentConnector2">
            <a:avLst/>
          </a:prstGeom>
          <a:ln w="38100">
            <a:solidFill>
              <a:srgbClr val="9A5095"/>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27F2DAF-826A-4932-BA64-16AA203418CF}"/>
              </a:ext>
            </a:extLst>
          </p:cNvPr>
          <p:cNvCxnSpPr>
            <a:cxnSpLocks/>
          </p:cNvCxnSpPr>
          <p:nvPr/>
        </p:nvCxnSpPr>
        <p:spPr>
          <a:xfrm>
            <a:off x="9158785" y="1804312"/>
            <a:ext cx="0" cy="578859"/>
          </a:xfrm>
          <a:prstGeom prst="straightConnector1">
            <a:avLst/>
          </a:prstGeom>
          <a:ln w="38100">
            <a:solidFill>
              <a:srgbClr val="BE68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E0B9D176-B0F7-475C-94AB-AB3F7DC0304D}"/>
              </a:ext>
            </a:extLst>
          </p:cNvPr>
          <p:cNvGrpSpPr/>
          <p:nvPr/>
        </p:nvGrpSpPr>
        <p:grpSpPr>
          <a:xfrm>
            <a:off x="8725327" y="3414941"/>
            <a:ext cx="2476499" cy="3043655"/>
            <a:chOff x="6004621" y="3482920"/>
            <a:chExt cx="2526158" cy="3104687"/>
          </a:xfrm>
        </p:grpSpPr>
        <p:sp>
          <p:nvSpPr>
            <p:cNvPr id="39" name="Freeform: Shape 38">
              <a:extLst>
                <a:ext uri="{FF2B5EF4-FFF2-40B4-BE49-F238E27FC236}">
                  <a16:creationId xmlns:a16="http://schemas.microsoft.com/office/drawing/2014/main" id="{CE43E217-1693-434B-A835-325EAA9C58DE}"/>
                </a:ext>
              </a:extLst>
            </p:cNvPr>
            <p:cNvSpPr/>
            <p:nvPr/>
          </p:nvSpPr>
          <p:spPr>
            <a:xfrm>
              <a:off x="6004621"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accent4"/>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67333" tIns="95619" rIns="167333" bIns="95619" numCol="1" spcCol="1270" anchor="ctr" anchorCtr="0">
              <a:noAutofit/>
            </a:bodyPr>
            <a:lstStyle/>
            <a:p>
              <a:pPr marL="0" marR="0" lvl="0" indent="0" algn="ctr" defTabSz="1045784" rtl="0" eaLnBrk="1" fontAlgn="auto" latinLnBrk="0" hangingPunct="1">
                <a:lnSpc>
                  <a:spcPct val="90000"/>
                </a:lnSpc>
                <a:spcBef>
                  <a:spcPct val="0"/>
                </a:spcBef>
                <a:spcAft>
                  <a:spcPct val="3500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Semilight"/>
                  <a:ea typeface="+mn-ea"/>
                  <a:cs typeface="+mn-cs"/>
                </a:rPr>
                <a:t>New business model</a:t>
              </a:r>
            </a:p>
          </p:txBody>
        </p:sp>
        <p:sp>
          <p:nvSpPr>
            <p:cNvPr id="40" name="Freeform: Shape 39">
              <a:extLst>
                <a:ext uri="{FF2B5EF4-FFF2-40B4-BE49-F238E27FC236}">
                  <a16:creationId xmlns:a16="http://schemas.microsoft.com/office/drawing/2014/main" id="{DB19CF75-A617-46B3-A1D5-A391BD34B13E}"/>
                </a:ext>
              </a:extLst>
            </p:cNvPr>
            <p:cNvSpPr/>
            <p:nvPr/>
          </p:nvSpPr>
          <p:spPr>
            <a:xfrm>
              <a:off x="6004621"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99" tIns="125499" rIns="167333" bIns="188249" numCol="1" spcCol="1270" anchor="t" anchorCtr="0">
              <a:noAutofit/>
            </a:bodyPr>
            <a:lstStyle/>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rPr>
                <a:t>Competitive</a:t>
              </a:r>
            </a:p>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rPr>
                <a:t>Transparent</a:t>
              </a:r>
            </a:p>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rPr>
                <a:t>Frictionless</a:t>
              </a:r>
            </a:p>
          </p:txBody>
        </p:sp>
      </p:grpSp>
    </p:spTree>
    <p:extLst>
      <p:ext uri="{BB962C8B-B14F-4D97-AF65-F5344CB8AC3E}">
        <p14:creationId xmlns:p14="http://schemas.microsoft.com/office/powerpoint/2010/main" val="85091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v="urn:schemas-microsoft-com:vml">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22" presetClass="entr" presetSubtype="1"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wipe(up)">
                                      <p:cBhvr>
                                        <p:cTn id="10" dur="500"/>
                                        <p:tgtEl>
                                          <p:spTgt spid="44"/>
                                        </p:tgtEl>
                                      </p:cBhvr>
                                    </p:animEffect>
                                  </p:childTnLst>
                                </p:cTn>
                              </p:par>
                              <p:par>
                                <p:cTn id="11" presetID="22" presetClass="entr" presetSubtype="8"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wipe(left)">
                                      <p:cBhvr>
                                        <p:cTn id="13" dur="500"/>
                                        <p:tgtEl>
                                          <p:spTgt spid="65"/>
                                        </p:tgtEl>
                                      </p:cBhvr>
                                    </p:animEffect>
                                  </p:childTnLst>
                                </p:cTn>
                              </p:par>
                              <p:par>
                                <p:cTn id="14" presetID="22" presetClass="entr" presetSubtype="2" fill="hold" nodeType="with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wipe(right)">
                                      <p:cBhvr>
                                        <p:cTn id="16" dur="500"/>
                                        <p:tgtEl>
                                          <p:spTgt spid="69"/>
                                        </p:tgtEl>
                                      </p:cBhvr>
                                    </p:animEffect>
                                  </p:childTnLst>
                                </p:cTn>
                              </p:par>
                              <p:par>
                                <p:cTn id="17" presetID="10" presetClass="entr" presetSubtype="0" fill="hold" nodeType="withEffect">
                                  <p:stCondLst>
                                    <p:cond delay="30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500"/>
                                        <p:tgtEl>
                                          <p:spTgt spid="59"/>
                                        </p:tgtEl>
                                      </p:cBhvr>
                                    </p:animEffect>
                                  </p:childTnLst>
                                </p:cTn>
                              </p:par>
                              <p:par>
                                <p:cTn id="20" presetID="10" presetClass="entr" presetSubtype="0" fill="hold" nodeType="withEffect">
                                  <p:stCondLst>
                                    <p:cond delay="30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par>
                                <p:cTn id="23" presetID="10" presetClass="entr" presetSubtype="0" fill="hold" nodeType="withEffect">
                                  <p:stCondLst>
                                    <p:cond delay="30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up)">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up)">
                                      <p:cBhvr>
                                        <p:cTn id="35" dur="5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up)">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wipe(up)">
                                      <p:cBhvr>
                                        <p:cTn id="4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Focus on your business…</a:t>
            </a:r>
          </a:p>
        </p:txBody>
      </p:sp>
      <p:sp>
        <p:nvSpPr>
          <p:cNvPr id="5" name="TextBox 4">
            <a:extLst>
              <a:ext uri="{FF2B5EF4-FFF2-40B4-BE49-F238E27FC236}">
                <a16:creationId xmlns:a16="http://schemas.microsoft.com/office/drawing/2014/main" id="{B1720377-6407-4F86-8FAD-52C4BF22B324}"/>
              </a:ext>
            </a:extLst>
          </p:cNvPr>
          <p:cNvSpPr txBox="1"/>
          <p:nvPr/>
        </p:nvSpPr>
        <p:spPr>
          <a:xfrm>
            <a:off x="7440637" y="142108"/>
            <a:ext cx="4484444" cy="1050007"/>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745"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Managed Instance will offer</a:t>
            </a:r>
            <a:br>
              <a:rPr kumimoji="0" lang="en-US" sz="2745"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2745"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all these features by GA!</a:t>
            </a:r>
          </a:p>
        </p:txBody>
      </p:sp>
      <p:graphicFrame>
        <p:nvGraphicFramePr>
          <p:cNvPr id="10" name="Table 9">
            <a:extLst>
              <a:ext uri="{FF2B5EF4-FFF2-40B4-BE49-F238E27FC236}">
                <a16:creationId xmlns:a16="http://schemas.microsoft.com/office/drawing/2014/main" id="{DB85980D-A81E-460F-B3B3-8B85766B0F3E}"/>
              </a:ext>
            </a:extLst>
          </p:cNvPr>
          <p:cNvGraphicFramePr>
            <a:graphicFrameLocks noGrp="1"/>
          </p:cNvGraphicFramePr>
          <p:nvPr>
            <p:extLst/>
          </p:nvPr>
        </p:nvGraphicFramePr>
        <p:xfrm>
          <a:off x="494506" y="1337342"/>
          <a:ext cx="11205311" cy="4649456"/>
        </p:xfrm>
        <a:graphic>
          <a:graphicData uri="http://schemas.openxmlformats.org/drawingml/2006/table">
            <a:tbl>
              <a:tblPr firstRow="1" bandRow="1">
                <a:tableStyleId>{5C22544A-7EE6-4342-B048-85BDC9FD1C3A}</a:tableStyleId>
              </a:tblPr>
              <a:tblGrid>
                <a:gridCol w="7171399">
                  <a:extLst>
                    <a:ext uri="{9D8B030D-6E8A-4147-A177-3AD203B41FA5}">
                      <a16:colId xmlns:a16="http://schemas.microsoft.com/office/drawing/2014/main" val="1690209004"/>
                    </a:ext>
                  </a:extLst>
                </a:gridCol>
                <a:gridCol w="4033912">
                  <a:extLst>
                    <a:ext uri="{9D8B030D-6E8A-4147-A177-3AD203B41FA5}">
                      <a16:colId xmlns:a16="http://schemas.microsoft.com/office/drawing/2014/main" val="3441464615"/>
                    </a:ext>
                  </a:extLst>
                </a:gridCol>
              </a:tblGrid>
              <a:tr h="363550">
                <a:tc>
                  <a:txBody>
                    <a:bodyPr/>
                    <a:lstStyle/>
                    <a:p>
                      <a:r>
                        <a:rPr lang="en-US" sz="1700" dirty="0"/>
                        <a:t>Your work so far</a:t>
                      </a:r>
                    </a:p>
                  </a:txBody>
                  <a:tcPr marL="89642" marR="89642" marT="44821" marB="44821"/>
                </a:tc>
                <a:tc>
                  <a:txBody>
                    <a:bodyPr/>
                    <a:lstStyle/>
                    <a:p>
                      <a:r>
                        <a:rPr lang="en-US" sz="1700" dirty="0"/>
                        <a:t>How</a:t>
                      </a:r>
                      <a:r>
                        <a:rPr lang="en-US" sz="1700" baseline="0" dirty="0"/>
                        <a:t> PaaS helps?</a:t>
                      </a:r>
                      <a:endParaRPr lang="en-US" sz="1700" dirty="0"/>
                    </a:p>
                  </a:txBody>
                  <a:tcPr marL="89642" marR="89642" marT="44821" marB="44821"/>
                </a:tc>
                <a:extLst>
                  <a:ext uri="{0D108BD9-81ED-4DB2-BD59-A6C34878D82A}">
                    <a16:rowId xmlns:a16="http://schemas.microsoft.com/office/drawing/2014/main" val="270054449"/>
                  </a:ext>
                </a:extLst>
              </a:tr>
              <a:tr h="617039">
                <a:tc>
                  <a:txBody>
                    <a:bodyPr/>
                    <a:lstStyle/>
                    <a:p>
                      <a:pPr marL="0" lvl="0" indent="0">
                        <a:buFont typeface="Arial" panose="020B0604020202020204" pitchFamily="34" charset="0"/>
                        <a:buNone/>
                      </a:pPr>
                      <a:r>
                        <a:rPr lang="en-US" sz="1700" baseline="0" dirty="0"/>
                        <a:t>Hardware purchasing and management</a:t>
                      </a:r>
                    </a:p>
                  </a:txBody>
                  <a:tcPr marL="89642" marR="89642" marT="44821" marB="44821"/>
                </a:tc>
                <a:tc>
                  <a:txBody>
                    <a:bodyPr/>
                    <a:lstStyle/>
                    <a:p>
                      <a:r>
                        <a:rPr lang="en-US" sz="1700" b="1" dirty="0">
                          <a:solidFill>
                            <a:srgbClr val="107C10"/>
                          </a:solidFill>
                        </a:rPr>
                        <a:t>Built-in</a:t>
                      </a:r>
                    </a:p>
                    <a:p>
                      <a:r>
                        <a:rPr lang="en-US" sz="1700" dirty="0"/>
                        <a:t>Scales on-demand</a:t>
                      </a:r>
                    </a:p>
                  </a:txBody>
                  <a:tcPr marL="89642" marR="89642" marT="44821" marB="44821"/>
                </a:tc>
                <a:extLst>
                  <a:ext uri="{0D108BD9-81ED-4DB2-BD59-A6C34878D82A}">
                    <a16:rowId xmlns:a16="http://schemas.microsoft.com/office/drawing/2014/main" val="1308207974"/>
                  </a:ext>
                </a:extLst>
              </a:tr>
              <a:tr h="617039">
                <a:tc>
                  <a:txBody>
                    <a:bodyPr/>
                    <a:lstStyle/>
                    <a:p>
                      <a:r>
                        <a:rPr lang="en-US" sz="1700" dirty="0"/>
                        <a:t>Protect data with backups </a:t>
                      </a:r>
                      <a:r>
                        <a:rPr lang="en-US" sz="1700" baseline="0" dirty="0"/>
                        <a:t>(with health checks and retention)</a:t>
                      </a:r>
                    </a:p>
                  </a:txBody>
                  <a:tcPr marL="89642" marR="89642" marT="44821" marB="44821"/>
                </a:tc>
                <a:tc>
                  <a:txBody>
                    <a:bodyPr/>
                    <a:lstStyle/>
                    <a:p>
                      <a:r>
                        <a:rPr lang="en-US" sz="1700" b="1" dirty="0">
                          <a:solidFill>
                            <a:srgbClr val="107C10"/>
                          </a:solidFill>
                        </a:rPr>
                        <a:t>Built-in</a:t>
                      </a:r>
                    </a:p>
                    <a:p>
                      <a:r>
                        <a:rPr lang="en-US" sz="1700" dirty="0"/>
                        <a:t>Point-In-Time-Restore</a:t>
                      </a:r>
                    </a:p>
                  </a:txBody>
                  <a:tcPr marL="89642" marR="89642" marT="44821" marB="44821"/>
                </a:tc>
                <a:extLst>
                  <a:ext uri="{0D108BD9-81ED-4DB2-BD59-A6C34878D82A}">
                    <a16:rowId xmlns:a16="http://schemas.microsoft.com/office/drawing/2014/main" val="2688854763"/>
                  </a:ext>
                </a:extLst>
              </a:tr>
              <a:tr h="617039">
                <a:tc>
                  <a:txBody>
                    <a:bodyPr/>
                    <a:lstStyle/>
                    <a:p>
                      <a:r>
                        <a:rPr lang="en-US" sz="1700" dirty="0"/>
                        <a:t>High availability implementation</a:t>
                      </a:r>
                    </a:p>
                  </a:txBody>
                  <a:tcPr marL="89642" marR="89642" marT="44821" marB="44821"/>
                </a:tc>
                <a:tc>
                  <a:txBody>
                    <a:bodyPr/>
                    <a:lstStyle/>
                    <a:p>
                      <a:r>
                        <a:rPr lang="en-US" sz="1700" b="1" dirty="0">
                          <a:solidFill>
                            <a:srgbClr val="107C10"/>
                          </a:solidFill>
                        </a:rPr>
                        <a:t>Built-in</a:t>
                      </a:r>
                    </a:p>
                    <a:p>
                      <a:r>
                        <a:rPr lang="en-US" sz="1700" dirty="0"/>
                        <a:t>99.99% SLA and auto-failover</a:t>
                      </a:r>
                    </a:p>
                  </a:txBody>
                  <a:tcPr marL="89642" marR="89642" marT="44821" marB="44821"/>
                </a:tc>
                <a:extLst>
                  <a:ext uri="{0D108BD9-81ED-4DB2-BD59-A6C34878D82A}">
                    <a16:rowId xmlns:a16="http://schemas.microsoft.com/office/drawing/2014/main" val="4255915566"/>
                  </a:ext>
                </a:extLst>
              </a:tr>
              <a:tr h="617039">
                <a:tc>
                  <a:txBody>
                    <a:bodyPr/>
                    <a:lstStyle/>
                    <a:p>
                      <a:pPr marL="0" lvl="0" indent="0">
                        <a:buFont typeface="Arial" panose="020B0604020202020204" pitchFamily="34" charset="0"/>
                        <a:buNone/>
                      </a:pPr>
                      <a:r>
                        <a:rPr lang="en-US" sz="1700" dirty="0"/>
                        <a:t>Disaster recovery implementation</a:t>
                      </a: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700" b="1" dirty="0">
                          <a:solidFill>
                            <a:srgbClr val="107C10"/>
                          </a:solidFill>
                        </a:rPr>
                        <a:t>Built-in</a:t>
                      </a:r>
                      <a:endParaRPr lang="en-US" sz="1700" dirty="0"/>
                    </a:p>
                    <a:p>
                      <a:r>
                        <a:rPr lang="en-US" sz="1700" dirty="0"/>
                        <a:t>Geo-redundancy and geo-replication</a:t>
                      </a:r>
                    </a:p>
                  </a:txBody>
                  <a:tcPr marL="89642" marR="89642" marT="44821" marB="44821"/>
                </a:tc>
                <a:extLst>
                  <a:ext uri="{0D108BD9-81ED-4DB2-BD59-A6C34878D82A}">
                    <a16:rowId xmlns:a16="http://schemas.microsoft.com/office/drawing/2014/main" val="1461877366"/>
                  </a:ext>
                </a:extLst>
              </a:tr>
              <a:tr h="363550">
                <a:tc>
                  <a:txBody>
                    <a:bodyPr/>
                    <a:lstStyle/>
                    <a:p>
                      <a:pPr marL="0" lvl="0" indent="0">
                        <a:buFont typeface="Arial" panose="020B0604020202020204" pitchFamily="34" charset="0"/>
                        <a:buNone/>
                      </a:pPr>
                      <a:r>
                        <a:rPr lang="en-US" sz="1700" dirty="0"/>
                        <a:t>Ensure compliance with standards on your own</a:t>
                      </a:r>
                    </a:p>
                  </a:txBody>
                  <a:tcPr marL="89642" marR="89642" marT="44821" marB="44821"/>
                </a:tc>
                <a:tc>
                  <a:txBody>
                    <a:bodyPr/>
                    <a:lstStyle/>
                    <a:p>
                      <a:r>
                        <a:rPr lang="en-US" sz="1700" b="1" dirty="0">
                          <a:solidFill>
                            <a:srgbClr val="107C10"/>
                          </a:solidFill>
                        </a:rPr>
                        <a:t>Built-in </a:t>
                      </a:r>
                      <a:r>
                        <a:rPr lang="en-US" sz="1700" b="0" dirty="0">
                          <a:solidFill>
                            <a:schemeClr val="tx1"/>
                          </a:solidFill>
                        </a:rPr>
                        <a:t>/ e</a:t>
                      </a:r>
                      <a:r>
                        <a:rPr lang="en-US" sz="1700" dirty="0"/>
                        <a:t>asy</a:t>
                      </a:r>
                      <a:r>
                        <a:rPr lang="en-US" sz="1700" baseline="0" dirty="0"/>
                        <a:t> to use features</a:t>
                      </a:r>
                      <a:endParaRPr lang="en-US" sz="1700" b="1" dirty="0">
                        <a:solidFill>
                          <a:srgbClr val="107C10"/>
                        </a:solidFill>
                      </a:endParaRPr>
                    </a:p>
                  </a:txBody>
                  <a:tcPr marL="89642" marR="89642" marT="44821" marB="44821"/>
                </a:tc>
                <a:extLst>
                  <a:ext uri="{0D108BD9-81ED-4DB2-BD59-A6C34878D82A}">
                    <a16:rowId xmlns:a16="http://schemas.microsoft.com/office/drawing/2014/main" val="1926842925"/>
                  </a:ext>
                </a:extLst>
              </a:tr>
              <a:tr h="363550">
                <a:tc>
                  <a:txBody>
                    <a:bodyPr/>
                    <a:lstStyle/>
                    <a:p>
                      <a:pPr marL="0" lvl="0" indent="0">
                        <a:buFont typeface="Arial" panose="020B0604020202020204" pitchFamily="34" charset="0"/>
                        <a:buNone/>
                      </a:pPr>
                      <a:r>
                        <a:rPr lang="en-US" sz="1700" dirty="0"/>
                        <a:t>Secure your data from malicious users and mistakes</a:t>
                      </a:r>
                      <a:endParaRPr lang="en-US" sz="1700" baseline="0" dirty="0"/>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700" b="1" dirty="0">
                          <a:solidFill>
                            <a:srgbClr val="107C10"/>
                          </a:solidFill>
                        </a:rPr>
                        <a:t>Built-in </a:t>
                      </a:r>
                      <a:r>
                        <a:rPr lang="en-US" sz="1700" b="0" dirty="0">
                          <a:solidFill>
                            <a:schemeClr val="tx1"/>
                          </a:solidFill>
                        </a:rPr>
                        <a:t>/ e</a:t>
                      </a:r>
                      <a:r>
                        <a:rPr lang="en-US" sz="1700" dirty="0"/>
                        <a:t>asy</a:t>
                      </a:r>
                      <a:r>
                        <a:rPr lang="en-US" sz="1700" baseline="0" dirty="0"/>
                        <a:t> to use features</a:t>
                      </a:r>
                      <a:endParaRPr lang="en-US" sz="1700" dirty="0"/>
                    </a:p>
                  </a:txBody>
                  <a:tcPr marL="89642" marR="89642" marT="44821" marB="44821"/>
                </a:tc>
                <a:extLst>
                  <a:ext uri="{0D108BD9-81ED-4DB2-BD59-A6C34878D82A}">
                    <a16:rowId xmlns:a16="http://schemas.microsoft.com/office/drawing/2014/main" val="3424592129"/>
                  </a:ext>
                </a:extLst>
              </a:tr>
              <a:tr h="363550">
                <a:tc>
                  <a:txBody>
                    <a:bodyPr/>
                    <a:lstStyle/>
                    <a:p>
                      <a:pPr marL="0" lvl="0" indent="0">
                        <a:buFont typeface="Arial" panose="020B0604020202020204" pitchFamily="34" charset="0"/>
                        <a:buNone/>
                      </a:pPr>
                      <a:r>
                        <a:rPr lang="en-US" sz="1700" baseline="0" dirty="0"/>
                        <a:t>Role out updates and upgrades</a:t>
                      </a:r>
                    </a:p>
                  </a:txBody>
                  <a:tcPr marL="89642" marR="89642" marT="44821" marB="44821"/>
                </a:tc>
                <a:tc>
                  <a:txBody>
                    <a:bodyPr/>
                    <a:lstStyle/>
                    <a:p>
                      <a:r>
                        <a:rPr lang="en-US" sz="1700" b="1" dirty="0">
                          <a:solidFill>
                            <a:srgbClr val="107C10"/>
                          </a:solidFill>
                        </a:rPr>
                        <a:t>Built-in</a:t>
                      </a:r>
                    </a:p>
                  </a:txBody>
                  <a:tcPr marL="89642" marR="89642" marT="44821" marB="44821"/>
                </a:tc>
                <a:extLst>
                  <a:ext uri="{0D108BD9-81ED-4DB2-BD59-A6C34878D82A}">
                    <a16:rowId xmlns:a16="http://schemas.microsoft.com/office/drawing/2014/main" val="3826892821"/>
                  </a:ext>
                </a:extLst>
              </a:tr>
              <a:tr h="363550">
                <a:tc>
                  <a:txBody>
                    <a:bodyPr/>
                    <a:lstStyle/>
                    <a:p>
                      <a:pPr marL="0" lvl="0" indent="0">
                        <a:buFont typeface="Arial" panose="020B0604020202020204" pitchFamily="34" charset="0"/>
                        <a:buNone/>
                      </a:pPr>
                      <a:r>
                        <a:rPr lang="en-US" sz="1700" baseline="0" dirty="0"/>
                        <a:t>Monitor, troubleshoot and manage at scale</a:t>
                      </a: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700" b="1" dirty="0">
                          <a:solidFill>
                            <a:srgbClr val="107C10"/>
                          </a:solidFill>
                        </a:rPr>
                        <a:t>Built-in </a:t>
                      </a:r>
                      <a:r>
                        <a:rPr lang="en-US" sz="1700" b="0" dirty="0">
                          <a:solidFill>
                            <a:schemeClr val="tx1"/>
                          </a:solidFill>
                        </a:rPr>
                        <a:t>/ e</a:t>
                      </a:r>
                      <a:r>
                        <a:rPr lang="en-US" sz="1700" dirty="0"/>
                        <a:t>asy</a:t>
                      </a:r>
                      <a:r>
                        <a:rPr lang="en-US" sz="1700" baseline="0" dirty="0"/>
                        <a:t> to use features</a:t>
                      </a:r>
                      <a:endParaRPr lang="en-US" sz="1700" dirty="0"/>
                    </a:p>
                  </a:txBody>
                  <a:tcPr marL="89642" marR="89642" marT="44821" marB="44821"/>
                </a:tc>
                <a:extLst>
                  <a:ext uri="{0D108BD9-81ED-4DB2-BD59-A6C34878D82A}">
                    <a16:rowId xmlns:a16="http://schemas.microsoft.com/office/drawing/2014/main" val="569042410"/>
                  </a:ext>
                </a:extLst>
              </a:tr>
              <a:tr h="363550">
                <a:tc>
                  <a:txBody>
                    <a:bodyPr/>
                    <a:lstStyle/>
                    <a:p>
                      <a:pPr marL="0" lvl="0" indent="0">
                        <a:buFont typeface="Arial" panose="020B0604020202020204" pitchFamily="34" charset="0"/>
                        <a:buNone/>
                      </a:pPr>
                      <a:r>
                        <a:rPr lang="en-US" sz="1700" dirty="0"/>
                        <a:t>T</a:t>
                      </a:r>
                      <a:r>
                        <a:rPr lang="en-US" sz="1700" baseline="0" dirty="0"/>
                        <a:t>une and maintain for predictable performance</a:t>
                      </a:r>
                      <a:endParaRPr lang="en-US" sz="1700" dirty="0"/>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700" b="1" dirty="0">
                          <a:solidFill>
                            <a:srgbClr val="107C10"/>
                          </a:solidFill>
                        </a:rPr>
                        <a:t>Built-in</a:t>
                      </a:r>
                      <a:r>
                        <a:rPr lang="en-US" sz="1700" b="0" dirty="0">
                          <a:solidFill>
                            <a:schemeClr val="tx1"/>
                          </a:solidFill>
                        </a:rPr>
                        <a:t>/ e</a:t>
                      </a:r>
                      <a:r>
                        <a:rPr lang="en-US" sz="1700" dirty="0"/>
                        <a:t>asy</a:t>
                      </a:r>
                      <a:r>
                        <a:rPr lang="en-US" sz="1700" baseline="0" dirty="0"/>
                        <a:t> to use features</a:t>
                      </a:r>
                      <a:endParaRPr lang="en-US" sz="1700" dirty="0"/>
                    </a:p>
                  </a:txBody>
                  <a:tcPr marL="89642" marR="89642" marT="44821" marB="44821"/>
                </a:tc>
                <a:extLst>
                  <a:ext uri="{0D108BD9-81ED-4DB2-BD59-A6C34878D82A}">
                    <a16:rowId xmlns:a16="http://schemas.microsoft.com/office/drawing/2014/main" val="3055770248"/>
                  </a:ext>
                </a:extLst>
              </a:tr>
            </a:tbl>
          </a:graphicData>
        </a:graphic>
      </p:graphicFrame>
      <p:sp>
        <p:nvSpPr>
          <p:cNvPr id="3" name="Rectangle 2">
            <a:extLst>
              <a:ext uri="{FF2B5EF4-FFF2-40B4-BE49-F238E27FC236}">
                <a16:creationId xmlns:a16="http://schemas.microsoft.com/office/drawing/2014/main" id="{B1588D91-AB0E-4D9B-B242-FDF3B85CFF08}"/>
              </a:ext>
            </a:extLst>
          </p:cNvPr>
          <p:cNvSpPr/>
          <p:nvPr/>
        </p:nvSpPr>
        <p:spPr bwMode="auto">
          <a:xfrm>
            <a:off x="7440637" y="142108"/>
            <a:ext cx="4484444" cy="6424379"/>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761938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8108" y="496183"/>
            <a:ext cx="11384209" cy="867862"/>
          </a:xfrm>
        </p:spPr>
        <p:txBody>
          <a:bodyPr/>
          <a:lstStyle/>
          <a:p>
            <a:r>
              <a:rPr lang="en-US" dirty="0"/>
              <a:t>IAAS vs PAAS</a:t>
            </a:r>
          </a:p>
        </p:txBody>
      </p:sp>
      <p:sp>
        <p:nvSpPr>
          <p:cNvPr id="4" name="Text Placeholder 3"/>
          <p:cNvSpPr>
            <a:spLocks noGrp="1"/>
          </p:cNvSpPr>
          <p:nvPr>
            <p:ph type="body" sz="quarter" idx="11"/>
          </p:nvPr>
        </p:nvSpPr>
        <p:spPr>
          <a:xfrm>
            <a:off x="0" y="211562"/>
            <a:ext cx="3048001" cy="355153"/>
          </a:xfrm>
        </p:spPr>
        <p:txBody>
          <a:bodyPr/>
          <a:lstStyle/>
          <a:p>
            <a:pPr marL="0" indent="0">
              <a:buNone/>
            </a:pPr>
            <a:r>
              <a:rPr lang="en-US" dirty="0"/>
              <a:t>Relational Database Engines</a:t>
            </a:r>
          </a:p>
        </p:txBody>
      </p:sp>
      <p:sp>
        <p:nvSpPr>
          <p:cNvPr id="20" name="Text Placeholder 3">
            <a:extLst>
              <a:ext uri="{FF2B5EF4-FFF2-40B4-BE49-F238E27FC236}">
                <a16:creationId xmlns:a16="http://schemas.microsoft.com/office/drawing/2014/main" id="{AFC141AE-FF1E-4339-8899-ACAF149829F8}"/>
              </a:ext>
            </a:extLst>
          </p:cNvPr>
          <p:cNvSpPr txBox="1">
            <a:spLocks/>
          </p:cNvSpPr>
          <p:nvPr/>
        </p:nvSpPr>
        <p:spPr>
          <a:xfrm>
            <a:off x="338108" y="2383180"/>
            <a:ext cx="3048001" cy="370381"/>
          </a:xfrm>
          <a:prstGeom prst="rect">
            <a:avLst/>
          </a:prstGeom>
          <a:solidFill>
            <a:schemeClr val="tx1">
              <a:lumMod val="75000"/>
            </a:schemeClr>
          </a:solidFill>
          <a:ln w="12700" cap="flat" cmpd="sng" algn="ctr">
            <a:noFill/>
            <a:prstDash val="solid"/>
            <a:miter lim="800000"/>
          </a:ln>
          <a:effectLst/>
        </p:spPr>
        <p:txBody>
          <a:bodyPr vert="horz" wrap="square"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prstClr val="white"/>
                </a:solidFill>
                <a:effectLst/>
                <a:uLnTx/>
                <a:uFillTx/>
                <a:latin typeface="Segoe UI"/>
                <a:ea typeface="+mn-ea"/>
                <a:cs typeface="+mn-cs"/>
              </a:rPr>
              <a:t>It’s a VM!</a:t>
            </a:r>
          </a:p>
        </p:txBody>
      </p:sp>
      <p:sp>
        <p:nvSpPr>
          <p:cNvPr id="21" name="Text Placeholder 3">
            <a:extLst>
              <a:ext uri="{FF2B5EF4-FFF2-40B4-BE49-F238E27FC236}">
                <a16:creationId xmlns:a16="http://schemas.microsoft.com/office/drawing/2014/main" id="{85527237-9E74-4285-ADC2-664511C3BA07}"/>
              </a:ext>
            </a:extLst>
          </p:cNvPr>
          <p:cNvSpPr txBox="1">
            <a:spLocks/>
          </p:cNvSpPr>
          <p:nvPr/>
        </p:nvSpPr>
        <p:spPr>
          <a:xfrm>
            <a:off x="4233074" y="2383180"/>
            <a:ext cx="3048001" cy="370381"/>
          </a:xfrm>
          <a:prstGeom prst="rect">
            <a:avLst/>
          </a:prstGeom>
          <a:solidFill>
            <a:schemeClr val="tx1">
              <a:lumMod val="75000"/>
            </a:schemeClr>
          </a:solidFill>
          <a:ln w="12700" cap="flat" cmpd="sng" algn="ctr">
            <a:noFill/>
            <a:prstDash val="solid"/>
            <a:miter lim="800000"/>
          </a:ln>
          <a:effectLst/>
        </p:spPr>
        <p:txBody>
          <a:bodyPr vert="horz"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prstClr val="white"/>
                </a:solidFill>
                <a:effectLst/>
                <a:uLnTx/>
                <a:uFillTx/>
                <a:latin typeface="Segoe UI"/>
                <a:ea typeface="+mn-ea"/>
                <a:cs typeface="+mn-cs"/>
              </a:rPr>
              <a:t>Migrate Fleet of Databases</a:t>
            </a:r>
          </a:p>
        </p:txBody>
      </p:sp>
      <p:sp>
        <p:nvSpPr>
          <p:cNvPr id="22" name="Text Placeholder 3">
            <a:extLst>
              <a:ext uri="{FF2B5EF4-FFF2-40B4-BE49-F238E27FC236}">
                <a16:creationId xmlns:a16="http://schemas.microsoft.com/office/drawing/2014/main" id="{84C781F8-2D37-4025-B625-A6E6BD5EB888}"/>
              </a:ext>
            </a:extLst>
          </p:cNvPr>
          <p:cNvSpPr txBox="1">
            <a:spLocks/>
          </p:cNvSpPr>
          <p:nvPr/>
        </p:nvSpPr>
        <p:spPr>
          <a:xfrm>
            <a:off x="8128039" y="2383180"/>
            <a:ext cx="3048001" cy="370381"/>
          </a:xfrm>
          <a:prstGeom prst="rect">
            <a:avLst/>
          </a:prstGeom>
          <a:solidFill>
            <a:schemeClr val="tx1">
              <a:lumMod val="75000"/>
            </a:schemeClr>
          </a:solidFill>
          <a:ln w="12700" cap="flat" cmpd="sng" algn="ctr">
            <a:noFill/>
            <a:prstDash val="solid"/>
            <a:miter lim="800000"/>
          </a:ln>
          <a:effectLst/>
        </p:spPr>
        <p:txBody>
          <a:bodyPr vert="horz"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prstClr val="white"/>
                </a:solidFill>
                <a:effectLst/>
                <a:uLnTx/>
                <a:uFillTx/>
                <a:latin typeface="Segoe UI"/>
                <a:ea typeface="+mn-ea"/>
                <a:cs typeface="+mn-cs"/>
              </a:rPr>
              <a:t>Fully managed Database</a:t>
            </a:r>
          </a:p>
        </p:txBody>
      </p:sp>
      <p:sp>
        <p:nvSpPr>
          <p:cNvPr id="23" name="Text Placeholder 3">
            <a:extLst>
              <a:ext uri="{FF2B5EF4-FFF2-40B4-BE49-F238E27FC236}">
                <a16:creationId xmlns:a16="http://schemas.microsoft.com/office/drawing/2014/main" id="{96A8C54B-50B2-41C2-8A4B-0021BAF4CFA5}"/>
              </a:ext>
            </a:extLst>
          </p:cNvPr>
          <p:cNvSpPr txBox="1">
            <a:spLocks/>
          </p:cNvSpPr>
          <p:nvPr/>
        </p:nvSpPr>
        <p:spPr>
          <a:xfrm>
            <a:off x="338108" y="2826469"/>
            <a:ext cx="3048001" cy="370381"/>
          </a:xfrm>
          <a:prstGeom prst="rect">
            <a:avLst/>
          </a:prstGeom>
          <a:solidFill>
            <a:schemeClr val="tx1">
              <a:lumMod val="75000"/>
            </a:schemeClr>
          </a:solidFill>
          <a:ln w="12700" cap="flat" cmpd="sng" algn="ctr">
            <a:noFill/>
            <a:prstDash val="solid"/>
            <a:miter lim="800000"/>
          </a:ln>
          <a:effectLst/>
        </p:spPr>
        <p:txBody>
          <a:bodyPr vert="horz" wrap="square"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prstClr val="white"/>
                </a:solidFill>
                <a:effectLst/>
                <a:uLnTx/>
                <a:uFillTx/>
                <a:latin typeface="Segoe UI"/>
                <a:ea typeface="+mn-ea"/>
                <a:cs typeface="+mn-cs"/>
              </a:rPr>
              <a:t>Management of OS and SQL Server</a:t>
            </a:r>
          </a:p>
        </p:txBody>
      </p:sp>
      <p:sp>
        <p:nvSpPr>
          <p:cNvPr id="24" name="Text Placeholder 3">
            <a:extLst>
              <a:ext uri="{FF2B5EF4-FFF2-40B4-BE49-F238E27FC236}">
                <a16:creationId xmlns:a16="http://schemas.microsoft.com/office/drawing/2014/main" id="{F71FBD65-D722-4959-B8A3-4178594C973C}"/>
              </a:ext>
            </a:extLst>
          </p:cNvPr>
          <p:cNvSpPr txBox="1">
            <a:spLocks/>
          </p:cNvSpPr>
          <p:nvPr/>
        </p:nvSpPr>
        <p:spPr>
          <a:xfrm>
            <a:off x="4233074" y="2826469"/>
            <a:ext cx="3048001" cy="370381"/>
          </a:xfrm>
          <a:prstGeom prst="rect">
            <a:avLst/>
          </a:prstGeom>
          <a:solidFill>
            <a:schemeClr val="tx1">
              <a:lumMod val="75000"/>
            </a:schemeClr>
          </a:solidFill>
          <a:ln w="12700" cap="flat" cmpd="sng" algn="ctr">
            <a:noFill/>
            <a:prstDash val="solid"/>
            <a:miter lim="800000"/>
          </a:ln>
          <a:effectLst/>
        </p:spPr>
        <p:txBody>
          <a:bodyPr vert="horz"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prstClr val="white"/>
                </a:solidFill>
                <a:effectLst/>
                <a:uLnTx/>
                <a:uFillTx/>
                <a:latin typeface="Segoe UI"/>
                <a:ea typeface="+mn-ea"/>
                <a:cs typeface="+mn-cs"/>
              </a:rPr>
              <a:t>Security Isolation with Azure </a:t>
            </a:r>
            <a:r>
              <a:rPr kumimoji="0" lang="en-US" sz="1373" b="0" i="0" u="none" strike="noStrike" kern="1200" cap="none" spc="0" normalizeH="0" baseline="0" noProof="0" dirty="0" err="1">
                <a:ln>
                  <a:noFill/>
                </a:ln>
                <a:solidFill>
                  <a:prstClr val="white"/>
                </a:solidFill>
                <a:effectLst/>
                <a:uLnTx/>
                <a:uFillTx/>
                <a:latin typeface="Segoe UI"/>
                <a:ea typeface="+mn-ea"/>
                <a:cs typeface="+mn-cs"/>
              </a:rPr>
              <a:t>VNet</a:t>
            </a:r>
            <a:endParaRPr kumimoji="0" lang="en-US" sz="1373" b="0" i="0" u="none" strike="noStrike" kern="1200" cap="none" spc="0" normalizeH="0" baseline="0" noProof="0" dirty="0">
              <a:ln>
                <a:noFill/>
              </a:ln>
              <a:solidFill>
                <a:prstClr val="white"/>
              </a:solidFill>
              <a:effectLst/>
              <a:uLnTx/>
              <a:uFillTx/>
              <a:latin typeface="Segoe UI"/>
              <a:ea typeface="+mn-ea"/>
              <a:cs typeface="+mn-cs"/>
            </a:endParaRPr>
          </a:p>
        </p:txBody>
      </p:sp>
      <p:sp>
        <p:nvSpPr>
          <p:cNvPr id="25" name="Text Placeholder 3">
            <a:extLst>
              <a:ext uri="{FF2B5EF4-FFF2-40B4-BE49-F238E27FC236}">
                <a16:creationId xmlns:a16="http://schemas.microsoft.com/office/drawing/2014/main" id="{E9D28EF8-4128-43E5-AC7F-F32BC60F6A15}"/>
              </a:ext>
            </a:extLst>
          </p:cNvPr>
          <p:cNvSpPr txBox="1">
            <a:spLocks/>
          </p:cNvSpPr>
          <p:nvPr/>
        </p:nvSpPr>
        <p:spPr>
          <a:xfrm>
            <a:off x="8128039" y="2826469"/>
            <a:ext cx="3048001" cy="370381"/>
          </a:xfrm>
          <a:prstGeom prst="rect">
            <a:avLst/>
          </a:prstGeom>
          <a:solidFill>
            <a:schemeClr val="tx1">
              <a:lumMod val="75000"/>
            </a:schemeClr>
          </a:solidFill>
          <a:ln w="12700" cap="flat" cmpd="sng" algn="ctr">
            <a:noFill/>
            <a:prstDash val="solid"/>
            <a:miter lim="800000"/>
          </a:ln>
          <a:effectLst/>
        </p:spPr>
        <p:txBody>
          <a:bodyPr vert="horz"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prstClr val="white"/>
                </a:solidFill>
                <a:effectLst/>
                <a:uLnTx/>
                <a:uFillTx/>
                <a:latin typeface="Segoe UI"/>
                <a:ea typeface="+mn-ea"/>
                <a:cs typeface="+mn-cs"/>
              </a:rPr>
              <a:t>Active Learning and Optimization</a:t>
            </a:r>
          </a:p>
        </p:txBody>
      </p:sp>
      <p:sp>
        <p:nvSpPr>
          <p:cNvPr id="26" name="Text Placeholder 3">
            <a:extLst>
              <a:ext uri="{FF2B5EF4-FFF2-40B4-BE49-F238E27FC236}">
                <a16:creationId xmlns:a16="http://schemas.microsoft.com/office/drawing/2014/main" id="{9140D95C-362B-429C-A272-0E2781B85002}"/>
              </a:ext>
            </a:extLst>
          </p:cNvPr>
          <p:cNvSpPr txBox="1">
            <a:spLocks/>
          </p:cNvSpPr>
          <p:nvPr/>
        </p:nvSpPr>
        <p:spPr>
          <a:xfrm>
            <a:off x="338109" y="3269758"/>
            <a:ext cx="3048001" cy="370381"/>
          </a:xfrm>
          <a:prstGeom prst="rect">
            <a:avLst/>
          </a:prstGeom>
          <a:solidFill>
            <a:schemeClr val="tx1">
              <a:lumMod val="75000"/>
            </a:schemeClr>
          </a:solidFill>
          <a:ln w="12700" cap="flat" cmpd="sng" algn="ctr">
            <a:noFill/>
            <a:prstDash val="solid"/>
            <a:miter lim="800000"/>
          </a:ln>
          <a:effectLst/>
        </p:spPr>
        <p:txBody>
          <a:bodyPr vert="horz" wrap="square"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prstClr val="white"/>
                </a:solidFill>
                <a:effectLst/>
                <a:uLnTx/>
                <a:uFillTx/>
                <a:latin typeface="Segoe UI"/>
                <a:ea typeface="+mn-ea"/>
                <a:cs typeface="+mn-cs"/>
              </a:rPr>
              <a:t>Select Version, OS, Edition</a:t>
            </a:r>
          </a:p>
        </p:txBody>
      </p:sp>
      <p:sp>
        <p:nvSpPr>
          <p:cNvPr id="27" name="Text Placeholder 3">
            <a:extLst>
              <a:ext uri="{FF2B5EF4-FFF2-40B4-BE49-F238E27FC236}">
                <a16:creationId xmlns:a16="http://schemas.microsoft.com/office/drawing/2014/main" id="{DE3708E9-B8FD-4B6F-A1FF-BF452610F0E6}"/>
              </a:ext>
            </a:extLst>
          </p:cNvPr>
          <p:cNvSpPr txBox="1">
            <a:spLocks/>
          </p:cNvSpPr>
          <p:nvPr/>
        </p:nvSpPr>
        <p:spPr>
          <a:xfrm>
            <a:off x="4233074" y="3269757"/>
            <a:ext cx="3048001" cy="813670"/>
          </a:xfrm>
          <a:prstGeom prst="rect">
            <a:avLst/>
          </a:prstGeom>
          <a:solidFill>
            <a:schemeClr val="tx1">
              <a:lumMod val="75000"/>
            </a:schemeClr>
          </a:solidFill>
          <a:ln w="12700" cap="flat" cmpd="sng" algn="ctr">
            <a:noFill/>
            <a:prstDash val="solid"/>
            <a:miter lim="800000"/>
          </a:ln>
          <a:effectLst/>
        </p:spPr>
        <p:txBody>
          <a:bodyPr vert="horz"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prstClr val="white"/>
                </a:solidFill>
                <a:effectLst/>
                <a:uLnTx/>
                <a:uFillTx/>
                <a:latin typeface="Segoe UI"/>
                <a:ea typeface="+mn-ea"/>
                <a:cs typeface="+mn-cs"/>
              </a:rPr>
              <a:t>Application Surface Compatibility</a:t>
            </a:r>
            <a:br>
              <a:rPr kumimoji="0" lang="en-US" sz="1373" b="0" i="0" u="none" strike="noStrike" kern="1200" cap="none" spc="0" normalizeH="0" baseline="0" noProof="0" dirty="0">
                <a:ln>
                  <a:noFill/>
                </a:ln>
                <a:solidFill>
                  <a:prstClr val="white"/>
                </a:solidFill>
                <a:effectLst/>
                <a:uLnTx/>
                <a:uFillTx/>
                <a:latin typeface="Segoe UI"/>
                <a:ea typeface="+mn-ea"/>
                <a:cs typeface="+mn-cs"/>
              </a:rPr>
            </a:br>
            <a:r>
              <a:rPr kumimoji="0" lang="en-US" sz="1177" b="0" i="0" u="none" strike="noStrike" kern="1200" cap="none" spc="0" normalizeH="0" baseline="0" noProof="0" dirty="0">
                <a:ln>
                  <a:noFill/>
                </a:ln>
                <a:solidFill>
                  <a:prstClr val="white"/>
                </a:solidFill>
                <a:effectLst/>
                <a:uLnTx/>
                <a:uFillTx/>
                <a:latin typeface="Segoe UI"/>
                <a:ea typeface="+mn-ea"/>
                <a:cs typeface="+mn-cs"/>
              </a:rPr>
              <a:t>SQL Agent, Profiler</a:t>
            </a:r>
            <a:br>
              <a:rPr kumimoji="0" lang="en-US" sz="1177" b="0" i="0" u="none" strike="noStrike" kern="1200" cap="none" spc="0" normalizeH="0" baseline="0" noProof="0" dirty="0">
                <a:ln>
                  <a:noFill/>
                </a:ln>
                <a:solidFill>
                  <a:prstClr val="white"/>
                </a:solidFill>
                <a:effectLst/>
                <a:uLnTx/>
                <a:uFillTx/>
                <a:latin typeface="Segoe UI"/>
                <a:ea typeface="+mn-ea"/>
                <a:cs typeface="+mn-cs"/>
              </a:rPr>
            </a:br>
            <a:r>
              <a:rPr kumimoji="0" lang="en-US" sz="1177" b="0" i="0" u="none" strike="noStrike" kern="1200" cap="none" spc="0" normalizeH="0" baseline="0" noProof="0" dirty="0">
                <a:ln>
                  <a:noFill/>
                </a:ln>
                <a:solidFill>
                  <a:prstClr val="white"/>
                </a:solidFill>
                <a:effectLst/>
                <a:uLnTx/>
                <a:uFillTx/>
                <a:latin typeface="Segoe UI"/>
                <a:ea typeface="+mn-ea"/>
                <a:cs typeface="+mn-cs"/>
              </a:rPr>
              <a:t>Cross DB querying, CLR, Replication,</a:t>
            </a:r>
            <a:br>
              <a:rPr kumimoji="0" lang="en-US" sz="1177" b="0" i="0" u="none" strike="noStrike" kern="1200" cap="none" spc="0" normalizeH="0" baseline="0" noProof="0" dirty="0">
                <a:ln>
                  <a:noFill/>
                </a:ln>
                <a:solidFill>
                  <a:prstClr val="white"/>
                </a:solidFill>
                <a:effectLst/>
                <a:uLnTx/>
                <a:uFillTx/>
                <a:latin typeface="Segoe UI"/>
                <a:ea typeface="+mn-ea"/>
                <a:cs typeface="+mn-cs"/>
              </a:rPr>
            </a:br>
            <a:r>
              <a:rPr kumimoji="0" lang="en-US" sz="1177" b="0" i="0" u="none" strike="noStrike" kern="1200" cap="none" spc="0" normalizeH="0" baseline="0" noProof="0" dirty="0">
                <a:ln>
                  <a:noFill/>
                </a:ln>
                <a:solidFill>
                  <a:prstClr val="white"/>
                </a:solidFill>
                <a:effectLst/>
                <a:uLnTx/>
                <a:uFillTx/>
                <a:latin typeface="Segoe UI"/>
                <a:ea typeface="+mn-ea"/>
                <a:cs typeface="+mn-cs"/>
              </a:rPr>
              <a:t>CDC, Service Broker</a:t>
            </a:r>
            <a:endParaRPr kumimoji="0" lang="en-US" sz="1373" b="0" i="0" u="none" strike="noStrike" kern="1200" cap="none" spc="0" normalizeH="0" baseline="0" noProof="0" dirty="0">
              <a:ln>
                <a:noFill/>
              </a:ln>
              <a:solidFill>
                <a:prstClr val="white"/>
              </a:solidFill>
              <a:effectLst/>
              <a:uLnTx/>
              <a:uFillTx/>
              <a:latin typeface="Segoe UI"/>
              <a:ea typeface="+mn-ea"/>
              <a:cs typeface="+mn-cs"/>
            </a:endParaRPr>
          </a:p>
        </p:txBody>
      </p:sp>
      <p:sp>
        <p:nvSpPr>
          <p:cNvPr id="28" name="Text Placeholder 3">
            <a:extLst>
              <a:ext uri="{FF2B5EF4-FFF2-40B4-BE49-F238E27FC236}">
                <a16:creationId xmlns:a16="http://schemas.microsoft.com/office/drawing/2014/main" id="{7D077647-5FAF-49E6-B2D8-9D3DE9EE544B}"/>
              </a:ext>
            </a:extLst>
          </p:cNvPr>
          <p:cNvSpPr txBox="1">
            <a:spLocks/>
          </p:cNvSpPr>
          <p:nvPr/>
        </p:nvSpPr>
        <p:spPr>
          <a:xfrm>
            <a:off x="8128039" y="3269758"/>
            <a:ext cx="3048001" cy="370381"/>
          </a:xfrm>
          <a:prstGeom prst="rect">
            <a:avLst/>
          </a:prstGeom>
          <a:solidFill>
            <a:schemeClr val="tx1">
              <a:lumMod val="75000"/>
            </a:schemeClr>
          </a:solidFill>
          <a:ln w="12700" cap="flat" cmpd="sng" algn="ctr">
            <a:noFill/>
            <a:prstDash val="solid"/>
            <a:miter lim="800000"/>
          </a:ln>
          <a:effectLst/>
        </p:spPr>
        <p:txBody>
          <a:bodyPr vert="horz"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prstClr val="white"/>
                </a:solidFill>
                <a:effectLst/>
                <a:uLnTx/>
                <a:uFillTx/>
                <a:latin typeface="Segoe UI"/>
                <a:ea typeface="+mn-ea"/>
                <a:cs typeface="+mn-cs"/>
              </a:rPr>
              <a:t>End to End Integration</a:t>
            </a:r>
          </a:p>
        </p:txBody>
      </p:sp>
      <p:sp>
        <p:nvSpPr>
          <p:cNvPr id="31" name="Text Placeholder 3">
            <a:extLst>
              <a:ext uri="{FF2B5EF4-FFF2-40B4-BE49-F238E27FC236}">
                <a16:creationId xmlns:a16="http://schemas.microsoft.com/office/drawing/2014/main" id="{747AC177-A2CC-41BF-BA29-922F128DF82A}"/>
              </a:ext>
            </a:extLst>
          </p:cNvPr>
          <p:cNvSpPr txBox="1">
            <a:spLocks/>
          </p:cNvSpPr>
          <p:nvPr/>
        </p:nvSpPr>
        <p:spPr>
          <a:xfrm>
            <a:off x="8128039" y="3713046"/>
            <a:ext cx="3048001" cy="370381"/>
          </a:xfrm>
          <a:prstGeom prst="rect">
            <a:avLst/>
          </a:prstGeom>
          <a:solidFill>
            <a:schemeClr val="tx1">
              <a:lumMod val="75000"/>
            </a:schemeClr>
          </a:solidFill>
          <a:ln w="12700" cap="flat" cmpd="sng" algn="ctr">
            <a:noFill/>
            <a:prstDash val="solid"/>
            <a:miter lim="800000"/>
          </a:ln>
          <a:effectLst/>
        </p:spPr>
        <p:txBody>
          <a:bodyPr vert="horz"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prstClr val="white"/>
                </a:solidFill>
                <a:effectLst/>
                <a:uLnTx/>
                <a:uFillTx/>
                <a:latin typeface="Segoe UI"/>
                <a:ea typeface="+mn-ea"/>
                <a:cs typeface="+mn-cs"/>
              </a:rPr>
              <a:t>Intelligent Data Protection &amp; Security</a:t>
            </a:r>
          </a:p>
        </p:txBody>
      </p:sp>
      <p:sp>
        <p:nvSpPr>
          <p:cNvPr id="33" name="Text Placeholder 3">
            <a:extLst>
              <a:ext uri="{FF2B5EF4-FFF2-40B4-BE49-F238E27FC236}">
                <a16:creationId xmlns:a16="http://schemas.microsoft.com/office/drawing/2014/main" id="{3C47AA9E-7B85-41CD-A73C-9BA6F71E8071}"/>
              </a:ext>
            </a:extLst>
          </p:cNvPr>
          <p:cNvSpPr txBox="1">
            <a:spLocks/>
          </p:cNvSpPr>
          <p:nvPr/>
        </p:nvSpPr>
        <p:spPr>
          <a:xfrm>
            <a:off x="4233074" y="4156335"/>
            <a:ext cx="3048001" cy="370381"/>
          </a:xfrm>
          <a:prstGeom prst="rect">
            <a:avLst/>
          </a:prstGeom>
          <a:solidFill>
            <a:schemeClr val="tx1">
              <a:lumMod val="75000"/>
            </a:schemeClr>
          </a:solidFill>
          <a:ln w="12700" cap="flat" cmpd="sng" algn="ctr">
            <a:noFill/>
            <a:prstDash val="solid"/>
            <a:miter lim="800000"/>
          </a:ln>
          <a:effectLst/>
        </p:spPr>
        <p:txBody>
          <a:bodyPr vert="horz"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prstClr val="white"/>
                </a:solidFill>
                <a:effectLst/>
                <a:uLnTx/>
                <a:uFillTx/>
                <a:latin typeface="Segoe UI"/>
                <a:ea typeface="+mn-ea"/>
                <a:cs typeface="+mn-cs"/>
              </a:rPr>
              <a:t>Database sizes up to 35TB</a:t>
            </a:r>
          </a:p>
        </p:txBody>
      </p:sp>
      <p:sp>
        <p:nvSpPr>
          <p:cNvPr id="34" name="Text Placeholder 3">
            <a:extLst>
              <a:ext uri="{FF2B5EF4-FFF2-40B4-BE49-F238E27FC236}">
                <a16:creationId xmlns:a16="http://schemas.microsoft.com/office/drawing/2014/main" id="{91F6C8E4-A9A3-4151-9426-A41D53A985F9}"/>
              </a:ext>
            </a:extLst>
          </p:cNvPr>
          <p:cNvSpPr txBox="1">
            <a:spLocks/>
          </p:cNvSpPr>
          <p:nvPr/>
        </p:nvSpPr>
        <p:spPr>
          <a:xfrm>
            <a:off x="8128039" y="4156335"/>
            <a:ext cx="3048001" cy="370381"/>
          </a:xfrm>
          <a:prstGeom prst="rect">
            <a:avLst/>
          </a:prstGeom>
          <a:solidFill>
            <a:schemeClr val="tx1">
              <a:lumMod val="75000"/>
            </a:schemeClr>
          </a:solidFill>
          <a:ln w="12700" cap="flat" cmpd="sng" algn="ctr">
            <a:noFill/>
            <a:prstDash val="solid"/>
            <a:miter lim="800000"/>
          </a:ln>
          <a:effectLst/>
        </p:spPr>
        <p:txBody>
          <a:bodyPr vert="horz"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prstClr val="white"/>
                </a:solidFill>
                <a:effectLst/>
                <a:uLnTx/>
                <a:uFillTx/>
                <a:latin typeface="Segoe UI"/>
                <a:ea typeface="+mn-ea"/>
                <a:cs typeface="+mn-cs"/>
              </a:rPr>
              <a:t>Application &amp; Data Modernization</a:t>
            </a:r>
          </a:p>
        </p:txBody>
      </p:sp>
      <p:sp>
        <p:nvSpPr>
          <p:cNvPr id="36" name="Text Placeholder 3">
            <a:extLst>
              <a:ext uri="{FF2B5EF4-FFF2-40B4-BE49-F238E27FC236}">
                <a16:creationId xmlns:a16="http://schemas.microsoft.com/office/drawing/2014/main" id="{A452A570-C12C-4D6A-92EB-A9C1E636EFB4}"/>
              </a:ext>
            </a:extLst>
          </p:cNvPr>
          <p:cNvSpPr txBox="1">
            <a:spLocks/>
          </p:cNvSpPr>
          <p:nvPr/>
        </p:nvSpPr>
        <p:spPr>
          <a:xfrm>
            <a:off x="4233074" y="4599624"/>
            <a:ext cx="3048001" cy="370381"/>
          </a:xfrm>
          <a:prstGeom prst="rect">
            <a:avLst/>
          </a:prstGeom>
          <a:solidFill>
            <a:schemeClr val="tx1">
              <a:lumMod val="75000"/>
            </a:schemeClr>
          </a:solidFill>
          <a:ln w="12700" cap="flat" cmpd="sng" algn="ctr">
            <a:noFill/>
            <a:prstDash val="solid"/>
            <a:miter lim="800000"/>
          </a:ln>
          <a:effectLst/>
        </p:spPr>
        <p:txBody>
          <a:bodyPr vert="horz"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prstClr val="white"/>
                </a:solidFill>
                <a:effectLst/>
                <a:uLnTx/>
                <a:uFillTx/>
                <a:latin typeface="Segoe UI"/>
                <a:ea typeface="+mn-ea"/>
                <a:cs typeface="+mn-cs"/>
              </a:rPr>
              <a:t>Minimize Migration Downtime</a:t>
            </a:r>
          </a:p>
        </p:txBody>
      </p:sp>
      <p:sp>
        <p:nvSpPr>
          <p:cNvPr id="37" name="Text Placeholder 3">
            <a:extLst>
              <a:ext uri="{FF2B5EF4-FFF2-40B4-BE49-F238E27FC236}">
                <a16:creationId xmlns:a16="http://schemas.microsoft.com/office/drawing/2014/main" id="{120BB604-1EA4-4052-A746-9CF602DDD9B9}"/>
              </a:ext>
            </a:extLst>
          </p:cNvPr>
          <p:cNvSpPr txBox="1">
            <a:spLocks/>
          </p:cNvSpPr>
          <p:nvPr/>
        </p:nvSpPr>
        <p:spPr>
          <a:xfrm>
            <a:off x="8128039" y="4599623"/>
            <a:ext cx="3048001" cy="670084"/>
          </a:xfrm>
          <a:prstGeom prst="rect">
            <a:avLst/>
          </a:prstGeom>
          <a:solidFill>
            <a:schemeClr val="tx1">
              <a:lumMod val="75000"/>
            </a:schemeClr>
          </a:solidFill>
          <a:ln w="12700" cap="flat" cmpd="sng" algn="ctr">
            <a:noFill/>
            <a:prstDash val="solid"/>
            <a:miter lim="800000"/>
          </a:ln>
          <a:effectLst/>
        </p:spPr>
        <p:txBody>
          <a:bodyPr vert="horz"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prstClr val="white"/>
                </a:solidFill>
                <a:effectLst/>
                <a:uLnTx/>
                <a:uFillTx/>
                <a:latin typeface="Segoe UI"/>
                <a:ea typeface="+mn-ea"/>
                <a:cs typeface="+mn-cs"/>
              </a:rPr>
              <a:t>Up to 4 TB single Databases</a:t>
            </a:r>
            <a:br>
              <a:rPr kumimoji="0" lang="en-US" sz="1373" b="0" i="0" u="none" strike="noStrike" kern="1200" cap="none" spc="0" normalizeH="0" baseline="0" noProof="0" dirty="0">
                <a:ln>
                  <a:noFill/>
                </a:ln>
                <a:solidFill>
                  <a:prstClr val="white"/>
                </a:solidFill>
                <a:effectLst/>
                <a:uLnTx/>
                <a:uFillTx/>
                <a:latin typeface="Segoe UI"/>
                <a:ea typeface="+mn-ea"/>
                <a:cs typeface="+mn-cs"/>
              </a:rPr>
            </a:br>
            <a:r>
              <a:rPr kumimoji="0" lang="en-US" sz="1373" b="0" i="0" u="none" strike="noStrike" kern="1200" cap="none" spc="0" normalizeH="0" baseline="0" noProof="0" dirty="0">
                <a:ln>
                  <a:noFill/>
                </a:ln>
                <a:solidFill>
                  <a:prstClr val="white"/>
                </a:solidFill>
                <a:effectLst/>
                <a:uLnTx/>
                <a:uFillTx/>
                <a:latin typeface="Segoe UI"/>
                <a:ea typeface="+mn-ea"/>
                <a:cs typeface="+mn-cs"/>
              </a:rPr>
              <a:t>&gt; using Elastic Scale</a:t>
            </a:r>
          </a:p>
        </p:txBody>
      </p:sp>
      <p:sp>
        <p:nvSpPr>
          <p:cNvPr id="38" name="Text Placeholder 3">
            <a:extLst>
              <a:ext uri="{FF2B5EF4-FFF2-40B4-BE49-F238E27FC236}">
                <a16:creationId xmlns:a16="http://schemas.microsoft.com/office/drawing/2014/main" id="{41D16822-D795-4031-A121-9CFC9C16A0E8}"/>
              </a:ext>
            </a:extLst>
          </p:cNvPr>
          <p:cNvSpPr txBox="1">
            <a:spLocks/>
          </p:cNvSpPr>
          <p:nvPr/>
        </p:nvSpPr>
        <p:spPr>
          <a:xfrm>
            <a:off x="338108" y="3713047"/>
            <a:ext cx="3048001" cy="1203026"/>
          </a:xfrm>
          <a:prstGeom prst="rect">
            <a:avLst/>
          </a:prstGeom>
          <a:solidFill>
            <a:schemeClr val="tx1">
              <a:lumMod val="75000"/>
            </a:schemeClr>
          </a:solidFill>
          <a:ln w="12700" cap="flat" cmpd="sng" algn="ctr">
            <a:noFill/>
            <a:prstDash val="solid"/>
            <a:miter lim="800000"/>
          </a:ln>
          <a:effectLst/>
        </p:spPr>
        <p:txBody>
          <a:bodyPr vert="horz" wrap="square"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sysClr val="window" lastClr="FFFFFF"/>
                </a:solidFill>
                <a:effectLst/>
                <a:uLnTx/>
                <a:uFillTx/>
                <a:latin typeface="Segoe UI"/>
                <a:ea typeface="+mn-ea"/>
                <a:cs typeface="+mn-cs"/>
              </a:rPr>
              <a:t>Single VM availability SLA: 99.9% </a:t>
            </a:r>
            <a:br>
              <a:rPr kumimoji="0" lang="en-US" sz="1373" b="0" i="0" u="none" strike="noStrike" kern="1200" cap="none" spc="0" normalizeH="0" baseline="0" noProof="0" dirty="0">
                <a:ln>
                  <a:noFill/>
                </a:ln>
                <a:solidFill>
                  <a:sysClr val="window" lastClr="FFFFFF"/>
                </a:solidFill>
                <a:effectLst/>
                <a:uLnTx/>
                <a:uFillTx/>
                <a:latin typeface="Segoe UI"/>
                <a:ea typeface="+mn-ea"/>
                <a:cs typeface="+mn-cs"/>
              </a:rPr>
            </a:br>
            <a:r>
              <a:rPr kumimoji="0" lang="en-US" sz="1177" b="0" i="0" u="none" strike="noStrike" kern="1200" cap="none" spc="0" normalizeH="0" baseline="0" noProof="0" dirty="0">
                <a:ln>
                  <a:noFill/>
                </a:ln>
                <a:solidFill>
                  <a:sysClr val="window" lastClr="FFFFFF"/>
                </a:solidFill>
                <a:effectLst/>
                <a:uLnTx/>
                <a:uFillTx/>
                <a:latin typeface="Segoe UI"/>
                <a:ea typeface="+mn-ea"/>
                <a:cs typeface="+mn-cs"/>
              </a:rPr>
              <a:t>(&lt;43 min downtime p/month)</a:t>
            </a:r>
            <a:endParaRPr kumimoji="0" lang="en-US" sz="1373" b="0" i="0" u="none" strike="noStrike" kern="1200" cap="none" spc="0" normalizeH="0" baseline="0" noProof="0" dirty="0">
              <a:ln>
                <a:noFill/>
              </a:ln>
              <a:solidFill>
                <a:sysClr val="window" lastClr="FFFFFF"/>
              </a:solidFill>
              <a:effectLst/>
              <a:uLnTx/>
              <a:uFillTx/>
              <a:latin typeface="Segoe UI"/>
              <a:ea typeface="+mn-ea"/>
              <a:cs typeface="+mn-cs"/>
            </a:endParaRPr>
          </a:p>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sysClr val="window" lastClr="FFFFFF"/>
                </a:solidFill>
                <a:effectLst/>
                <a:uLnTx/>
                <a:uFillTx/>
                <a:latin typeface="Segoe UI"/>
                <a:ea typeface="+mn-ea"/>
                <a:cs typeface="+mn-cs"/>
              </a:rPr>
              <a:t>Multi-VM availability SLA: 99.95% </a:t>
            </a:r>
            <a:br>
              <a:rPr kumimoji="0" lang="en-US" sz="1373" b="0" i="0" u="none" strike="noStrike" kern="1200" cap="none" spc="0" normalizeH="0" baseline="0" noProof="0" dirty="0">
                <a:ln>
                  <a:noFill/>
                </a:ln>
                <a:solidFill>
                  <a:sysClr val="window" lastClr="FFFFFF"/>
                </a:solidFill>
                <a:effectLst/>
                <a:uLnTx/>
                <a:uFillTx/>
                <a:latin typeface="Segoe UI"/>
                <a:ea typeface="+mn-ea"/>
                <a:cs typeface="+mn-cs"/>
              </a:rPr>
            </a:br>
            <a:r>
              <a:rPr kumimoji="0" lang="en-US" sz="1177" b="0" i="0" u="none" strike="noStrike" kern="1200" cap="none" spc="0" normalizeH="0" baseline="0" noProof="0" dirty="0">
                <a:ln>
                  <a:noFill/>
                </a:ln>
                <a:solidFill>
                  <a:sysClr val="window" lastClr="FFFFFF"/>
                </a:solidFill>
                <a:effectLst/>
                <a:uLnTx/>
                <a:uFillTx/>
                <a:latin typeface="Segoe UI"/>
                <a:ea typeface="+mn-ea"/>
                <a:cs typeface="+mn-cs"/>
              </a:rPr>
              <a:t>(&lt;21 min downtime p/month)</a:t>
            </a:r>
            <a:endParaRPr kumimoji="0" lang="en-US" sz="1177" b="0" i="0" u="none" strike="noStrike" kern="1200" cap="none" spc="0" normalizeH="0" baseline="0" noProof="0" dirty="0">
              <a:ln>
                <a:noFill/>
              </a:ln>
              <a:solidFill>
                <a:prstClr val="white"/>
              </a:solidFill>
              <a:effectLst/>
              <a:uLnTx/>
              <a:uFillTx/>
              <a:latin typeface="Segoe UI"/>
              <a:ea typeface="+mn-ea"/>
              <a:cs typeface="+mn-cs"/>
            </a:endParaRPr>
          </a:p>
        </p:txBody>
      </p:sp>
      <p:sp>
        <p:nvSpPr>
          <p:cNvPr id="40" name="Text Placeholder 3">
            <a:extLst>
              <a:ext uri="{FF2B5EF4-FFF2-40B4-BE49-F238E27FC236}">
                <a16:creationId xmlns:a16="http://schemas.microsoft.com/office/drawing/2014/main" id="{D0A196F4-8AD8-4DDA-813D-66926F4E16D0}"/>
              </a:ext>
            </a:extLst>
          </p:cNvPr>
          <p:cNvSpPr txBox="1">
            <a:spLocks/>
          </p:cNvSpPr>
          <p:nvPr/>
        </p:nvSpPr>
        <p:spPr>
          <a:xfrm>
            <a:off x="8128039" y="5909568"/>
            <a:ext cx="3048001" cy="370381"/>
          </a:xfrm>
          <a:prstGeom prst="rect">
            <a:avLst/>
          </a:prstGeom>
          <a:solidFill>
            <a:schemeClr val="tx1">
              <a:lumMod val="75000"/>
            </a:schemeClr>
          </a:solidFill>
          <a:ln w="12700" cap="flat" cmpd="sng" algn="ctr">
            <a:noFill/>
            <a:prstDash val="solid"/>
            <a:miter lim="800000"/>
          </a:ln>
          <a:effectLst/>
        </p:spPr>
        <p:txBody>
          <a:bodyPr vert="horz"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sysClr val="window" lastClr="FFFFFF"/>
                </a:solidFill>
                <a:effectLst/>
                <a:uLnTx/>
                <a:uFillTx/>
                <a:latin typeface="Segoe UI"/>
                <a:ea typeface="+mn-ea"/>
                <a:cs typeface="+mn-cs"/>
              </a:rPr>
              <a:t>Database availability SLA: 99.99%</a:t>
            </a:r>
          </a:p>
        </p:txBody>
      </p:sp>
      <p:sp>
        <p:nvSpPr>
          <p:cNvPr id="42" name="Text Placeholder 3">
            <a:extLst>
              <a:ext uri="{FF2B5EF4-FFF2-40B4-BE49-F238E27FC236}">
                <a16:creationId xmlns:a16="http://schemas.microsoft.com/office/drawing/2014/main" id="{1AABD06C-165F-4C49-BDD3-B6A61F457695}"/>
              </a:ext>
            </a:extLst>
          </p:cNvPr>
          <p:cNvSpPr txBox="1">
            <a:spLocks/>
          </p:cNvSpPr>
          <p:nvPr/>
        </p:nvSpPr>
        <p:spPr>
          <a:xfrm>
            <a:off x="338109" y="1806383"/>
            <a:ext cx="3048001" cy="370381"/>
          </a:xfrm>
          <a:prstGeom prst="rect">
            <a:avLst/>
          </a:prstGeom>
          <a:solidFill>
            <a:schemeClr val="tx2"/>
          </a:solidFill>
          <a:ln w="12700" cap="flat" cmpd="sng" algn="ctr">
            <a:noFill/>
            <a:prstDash val="solid"/>
            <a:miter lim="800000"/>
          </a:ln>
          <a:effectLst/>
        </p:spPr>
        <p:txBody>
          <a:bodyPr vert="horz" wrap="square"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569" b="0" i="0" u="none" strike="noStrike" kern="1200" cap="none" spc="0" normalizeH="0" baseline="0" noProof="0" dirty="0">
                <a:ln>
                  <a:noFill/>
                </a:ln>
                <a:solidFill>
                  <a:prstClr val="white"/>
                </a:solidFill>
                <a:effectLst/>
                <a:uLnTx/>
                <a:uFillTx/>
                <a:latin typeface="Segoe UI"/>
                <a:ea typeface="+mn-ea"/>
                <a:cs typeface="+mn-cs"/>
              </a:rPr>
              <a:t>SQL Server in Azure VM</a:t>
            </a:r>
          </a:p>
        </p:txBody>
      </p:sp>
      <p:sp>
        <p:nvSpPr>
          <p:cNvPr id="43" name="Text Placeholder 3">
            <a:extLst>
              <a:ext uri="{FF2B5EF4-FFF2-40B4-BE49-F238E27FC236}">
                <a16:creationId xmlns:a16="http://schemas.microsoft.com/office/drawing/2014/main" id="{B0255B3E-2DC9-4876-8F78-836CA436DDC5}"/>
              </a:ext>
            </a:extLst>
          </p:cNvPr>
          <p:cNvSpPr txBox="1">
            <a:spLocks/>
          </p:cNvSpPr>
          <p:nvPr/>
        </p:nvSpPr>
        <p:spPr>
          <a:xfrm>
            <a:off x="4233074" y="1806383"/>
            <a:ext cx="3048001" cy="370381"/>
          </a:xfrm>
          <a:prstGeom prst="rect">
            <a:avLst/>
          </a:prstGeom>
          <a:solidFill>
            <a:schemeClr val="tx2"/>
          </a:solidFill>
          <a:ln w="12700" cap="flat" cmpd="sng" algn="ctr">
            <a:noFill/>
            <a:prstDash val="solid"/>
            <a:miter lim="800000"/>
          </a:ln>
          <a:effectLst/>
        </p:spPr>
        <p:txBody>
          <a:bodyPr vert="horz"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Azure SQL Database Managed Instance</a:t>
            </a:r>
          </a:p>
        </p:txBody>
      </p:sp>
      <p:sp>
        <p:nvSpPr>
          <p:cNvPr id="44" name="Text Placeholder 3">
            <a:extLst>
              <a:ext uri="{FF2B5EF4-FFF2-40B4-BE49-F238E27FC236}">
                <a16:creationId xmlns:a16="http://schemas.microsoft.com/office/drawing/2014/main" id="{7F05CE93-90CA-4456-A28E-203019F02DCE}"/>
              </a:ext>
            </a:extLst>
          </p:cNvPr>
          <p:cNvSpPr txBox="1">
            <a:spLocks/>
          </p:cNvSpPr>
          <p:nvPr/>
        </p:nvSpPr>
        <p:spPr>
          <a:xfrm>
            <a:off x="8128039" y="1806383"/>
            <a:ext cx="3048001" cy="370381"/>
          </a:xfrm>
          <a:prstGeom prst="rect">
            <a:avLst/>
          </a:prstGeom>
          <a:solidFill>
            <a:schemeClr val="tx2"/>
          </a:solidFill>
          <a:ln w="12700" cap="flat" cmpd="sng" algn="ctr">
            <a:noFill/>
            <a:prstDash val="solid"/>
            <a:miter lim="800000"/>
          </a:ln>
          <a:effectLst/>
        </p:spPr>
        <p:txBody>
          <a:bodyPr vert="horz"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569" b="0" i="0" u="none" strike="noStrike" kern="1200" cap="none" spc="0" normalizeH="0" baseline="0" noProof="0" dirty="0">
                <a:ln>
                  <a:noFill/>
                </a:ln>
                <a:solidFill>
                  <a:prstClr val="white"/>
                </a:solidFill>
                <a:effectLst/>
                <a:uLnTx/>
                <a:uFillTx/>
                <a:latin typeface="Segoe UI"/>
                <a:ea typeface="+mn-ea"/>
                <a:cs typeface="+mn-cs"/>
              </a:rPr>
              <a:t>Azure SQL Database</a:t>
            </a:r>
          </a:p>
        </p:txBody>
      </p:sp>
      <p:sp>
        <p:nvSpPr>
          <p:cNvPr id="45" name="Text Placeholder 3">
            <a:extLst>
              <a:ext uri="{FF2B5EF4-FFF2-40B4-BE49-F238E27FC236}">
                <a16:creationId xmlns:a16="http://schemas.microsoft.com/office/drawing/2014/main" id="{EED7549C-3001-40E5-A641-DC4793516F9E}"/>
              </a:ext>
            </a:extLst>
          </p:cNvPr>
          <p:cNvSpPr txBox="1">
            <a:spLocks/>
          </p:cNvSpPr>
          <p:nvPr/>
        </p:nvSpPr>
        <p:spPr>
          <a:xfrm>
            <a:off x="8128038" y="5347851"/>
            <a:ext cx="3048001" cy="370381"/>
          </a:xfrm>
          <a:prstGeom prst="rect">
            <a:avLst/>
          </a:prstGeom>
          <a:solidFill>
            <a:schemeClr val="tx1">
              <a:lumMod val="75000"/>
            </a:schemeClr>
          </a:solidFill>
          <a:ln w="12700" cap="flat" cmpd="sng" algn="ctr">
            <a:noFill/>
            <a:prstDash val="solid"/>
            <a:miter lim="800000"/>
          </a:ln>
          <a:effectLst/>
        </p:spPr>
        <p:txBody>
          <a:bodyPr vert="horz"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prstClr val="white"/>
                </a:solidFill>
                <a:effectLst/>
                <a:uLnTx/>
                <a:uFillTx/>
                <a:latin typeface="Segoe UI"/>
                <a:ea typeface="+mn-ea"/>
                <a:cs typeface="+mn-cs"/>
              </a:rPr>
              <a:t>Geo-DR</a:t>
            </a:r>
          </a:p>
        </p:txBody>
      </p:sp>
      <p:sp>
        <p:nvSpPr>
          <p:cNvPr id="10" name="Rectangle 9">
            <a:extLst>
              <a:ext uri="{FF2B5EF4-FFF2-40B4-BE49-F238E27FC236}">
                <a16:creationId xmlns:a16="http://schemas.microsoft.com/office/drawing/2014/main" id="{40D5F895-2610-4506-BBA3-BD6540505A51}"/>
              </a:ext>
            </a:extLst>
          </p:cNvPr>
          <p:cNvSpPr/>
          <p:nvPr/>
        </p:nvSpPr>
        <p:spPr>
          <a:xfrm>
            <a:off x="6927634" y="1867095"/>
            <a:ext cx="468815" cy="248956"/>
          </a:xfrm>
          <a:prstGeom prst="rect">
            <a:avLst/>
          </a:prstGeom>
        </p:spPr>
        <p:txBody>
          <a:bodyPr wrap="square">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030" b="1" i="0" u="none" strike="noStrike" kern="1200" cap="none" spc="0" normalizeH="0" baseline="100000" noProof="0" dirty="0">
                <a:ln>
                  <a:noFill/>
                </a:ln>
                <a:solidFill>
                  <a:srgbClr val="FFFFFF"/>
                </a:solidFill>
                <a:effectLst/>
                <a:uLnTx/>
                <a:uFillTx/>
                <a:latin typeface="Segoe UI"/>
                <a:ea typeface="+mn-ea"/>
                <a:cs typeface="+mn-cs"/>
              </a:rPr>
              <a:t>NEW*</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9" name="Text Placeholder 3">
            <a:extLst>
              <a:ext uri="{FF2B5EF4-FFF2-40B4-BE49-F238E27FC236}">
                <a16:creationId xmlns:a16="http://schemas.microsoft.com/office/drawing/2014/main" id="{ED6737DA-DFB6-43EA-8B44-A2E4F2F671A5}"/>
              </a:ext>
            </a:extLst>
          </p:cNvPr>
          <p:cNvSpPr txBox="1">
            <a:spLocks/>
          </p:cNvSpPr>
          <p:nvPr/>
        </p:nvSpPr>
        <p:spPr>
          <a:xfrm>
            <a:off x="4233073" y="5042913"/>
            <a:ext cx="3048001" cy="370381"/>
          </a:xfrm>
          <a:prstGeom prst="rect">
            <a:avLst/>
          </a:prstGeom>
          <a:solidFill>
            <a:schemeClr val="tx1">
              <a:lumMod val="75000"/>
            </a:schemeClr>
          </a:solidFill>
          <a:ln w="12700" cap="flat" cmpd="sng" algn="ctr">
            <a:noFill/>
            <a:prstDash val="solid"/>
            <a:miter lim="800000"/>
          </a:ln>
          <a:effectLst/>
        </p:spPr>
        <p:txBody>
          <a:bodyPr vert="horz"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prstClr val="white"/>
                </a:solidFill>
                <a:effectLst/>
                <a:uLnTx/>
                <a:uFillTx/>
                <a:latin typeface="Segoe UI"/>
                <a:ea typeface="+mn-ea"/>
                <a:cs typeface="+mn-cs"/>
              </a:rPr>
              <a:t>All Azure SQL Database features</a:t>
            </a:r>
          </a:p>
        </p:txBody>
      </p:sp>
    </p:spTree>
    <p:extLst>
      <p:ext uri="{BB962C8B-B14F-4D97-AF65-F5344CB8AC3E}">
        <p14:creationId xmlns:p14="http://schemas.microsoft.com/office/powerpoint/2010/main" val="3798569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P spid="27" grpId="0" animBg="1"/>
      <p:bldP spid="33" grpId="0" animBg="1"/>
      <p:bldP spid="36" grpId="0" animBg="1"/>
      <p:bldP spid="43" grpId="0" animBg="1"/>
      <p:bldP spid="10" grpId="0"/>
      <p:bldP spid="2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rgbClr val="353535"/>
                </a:solidFill>
                <a:latin typeface="Segoe UI Light" panose="020B0502040204020203" pitchFamily="34" charset="0"/>
                <a:cs typeface="Segoe UI Light" panose="020B0502040204020203" pitchFamily="34" charset="0"/>
              </a:rPr>
              <a:t>SSAS/Azure Analysis Services Cubes</a:t>
            </a:r>
          </a:p>
        </p:txBody>
      </p:sp>
      <p:sp>
        <p:nvSpPr>
          <p:cNvPr id="4" name="Content Placeholder 3"/>
          <p:cNvSpPr>
            <a:spLocks noGrp="1"/>
          </p:cNvSpPr>
          <p:nvPr>
            <p:ph idx="1"/>
          </p:nvPr>
        </p:nvSpPr>
        <p:spPr/>
        <p:txBody>
          <a:bodyPr/>
          <a:lstStyle/>
          <a:p>
            <a:pPr>
              <a:buClr>
                <a:srgbClr val="00B0F0"/>
              </a:buClr>
            </a:pPr>
            <a:r>
              <a:rPr lang="en-US" sz="2800" dirty="0">
                <a:solidFill>
                  <a:srgbClr val="353535"/>
                </a:solidFill>
                <a:latin typeface="Segoe UI Light" panose="020B0502040204020203" pitchFamily="34" charset="0"/>
                <a:cs typeface="Segoe UI Light" panose="020B0502040204020203" pitchFamily="34" charset="0"/>
              </a:rPr>
              <a:t>Reasons to report off cubes instead of the data warehouse:</a:t>
            </a:r>
          </a:p>
          <a:p>
            <a:pPr marL="342900" indent="-342900">
              <a:buClr>
                <a:srgbClr val="595959"/>
              </a:buClr>
              <a:buFont typeface="Wingdings" pitchFamily="2" charset="2"/>
              <a:buChar char="§"/>
            </a:pPr>
            <a:r>
              <a:rPr lang="en-US" sz="2000" dirty="0">
                <a:solidFill>
                  <a:srgbClr val="353535"/>
                </a:solidFill>
                <a:latin typeface="Segoe UI Light" panose="020B0502040204020203" pitchFamily="34" charset="0"/>
                <a:cs typeface="Segoe UI Light" panose="020B0502040204020203" pitchFamily="34" charset="0"/>
              </a:rPr>
              <a:t>Semantic layer</a:t>
            </a:r>
          </a:p>
          <a:p>
            <a:pPr marL="342900" indent="-342900">
              <a:buClr>
                <a:srgbClr val="595959"/>
              </a:buClr>
              <a:buFont typeface="Wingdings" pitchFamily="2" charset="2"/>
              <a:buChar char="§"/>
            </a:pPr>
            <a:r>
              <a:rPr lang="en-US" sz="2000" dirty="0">
                <a:solidFill>
                  <a:srgbClr val="353535"/>
                </a:solidFill>
                <a:latin typeface="Segoe UI Light" panose="020B0502040204020203" pitchFamily="34" charset="0"/>
                <a:cs typeface="Segoe UI Light" panose="020B0502040204020203" pitchFamily="34" charset="0"/>
              </a:rPr>
              <a:t>Handle many concurrent users</a:t>
            </a:r>
          </a:p>
          <a:p>
            <a:pPr marL="342900" indent="-342900">
              <a:buClr>
                <a:srgbClr val="595959"/>
              </a:buClr>
              <a:buFont typeface="Wingdings" pitchFamily="2" charset="2"/>
              <a:buChar char="§"/>
            </a:pPr>
            <a:r>
              <a:rPr lang="en-US" sz="2000" dirty="0">
                <a:solidFill>
                  <a:srgbClr val="353535"/>
                </a:solidFill>
                <a:latin typeface="Segoe UI Light" panose="020B0502040204020203" pitchFamily="34" charset="0"/>
                <a:cs typeface="Segoe UI Light" panose="020B0502040204020203" pitchFamily="34" charset="0"/>
              </a:rPr>
              <a:t>Aggregating data for performance</a:t>
            </a:r>
          </a:p>
          <a:p>
            <a:pPr marL="342900" indent="-342900">
              <a:buClr>
                <a:srgbClr val="595959"/>
              </a:buClr>
              <a:buFont typeface="Wingdings" pitchFamily="2" charset="2"/>
              <a:buChar char="§"/>
            </a:pPr>
            <a:r>
              <a:rPr lang="en-US" sz="2000" dirty="0">
                <a:solidFill>
                  <a:srgbClr val="353535"/>
                </a:solidFill>
                <a:latin typeface="Segoe UI Light" panose="020B0502040204020203" pitchFamily="34" charset="0"/>
                <a:cs typeface="Segoe UI Light" panose="020B0502040204020203" pitchFamily="34" charset="0"/>
              </a:rPr>
              <a:t>Multidimensional analysis </a:t>
            </a:r>
          </a:p>
          <a:p>
            <a:pPr marL="342900" indent="-342900">
              <a:buClr>
                <a:srgbClr val="595959"/>
              </a:buClr>
              <a:buFont typeface="Wingdings" pitchFamily="2" charset="2"/>
              <a:buChar char="§"/>
            </a:pPr>
            <a:r>
              <a:rPr lang="en-US" sz="2000" dirty="0">
                <a:solidFill>
                  <a:srgbClr val="353535"/>
                </a:solidFill>
                <a:latin typeface="Segoe UI Light" panose="020B0502040204020203" pitchFamily="34" charset="0"/>
                <a:cs typeface="Segoe UI Light" panose="020B0502040204020203" pitchFamily="34" charset="0"/>
              </a:rPr>
              <a:t>No joins or relationships </a:t>
            </a:r>
          </a:p>
          <a:p>
            <a:pPr marL="342900" indent="-342900">
              <a:buClr>
                <a:srgbClr val="595959"/>
              </a:buClr>
              <a:buFont typeface="Wingdings" pitchFamily="2" charset="2"/>
              <a:buChar char="§"/>
            </a:pPr>
            <a:r>
              <a:rPr lang="en-US" sz="2000" dirty="0">
                <a:solidFill>
                  <a:srgbClr val="353535"/>
                </a:solidFill>
                <a:latin typeface="Segoe UI Light" panose="020B0502040204020203" pitchFamily="34" charset="0"/>
                <a:cs typeface="Segoe UI Light" panose="020B0502040204020203" pitchFamily="34" charset="0"/>
              </a:rPr>
              <a:t>Hierarchies, KPI’s</a:t>
            </a:r>
          </a:p>
          <a:p>
            <a:pPr marL="342900" indent="-342900">
              <a:buClr>
                <a:srgbClr val="595959"/>
              </a:buClr>
              <a:buFont typeface="Wingdings" pitchFamily="2" charset="2"/>
              <a:buChar char="§"/>
            </a:pPr>
            <a:r>
              <a:rPr lang="en-US" sz="2000" dirty="0">
                <a:solidFill>
                  <a:srgbClr val="353535"/>
                </a:solidFill>
                <a:latin typeface="Segoe UI Light" panose="020B0502040204020203" pitchFamily="34" charset="0"/>
                <a:cs typeface="Segoe UI Light" panose="020B0502040204020203" pitchFamily="34" charset="0"/>
              </a:rPr>
              <a:t>Security</a:t>
            </a:r>
          </a:p>
          <a:p>
            <a:pPr marL="342900" indent="-342900">
              <a:buClr>
                <a:srgbClr val="595959"/>
              </a:buClr>
              <a:buFont typeface="Wingdings" pitchFamily="2" charset="2"/>
              <a:buChar char="§"/>
            </a:pPr>
            <a:r>
              <a:rPr lang="en-US" sz="2000" dirty="0">
                <a:solidFill>
                  <a:srgbClr val="353535"/>
                </a:solidFill>
                <a:latin typeface="Segoe UI Light" panose="020B0502040204020203" pitchFamily="34" charset="0"/>
                <a:cs typeface="Segoe UI Light" panose="020B0502040204020203" pitchFamily="34" charset="0"/>
              </a:rPr>
              <a:t>Advanced time-calculations </a:t>
            </a:r>
          </a:p>
          <a:p>
            <a:pPr marL="342900" indent="-342900">
              <a:buClr>
                <a:srgbClr val="595959"/>
              </a:buClr>
              <a:buFont typeface="Wingdings" pitchFamily="2" charset="2"/>
              <a:buChar char="§"/>
            </a:pPr>
            <a:r>
              <a:rPr lang="en-US" sz="2000" dirty="0">
                <a:solidFill>
                  <a:srgbClr val="353535"/>
                </a:solidFill>
                <a:latin typeface="Segoe UI Light" panose="020B0502040204020203" pitchFamily="34" charset="0"/>
                <a:cs typeface="Segoe UI Light" panose="020B0502040204020203" pitchFamily="34" charset="0"/>
              </a:rPr>
              <a:t>Slowly Changing Dimensions (SCD)</a:t>
            </a:r>
          </a:p>
          <a:p>
            <a:pPr marL="342900" indent="-342900">
              <a:buClr>
                <a:srgbClr val="595959"/>
              </a:buClr>
              <a:buFont typeface="Wingdings" pitchFamily="2" charset="2"/>
              <a:buChar char="§"/>
            </a:pPr>
            <a:r>
              <a:rPr lang="en-US" sz="2000" dirty="0">
                <a:solidFill>
                  <a:srgbClr val="353535"/>
                </a:solidFill>
                <a:latin typeface="Segoe UI Light" panose="020B0502040204020203" pitchFamily="34" charset="0"/>
                <a:cs typeface="Segoe UI Light" panose="020B0502040204020203" pitchFamily="34" charset="0"/>
              </a:rPr>
              <a:t>Required for some reporting tools</a:t>
            </a:r>
          </a:p>
          <a:p>
            <a:endParaRPr lang="en-US" dirty="0">
              <a:solidFill>
                <a:srgbClr val="353535"/>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241385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4476-CA87-4F27-BB59-0E4D2A239978}"/>
              </a:ext>
            </a:extLst>
          </p:cNvPr>
          <p:cNvSpPr>
            <a:spLocks noGrp="1"/>
          </p:cNvSpPr>
          <p:nvPr>
            <p:ph type="title"/>
          </p:nvPr>
        </p:nvSpPr>
        <p:spPr/>
        <p:txBody>
          <a:bodyPr/>
          <a:lstStyle/>
          <a:p>
            <a:r>
              <a:rPr lang="en-US" dirty="0"/>
              <a:t>Easy migration: nearly 100% like SQL Server</a:t>
            </a:r>
          </a:p>
        </p:txBody>
      </p:sp>
      <p:sp>
        <p:nvSpPr>
          <p:cNvPr id="4" name="TextBox 3">
            <a:extLst>
              <a:ext uri="{FF2B5EF4-FFF2-40B4-BE49-F238E27FC236}">
                <a16:creationId xmlns:a16="http://schemas.microsoft.com/office/drawing/2014/main" id="{02DC6922-CCC4-41EE-A7DD-DF53A63789AE}"/>
              </a:ext>
            </a:extLst>
          </p:cNvPr>
          <p:cNvSpPr txBox="1"/>
          <p:nvPr/>
        </p:nvSpPr>
        <p:spPr>
          <a:xfrm>
            <a:off x="321558" y="5573989"/>
            <a:ext cx="11226071" cy="1421121"/>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solidFill>
                  <a:srgbClr val="353535"/>
                </a:solidFill>
                <a:effectLst/>
                <a:uLnTx/>
                <a:uFillTx/>
                <a:latin typeface="Segoe UI Semilight"/>
                <a:ea typeface="+mn-ea"/>
                <a:cs typeface="+mn-cs"/>
              </a:rPr>
              <a:t>Supports compatibility modes (SQL Server 2005+)</a:t>
            </a:r>
          </a:p>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2353" b="1"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solidFill>
                  <a:srgbClr val="353535"/>
                </a:solidFill>
                <a:effectLst/>
                <a:uLnTx/>
                <a:uFillTx/>
                <a:latin typeface="Segoe UI Semilight"/>
                <a:ea typeface="+mn-ea"/>
                <a:cs typeface="+mn-cs"/>
              </a:rPr>
              <a:t>Note: features will be added in stages until General Availability of Managed Instance</a:t>
            </a:r>
            <a:endParaRPr kumimoji="0" lang="en-US" sz="2353"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6" name="Rectangle 5">
            <a:extLst>
              <a:ext uri="{FF2B5EF4-FFF2-40B4-BE49-F238E27FC236}">
                <a16:creationId xmlns:a16="http://schemas.microsoft.com/office/drawing/2014/main" id="{751A6827-AD38-428F-B793-502FB1930CD8}"/>
              </a:ext>
            </a:extLst>
          </p:cNvPr>
          <p:cNvSpPr/>
          <p:nvPr/>
        </p:nvSpPr>
        <p:spPr bwMode="auto">
          <a:xfrm>
            <a:off x="493345" y="1710853"/>
            <a:ext cx="3735103" cy="13446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ts val="588"/>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Data migration</a:t>
            </a: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a:p>
            <a:pPr marL="336145" marR="0" lvl="0" indent="-336145" algn="l"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25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Native backup/restore</a:t>
            </a:r>
          </a:p>
          <a:p>
            <a:pPr marL="336145" marR="0" lvl="0" indent="-336145" algn="l"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25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Log shipping (DMS)</a:t>
            </a:r>
          </a:p>
        </p:txBody>
      </p:sp>
      <p:sp>
        <p:nvSpPr>
          <p:cNvPr id="7" name="Rectangle 6">
            <a:extLst>
              <a:ext uri="{FF2B5EF4-FFF2-40B4-BE49-F238E27FC236}">
                <a16:creationId xmlns:a16="http://schemas.microsoft.com/office/drawing/2014/main" id="{D85C2B2D-ECA1-4E6D-8523-83EFD1D7EC6B}"/>
              </a:ext>
            </a:extLst>
          </p:cNvPr>
          <p:cNvSpPr/>
          <p:nvPr/>
        </p:nvSpPr>
        <p:spPr bwMode="auto">
          <a:xfrm>
            <a:off x="493345" y="3130192"/>
            <a:ext cx="3735103" cy="22410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ts val="588"/>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Programmability</a:t>
            </a: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a:p>
            <a:pPr marL="336145" marR="0" lvl="0" indent="-336145" algn="l"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25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Global temp tables</a:t>
            </a:r>
          </a:p>
          <a:p>
            <a:pPr marL="336145" marR="0" lvl="0" indent="-336145" algn="l"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25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Cross-database queries and transactions</a:t>
            </a:r>
          </a:p>
          <a:p>
            <a:pPr marL="336145" marR="0" lvl="0" indent="-336145" algn="l"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25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Linked servers</a:t>
            </a:r>
          </a:p>
          <a:p>
            <a:pPr marL="336145" marR="0" lvl="0" indent="-336145" algn="l"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25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CLR modules</a:t>
            </a:r>
          </a:p>
        </p:txBody>
      </p:sp>
      <p:sp>
        <p:nvSpPr>
          <p:cNvPr id="8" name="Rectangle 7">
            <a:extLst>
              <a:ext uri="{FF2B5EF4-FFF2-40B4-BE49-F238E27FC236}">
                <a16:creationId xmlns:a16="http://schemas.microsoft.com/office/drawing/2014/main" id="{A879F365-E609-470B-B13D-4CD86594FA10}"/>
              </a:ext>
            </a:extLst>
          </p:cNvPr>
          <p:cNvSpPr/>
          <p:nvPr/>
        </p:nvSpPr>
        <p:spPr bwMode="auto">
          <a:xfrm>
            <a:off x="4303150" y="1710853"/>
            <a:ext cx="7544909" cy="134463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2"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ts val="588"/>
              </a:spcAft>
              <a:buClrTx/>
              <a:buSzTx/>
              <a:buFontTx/>
              <a:buNone/>
              <a:tabLst/>
              <a:defRPr/>
            </a:pPr>
            <a:r>
              <a:rPr kumimoji="0" lang="en-US" sz="2353" b="1"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Security</a:t>
            </a:r>
            <a:r>
              <a:rPr kumimoji="0" lang="en-US" sz="2353"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 </a:t>
            </a:r>
          </a:p>
          <a:p>
            <a:pPr marL="336145" marR="0" lvl="0" indent="-336145" algn="l"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255"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TDE</a:t>
            </a:r>
          </a:p>
          <a:p>
            <a:pPr marL="336145" marR="0" lvl="0" indent="-336145" algn="l"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255"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SQL Audit</a:t>
            </a:r>
          </a:p>
          <a:p>
            <a:pPr marL="0" marR="0" lvl="0" indent="0" algn="l" defTabSz="914102" rtl="0" eaLnBrk="1" fontAlgn="base" latinLnBrk="0" hangingPunct="1">
              <a:lnSpc>
                <a:spcPct val="90000"/>
              </a:lnSpc>
              <a:spcBef>
                <a:spcPct val="0"/>
              </a:spcBef>
              <a:spcAft>
                <a:spcPts val="588"/>
              </a:spcAft>
              <a:buClrTx/>
              <a:buSzTx/>
              <a:buFontTx/>
              <a:buNone/>
              <a:tabLst/>
              <a:defRPr/>
            </a:pPr>
            <a:r>
              <a:rPr kumimoji="0" lang="en-US" sz="2353" b="1" i="0" u="none" strike="noStrike" kern="1200" cap="none" spc="0" normalizeH="0" baseline="0" noProof="0" dirty="0">
                <a:ln>
                  <a:noFill/>
                </a:ln>
                <a:solidFill>
                  <a:srgbClr val="353535"/>
                </a:solidFill>
                <a:effectLst/>
                <a:uLnTx/>
                <a:uFillTx/>
                <a:latin typeface="Segoe UI Semilight"/>
                <a:ea typeface="+mn-ea"/>
                <a:cs typeface="Segoe UI" pitchFamily="34" charset="0"/>
              </a:rPr>
              <a:t> </a:t>
            </a:r>
          </a:p>
          <a:p>
            <a:pPr marL="336145" marR="0" lvl="0" indent="-336145" algn="l"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255"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Row level security</a:t>
            </a:r>
          </a:p>
          <a:p>
            <a:pPr marL="336145" marR="0" lvl="0" indent="-336145" algn="l"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255"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Always Encrypted</a:t>
            </a:r>
          </a:p>
        </p:txBody>
      </p:sp>
      <p:sp>
        <p:nvSpPr>
          <p:cNvPr id="9" name="Rectangle 8">
            <a:extLst>
              <a:ext uri="{FF2B5EF4-FFF2-40B4-BE49-F238E27FC236}">
                <a16:creationId xmlns:a16="http://schemas.microsoft.com/office/drawing/2014/main" id="{DCFDE851-73E2-4D10-9EE5-A554A7BCF7E8}"/>
              </a:ext>
            </a:extLst>
          </p:cNvPr>
          <p:cNvSpPr/>
          <p:nvPr/>
        </p:nvSpPr>
        <p:spPr bwMode="auto">
          <a:xfrm>
            <a:off x="4303151" y="3130192"/>
            <a:ext cx="3735103" cy="224106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ts val="588"/>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Operational</a:t>
            </a: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a:p>
            <a:pPr marL="336145" marR="0" lvl="0" indent="-336145" algn="l"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25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DMVs &amp; XEvents </a:t>
            </a:r>
          </a:p>
          <a:p>
            <a:pPr marL="336145" marR="0" lvl="0" indent="-336145" algn="l"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25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Query Store</a:t>
            </a:r>
          </a:p>
          <a:p>
            <a:pPr marL="336145" marR="0" lvl="0" indent="-336145" algn="l"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25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SQL Agent</a:t>
            </a:r>
          </a:p>
          <a:p>
            <a:pPr marL="336145" marR="0" lvl="0" indent="-336145" algn="l"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25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DB Mail (external SMTP)</a:t>
            </a:r>
          </a:p>
        </p:txBody>
      </p:sp>
      <p:sp>
        <p:nvSpPr>
          <p:cNvPr id="10" name="Rectangle 9">
            <a:extLst>
              <a:ext uri="{FF2B5EF4-FFF2-40B4-BE49-F238E27FC236}">
                <a16:creationId xmlns:a16="http://schemas.microsoft.com/office/drawing/2014/main" id="{CB2F7872-1A5D-4FB0-A7B8-FD19EEE4D23F}"/>
              </a:ext>
            </a:extLst>
          </p:cNvPr>
          <p:cNvSpPr/>
          <p:nvPr/>
        </p:nvSpPr>
        <p:spPr bwMode="auto">
          <a:xfrm>
            <a:off x="8112956" y="3130192"/>
            <a:ext cx="3735103" cy="224106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ts val="588"/>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Scenario enablers</a:t>
            </a: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a:p>
            <a:pPr marL="336145" marR="0" lvl="0" indent="-336145" algn="l"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25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Service Broker</a:t>
            </a:r>
          </a:p>
          <a:p>
            <a:pPr marL="336145" marR="0" lvl="0" indent="-336145" algn="l"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25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Change Data Capture</a:t>
            </a:r>
          </a:p>
          <a:p>
            <a:pPr marL="336145" marR="0" lvl="0" indent="-336145" algn="l"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25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Transactional Replication</a:t>
            </a:r>
          </a:p>
        </p:txBody>
      </p:sp>
    </p:spTree>
    <p:extLst>
      <p:ext uri="{BB962C8B-B14F-4D97-AF65-F5344CB8AC3E}">
        <p14:creationId xmlns:p14="http://schemas.microsoft.com/office/powerpoint/2010/main" val="538158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animBg="1"/>
      <p:bldP spid="8" grpId="0" animBg="1"/>
      <p:bldP spid="9" grpId="0" animBg="1"/>
      <p:bldP spid="10"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8" name="Rectangle 157">
            <a:extLst>
              <a:ext uri="{FF2B5EF4-FFF2-40B4-BE49-F238E27FC236}">
                <a16:creationId xmlns:a16="http://schemas.microsoft.com/office/drawing/2014/main" id="{255FB281-6066-46B8-B906-F52DBD3A3FC7}"/>
              </a:ext>
            </a:extLst>
          </p:cNvPr>
          <p:cNvSpPr/>
          <p:nvPr/>
        </p:nvSpPr>
        <p:spPr bwMode="auto">
          <a:xfrm>
            <a:off x="1770743" y="1970558"/>
            <a:ext cx="7997373" cy="2575703"/>
          </a:xfrm>
          <a:prstGeom prst="rect">
            <a:avLst/>
          </a:prstGeom>
          <a:solidFill>
            <a:srgbClr val="CBECDA"/>
          </a:solidFill>
          <a:ln w="19050">
            <a:solidFill>
              <a:srgbClr val="66C49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101820"/>
              </a:soli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8BAA19A2-CEFB-4AFD-B754-BD15EA488B7F}"/>
              </a:ext>
            </a:extLst>
          </p:cNvPr>
          <p:cNvSpPr/>
          <p:nvPr/>
        </p:nvSpPr>
        <p:spPr bwMode="auto">
          <a:xfrm>
            <a:off x="2082801" y="2206173"/>
            <a:ext cx="2368793" cy="2163831"/>
          </a:xfrm>
          <a:prstGeom prst="rect">
            <a:avLst/>
          </a:prstGeom>
          <a:solidFill>
            <a:srgbClr val="E1D2E4"/>
          </a:solidFill>
          <a:ln w="19050">
            <a:solidFill>
              <a:srgbClr val="A379A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r" defTabSz="914080"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101820"/>
                </a:solidFill>
                <a:effectLst/>
                <a:uLnTx/>
                <a:uFillTx/>
                <a:latin typeface="Segoe UI"/>
                <a:ea typeface="Segoe UI" pitchFamily="34" charset="0"/>
                <a:cs typeface="Segoe UI" pitchFamily="34" charset="0"/>
              </a:rPr>
              <a:t>Instance subnet</a:t>
            </a:r>
          </a:p>
        </p:txBody>
      </p:sp>
      <p:cxnSp>
        <p:nvCxnSpPr>
          <p:cNvPr id="123" name="Connector: Elbow 122">
            <a:extLst>
              <a:ext uri="{FF2B5EF4-FFF2-40B4-BE49-F238E27FC236}">
                <a16:creationId xmlns:a16="http://schemas.microsoft.com/office/drawing/2014/main" id="{9656BC17-EA87-4A8F-A74E-FCD1A8BA72E5}"/>
              </a:ext>
            </a:extLst>
          </p:cNvPr>
          <p:cNvCxnSpPr>
            <a:cxnSpLocks/>
            <a:stCxn id="48" idx="1"/>
            <a:endCxn id="13" idx="2"/>
          </p:cNvCxnSpPr>
          <p:nvPr/>
        </p:nvCxnSpPr>
        <p:spPr>
          <a:xfrm rot="10800000">
            <a:off x="3493533" y="3809616"/>
            <a:ext cx="1654242" cy="1476597"/>
          </a:xfrm>
          <a:prstGeom prst="bentConnector2">
            <a:avLst/>
          </a:prstGeom>
          <a:ln w="38100">
            <a:solidFill>
              <a:srgbClr val="0071C5"/>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70E42961-634F-45EF-8506-0EF2D31D4610}"/>
              </a:ext>
            </a:extLst>
          </p:cNvPr>
          <p:cNvGrpSpPr/>
          <p:nvPr/>
        </p:nvGrpSpPr>
        <p:grpSpPr>
          <a:xfrm>
            <a:off x="2837745" y="2621375"/>
            <a:ext cx="1311576" cy="1188240"/>
            <a:chOff x="1873698" y="1697824"/>
            <a:chExt cx="983682" cy="891180"/>
          </a:xfrm>
        </p:grpSpPr>
        <p:sp>
          <p:nvSpPr>
            <p:cNvPr id="13" name="TextBox 12"/>
            <p:cNvSpPr txBox="1"/>
            <p:nvPr/>
          </p:nvSpPr>
          <p:spPr>
            <a:xfrm>
              <a:off x="1873698" y="2384044"/>
              <a:ext cx="983682" cy="204960"/>
            </a:xfrm>
            <a:prstGeom prst="rect">
              <a:avLst/>
            </a:prstGeom>
            <a:noFill/>
          </p:spPr>
          <p:txBody>
            <a:bodyPr wrap="non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007DA4"/>
                  </a:solidFill>
                  <a:effectLst/>
                  <a:uLnTx/>
                  <a:uFillTx/>
                  <a:latin typeface="Segoe UI"/>
                  <a:ea typeface="+mn-ea"/>
                  <a:cs typeface="+mn-cs"/>
                </a:rPr>
                <a:t>SQL Instance #1</a:t>
              </a:r>
            </a:p>
          </p:txBody>
        </p:sp>
        <p:graphicFrame>
          <p:nvGraphicFramePr>
            <p:cNvPr id="130" name="Object 129">
              <a:extLst>
                <a:ext uri="{FF2B5EF4-FFF2-40B4-BE49-F238E27FC236}">
                  <a16:creationId xmlns:a16="http://schemas.microsoft.com/office/drawing/2014/main" id="{D6B76B6E-EB75-4ECE-A41B-82DDF91D081D}"/>
                </a:ext>
              </a:extLst>
            </p:cNvPr>
            <p:cNvGraphicFramePr>
              <a:graphicFrameLocks noChangeAspect="1"/>
            </p:cNvGraphicFramePr>
            <p:nvPr>
              <p:extLst/>
            </p:nvPr>
          </p:nvGraphicFramePr>
          <p:xfrm>
            <a:off x="2001876" y="1697824"/>
            <a:ext cx="727324" cy="680398"/>
          </p:xfrm>
          <a:graphic>
            <a:graphicData uri="http://schemas.openxmlformats.org/presentationml/2006/ole">
              <mc:AlternateContent xmlns:mc="http://schemas.openxmlformats.org/markup-compatibility/2006">
                <mc:Choice xmlns:v="urn:schemas-microsoft-com:vml" Requires="v">
                  <p:oleObj spid="_x0000_s6146" name="CorelDRAW" r:id="rId4" imgW="344317" imgH="322489" progId="CorelDraw.Graphic.17">
                    <p:embed/>
                  </p:oleObj>
                </mc:Choice>
                <mc:Fallback>
                  <p:oleObj name="CorelDRAW" r:id="rId4" imgW="344317" imgH="322489" progId="CorelDraw.Graphic.17">
                    <p:embed/>
                    <p:pic>
                      <p:nvPicPr>
                        <p:cNvPr id="130" name="Object 129">
                          <a:extLst>
                            <a:ext uri="{FF2B5EF4-FFF2-40B4-BE49-F238E27FC236}">
                              <a16:creationId xmlns:a16="http://schemas.microsoft.com/office/drawing/2014/main" id="{D6B76B6E-EB75-4ECE-A41B-82DDF91D081D}"/>
                            </a:ext>
                          </a:extLst>
                        </p:cNvPr>
                        <p:cNvPicPr/>
                        <p:nvPr/>
                      </p:nvPicPr>
                      <p:blipFill>
                        <a:blip r:embed="rId5"/>
                        <a:stretch>
                          <a:fillRect/>
                        </a:stretch>
                      </p:blipFill>
                      <p:spPr>
                        <a:xfrm>
                          <a:off x="2001876" y="1697824"/>
                          <a:ext cx="727324" cy="680398"/>
                        </a:xfrm>
                        <a:prstGeom prst="rect">
                          <a:avLst/>
                        </a:prstGeom>
                      </p:spPr>
                    </p:pic>
                  </p:oleObj>
                </mc:Fallback>
              </mc:AlternateContent>
            </a:graphicData>
          </a:graphic>
        </p:graphicFrame>
      </p:grpSp>
      <p:sp>
        <p:nvSpPr>
          <p:cNvPr id="47" name="TextBox 46">
            <a:extLst>
              <a:ext uri="{FF2B5EF4-FFF2-40B4-BE49-F238E27FC236}">
                <a16:creationId xmlns:a16="http://schemas.microsoft.com/office/drawing/2014/main" id="{A97E1229-1640-4B27-9AEC-EAA718E69075}"/>
              </a:ext>
            </a:extLst>
          </p:cNvPr>
          <p:cNvSpPr txBox="1"/>
          <p:nvPr/>
        </p:nvSpPr>
        <p:spPr>
          <a:xfrm>
            <a:off x="4875939" y="5682960"/>
            <a:ext cx="1321196" cy="273280"/>
          </a:xfrm>
          <a:prstGeom prst="rect">
            <a:avLst/>
          </a:prstGeom>
          <a:noFill/>
        </p:spPr>
        <p:txBody>
          <a:bodyPr wrap="non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3D65A5"/>
                </a:solidFill>
                <a:effectLst/>
                <a:uLnTx/>
                <a:uFillTx/>
                <a:latin typeface="Segoe UI"/>
                <a:ea typeface="+mn-ea"/>
                <a:cs typeface="+mn-cs"/>
              </a:rPr>
              <a:t>storage account</a:t>
            </a:r>
          </a:p>
        </p:txBody>
      </p:sp>
      <p:cxnSp>
        <p:nvCxnSpPr>
          <p:cNvPr id="50" name="Connector: Elbow 49">
            <a:extLst>
              <a:ext uri="{FF2B5EF4-FFF2-40B4-BE49-F238E27FC236}">
                <a16:creationId xmlns:a16="http://schemas.microsoft.com/office/drawing/2014/main" id="{CD716779-2D3F-43EE-B2B1-F1B46ECBEDE9}"/>
              </a:ext>
            </a:extLst>
          </p:cNvPr>
          <p:cNvCxnSpPr>
            <a:cxnSpLocks/>
            <a:stCxn id="2" idx="2"/>
            <a:endCxn id="48" idx="3"/>
          </p:cNvCxnSpPr>
          <p:nvPr/>
        </p:nvCxnSpPr>
        <p:spPr>
          <a:xfrm rot="5400000">
            <a:off x="6341919" y="3794427"/>
            <a:ext cx="1075167" cy="1908403"/>
          </a:xfrm>
          <a:prstGeom prst="bentConnector2">
            <a:avLst/>
          </a:prstGeom>
          <a:ln w="38100">
            <a:solidFill>
              <a:srgbClr val="0071C5"/>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48" name="Object 47">
            <a:extLst>
              <a:ext uri="{FF2B5EF4-FFF2-40B4-BE49-F238E27FC236}">
                <a16:creationId xmlns:a16="http://schemas.microsoft.com/office/drawing/2014/main" id="{9133C9A1-BC87-4C75-B79D-6DCE760126A8}"/>
              </a:ext>
            </a:extLst>
          </p:cNvPr>
          <p:cNvGraphicFramePr>
            <a:graphicFrameLocks noChangeAspect="1"/>
          </p:cNvGraphicFramePr>
          <p:nvPr>
            <p:extLst/>
          </p:nvPr>
        </p:nvGraphicFramePr>
        <p:xfrm>
          <a:off x="5147775" y="4943008"/>
          <a:ext cx="777525" cy="686408"/>
        </p:xfrm>
        <a:graphic>
          <a:graphicData uri="http://schemas.openxmlformats.org/presentationml/2006/ole">
            <mc:AlternateContent xmlns:mc="http://schemas.openxmlformats.org/markup-compatibility/2006">
              <mc:Choice xmlns:v="urn:schemas-microsoft-com:vml" Requires="v">
                <p:oleObj spid="_x0000_s6147" name="CorelDRAW" r:id="rId6" imgW="608987" imgH="538435" progId="CorelDraw.Graphic.17">
                  <p:embed/>
                </p:oleObj>
              </mc:Choice>
              <mc:Fallback>
                <p:oleObj name="CorelDRAW" r:id="rId6" imgW="608987" imgH="538435" progId="CorelDraw.Graphic.17">
                  <p:embed/>
                  <p:pic>
                    <p:nvPicPr>
                      <p:cNvPr id="48" name="Object 47">
                        <a:extLst>
                          <a:ext uri="{FF2B5EF4-FFF2-40B4-BE49-F238E27FC236}">
                            <a16:creationId xmlns:a16="http://schemas.microsoft.com/office/drawing/2014/main" id="{9133C9A1-BC87-4C75-B79D-6DCE760126A8}"/>
                          </a:ext>
                        </a:extLst>
                      </p:cNvPr>
                      <p:cNvPicPr/>
                      <p:nvPr/>
                    </p:nvPicPr>
                    <p:blipFill>
                      <a:blip r:embed="rId7"/>
                      <a:stretch>
                        <a:fillRect/>
                      </a:stretch>
                    </p:blipFill>
                    <p:spPr>
                      <a:xfrm>
                        <a:off x="5147775" y="4943008"/>
                        <a:ext cx="777525" cy="686408"/>
                      </a:xfrm>
                      <a:prstGeom prst="rect">
                        <a:avLst/>
                      </a:prstGeom>
                    </p:spPr>
                  </p:pic>
                </p:oleObj>
              </mc:Fallback>
            </mc:AlternateContent>
          </a:graphicData>
        </a:graphic>
      </p:graphicFrame>
      <p:sp>
        <p:nvSpPr>
          <p:cNvPr id="20" name="Rectangle 19">
            <a:extLst/>
          </p:cNvPr>
          <p:cNvSpPr/>
          <p:nvPr/>
        </p:nvSpPr>
        <p:spPr bwMode="auto">
          <a:xfrm>
            <a:off x="6213008" y="2206174"/>
            <a:ext cx="3367593" cy="2163829"/>
          </a:xfrm>
          <a:prstGeom prst="rect">
            <a:avLst/>
          </a:prstGeom>
          <a:solidFill>
            <a:schemeClr val="accent3">
              <a:lumMod val="20000"/>
              <a:lumOff val="80000"/>
            </a:schemeClr>
          </a:solidFill>
          <a:ln w="19050">
            <a:solidFill>
              <a:schemeClr val="accent3">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r" defTabSz="914080"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101820"/>
                </a:solidFill>
                <a:effectLst/>
                <a:uLnTx/>
                <a:uFillTx/>
                <a:latin typeface="Segoe UI"/>
                <a:ea typeface="Segoe UI" pitchFamily="34" charset="0"/>
                <a:cs typeface="Segoe UI" pitchFamily="34" charset="0"/>
              </a:rPr>
              <a:t>Front end subnet</a:t>
            </a:r>
          </a:p>
        </p:txBody>
      </p:sp>
      <p:sp>
        <p:nvSpPr>
          <p:cNvPr id="37" name="TextBox 36">
            <a:extLst/>
          </p:cNvPr>
          <p:cNvSpPr txBox="1"/>
          <p:nvPr/>
        </p:nvSpPr>
        <p:spPr>
          <a:xfrm>
            <a:off x="4109137" y="5381834"/>
            <a:ext cx="827470" cy="273280"/>
          </a:xfrm>
          <a:prstGeom prst="rect">
            <a:avLst/>
          </a:prstGeom>
          <a:noFill/>
        </p:spPr>
        <p:txBody>
          <a:bodyPr wrap="non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3D65A5"/>
                </a:solidFill>
                <a:effectLst/>
                <a:uLnTx/>
                <a:uFillTx/>
                <a:latin typeface="Segoe UI"/>
                <a:ea typeface="+mn-ea"/>
                <a:cs typeface="+mn-cs"/>
              </a:rPr>
              <a:t>RESTORE</a:t>
            </a:r>
          </a:p>
        </p:txBody>
      </p:sp>
      <p:sp>
        <p:nvSpPr>
          <p:cNvPr id="38" name="Oval 37"/>
          <p:cNvSpPr/>
          <p:nvPr/>
        </p:nvSpPr>
        <p:spPr>
          <a:xfrm>
            <a:off x="6723486" y="5383983"/>
            <a:ext cx="300580" cy="304332"/>
          </a:xfrm>
          <a:prstGeom prst="ellipse">
            <a:avLst/>
          </a:prstGeom>
          <a:solidFill>
            <a:srgbClr val="FFC000"/>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101820"/>
                </a:solidFill>
                <a:effectLst/>
                <a:uLnTx/>
                <a:uFillTx/>
                <a:latin typeface="Segoe UI"/>
                <a:ea typeface="+mn-ea"/>
                <a:cs typeface="+mn-cs"/>
              </a:rPr>
              <a:t>1</a:t>
            </a:r>
          </a:p>
        </p:txBody>
      </p:sp>
      <p:sp>
        <p:nvSpPr>
          <p:cNvPr id="39" name="Oval 38"/>
          <p:cNvSpPr/>
          <p:nvPr/>
        </p:nvSpPr>
        <p:spPr>
          <a:xfrm>
            <a:off x="3826598" y="5388177"/>
            <a:ext cx="300580" cy="304332"/>
          </a:xfrm>
          <a:prstGeom prst="ellipse">
            <a:avLst/>
          </a:prstGeom>
          <a:solidFill>
            <a:srgbClr val="FFC000"/>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101820"/>
                </a:solidFill>
                <a:effectLst/>
                <a:uLnTx/>
                <a:uFillTx/>
                <a:latin typeface="Segoe UI"/>
                <a:ea typeface="+mn-ea"/>
                <a:cs typeface="+mn-cs"/>
              </a:rPr>
              <a:t>2</a:t>
            </a: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68093" y="4012022"/>
            <a:ext cx="278500" cy="278500"/>
          </a:xfrm>
          <a:prstGeom prst="rect">
            <a:avLst/>
          </a:prstGeom>
        </p:spPr>
      </p:pic>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87197" y="4012023"/>
            <a:ext cx="278500" cy="278500"/>
          </a:xfrm>
          <a:prstGeom prst="rect">
            <a:avLst/>
          </a:prstGeom>
        </p:spPr>
      </p:pic>
      <p:sp>
        <p:nvSpPr>
          <p:cNvPr id="43" name="TextBox 42">
            <a:extLst/>
          </p:cNvPr>
          <p:cNvSpPr txBox="1"/>
          <p:nvPr/>
        </p:nvSpPr>
        <p:spPr>
          <a:xfrm>
            <a:off x="7022204" y="5385639"/>
            <a:ext cx="1550424" cy="273280"/>
          </a:xfrm>
          <a:prstGeom prst="rect">
            <a:avLst/>
          </a:prstGeom>
          <a:noFill/>
        </p:spPr>
        <p:txBody>
          <a:bodyPr wrap="non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3D65A5"/>
                </a:solidFill>
                <a:effectLst/>
                <a:uLnTx/>
                <a:uFillTx/>
                <a:latin typeface="Segoe UI"/>
                <a:ea typeface="+mn-ea"/>
                <a:cs typeface="+mn-cs"/>
              </a:rPr>
              <a:t>BACKUP TO AZURE</a:t>
            </a:r>
          </a:p>
        </p:txBody>
      </p:sp>
      <p:cxnSp>
        <p:nvCxnSpPr>
          <p:cNvPr id="49" name="Connector: Elbow 48">
            <a:extLst/>
          </p:cNvPr>
          <p:cNvCxnSpPr>
            <a:cxnSpLocks/>
            <a:stCxn id="3" idx="1"/>
            <a:endCxn id="130" idx="3"/>
          </p:cNvCxnSpPr>
          <p:nvPr/>
        </p:nvCxnSpPr>
        <p:spPr>
          <a:xfrm rot="10800000" flipV="1">
            <a:off x="3978417" y="3074727"/>
            <a:ext cx="2419953" cy="244"/>
          </a:xfrm>
          <a:prstGeom prst="bentConnector3">
            <a:avLst>
              <a:gd name="adj1" fmla="val 50000"/>
            </a:avLst>
          </a:prstGeom>
          <a:ln w="38100">
            <a:solidFill>
              <a:srgbClr val="0071C5"/>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p:cNvPr>
          <p:cNvSpPr txBox="1"/>
          <p:nvPr/>
        </p:nvSpPr>
        <p:spPr>
          <a:xfrm>
            <a:off x="7347031" y="2936008"/>
            <a:ext cx="973343" cy="273280"/>
          </a:xfrm>
          <a:prstGeom prst="rect">
            <a:avLst/>
          </a:prstGeom>
          <a:noFill/>
        </p:spPr>
        <p:txBody>
          <a:bodyPr wrap="non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3D65A5"/>
                </a:solidFill>
                <a:effectLst/>
                <a:uLnTx/>
                <a:uFillTx/>
                <a:latin typeface="Segoe UI"/>
                <a:ea typeface="+mn-ea"/>
                <a:cs typeface="+mn-cs"/>
              </a:rPr>
              <a:t>SQL on VM</a:t>
            </a:r>
          </a:p>
        </p:txBody>
      </p:sp>
      <p:sp>
        <p:nvSpPr>
          <p:cNvPr id="56" name="TextBox 55">
            <a:extLst/>
          </p:cNvPr>
          <p:cNvSpPr txBox="1"/>
          <p:nvPr/>
        </p:nvSpPr>
        <p:spPr>
          <a:xfrm>
            <a:off x="4791781" y="2778206"/>
            <a:ext cx="1157688" cy="273280"/>
          </a:xfrm>
          <a:prstGeom prst="rect">
            <a:avLst/>
          </a:prstGeom>
          <a:noFill/>
        </p:spPr>
        <p:txBody>
          <a:bodyPr wrap="non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3D65A5"/>
                </a:solidFill>
                <a:effectLst/>
                <a:uLnTx/>
                <a:uFillTx/>
                <a:latin typeface="Segoe UI"/>
                <a:ea typeface="+mn-ea"/>
                <a:cs typeface="+mn-cs"/>
              </a:rPr>
              <a:t>REPOINT APP</a:t>
            </a:r>
          </a:p>
        </p:txBody>
      </p:sp>
      <p:sp>
        <p:nvSpPr>
          <p:cNvPr id="57" name="Oval 56"/>
          <p:cNvSpPr/>
          <p:nvPr/>
        </p:nvSpPr>
        <p:spPr>
          <a:xfrm>
            <a:off x="4528243" y="2734273"/>
            <a:ext cx="300580" cy="304332"/>
          </a:xfrm>
          <a:prstGeom prst="ellipse">
            <a:avLst/>
          </a:prstGeom>
          <a:solidFill>
            <a:srgbClr val="FFC000"/>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101820"/>
                </a:solidFill>
                <a:effectLst/>
                <a:uLnTx/>
                <a:uFillTx/>
                <a:latin typeface="Segoe UI"/>
                <a:ea typeface="+mn-ea"/>
                <a:cs typeface="+mn-cs"/>
              </a:rPr>
              <a:t>3</a:t>
            </a:r>
          </a:p>
        </p:txBody>
      </p:sp>
      <p:sp>
        <p:nvSpPr>
          <p:cNvPr id="5" name="Title 4">
            <a:extLst>
              <a:ext uri="{FF2B5EF4-FFF2-40B4-BE49-F238E27FC236}">
                <a16:creationId xmlns:a16="http://schemas.microsoft.com/office/drawing/2014/main" id="{DAB17386-42DD-405B-B972-5C774AC3A2D2}"/>
              </a:ext>
            </a:extLst>
          </p:cNvPr>
          <p:cNvSpPr>
            <a:spLocks noGrp="1"/>
          </p:cNvSpPr>
          <p:nvPr>
            <p:ph type="title"/>
          </p:nvPr>
        </p:nvSpPr>
        <p:spPr>
          <a:xfrm>
            <a:off x="742339" y="248249"/>
            <a:ext cx="10515600" cy="1325563"/>
          </a:xfrm>
        </p:spPr>
        <p:txBody>
          <a:bodyPr/>
          <a:lstStyle/>
          <a:p>
            <a:r>
              <a:rPr lang="en-US" dirty="0"/>
              <a:t>Backup/Restore to Managed Instances</a:t>
            </a:r>
          </a:p>
        </p:txBody>
      </p:sp>
      <p:pic>
        <p:nvPicPr>
          <p:cNvPr id="3" name="Picture 2">
            <a:extLst>
              <a:ext uri="{FF2B5EF4-FFF2-40B4-BE49-F238E27FC236}">
                <a16:creationId xmlns:a16="http://schemas.microsoft.com/office/drawing/2014/main" id="{65E038DF-AB17-427A-9459-2BAD4BE4CF8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98368" y="2749611"/>
            <a:ext cx="650235" cy="650235"/>
          </a:xfrm>
          <a:prstGeom prst="rect">
            <a:avLst/>
          </a:prstGeom>
        </p:spPr>
      </p:pic>
      <p:graphicFrame>
        <p:nvGraphicFramePr>
          <p:cNvPr id="2" name="Object 1">
            <a:extLst>
              <a:ext uri="{FF2B5EF4-FFF2-40B4-BE49-F238E27FC236}">
                <a16:creationId xmlns:a16="http://schemas.microsoft.com/office/drawing/2014/main" id="{EE3E7BAD-1ACB-4EB5-AF85-99C4D10C1E35}"/>
              </a:ext>
            </a:extLst>
          </p:cNvPr>
          <p:cNvGraphicFramePr>
            <a:graphicFrameLocks noChangeAspect="1"/>
          </p:cNvGraphicFramePr>
          <p:nvPr>
            <p:extLst/>
          </p:nvPr>
        </p:nvGraphicFramePr>
        <p:xfrm>
          <a:off x="7316252" y="3249717"/>
          <a:ext cx="1034901" cy="961328"/>
        </p:xfrm>
        <a:graphic>
          <a:graphicData uri="http://schemas.openxmlformats.org/presentationml/2006/ole">
            <mc:AlternateContent xmlns:mc="http://schemas.openxmlformats.org/markup-compatibility/2006">
              <mc:Choice xmlns:v="urn:schemas-microsoft-com:vml" Requires="v">
                <p:oleObj spid="_x0000_s6148" name="CorelDRAW" r:id="rId10" imgW="335331" imgH="311876" progId="CorelDraw.Graphic.17">
                  <p:embed/>
                </p:oleObj>
              </mc:Choice>
              <mc:Fallback>
                <p:oleObj name="CorelDRAW" r:id="rId10" imgW="335331" imgH="311876" progId="CorelDraw.Graphic.17">
                  <p:embed/>
                  <p:pic>
                    <p:nvPicPr>
                      <p:cNvPr id="2" name="Object 1">
                        <a:extLst>
                          <a:ext uri="{FF2B5EF4-FFF2-40B4-BE49-F238E27FC236}">
                            <a16:creationId xmlns:a16="http://schemas.microsoft.com/office/drawing/2014/main" id="{EE3E7BAD-1ACB-4EB5-AF85-99C4D10C1E35}"/>
                          </a:ext>
                        </a:extLst>
                      </p:cNvPr>
                      <p:cNvPicPr/>
                      <p:nvPr/>
                    </p:nvPicPr>
                    <p:blipFill>
                      <a:blip r:embed="rId11"/>
                      <a:stretch>
                        <a:fillRect/>
                      </a:stretch>
                    </p:blipFill>
                    <p:spPr>
                      <a:xfrm>
                        <a:off x="7316252" y="3249717"/>
                        <a:ext cx="1034901" cy="961328"/>
                      </a:xfrm>
                      <a:prstGeom prst="rect">
                        <a:avLst/>
                      </a:prstGeom>
                    </p:spPr>
                  </p:pic>
                </p:oleObj>
              </mc:Fallback>
            </mc:AlternateContent>
          </a:graphicData>
        </a:graphic>
      </p:graphicFrame>
      <p:cxnSp>
        <p:nvCxnSpPr>
          <p:cNvPr id="44" name="Connector: Elbow 43">
            <a:extLst>
              <a:ext uri="{FF2B5EF4-FFF2-40B4-BE49-F238E27FC236}">
                <a16:creationId xmlns:a16="http://schemas.microsoft.com/office/drawing/2014/main" id="{343DB3D9-5FE1-4425-A0CE-8EBDB9AE5437}"/>
              </a:ext>
            </a:extLst>
          </p:cNvPr>
          <p:cNvCxnSpPr>
            <a:cxnSpLocks/>
            <a:stCxn id="3" idx="2"/>
            <a:endCxn id="2" idx="1"/>
          </p:cNvCxnSpPr>
          <p:nvPr/>
        </p:nvCxnSpPr>
        <p:spPr>
          <a:xfrm rot="16200000" flipH="1">
            <a:off x="6854600" y="3268730"/>
            <a:ext cx="330536" cy="592767"/>
          </a:xfrm>
          <a:prstGeom prst="bentConnector2">
            <a:avLst/>
          </a:prstGeom>
          <a:ln w="38100">
            <a:solidFill>
              <a:srgbClr val="0071C5"/>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F2F8BF0E-A90A-4C38-9E6D-252CE6FADB8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739709" y="3874134"/>
            <a:ext cx="278500" cy="278500"/>
          </a:xfrm>
          <a:prstGeom prst="rect">
            <a:avLst/>
          </a:prstGeom>
        </p:spPr>
      </p:pic>
      <p:sp>
        <p:nvSpPr>
          <p:cNvPr id="4" name="TextBox 3">
            <a:extLst>
              <a:ext uri="{FF2B5EF4-FFF2-40B4-BE49-F238E27FC236}">
                <a16:creationId xmlns:a16="http://schemas.microsoft.com/office/drawing/2014/main" id="{045FFAA3-FA65-409D-82A4-43D76EB3D2C8}"/>
              </a:ext>
            </a:extLst>
          </p:cNvPr>
          <p:cNvSpPr txBox="1"/>
          <p:nvPr/>
        </p:nvSpPr>
        <p:spPr>
          <a:xfrm>
            <a:off x="1023730" y="6241774"/>
            <a:ext cx="83588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01820"/>
                </a:solidFill>
                <a:effectLst/>
                <a:uLnTx/>
                <a:uFillTx/>
                <a:latin typeface="Segoe UI"/>
                <a:ea typeface="+mn-ea"/>
                <a:cs typeface="+mn-cs"/>
              </a:rPr>
              <a:t>This can be automated with the Azure Database Migration Service </a:t>
            </a:r>
          </a:p>
        </p:txBody>
      </p:sp>
    </p:spTree>
    <p:extLst>
      <p:ext uri="{BB962C8B-B14F-4D97-AF65-F5344CB8AC3E}">
        <p14:creationId xmlns:p14="http://schemas.microsoft.com/office/powerpoint/2010/main" val="1866331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up)">
                                      <p:cBhvr>
                                        <p:cTn id="7" dur="500"/>
                                        <p:tgtEl>
                                          <p:spTgt spid="48"/>
                                        </p:tgtEl>
                                      </p:cBhvr>
                                    </p:animEffect>
                                  </p:childTnLst>
                                </p:cTn>
                              </p:par>
                              <p:par>
                                <p:cTn id="8" presetID="50" presetClass="path" presetSubtype="0" accel="50000" decel="50000" fill="hold" nodeType="withEffect">
                                  <p:stCondLst>
                                    <p:cond delay="0"/>
                                  </p:stCondLst>
                                  <p:childTnLst>
                                    <p:animMotion origin="layout" path="M 4.72222E-6 -2.83951E-6 L 4.72222E-6 0.14198 C 4.72222E-6 0.20494 -0.06875 0.28395 -0.12466 0.28395 L -0.24931 0.28395 " pathEditMode="relative" rAng="5400000" ptsTypes="AAAA">
                                      <p:cBhvr>
                                        <p:cTn id="9" dur="2000" fill="hold"/>
                                        <p:tgtEl>
                                          <p:spTgt spid="42"/>
                                        </p:tgtEl>
                                        <p:attrNameLst>
                                          <p:attrName>ppt_x</p:attrName>
                                          <p:attrName>ppt_y</p:attrName>
                                        </p:attrNameLst>
                                      </p:cBhvr>
                                      <p:rCtr x="-12465" y="14198"/>
                                    </p:animMotion>
                                  </p:childTnLst>
                                </p:cTn>
                              </p:par>
                              <p:par>
                                <p:cTn id="10" presetID="22" presetClass="entr" presetSubtype="1" fill="hold" nodeType="with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up)">
                                      <p:cBhvr>
                                        <p:cTn id="12" dur="500"/>
                                        <p:tgtEl>
                                          <p:spTgt spid="50"/>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up)">
                                      <p:cBhvr>
                                        <p:cTn id="15" dur="500"/>
                                        <p:tgtEl>
                                          <p:spTgt spid="38"/>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wipe(up)">
                                      <p:cBhvr>
                                        <p:cTn id="18" dur="500"/>
                                        <p:tgtEl>
                                          <p:spTgt spid="43"/>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wipe(up)">
                                      <p:cBhvr>
                                        <p:cTn id="21" dur="500"/>
                                        <p:tgtEl>
                                          <p:spTgt spid="4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23"/>
                                        </p:tgtEl>
                                        <p:attrNameLst>
                                          <p:attrName>style.visibility</p:attrName>
                                        </p:attrNameLst>
                                      </p:cBhvr>
                                      <p:to>
                                        <p:strVal val="visible"/>
                                      </p:to>
                                    </p:set>
                                    <p:animEffect transition="in" filter="wipe(down)">
                                      <p:cBhvr>
                                        <p:cTn id="26" dur="500"/>
                                        <p:tgtEl>
                                          <p:spTgt spid="123"/>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ipe(down)">
                                      <p:cBhvr>
                                        <p:cTn id="29" dur="500"/>
                                        <p:tgtEl>
                                          <p:spTgt spid="37"/>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wipe(down)">
                                      <p:cBhvr>
                                        <p:cTn id="32" dur="500"/>
                                        <p:tgtEl>
                                          <p:spTgt spid="39"/>
                                        </p:tgtEl>
                                      </p:cBhvr>
                                    </p:animEffect>
                                  </p:childTnLst>
                                </p:cTn>
                              </p:par>
                              <p:par>
                                <p:cTn id="33" presetID="50" presetClass="path" presetSubtype="0" accel="50000" decel="50000" fill="hold" nodeType="withEffect">
                                  <p:stCondLst>
                                    <p:cond delay="0"/>
                                  </p:stCondLst>
                                  <p:childTnLst>
                                    <p:animMotion origin="layout" path="M -0.26164 0.28642 L -0.35278 0.28642 C -0.39375 0.28642 -0.44428 0.20154 -0.44428 0.13302 L -0.44428 -0.02037 " pathEditMode="relative" rAng="10800000" ptsTypes="AAAA">
                                      <p:cBhvr>
                                        <p:cTn id="34" dur="2000" fill="hold"/>
                                        <p:tgtEl>
                                          <p:spTgt spid="42"/>
                                        </p:tgtEl>
                                        <p:attrNameLst>
                                          <p:attrName>ppt_x</p:attrName>
                                          <p:attrName>ppt_y</p:attrName>
                                        </p:attrNameLst>
                                      </p:cBhvr>
                                      <p:rCtr x="-9132" y="-15340"/>
                                    </p:animMotion>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44"/>
                                        </p:tgtEl>
                                      </p:cBhvr>
                                    </p:animEffect>
                                    <p:set>
                                      <p:cBhvr>
                                        <p:cTn id="39" dur="1" fill="hold">
                                          <p:stCondLst>
                                            <p:cond delay="499"/>
                                          </p:stCondLst>
                                        </p:cTn>
                                        <p:tgtEl>
                                          <p:spTgt spid="44"/>
                                        </p:tgtEl>
                                        <p:attrNameLst>
                                          <p:attrName>style.visibility</p:attrName>
                                        </p:attrNameLst>
                                      </p:cBhvr>
                                      <p:to>
                                        <p:strVal val="hidden"/>
                                      </p:to>
                                    </p:set>
                                  </p:childTnLst>
                                </p:cTn>
                              </p:par>
                              <p:par>
                                <p:cTn id="40" presetID="22" presetClass="entr" presetSubtype="2" fill="hold" nodeType="with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wipe(right)">
                                      <p:cBhvr>
                                        <p:cTn id="42" dur="500"/>
                                        <p:tgtEl>
                                          <p:spTgt spid="49"/>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wipe(right)">
                                      <p:cBhvr>
                                        <p:cTn id="45" dur="500"/>
                                        <p:tgtEl>
                                          <p:spTgt spid="56"/>
                                        </p:tgtEl>
                                      </p:cBhvr>
                                    </p:animEffect>
                                  </p:childTnLst>
                                </p:cTn>
                              </p:par>
                              <p:par>
                                <p:cTn id="46" presetID="22" presetClass="entr" presetSubtype="2" fill="hold" grpId="0" nodeType="with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wipe(right)">
                                      <p:cBhvr>
                                        <p:cTn id="4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37" grpId="0"/>
      <p:bldP spid="38" grpId="0" animBg="1"/>
      <p:bldP spid="39" grpId="0" animBg="1"/>
      <p:bldP spid="43" grpId="0"/>
      <p:bldP spid="56" grpId="0"/>
      <p:bldP spid="5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5D3F0-43A4-44BA-A741-2E1CA8CAFD16}"/>
              </a:ext>
            </a:extLst>
          </p:cNvPr>
          <p:cNvSpPr>
            <a:spLocks noGrp="1"/>
          </p:cNvSpPr>
          <p:nvPr>
            <p:ph type="title"/>
          </p:nvPr>
        </p:nvSpPr>
        <p:spPr/>
        <p:txBody>
          <a:bodyPr/>
          <a:lstStyle/>
          <a:p>
            <a:r>
              <a:rPr lang="en-US" sz="4400" dirty="0"/>
              <a:t>Easy migration: Database Migration Service (DMS)</a:t>
            </a:r>
          </a:p>
        </p:txBody>
      </p:sp>
      <p:sp>
        <p:nvSpPr>
          <p:cNvPr id="5" name="Rectangle 4">
            <a:extLst>
              <a:ext uri="{FF2B5EF4-FFF2-40B4-BE49-F238E27FC236}">
                <a16:creationId xmlns:a16="http://schemas.microsoft.com/office/drawing/2014/main" id="{88894FC1-50DF-4719-AEB2-94224E734BC2}"/>
              </a:ext>
            </a:extLst>
          </p:cNvPr>
          <p:cNvSpPr/>
          <p:nvPr/>
        </p:nvSpPr>
        <p:spPr>
          <a:xfrm>
            <a:off x="4225980" y="1469187"/>
            <a:ext cx="7964292" cy="4187962"/>
          </a:xfrm>
          <a:prstGeom prst="rect">
            <a:avLst/>
          </a:prstGeom>
        </p:spPr>
        <p:txBody>
          <a:bodyPr wrap="square" lIns="146263">
            <a:spAutoFit/>
          </a:bodyPr>
          <a:lstStyle/>
          <a:p>
            <a:pPr marL="336145" marR="0" lvl="0" indent="-336145" algn="l" defTabSz="931969" rtl="0" eaLnBrk="1" fontAlgn="auto" latinLnBrk="0" hangingPunct="1">
              <a:lnSpc>
                <a:spcPct val="90000"/>
              </a:lnSpc>
              <a:spcBef>
                <a:spcPct val="0"/>
              </a:spcBef>
              <a:spcAft>
                <a:spcPts val="1200"/>
              </a:spcAft>
              <a:buClrTx/>
              <a:buSzTx/>
              <a:buFont typeface="Arial" panose="020B0604020202020204" pitchFamily="34" charset="0"/>
              <a:buChar char="•"/>
              <a:tabLst/>
              <a:defRPr/>
            </a:pPr>
            <a:r>
              <a:rPr kumimoji="0" lang="en-US" sz="2353" b="1" i="0" u="none" strike="noStrike" kern="0" cap="none" spc="0" normalizeH="0" baseline="0" noProof="0" dirty="0">
                <a:ln w="3175">
                  <a:noFill/>
                </a:ln>
                <a:solidFill>
                  <a:srgbClr val="353535"/>
                </a:solidFill>
                <a:effectLst/>
                <a:uLnTx/>
                <a:uFillTx/>
                <a:latin typeface="Segoe UI Light" panose="020B0502040204020203" pitchFamily="34" charset="0"/>
                <a:ea typeface="+mn-ea"/>
                <a:cs typeface="Segoe UI Light" panose="020B0502040204020203" pitchFamily="34" charset="0"/>
                <a:sym typeface="Wingdings" panose="05000000000000000000" pitchFamily="2" charset="2"/>
              </a:rPr>
              <a:t>Fully managed, reliable and seamless, migration service for both operational databases and data warehouses</a:t>
            </a:r>
          </a:p>
          <a:p>
            <a:pPr marL="1250512" marR="0" lvl="2" indent="-336145" algn="l" defTabSz="931969" rtl="0" eaLnBrk="1" fontAlgn="auto" latinLnBrk="0" hangingPunct="1">
              <a:lnSpc>
                <a:spcPct val="90000"/>
              </a:lnSpc>
              <a:spcBef>
                <a:spcPct val="0"/>
              </a:spcBef>
              <a:spcAft>
                <a:spcPts val="1200"/>
              </a:spcAft>
              <a:buClrTx/>
              <a:buSzTx/>
              <a:buFont typeface="Arial" panose="020B0604020202020204" pitchFamily="34" charset="0"/>
              <a:buChar char="•"/>
              <a:tabLst/>
              <a:defRPr/>
            </a:pPr>
            <a:r>
              <a:rPr kumimoji="0" lang="en-US" sz="2353" b="0" i="0" u="none" strike="noStrike" kern="0" cap="none" spc="0" normalizeH="0" baseline="0" noProof="0" dirty="0">
                <a:ln w="3175">
                  <a:noFill/>
                </a:ln>
                <a:solidFill>
                  <a:srgbClr val="353535"/>
                </a:solidFill>
                <a:effectLst/>
                <a:uLnTx/>
                <a:uFillTx/>
                <a:latin typeface="Segoe UI Light" panose="020B0502040204020203" pitchFamily="34" charset="0"/>
                <a:ea typeface="+mn-ea"/>
                <a:cs typeface="Segoe UI Light" panose="020B0502040204020203" pitchFamily="34" charset="0"/>
                <a:sym typeface="Wingdings" panose="05000000000000000000" pitchFamily="2" charset="2"/>
              </a:rPr>
              <a:t>Minimal down time migrations</a:t>
            </a:r>
          </a:p>
          <a:p>
            <a:pPr marL="1250512" marR="0" lvl="2" indent="-336145" algn="l" defTabSz="931969" rtl="0" eaLnBrk="1" fontAlgn="auto" latinLnBrk="0" hangingPunct="1">
              <a:lnSpc>
                <a:spcPct val="90000"/>
              </a:lnSpc>
              <a:spcBef>
                <a:spcPct val="0"/>
              </a:spcBef>
              <a:spcAft>
                <a:spcPts val="1200"/>
              </a:spcAft>
              <a:buClrTx/>
              <a:buSzTx/>
              <a:buFont typeface="Arial" panose="020B0604020202020204" pitchFamily="34" charset="0"/>
              <a:buChar char="•"/>
              <a:tabLst/>
              <a:defRPr/>
            </a:pPr>
            <a:r>
              <a:rPr kumimoji="0" lang="en-US" sz="2353" b="0" i="0" u="none" strike="noStrike" kern="0" cap="none" spc="0" normalizeH="0" baseline="0" noProof="0" dirty="0">
                <a:ln w="3175">
                  <a:noFill/>
                </a:ln>
                <a:solidFill>
                  <a:srgbClr val="353535"/>
                </a:solidFill>
                <a:effectLst/>
                <a:uLnTx/>
                <a:uFillTx/>
                <a:latin typeface="Segoe UI Light" panose="020B0502040204020203" pitchFamily="34" charset="0"/>
                <a:ea typeface="+mn-ea"/>
                <a:cs typeface="Segoe UI Light" panose="020B0502040204020203" pitchFamily="34" charset="0"/>
                <a:sym typeface="Wingdings" panose="05000000000000000000" pitchFamily="2" charset="2"/>
              </a:rPr>
              <a:t>Homogeneous and heterogeneous</a:t>
            </a:r>
            <a:br>
              <a:rPr kumimoji="0" lang="en-US" sz="2353" b="0" i="0" u="none" strike="noStrike" kern="0" cap="none" spc="0" normalizeH="0" baseline="0" noProof="0" dirty="0">
                <a:ln w="3175">
                  <a:noFill/>
                </a:ln>
                <a:solidFill>
                  <a:srgbClr val="353535"/>
                </a:solidFill>
                <a:effectLst/>
                <a:uLnTx/>
                <a:uFillTx/>
                <a:latin typeface="Segoe UI Light" panose="020B0502040204020203" pitchFamily="34" charset="0"/>
                <a:ea typeface="+mn-ea"/>
                <a:cs typeface="Segoe UI Light" panose="020B0502040204020203" pitchFamily="34" charset="0"/>
                <a:sym typeface="Wingdings" panose="05000000000000000000" pitchFamily="2" charset="2"/>
              </a:rPr>
            </a:br>
            <a:r>
              <a:rPr kumimoji="0" lang="en-US" sz="2353" b="0" i="0" u="none" strike="noStrike" kern="0" cap="none" spc="0" normalizeH="0" baseline="0" noProof="0" dirty="0">
                <a:ln w="3175">
                  <a:noFill/>
                </a:ln>
                <a:solidFill>
                  <a:srgbClr val="353535"/>
                </a:solidFill>
                <a:effectLst/>
                <a:uLnTx/>
                <a:uFillTx/>
                <a:latin typeface="Segoe UI Light" panose="020B0502040204020203" pitchFamily="34" charset="0"/>
                <a:ea typeface="+mn-ea"/>
                <a:cs typeface="Segoe UI Light" panose="020B0502040204020203" pitchFamily="34" charset="0"/>
                <a:sym typeface="Wingdings" panose="05000000000000000000" pitchFamily="2" charset="2"/>
              </a:rPr>
              <a:t>source-target pairs</a:t>
            </a:r>
          </a:p>
          <a:p>
            <a:pPr marL="336145" marR="0" lvl="0" indent="-336145" algn="l" defTabSz="931969" rtl="0" eaLnBrk="1" fontAlgn="auto" latinLnBrk="0" hangingPunct="1">
              <a:lnSpc>
                <a:spcPct val="90000"/>
              </a:lnSpc>
              <a:spcBef>
                <a:spcPct val="0"/>
              </a:spcBef>
              <a:spcAft>
                <a:spcPts val="1200"/>
              </a:spcAft>
              <a:buClrTx/>
              <a:buSzTx/>
              <a:buFont typeface="Arial" panose="020B0604020202020204" pitchFamily="34" charset="0"/>
              <a:buChar char="•"/>
              <a:tabLst/>
              <a:defRPr/>
            </a:pPr>
            <a:r>
              <a:rPr kumimoji="0" lang="en-US" sz="2353" b="1" i="0" u="none" strike="noStrike" kern="0" cap="none" spc="0" normalizeH="0" baseline="0" noProof="0" dirty="0">
                <a:ln w="3175">
                  <a:noFill/>
                </a:ln>
                <a:solidFill>
                  <a:srgbClr val="353535"/>
                </a:solidFill>
                <a:effectLst/>
                <a:uLnTx/>
                <a:uFillTx/>
                <a:latin typeface="Segoe UI Light" panose="020B0502040204020203" pitchFamily="34" charset="0"/>
                <a:ea typeface="+mn-ea"/>
                <a:cs typeface="Segoe UI Light" panose="020B0502040204020203" pitchFamily="34" charset="0"/>
              </a:rPr>
              <a:t>Public preview: SQL 2005+ to SQL DB / Managed Instance</a:t>
            </a:r>
          </a:p>
          <a:p>
            <a:pPr marL="1250512" marR="0" lvl="2" indent="-336145" algn="l" defTabSz="931969" rtl="0" eaLnBrk="1" fontAlgn="auto" latinLnBrk="0" hangingPunct="1">
              <a:lnSpc>
                <a:spcPct val="90000"/>
              </a:lnSpc>
              <a:spcBef>
                <a:spcPct val="0"/>
              </a:spcBef>
              <a:spcAft>
                <a:spcPts val="1200"/>
              </a:spcAft>
              <a:buClrTx/>
              <a:buSzTx/>
              <a:buFont typeface="Arial" panose="020B0604020202020204" pitchFamily="34" charset="0"/>
              <a:buChar char="•"/>
              <a:tabLst/>
              <a:defRPr/>
            </a:pPr>
            <a:r>
              <a:rPr kumimoji="0" lang="en-US" sz="2353" b="0" i="0" u="none" strike="noStrike" kern="0" cap="none" spc="0" normalizeH="0" baseline="0" noProof="0" dirty="0">
                <a:ln w="3175">
                  <a:noFill/>
                </a:ln>
                <a:solidFill>
                  <a:srgbClr val="353535"/>
                </a:solidFill>
                <a:effectLst/>
                <a:uLnTx/>
                <a:uFillTx/>
                <a:latin typeface="Segoe UI Light" panose="020B0502040204020203" pitchFamily="34" charset="0"/>
                <a:ea typeface="+mn-ea"/>
                <a:cs typeface="Segoe UI Light" panose="020B0502040204020203" pitchFamily="34" charset="0"/>
              </a:rPr>
              <a:t>Initial focus on reliability and performance</a:t>
            </a:r>
          </a:p>
          <a:p>
            <a:pPr marL="1250512" marR="0" lvl="2" indent="-336145" algn="l" defTabSz="931969" rtl="0" eaLnBrk="1" fontAlgn="auto" latinLnBrk="0" hangingPunct="1">
              <a:lnSpc>
                <a:spcPct val="90000"/>
              </a:lnSpc>
              <a:spcBef>
                <a:spcPct val="0"/>
              </a:spcBef>
              <a:spcAft>
                <a:spcPts val="1200"/>
              </a:spcAft>
              <a:buClrTx/>
              <a:buSzTx/>
              <a:buFont typeface="Arial" panose="020B0604020202020204" pitchFamily="34" charset="0"/>
              <a:buChar char="•"/>
              <a:tabLst/>
              <a:defRPr/>
            </a:pPr>
            <a:r>
              <a:rPr kumimoji="0" lang="en-US" sz="2353" b="0" i="0" u="none" strike="noStrike" kern="0" cap="none" spc="0" normalizeH="0" baseline="0" noProof="0" dirty="0">
                <a:ln w="3175">
                  <a:noFill/>
                </a:ln>
                <a:solidFill>
                  <a:srgbClr val="353535"/>
                </a:solidFill>
                <a:effectLst/>
                <a:uLnTx/>
                <a:uFillTx/>
                <a:latin typeface="Segoe UI Light" panose="020B0502040204020203" pitchFamily="34" charset="0"/>
                <a:ea typeface="+mn-ea"/>
                <a:cs typeface="Segoe UI Light" panose="020B0502040204020203" pitchFamily="34" charset="0"/>
              </a:rPr>
              <a:t>Iterative addition of source-target pairs</a:t>
            </a:r>
          </a:p>
          <a:p>
            <a:pPr marL="336145" marR="0" lvl="0" indent="-336145" algn="l" defTabSz="931969" rtl="0" eaLnBrk="1" fontAlgn="auto" latinLnBrk="0" hangingPunct="1">
              <a:lnSpc>
                <a:spcPct val="90000"/>
              </a:lnSpc>
              <a:spcBef>
                <a:spcPct val="0"/>
              </a:spcBef>
              <a:spcAft>
                <a:spcPts val="1200"/>
              </a:spcAft>
              <a:buClrTx/>
              <a:buSzTx/>
              <a:buFont typeface="Arial" panose="020B0604020202020204" pitchFamily="34" charset="0"/>
              <a:buChar char="•"/>
              <a:tabLst/>
              <a:defRPr/>
            </a:pPr>
            <a:endParaRPr kumimoji="0" lang="en-US" sz="1176" b="0" i="0" u="none" strike="noStrike" kern="0" cap="none" spc="0" normalizeH="0" baseline="0" noProof="0" dirty="0">
              <a:ln w="3175">
                <a:noFill/>
              </a:ln>
              <a:solidFill>
                <a:srgbClr val="353535"/>
              </a:solidFill>
              <a:effectLst/>
              <a:uLnTx/>
              <a:uFillTx/>
              <a:latin typeface="Segoe UI Light" panose="020B0502040204020203" pitchFamily="34" charset="0"/>
              <a:ea typeface="+mn-ea"/>
              <a:cs typeface="Segoe UI Light" panose="020B0502040204020203" pitchFamily="34" charset="0"/>
            </a:endParaRPr>
          </a:p>
          <a:p>
            <a:pPr marL="336145" marR="0" lvl="0" indent="-336145" algn="l" defTabSz="931969" rtl="0" eaLnBrk="1" fontAlgn="auto" latinLnBrk="0" hangingPunct="1">
              <a:lnSpc>
                <a:spcPct val="90000"/>
              </a:lnSpc>
              <a:spcBef>
                <a:spcPct val="0"/>
              </a:spcBef>
              <a:spcAft>
                <a:spcPts val="1200"/>
              </a:spcAft>
              <a:buClrTx/>
              <a:buSzTx/>
              <a:buFont typeface="Arial" panose="020B0604020202020204" pitchFamily="34" charset="0"/>
              <a:buChar char="•"/>
              <a:tabLst/>
              <a:defRPr/>
            </a:pPr>
            <a:r>
              <a:rPr kumimoji="0" lang="en-US" sz="1961" b="0" i="0" u="none" strike="noStrike" kern="0" cap="none" spc="0" normalizeH="0" baseline="0" noProof="0" dirty="0">
                <a:ln w="3175">
                  <a:noFill/>
                </a:ln>
                <a:solidFill>
                  <a:srgbClr val="353535"/>
                </a:solidFill>
                <a:effectLst/>
                <a:uLnTx/>
                <a:uFillTx/>
                <a:latin typeface="Segoe UI Light" panose="020B0502040204020203" pitchFamily="34" charset="0"/>
                <a:ea typeface="+mn-ea"/>
                <a:cs typeface="Segoe UI Light" panose="020B0502040204020203" pitchFamily="34" charset="0"/>
              </a:rPr>
              <a:t>For more information, contact </a:t>
            </a:r>
            <a:r>
              <a:rPr kumimoji="0" lang="en-US" sz="1961" b="0" i="0" u="none" strike="noStrike" kern="0" cap="none" spc="0" normalizeH="0" baseline="0" noProof="0" dirty="0">
                <a:ln w="3175">
                  <a:noFill/>
                </a:ln>
                <a:solidFill>
                  <a:srgbClr val="353535"/>
                </a:solidFill>
                <a:effectLst/>
                <a:uLnTx/>
                <a:uFillTx/>
                <a:latin typeface="Segoe UI Light" panose="020B0502040204020203" pitchFamily="34" charset="0"/>
                <a:ea typeface="+mn-ea"/>
                <a:cs typeface="Segoe UI Light" panose="020B0502040204020203" pitchFamily="34" charset="0"/>
                <a:hlinkClick r:id="rId3"/>
              </a:rPr>
              <a:t>datamigrationteam@microsoft.com</a:t>
            </a:r>
            <a:r>
              <a:rPr kumimoji="0" lang="en-US" sz="1961" b="0" i="0" u="none" strike="noStrike" kern="0" cap="none" spc="0" normalizeH="0" baseline="0" noProof="0" dirty="0">
                <a:ln w="3175">
                  <a:noFill/>
                </a:ln>
                <a:solidFill>
                  <a:srgbClr val="353535"/>
                </a:solidFill>
                <a:effectLst/>
                <a:uLnTx/>
                <a:uFillTx/>
                <a:latin typeface="Segoe UI Light" panose="020B0502040204020203" pitchFamily="34" charset="0"/>
                <a:ea typeface="+mn-ea"/>
                <a:cs typeface="Segoe UI Light" panose="020B0502040204020203" pitchFamily="34" charset="0"/>
              </a:rPr>
              <a:t>  </a:t>
            </a:r>
          </a:p>
        </p:txBody>
      </p:sp>
      <p:grpSp>
        <p:nvGrpSpPr>
          <p:cNvPr id="32" name="Group 31">
            <a:extLst>
              <a:ext uri="{FF2B5EF4-FFF2-40B4-BE49-F238E27FC236}">
                <a16:creationId xmlns:a16="http://schemas.microsoft.com/office/drawing/2014/main" id="{DD7F3B4E-C8D4-4E4D-81AB-3B8981CCCD16}"/>
              </a:ext>
            </a:extLst>
          </p:cNvPr>
          <p:cNvGrpSpPr/>
          <p:nvPr/>
        </p:nvGrpSpPr>
        <p:grpSpPr>
          <a:xfrm>
            <a:off x="960710" y="1309941"/>
            <a:ext cx="3051748" cy="3873916"/>
            <a:chOff x="979974" y="1245399"/>
            <a:chExt cx="3112942" cy="3951596"/>
          </a:xfrm>
        </p:grpSpPr>
        <p:sp>
          <p:nvSpPr>
            <p:cNvPr id="3" name="Freeform 266">
              <a:extLst>
                <a:ext uri="{FF2B5EF4-FFF2-40B4-BE49-F238E27FC236}">
                  <a16:creationId xmlns:a16="http://schemas.microsoft.com/office/drawing/2014/main" id="{B731B328-D9C8-4E7B-886B-723E965EA8D1}"/>
                </a:ext>
              </a:extLst>
            </p:cNvPr>
            <p:cNvSpPr>
              <a:spLocks noChangeAspect="1"/>
            </p:cNvSpPr>
            <p:nvPr/>
          </p:nvSpPr>
          <p:spPr bwMode="black">
            <a:xfrm>
              <a:off x="1018752" y="1259369"/>
              <a:ext cx="3074164" cy="1818060"/>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solidFill>
                <a:schemeClr val="tx1">
                  <a:lumMod val="40000"/>
                  <a:lumOff val="60000"/>
                </a:schemeClr>
              </a:solidFill>
            </a:ln>
          </p:spPr>
          <p:txBody>
            <a:bodyPr vert="horz" wrap="square" lIns="89606" tIns="44804" rIns="89606" bIns="4480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2C2C2C"/>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BC9DF00B-E8C6-45AC-AD10-A6F0C147314E}"/>
                </a:ext>
              </a:extLst>
            </p:cNvPr>
            <p:cNvPicPr>
              <a:picLocks noChangeAspect="1"/>
            </p:cNvPicPr>
            <p:nvPr/>
          </p:nvPicPr>
          <p:blipFill>
            <a:blip r:embed="rId4"/>
            <a:stretch>
              <a:fillRect/>
            </a:stretch>
          </p:blipFill>
          <p:spPr>
            <a:xfrm>
              <a:off x="1329868" y="3547270"/>
              <a:ext cx="1225965" cy="1641117"/>
            </a:xfrm>
            <a:prstGeom prst="rect">
              <a:avLst/>
            </a:prstGeom>
          </p:spPr>
        </p:pic>
        <p:sp>
          <p:nvSpPr>
            <p:cNvPr id="18" name="TextBox 17">
              <a:extLst>
                <a:ext uri="{FF2B5EF4-FFF2-40B4-BE49-F238E27FC236}">
                  <a16:creationId xmlns:a16="http://schemas.microsoft.com/office/drawing/2014/main" id="{DB49FB30-4EB4-45BA-A014-F383F973E419}"/>
                </a:ext>
              </a:extLst>
            </p:cNvPr>
            <p:cNvSpPr txBox="1"/>
            <p:nvPr/>
          </p:nvSpPr>
          <p:spPr>
            <a:xfrm>
              <a:off x="1473141" y="4350470"/>
              <a:ext cx="943135" cy="641241"/>
            </a:xfrm>
            <a:prstGeom prst="rect">
              <a:avLst/>
            </a:prstGeom>
            <a:no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SQL</a:t>
              </a:r>
            </a:p>
          </p:txBody>
        </p:sp>
        <p:sp>
          <p:nvSpPr>
            <p:cNvPr id="19" name="Freeform 266">
              <a:extLst>
                <a:ext uri="{FF2B5EF4-FFF2-40B4-BE49-F238E27FC236}">
                  <a16:creationId xmlns:a16="http://schemas.microsoft.com/office/drawing/2014/main" id="{3C42F534-8640-4CC8-A3FD-348FC357A9A7}"/>
                </a:ext>
              </a:extLst>
            </p:cNvPr>
            <p:cNvSpPr>
              <a:spLocks noChangeAspect="1"/>
            </p:cNvSpPr>
            <p:nvPr/>
          </p:nvSpPr>
          <p:spPr bwMode="black">
            <a:xfrm>
              <a:off x="979974" y="1245399"/>
              <a:ext cx="3074164" cy="1818060"/>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89606" tIns="44804" rIns="89606" bIns="4480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2C2C2C"/>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6896CC75-D273-4F6A-96E1-814031920CDD}"/>
                </a:ext>
              </a:extLst>
            </p:cNvPr>
            <p:cNvGrpSpPr/>
            <p:nvPr/>
          </p:nvGrpSpPr>
          <p:grpSpPr>
            <a:xfrm>
              <a:off x="2677647" y="3555878"/>
              <a:ext cx="1225965" cy="1641117"/>
              <a:chOff x="10005145" y="2724746"/>
              <a:chExt cx="1183664" cy="1584487"/>
            </a:xfrm>
          </p:grpSpPr>
          <p:pic>
            <p:nvPicPr>
              <p:cNvPr id="26" name="Picture 25">
                <a:extLst>
                  <a:ext uri="{FF2B5EF4-FFF2-40B4-BE49-F238E27FC236}">
                    <a16:creationId xmlns:a16="http://schemas.microsoft.com/office/drawing/2014/main" id="{80BB41CA-2622-44D9-BB78-B7CAB20EC06D}"/>
                  </a:ext>
                </a:extLst>
              </p:cNvPr>
              <p:cNvPicPr>
                <a:picLocks noChangeAspect="1"/>
              </p:cNvPicPr>
              <p:nvPr/>
            </p:nvPicPr>
            <p:blipFill>
              <a:blip r:embed="rId5"/>
              <a:stretch>
                <a:fillRect/>
              </a:stretch>
            </p:blipFill>
            <p:spPr>
              <a:xfrm>
                <a:off x="10005145" y="2724746"/>
                <a:ext cx="1183664" cy="1584487"/>
              </a:xfrm>
              <a:prstGeom prst="rect">
                <a:avLst/>
              </a:prstGeom>
            </p:spPr>
          </p:pic>
          <p:sp>
            <p:nvSpPr>
              <p:cNvPr id="27" name="TextBox 26">
                <a:extLst>
                  <a:ext uri="{FF2B5EF4-FFF2-40B4-BE49-F238E27FC236}">
                    <a16:creationId xmlns:a16="http://schemas.microsoft.com/office/drawing/2014/main" id="{89B6134A-8759-427D-9F78-1F4E2415BF64}"/>
                  </a:ext>
                </a:extLst>
              </p:cNvPr>
              <p:cNvSpPr txBox="1"/>
              <p:nvPr/>
            </p:nvSpPr>
            <p:spPr>
              <a:xfrm>
                <a:off x="10166186" y="3500230"/>
                <a:ext cx="910592" cy="619114"/>
              </a:xfrm>
              <a:prstGeom prst="rect">
                <a:avLst/>
              </a:prstGeom>
              <a:no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SQL</a:t>
                </a:r>
              </a:p>
            </p:txBody>
          </p:sp>
        </p:grpSp>
        <p:cxnSp>
          <p:nvCxnSpPr>
            <p:cNvPr id="23" name="Straight Arrow Connector 22">
              <a:extLst>
                <a:ext uri="{FF2B5EF4-FFF2-40B4-BE49-F238E27FC236}">
                  <a16:creationId xmlns:a16="http://schemas.microsoft.com/office/drawing/2014/main" id="{7E59DE9C-7538-4316-9E83-14FB1CEA283E}"/>
                </a:ext>
              </a:extLst>
            </p:cNvPr>
            <p:cNvCxnSpPr/>
            <p:nvPr/>
          </p:nvCxnSpPr>
          <p:spPr>
            <a:xfrm flipV="1">
              <a:off x="3238199" y="2778953"/>
              <a:ext cx="0" cy="1134675"/>
            </a:xfrm>
            <a:prstGeom prst="straightConnector1">
              <a:avLst/>
            </a:prstGeom>
            <a:ln w="3810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EA1261D5-16EE-45F6-BBDE-630D7E4C9CC6}"/>
                </a:ext>
              </a:extLst>
            </p:cNvPr>
            <p:cNvPicPr>
              <a:picLocks noChangeAspect="1"/>
            </p:cNvPicPr>
            <p:nvPr/>
          </p:nvPicPr>
          <p:blipFill>
            <a:blip r:embed="rId5"/>
            <a:stretch>
              <a:fillRect/>
            </a:stretch>
          </p:blipFill>
          <p:spPr>
            <a:xfrm>
              <a:off x="2189959" y="1790712"/>
              <a:ext cx="756024" cy="1012038"/>
            </a:xfrm>
            <a:prstGeom prst="rect">
              <a:avLst/>
            </a:prstGeom>
          </p:spPr>
        </p:pic>
        <p:sp>
          <p:nvSpPr>
            <p:cNvPr id="25" name="TextBox 24">
              <a:extLst>
                <a:ext uri="{FF2B5EF4-FFF2-40B4-BE49-F238E27FC236}">
                  <a16:creationId xmlns:a16="http://schemas.microsoft.com/office/drawing/2014/main" id="{C5FA82E1-3C70-46A9-AD47-B8B22B625CE1}"/>
                </a:ext>
              </a:extLst>
            </p:cNvPr>
            <p:cNvSpPr txBox="1"/>
            <p:nvPr/>
          </p:nvSpPr>
          <p:spPr>
            <a:xfrm>
              <a:off x="2062033" y="2245649"/>
              <a:ext cx="1000357" cy="497107"/>
            </a:xfrm>
            <a:prstGeom prst="rect">
              <a:avLst/>
            </a:prstGeom>
            <a:no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SQL DB</a:t>
              </a:r>
            </a:p>
          </p:txBody>
        </p:sp>
        <p:pic>
          <p:nvPicPr>
            <p:cNvPr id="28" name="Picture 27">
              <a:extLst>
                <a:ext uri="{FF2B5EF4-FFF2-40B4-BE49-F238E27FC236}">
                  <a16:creationId xmlns:a16="http://schemas.microsoft.com/office/drawing/2014/main" id="{60A36F62-72B0-4B9D-8C3D-47AF346E63E7}"/>
                </a:ext>
              </a:extLst>
            </p:cNvPr>
            <p:cNvPicPr>
              <a:picLocks noChangeAspect="1"/>
            </p:cNvPicPr>
            <p:nvPr/>
          </p:nvPicPr>
          <p:blipFill>
            <a:blip r:embed="rId4"/>
            <a:stretch>
              <a:fillRect/>
            </a:stretch>
          </p:blipFill>
          <p:spPr>
            <a:xfrm>
              <a:off x="1313668" y="3533300"/>
              <a:ext cx="1225965" cy="1641117"/>
            </a:xfrm>
            <a:prstGeom prst="rect">
              <a:avLst/>
            </a:prstGeom>
          </p:spPr>
        </p:pic>
        <p:cxnSp>
          <p:nvCxnSpPr>
            <p:cNvPr id="22" name="Straight Arrow Connector 21">
              <a:extLst>
                <a:ext uri="{FF2B5EF4-FFF2-40B4-BE49-F238E27FC236}">
                  <a16:creationId xmlns:a16="http://schemas.microsoft.com/office/drawing/2014/main" id="{DC2A7A91-2DDE-4D13-88B4-80D1C4A8C4C1}"/>
                </a:ext>
              </a:extLst>
            </p:cNvPr>
            <p:cNvCxnSpPr>
              <a:cxnSpLocks/>
            </p:cNvCxnSpPr>
            <p:nvPr/>
          </p:nvCxnSpPr>
          <p:spPr>
            <a:xfrm flipV="1">
              <a:off x="1933376" y="2778953"/>
              <a:ext cx="0" cy="1264937"/>
            </a:xfrm>
            <a:prstGeom prst="straightConnector1">
              <a:avLst/>
            </a:prstGeom>
            <a:ln w="38100">
              <a:solidFill>
                <a:srgbClr val="008A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01E0327-FB7E-4EC7-A75F-46E9D227B917}"/>
                </a:ext>
              </a:extLst>
            </p:cNvPr>
            <p:cNvSpPr txBox="1"/>
            <p:nvPr/>
          </p:nvSpPr>
          <p:spPr>
            <a:xfrm>
              <a:off x="1265237" y="4336500"/>
              <a:ext cx="1281389" cy="634490"/>
            </a:xfrm>
            <a:prstGeom prst="rect">
              <a:avLst/>
            </a:prstGeom>
            <a:no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Oracle</a:t>
              </a:r>
            </a:p>
          </p:txBody>
        </p:sp>
      </p:grpSp>
    </p:spTree>
    <p:extLst>
      <p:ext uri="{BB962C8B-B14F-4D97-AF65-F5344CB8AC3E}">
        <p14:creationId xmlns:p14="http://schemas.microsoft.com/office/powerpoint/2010/main" val="1736632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Easy migration: SSIS / SSAS / SSRS</a:t>
            </a:r>
          </a:p>
        </p:txBody>
      </p:sp>
      <p:sp>
        <p:nvSpPr>
          <p:cNvPr id="3" name="Text Placeholder 2"/>
          <p:cNvSpPr>
            <a:spLocks noGrp="1"/>
          </p:cNvSpPr>
          <p:nvPr>
            <p:ph type="body" sz="quarter" idx="10"/>
          </p:nvPr>
        </p:nvSpPr>
        <p:spPr>
          <a:xfrm>
            <a:off x="269240" y="1760518"/>
            <a:ext cx="11655078" cy="4133651"/>
          </a:xfrm>
        </p:spPr>
        <p:txBody>
          <a:bodyPr/>
          <a:lstStyle/>
          <a:p>
            <a:r>
              <a:rPr lang="en-US" sz="3137" dirty="0"/>
              <a:t>Will </a:t>
            </a:r>
            <a:r>
              <a:rPr lang="en-US" sz="3137" b="1" dirty="0"/>
              <a:t>not be installed</a:t>
            </a:r>
            <a:r>
              <a:rPr lang="en-US" sz="3137" dirty="0"/>
              <a:t> side-by-side with Managed Instance</a:t>
            </a:r>
          </a:p>
          <a:p>
            <a:endParaRPr lang="en-US" sz="3137" dirty="0"/>
          </a:p>
          <a:p>
            <a:r>
              <a:rPr lang="en-US" sz="3137" dirty="0"/>
              <a:t>Recommendation: </a:t>
            </a:r>
            <a:r>
              <a:rPr lang="en-US" sz="3137" b="1" dirty="0"/>
              <a:t>move to PaaS model</a:t>
            </a:r>
          </a:p>
          <a:p>
            <a:pPr marL="784338" lvl="1" indent="-560241">
              <a:buFont typeface="Arial" panose="020B0604020202020204" pitchFamily="34" charset="0"/>
              <a:buChar char="•"/>
            </a:pPr>
            <a:r>
              <a:rPr lang="en-US" sz="2353" dirty="0"/>
              <a:t>Migrate your SSIS packages to new SSIS on Azure Data Factory (PaaS service)</a:t>
            </a:r>
          </a:p>
          <a:p>
            <a:pPr marL="784338" lvl="1" indent="-560241">
              <a:buFont typeface="Arial" panose="020B0604020202020204" pitchFamily="34" charset="0"/>
              <a:buChar char="•"/>
            </a:pPr>
            <a:r>
              <a:rPr lang="en-US" sz="2353" dirty="0"/>
              <a:t>Migrate your OLAP models to Azure Analysis Services</a:t>
            </a:r>
          </a:p>
          <a:p>
            <a:r>
              <a:rPr lang="en-US" sz="3137" dirty="0"/>
              <a:t>… or run these services in Azure virtual machines</a:t>
            </a:r>
          </a:p>
          <a:p>
            <a:endParaRPr lang="en-US" sz="3137" dirty="0"/>
          </a:p>
          <a:p>
            <a:r>
              <a:rPr lang="en-US" sz="3137" dirty="0"/>
              <a:t>For SSRS: run in a virtual machine, or switch to Power BI</a:t>
            </a:r>
          </a:p>
        </p:txBody>
      </p:sp>
    </p:spTree>
    <p:extLst>
      <p:ext uri="{BB962C8B-B14F-4D97-AF65-F5344CB8AC3E}">
        <p14:creationId xmlns:p14="http://schemas.microsoft.com/office/powerpoint/2010/main" val="28683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269240" y="2962719"/>
            <a:ext cx="11653523" cy="932563"/>
          </a:xfrm>
        </p:spPr>
        <p:txBody>
          <a:bodyPr/>
          <a:lstStyle/>
          <a:p>
            <a:r>
              <a:rPr lang="en-US" dirty="0"/>
              <a:t>Azure Data Factory v2</a:t>
            </a:r>
          </a:p>
        </p:txBody>
      </p:sp>
    </p:spTree>
    <p:extLst>
      <p:ext uri="{BB962C8B-B14F-4D97-AF65-F5344CB8AC3E}">
        <p14:creationId xmlns:p14="http://schemas.microsoft.com/office/powerpoint/2010/main" val="19694382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68460" y="153529"/>
            <a:ext cx="11655840" cy="899537"/>
          </a:xfrm>
        </p:spPr>
        <p:txBody>
          <a:bodyPr/>
          <a:lstStyle/>
          <a:p>
            <a:r>
              <a:rPr lang="en-US" sz="3921" b="1">
                <a:solidFill>
                  <a:srgbClr val="0078D7"/>
                </a:solidFill>
              </a:rPr>
              <a:t>ADF V2 Improvements</a:t>
            </a:r>
          </a:p>
        </p:txBody>
      </p:sp>
      <p:sp>
        <p:nvSpPr>
          <p:cNvPr id="3" name="Text Placeholder 2"/>
          <p:cNvSpPr>
            <a:spLocks noGrp="1"/>
          </p:cNvSpPr>
          <p:nvPr>
            <p:ph type="body" sz="quarter" idx="10"/>
          </p:nvPr>
        </p:nvSpPr>
        <p:spPr>
          <a:xfrm>
            <a:off x="239364" y="1370139"/>
            <a:ext cx="11655078" cy="4318170"/>
          </a:xfrm>
        </p:spPr>
        <p:txBody>
          <a:bodyPr/>
          <a:lstStyle/>
          <a:p>
            <a:pPr marL="728314" indent="-728314">
              <a:buFont typeface="Wingdings" panose="05000000000000000000" pitchFamily="2" charset="2"/>
              <a:buChar char="Ø"/>
            </a:pPr>
            <a:r>
              <a:rPr lang="en-US" sz="1961" b="1">
                <a:latin typeface="+mn-lt"/>
              </a:rPr>
              <a:t>Integration Runtimes (IR) replace DMG, provide data movement and activity dispatch on-</a:t>
            </a:r>
            <a:r>
              <a:rPr lang="en-US" sz="1961" b="1" err="1">
                <a:latin typeface="+mn-lt"/>
              </a:rPr>
              <a:t>prem</a:t>
            </a:r>
            <a:r>
              <a:rPr lang="en-US" sz="1961" b="1">
                <a:latin typeface="+mn-lt"/>
              </a:rPr>
              <a:t> or in the cloud</a:t>
            </a:r>
          </a:p>
          <a:p>
            <a:pPr marL="728314" indent="-728314">
              <a:buFont typeface="Wingdings" panose="05000000000000000000" pitchFamily="2" charset="2"/>
              <a:buChar char="Ø"/>
            </a:pPr>
            <a:r>
              <a:rPr lang="en-US" sz="1961" b="1">
                <a:latin typeface="+mn-lt"/>
              </a:rPr>
              <a:t>Supports resources within virtual networks</a:t>
            </a:r>
          </a:p>
          <a:p>
            <a:pPr marL="728314" indent="-728314">
              <a:buFont typeface="Wingdings" panose="05000000000000000000" pitchFamily="2" charset="2"/>
              <a:buChar char="Ø"/>
            </a:pPr>
            <a:r>
              <a:rPr lang="en-US" sz="1961" b="1">
                <a:latin typeface="+mn-lt"/>
              </a:rPr>
              <a:t>Integration Runtime includes SSIS option to lift &amp; shift SSIS packages to the Cloud</a:t>
            </a:r>
          </a:p>
          <a:p>
            <a:pPr marL="728314" indent="-728314">
              <a:buFont typeface="Wingdings" panose="05000000000000000000" pitchFamily="2" charset="2"/>
              <a:buChar char="Ø"/>
            </a:pPr>
            <a:r>
              <a:rPr lang="en-US" sz="1961" b="1">
                <a:latin typeface="+mn-lt"/>
              </a:rPr>
              <a:t>Separation of “control flow” &amp; “data flow” capabilities for more flexible pipeline management</a:t>
            </a:r>
          </a:p>
          <a:p>
            <a:pPr marL="728314" indent="-728314">
              <a:buFont typeface="Wingdings" panose="05000000000000000000" pitchFamily="2" charset="2"/>
              <a:buChar char="Ø"/>
            </a:pPr>
            <a:r>
              <a:rPr lang="en-US" sz="1961" b="1">
                <a:latin typeface="+mn-lt"/>
              </a:rPr>
              <a:t>Looping, conditionals, dependencies, parameters</a:t>
            </a:r>
          </a:p>
          <a:p>
            <a:pPr marL="728314" indent="-728314">
              <a:buFont typeface="Wingdings" panose="05000000000000000000" pitchFamily="2" charset="2"/>
              <a:buChar char="Ø"/>
            </a:pPr>
            <a:r>
              <a:rPr lang="en-US" sz="1961" b="1">
                <a:latin typeface="+mn-lt"/>
              </a:rPr>
              <a:t>Python SDK</a:t>
            </a:r>
          </a:p>
          <a:p>
            <a:pPr marL="728314" indent="-728314">
              <a:buFont typeface="Wingdings" panose="05000000000000000000" pitchFamily="2" charset="2"/>
              <a:buChar char="Ø"/>
            </a:pPr>
            <a:r>
              <a:rPr lang="en-US" sz="1961" b="1">
                <a:latin typeface="+mn-lt"/>
              </a:rPr>
              <a:t>On-Demand Spark support</a:t>
            </a:r>
          </a:p>
          <a:p>
            <a:pPr marL="728314" indent="-728314">
              <a:buFont typeface="Wingdings" panose="05000000000000000000" pitchFamily="2" charset="2"/>
              <a:buChar char="Ø"/>
            </a:pPr>
            <a:r>
              <a:rPr lang="en-US" sz="1961" b="1">
                <a:latin typeface="+mn-lt"/>
              </a:rPr>
              <a:t>Flexible pipeline scheduling with wall-clock and triggered executions</a:t>
            </a:r>
          </a:p>
          <a:p>
            <a:pPr marL="728314" indent="-728314">
              <a:buFont typeface="Wingdings" panose="05000000000000000000" pitchFamily="2" charset="2"/>
              <a:buChar char="Ø"/>
            </a:pPr>
            <a:r>
              <a:rPr lang="en-US" sz="1961" b="1">
                <a:latin typeface="+mn-lt"/>
              </a:rPr>
              <a:t>Expanded use cases: From primarily time window-</a:t>
            </a:r>
            <a:r>
              <a:rPr lang="en-US" sz="1961" b="1">
                <a:latin typeface="+mn-lt"/>
                <a:sym typeface="Wingdings" panose="05000000000000000000" pitchFamily="2" charset="2"/>
              </a:rPr>
              <a:t>oriented pipelines, to trigger-based on-demand for more flexible ETL and data integration orchestrations</a:t>
            </a:r>
          </a:p>
          <a:p>
            <a:pPr marL="728314" indent="-728314">
              <a:buFont typeface="Wingdings" panose="05000000000000000000" pitchFamily="2" charset="2"/>
              <a:buChar char="Ø"/>
            </a:pPr>
            <a:r>
              <a:rPr lang="en-US" sz="1961" b="1">
                <a:latin typeface="+mn-lt"/>
              </a:rPr>
              <a:t>(Coming in GA) UX pipeline and data transformation builder code-free experience</a:t>
            </a:r>
          </a:p>
          <a:p>
            <a:pPr marL="728314" indent="-728314">
              <a:buFont typeface="Wingdings" panose="05000000000000000000" pitchFamily="2" charset="2"/>
              <a:buChar char="Ø"/>
            </a:pPr>
            <a:endParaRPr lang="en-US" sz="1961" b="1">
              <a:latin typeface="+mn-lt"/>
            </a:endParaRPr>
          </a:p>
        </p:txBody>
      </p:sp>
    </p:spTree>
    <p:extLst>
      <p:ext uri="{BB962C8B-B14F-4D97-AF65-F5344CB8AC3E}">
        <p14:creationId xmlns:p14="http://schemas.microsoft.com/office/powerpoint/2010/main" val="1731166559"/>
      </p:ext>
    </p:extLst>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516" y="215255"/>
            <a:ext cx="11523015" cy="676321"/>
          </a:xfrm>
        </p:spPr>
        <p:txBody>
          <a:bodyPr/>
          <a:lstStyle/>
          <a:p>
            <a:r>
              <a:rPr lang="en-US" sz="3529" b="1">
                <a:solidFill>
                  <a:srgbClr val="0078D7"/>
                </a:solidFill>
              </a:rPr>
              <a:t>New ADF V2 Concepts</a:t>
            </a:r>
          </a:p>
        </p:txBody>
      </p:sp>
      <p:graphicFrame>
        <p:nvGraphicFramePr>
          <p:cNvPr id="5" name="Table 4"/>
          <p:cNvGraphicFramePr>
            <a:graphicFrameLocks noGrp="1"/>
          </p:cNvGraphicFramePr>
          <p:nvPr>
            <p:extLst/>
          </p:nvPr>
        </p:nvGraphicFramePr>
        <p:xfrm>
          <a:off x="351204" y="994707"/>
          <a:ext cx="11628292" cy="5708703"/>
        </p:xfrm>
        <a:graphic>
          <a:graphicData uri="http://schemas.openxmlformats.org/drawingml/2006/table">
            <a:tbl>
              <a:tblPr firstRow="1" bandRow="1">
                <a:tableStyleId>{5C22544A-7EE6-4342-B048-85BDC9FD1C3A}</a:tableStyleId>
              </a:tblPr>
              <a:tblGrid>
                <a:gridCol w="1768159">
                  <a:extLst>
                    <a:ext uri="{9D8B030D-6E8A-4147-A177-3AD203B41FA5}">
                      <a16:colId xmlns:a16="http://schemas.microsoft.com/office/drawing/2014/main" val="3064076189"/>
                    </a:ext>
                  </a:extLst>
                </a:gridCol>
                <a:gridCol w="5984036">
                  <a:extLst>
                    <a:ext uri="{9D8B030D-6E8A-4147-A177-3AD203B41FA5}">
                      <a16:colId xmlns:a16="http://schemas.microsoft.com/office/drawing/2014/main" val="415379260"/>
                    </a:ext>
                  </a:extLst>
                </a:gridCol>
                <a:gridCol w="3876097">
                  <a:extLst>
                    <a:ext uri="{9D8B030D-6E8A-4147-A177-3AD203B41FA5}">
                      <a16:colId xmlns:a16="http://schemas.microsoft.com/office/drawing/2014/main" val="3222632186"/>
                    </a:ext>
                  </a:extLst>
                </a:gridCol>
              </a:tblGrid>
              <a:tr h="363550">
                <a:tc>
                  <a:txBody>
                    <a:bodyPr/>
                    <a:lstStyle/>
                    <a:p>
                      <a:r>
                        <a:rPr lang="en-US" sz="1400" b="1"/>
                        <a:t>Concept</a:t>
                      </a:r>
                    </a:p>
                  </a:txBody>
                  <a:tcPr marL="89642" marR="89642" marT="44821" marB="44821"/>
                </a:tc>
                <a:tc>
                  <a:txBody>
                    <a:bodyPr/>
                    <a:lstStyle/>
                    <a:p>
                      <a:r>
                        <a:rPr lang="en-US" sz="1400" b="1"/>
                        <a:t>Description</a:t>
                      </a:r>
                    </a:p>
                  </a:txBody>
                  <a:tcPr marL="89642" marR="89642" marT="44821" marB="44821"/>
                </a:tc>
                <a:tc>
                  <a:txBody>
                    <a:bodyPr/>
                    <a:lstStyle/>
                    <a:p>
                      <a:r>
                        <a:rPr lang="en-US" sz="1400" b="1"/>
                        <a:t>Sample</a:t>
                      </a:r>
                    </a:p>
                  </a:txBody>
                  <a:tcPr marL="89642" marR="89642" marT="44821" marB="44821"/>
                </a:tc>
                <a:extLst>
                  <a:ext uri="{0D108BD9-81ED-4DB2-BD59-A6C34878D82A}">
                    <a16:rowId xmlns:a16="http://schemas.microsoft.com/office/drawing/2014/main" val="3196793586"/>
                  </a:ext>
                </a:extLst>
              </a:tr>
              <a:tr h="1344637">
                <a:tc>
                  <a:txBody>
                    <a:bodyPr/>
                    <a:lstStyle/>
                    <a:p>
                      <a:r>
                        <a:rPr lang="en-US" sz="1100" b="1"/>
                        <a:t>Control Flow</a:t>
                      </a:r>
                    </a:p>
                  </a:txBody>
                  <a:tcPr marL="89642" marR="89642" marT="44821" marB="44821"/>
                </a:tc>
                <a:tc>
                  <a:txBody>
                    <a:bodyPr/>
                    <a:lstStyle/>
                    <a:p>
                      <a:pPr rtl="0" fontAlgn="base"/>
                      <a:r>
                        <a:rPr lang="en-US" sz="1000" b="0" i="0" kern="1200">
                          <a:solidFill>
                            <a:schemeClr val="dk1"/>
                          </a:solidFill>
                          <a:effectLst/>
                          <a:latin typeface="+mn-lt"/>
                          <a:ea typeface="+mn-ea"/>
                          <a:cs typeface="+mn-cs"/>
                        </a:rPr>
                        <a:t>Orchestration of pipeline activities that includes chaining activities in a sequence, branching, conditional branching based on an expression, parameters that can be defined at the pipeline level and arguments passed while invoking the pipeline on demand or from a trigger. Also includes custom state passing and looping containers, I.e. For-each, Do-Until iterators.</a:t>
                      </a:r>
                      <a:endParaRPr lang="en-US" sz="1000"/>
                    </a:p>
                  </a:txBody>
                  <a:tcPr marL="89642" marR="89642" marT="44821" marB="44821"/>
                </a:tc>
                <a:tc>
                  <a:txBody>
                    <a:bodyPr/>
                    <a:lstStyle/>
                    <a:p>
                      <a:r>
                        <a:rPr lang="en-US" sz="1000"/>
                        <a:t>{ "name":"</a:t>
                      </a:r>
                      <a:r>
                        <a:rPr lang="en-US" sz="1000" err="1"/>
                        <a:t>MyForEachActivityName</a:t>
                      </a:r>
                      <a:r>
                        <a:rPr lang="en-US" sz="1000"/>
                        <a:t>",</a:t>
                      </a:r>
                    </a:p>
                    <a:p>
                      <a:r>
                        <a:rPr lang="en-US" sz="1000"/>
                        <a:t>"type":"</a:t>
                      </a:r>
                      <a:r>
                        <a:rPr lang="en-US" sz="1000" err="1"/>
                        <a:t>ForEach</a:t>
                      </a:r>
                      <a:r>
                        <a:rPr lang="en-US" sz="1000"/>
                        <a:t>",</a:t>
                      </a:r>
                    </a:p>
                    <a:p>
                      <a:r>
                        <a:rPr lang="en-US" sz="1000"/>
                        <a:t>"</a:t>
                      </a:r>
                      <a:r>
                        <a:rPr lang="en-US" sz="1000" err="1"/>
                        <a:t>typeProperties</a:t>
                      </a:r>
                      <a:r>
                        <a:rPr lang="en-US" sz="1000"/>
                        <a:t>":{ "</a:t>
                      </a:r>
                      <a:r>
                        <a:rPr lang="en-US" sz="1000" err="1"/>
                        <a:t>isSequential</a:t>
                      </a:r>
                      <a:r>
                        <a:rPr lang="en-US" sz="1000"/>
                        <a:t>":"true", "items":"@pipeline().</a:t>
                      </a:r>
                      <a:r>
                        <a:rPr lang="en-US" sz="1000" err="1"/>
                        <a:t>parameters.mySinkDatasetFolderPathCollection</a:t>
                      </a:r>
                      <a:r>
                        <a:rPr lang="en-US" sz="1000"/>
                        <a:t>",</a:t>
                      </a:r>
                    </a:p>
                    <a:p>
                      <a:r>
                        <a:rPr lang="en-US" sz="1000"/>
                        <a:t>"activities":[</a:t>
                      </a:r>
                    </a:p>
                    <a:p>
                      <a:r>
                        <a:rPr lang="en-US" sz="1000"/>
                        <a:t>{</a:t>
                      </a:r>
                    </a:p>
                    <a:p>
                      <a:r>
                        <a:rPr lang="en-US" sz="1000"/>
                        <a:t>"name":"</a:t>
                      </a:r>
                      <a:r>
                        <a:rPr lang="en-US" sz="1000" err="1"/>
                        <a:t>MyCopyActivity</a:t>
                      </a:r>
                      <a:r>
                        <a:rPr lang="en-US" sz="1000"/>
                        <a:t>", "</a:t>
                      </a:r>
                      <a:r>
                        <a:rPr lang="en-US" sz="1000" err="1"/>
                        <a:t>type":"Copy</a:t>
                      </a:r>
                      <a:r>
                        <a:rPr lang="en-US" sz="1000"/>
                        <a:t>", "</a:t>
                      </a:r>
                      <a:r>
                        <a:rPr lang="en-US" sz="1000" err="1"/>
                        <a:t>typeProperties</a:t>
                      </a:r>
                      <a:r>
                        <a:rPr lang="en-US" sz="1000"/>
                        <a:t>": …</a:t>
                      </a:r>
                      <a:endParaRPr lang="en-US" sz="1200"/>
                    </a:p>
                  </a:txBody>
                  <a:tcPr marL="89642" marR="89642" marT="44821" marB="44821"/>
                </a:tc>
                <a:extLst>
                  <a:ext uri="{0D108BD9-81ED-4DB2-BD59-A6C34878D82A}">
                    <a16:rowId xmlns:a16="http://schemas.microsoft.com/office/drawing/2014/main" val="723897018"/>
                  </a:ext>
                </a:extLst>
              </a:tr>
              <a:tr h="911365">
                <a:tc>
                  <a:txBody>
                    <a:bodyPr/>
                    <a:lstStyle/>
                    <a:p>
                      <a:r>
                        <a:rPr lang="en-US" sz="1100" b="1"/>
                        <a:t>Runs</a:t>
                      </a:r>
                    </a:p>
                  </a:txBody>
                  <a:tcPr marL="89642" marR="89642" marT="44821" marB="44821"/>
                </a:tc>
                <a:tc>
                  <a:txBody>
                    <a:bodyPr/>
                    <a:lstStyle/>
                    <a:p>
                      <a:r>
                        <a:rPr lang="en-US" sz="1000" b="0" i="0" kern="1200">
                          <a:solidFill>
                            <a:schemeClr val="dk1"/>
                          </a:solidFill>
                          <a:effectLst/>
                          <a:latin typeface="+mn-lt"/>
                          <a:ea typeface="+mn-ea"/>
                          <a:cs typeface="+mn-cs"/>
                        </a:rPr>
                        <a:t>A Run is an instance of the pipeline execution. Pipeline Runs are typically instantiated by passing the arguments to the parameters defined in the Pipelines. The arguments can be passed manually or properties created by the Triggers.</a:t>
                      </a:r>
                      <a:endParaRPr lang="en-US" sz="1100"/>
                    </a:p>
                  </a:txBody>
                  <a:tcPr marL="89642" marR="89642" marT="44821" marB="44821"/>
                </a:tc>
                <a:tc>
                  <a:txBody>
                    <a:bodyPr/>
                    <a:lstStyle/>
                    <a:p>
                      <a:r>
                        <a:rPr lang="nn-NO" sz="1100"/>
                        <a:t>POST </a:t>
                      </a:r>
                      <a:r>
                        <a:rPr lang="nn-NO" sz="1100">
                          <a:hlinkClick r:id="rId3"/>
                        </a:rPr>
                        <a:t>https://management.azure.com/subscriptions/&lt;subId&gt;/resourceGroups/&lt;resourceGroupName&gt;/providers/Microsoft.DataFactory/factories/&lt;dataFactoryName&gt;/pipelines/&lt;pipelineName&gt;/createRun?api-version=2017-03-01-preview</a:t>
                      </a:r>
                      <a:endParaRPr lang="en-US" sz="1100"/>
                    </a:p>
                  </a:txBody>
                  <a:tcPr marL="89642" marR="89642" marT="44821" marB="44821"/>
                </a:tc>
                <a:extLst>
                  <a:ext uri="{0D108BD9-81ED-4DB2-BD59-A6C34878D82A}">
                    <a16:rowId xmlns:a16="http://schemas.microsoft.com/office/drawing/2014/main" val="2600773135"/>
                  </a:ext>
                </a:extLst>
              </a:tr>
              <a:tr h="363550">
                <a:tc>
                  <a:txBody>
                    <a:bodyPr/>
                    <a:lstStyle/>
                    <a:p>
                      <a:r>
                        <a:rPr lang="en-US" sz="1000" b="1"/>
                        <a:t>Activity Logs</a:t>
                      </a: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a:t>Every activity execution in a pipeline generates activity start and activity end logs event</a:t>
                      </a:r>
                    </a:p>
                  </a:txBody>
                  <a:tcPr marL="89642" marR="89642" marT="44821" marB="44821"/>
                </a:tc>
                <a:tc>
                  <a:txBody>
                    <a:bodyPr/>
                    <a:lstStyle/>
                    <a:p>
                      <a:endParaRPr lang="en-US" sz="1100"/>
                    </a:p>
                  </a:txBody>
                  <a:tcPr marL="89642" marR="89642" marT="44821" marB="44821"/>
                </a:tc>
                <a:extLst>
                  <a:ext uri="{0D108BD9-81ED-4DB2-BD59-A6C34878D82A}">
                    <a16:rowId xmlns:a16="http://schemas.microsoft.com/office/drawing/2014/main" val="664312852"/>
                  </a:ext>
                </a:extLst>
              </a:tr>
              <a:tr h="53785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b="1"/>
                        <a:t>Integration Runtime</a:t>
                      </a: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a:t>Replaces DMG as a way to move &amp; process data in Azure PaaS Services, self-hosted or on </a:t>
                      </a:r>
                      <a:r>
                        <a:rPr lang="en-US" sz="1000" err="1"/>
                        <a:t>prem</a:t>
                      </a:r>
                      <a:r>
                        <a:rPr lang="en-US" sz="1000"/>
                        <a:t> or IaaS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000"/>
                        <a:t>Works with VNETs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000"/>
                        <a:t>Enables SSIS package execution</a:t>
                      </a:r>
                    </a:p>
                  </a:txBody>
                  <a:tcPr marL="89642" marR="89642" marT="44821" marB="44821"/>
                </a:tc>
                <a:tc>
                  <a:txBody>
                    <a:bodyPr/>
                    <a:lstStyle/>
                    <a:p>
                      <a:r>
                        <a:rPr lang="en-US" sz="1000"/>
                        <a:t>Set-AzureRmDataFactoryV2IntegrationRuntime -Name $</a:t>
                      </a:r>
                      <a:r>
                        <a:rPr lang="en-US" sz="1000" err="1"/>
                        <a:t>integrationRuntimeName</a:t>
                      </a:r>
                      <a:r>
                        <a:rPr lang="en-US" sz="1000"/>
                        <a:t> -Type </a:t>
                      </a:r>
                      <a:r>
                        <a:rPr lang="en-US" sz="1000" err="1"/>
                        <a:t>SelfHosted</a:t>
                      </a:r>
                      <a:endParaRPr lang="en-US" sz="400"/>
                    </a:p>
                  </a:txBody>
                  <a:tcPr marL="89642" marR="89642" marT="44821" marB="44821"/>
                </a:tc>
                <a:extLst>
                  <a:ext uri="{0D108BD9-81ED-4DB2-BD59-A6C34878D82A}">
                    <a16:rowId xmlns:a16="http://schemas.microsoft.com/office/drawing/2014/main" val="1389221342"/>
                  </a:ext>
                </a:extLst>
              </a:tr>
              <a:tr h="2121539">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b="1"/>
                        <a:t>Scheduling</a:t>
                      </a: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a:t>Flexible Scheduling</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000"/>
                        <a:t>Wall-clock scheduling</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000"/>
                        <a:t>Event-based triggers</a:t>
                      </a:r>
                    </a:p>
                  </a:txBody>
                  <a:tcPr marL="89642" marR="89642" marT="44821" marB="44821"/>
                </a:tc>
                <a:tc>
                  <a:txBody>
                    <a:bodyPr/>
                    <a:lstStyle/>
                    <a:p>
                      <a:pPr rtl="0" fontAlgn="base"/>
                      <a:r>
                        <a:rPr lang="en-US" sz="800" b="0" i="0" kern="1200">
                          <a:solidFill>
                            <a:schemeClr val="dk1"/>
                          </a:solidFill>
                          <a:effectLst/>
                          <a:latin typeface="+mn-lt"/>
                          <a:ea typeface="+mn-ea"/>
                          <a:cs typeface="+mn-cs"/>
                        </a:rPr>
                        <a:t>"type": "</a:t>
                      </a:r>
                      <a:r>
                        <a:rPr lang="en-US" sz="800" b="0" i="0" kern="1200" err="1">
                          <a:solidFill>
                            <a:schemeClr val="dk1"/>
                          </a:solidFill>
                          <a:effectLst/>
                          <a:latin typeface="+mn-lt"/>
                          <a:ea typeface="+mn-ea"/>
                          <a:cs typeface="+mn-cs"/>
                        </a:rPr>
                        <a:t>ScheduleTrigger</a:t>
                      </a:r>
                      <a:r>
                        <a:rPr lang="en-US" sz="800" b="0" i="0" kern="1200">
                          <a:solidFill>
                            <a:schemeClr val="dk1"/>
                          </a:solidFill>
                          <a:effectLst/>
                          <a:latin typeface="+mn-lt"/>
                          <a:ea typeface="+mn-ea"/>
                          <a:cs typeface="+mn-cs"/>
                        </a:rPr>
                        <a:t>", </a:t>
                      </a:r>
                    </a:p>
                    <a:p>
                      <a:pPr rtl="0" fontAlgn="base"/>
                      <a:r>
                        <a:rPr lang="en-US" sz="800" b="0" i="0" kern="1200">
                          <a:solidFill>
                            <a:schemeClr val="dk1"/>
                          </a:solidFill>
                          <a:effectLst/>
                          <a:latin typeface="+mn-lt"/>
                          <a:ea typeface="+mn-ea"/>
                          <a:cs typeface="+mn-cs"/>
                        </a:rPr>
                        <a:t>    "</a:t>
                      </a:r>
                      <a:r>
                        <a:rPr lang="en-US" sz="800" b="0" i="0" kern="1200" err="1">
                          <a:solidFill>
                            <a:schemeClr val="dk1"/>
                          </a:solidFill>
                          <a:effectLst/>
                          <a:latin typeface="+mn-lt"/>
                          <a:ea typeface="+mn-ea"/>
                          <a:cs typeface="+mn-cs"/>
                        </a:rPr>
                        <a:t>typeProperties</a:t>
                      </a:r>
                      <a:r>
                        <a:rPr lang="en-US" sz="800" b="0" i="0" kern="1200">
                          <a:solidFill>
                            <a:schemeClr val="dk1"/>
                          </a:solidFill>
                          <a:effectLst/>
                          <a:latin typeface="+mn-lt"/>
                          <a:ea typeface="+mn-ea"/>
                          <a:cs typeface="+mn-cs"/>
                        </a:rPr>
                        <a:t>": { </a:t>
                      </a:r>
                    </a:p>
                    <a:p>
                      <a:pPr rtl="0" fontAlgn="base"/>
                      <a:r>
                        <a:rPr lang="en-US" sz="800" b="0" i="0" kern="1200">
                          <a:solidFill>
                            <a:schemeClr val="dk1"/>
                          </a:solidFill>
                          <a:effectLst/>
                          <a:latin typeface="+mn-lt"/>
                          <a:ea typeface="+mn-ea"/>
                          <a:cs typeface="+mn-cs"/>
                        </a:rPr>
                        <a:t>      "recurrence": { </a:t>
                      </a:r>
                    </a:p>
                    <a:p>
                      <a:pPr rtl="0" fontAlgn="base"/>
                      <a:r>
                        <a:rPr lang="en-US" sz="800" b="0" i="0" kern="1200">
                          <a:solidFill>
                            <a:schemeClr val="dk1"/>
                          </a:solidFill>
                          <a:effectLst/>
                          <a:latin typeface="+mn-lt"/>
                          <a:ea typeface="+mn-ea"/>
                          <a:cs typeface="+mn-cs"/>
                        </a:rPr>
                        <a:t>        "frequency": &lt;&lt;Minute, Hour, Day, Week, Year&gt;&gt;, </a:t>
                      </a:r>
                    </a:p>
                    <a:p>
                      <a:pPr rtl="0" fontAlgn="base"/>
                      <a:r>
                        <a:rPr lang="en-US" sz="800" b="0" i="0" kern="1200">
                          <a:solidFill>
                            <a:schemeClr val="dk1"/>
                          </a:solidFill>
                          <a:effectLst/>
                          <a:latin typeface="+mn-lt"/>
                          <a:ea typeface="+mn-ea"/>
                          <a:cs typeface="+mn-cs"/>
                        </a:rPr>
                        <a:t>        "interval": &lt;&lt;</a:t>
                      </a:r>
                      <a:r>
                        <a:rPr lang="en-US" sz="800" b="0" i="0" kern="1200" err="1">
                          <a:solidFill>
                            <a:schemeClr val="dk1"/>
                          </a:solidFill>
                          <a:effectLst/>
                          <a:latin typeface="+mn-lt"/>
                          <a:ea typeface="+mn-ea"/>
                          <a:cs typeface="+mn-cs"/>
                        </a:rPr>
                        <a:t>int</a:t>
                      </a:r>
                      <a:r>
                        <a:rPr lang="en-US" sz="800" b="0" i="0" kern="1200">
                          <a:solidFill>
                            <a:schemeClr val="dk1"/>
                          </a:solidFill>
                          <a:effectLst/>
                          <a:latin typeface="+mn-lt"/>
                          <a:ea typeface="+mn-ea"/>
                          <a:cs typeface="+mn-cs"/>
                        </a:rPr>
                        <a:t>&gt;&gt;,             // optional, how often to fire (default to 1) </a:t>
                      </a:r>
                    </a:p>
                    <a:p>
                      <a:pPr rtl="0" fontAlgn="base"/>
                      <a:r>
                        <a:rPr lang="en-US" sz="800" b="0" i="0" kern="1200">
                          <a:solidFill>
                            <a:schemeClr val="dk1"/>
                          </a:solidFill>
                          <a:effectLst/>
                          <a:latin typeface="+mn-lt"/>
                          <a:ea typeface="+mn-ea"/>
                          <a:cs typeface="+mn-cs"/>
                        </a:rPr>
                        <a:t>        "</a:t>
                      </a:r>
                      <a:r>
                        <a:rPr lang="en-US" sz="800" b="0" i="0" kern="1200" err="1">
                          <a:solidFill>
                            <a:schemeClr val="dk1"/>
                          </a:solidFill>
                          <a:effectLst/>
                          <a:latin typeface="+mn-lt"/>
                          <a:ea typeface="+mn-ea"/>
                          <a:cs typeface="+mn-cs"/>
                        </a:rPr>
                        <a:t>startTime</a:t>
                      </a:r>
                      <a:r>
                        <a:rPr lang="en-US" sz="800" b="0" i="0" kern="1200">
                          <a:solidFill>
                            <a:schemeClr val="dk1"/>
                          </a:solidFill>
                          <a:effectLst/>
                          <a:latin typeface="+mn-lt"/>
                          <a:ea typeface="+mn-ea"/>
                          <a:cs typeface="+mn-cs"/>
                        </a:rPr>
                        <a:t>": &lt;&lt;datetime&gt;&gt;, </a:t>
                      </a:r>
                    </a:p>
                    <a:p>
                      <a:pPr rtl="0" fontAlgn="base"/>
                      <a:r>
                        <a:rPr lang="en-US" sz="800" b="0" i="0" kern="1200">
                          <a:solidFill>
                            <a:schemeClr val="dk1"/>
                          </a:solidFill>
                          <a:effectLst/>
                          <a:latin typeface="+mn-lt"/>
                          <a:ea typeface="+mn-ea"/>
                          <a:cs typeface="+mn-cs"/>
                        </a:rPr>
                        <a:t>        "</a:t>
                      </a:r>
                      <a:r>
                        <a:rPr lang="en-US" sz="800" b="0" i="0" kern="1200" err="1">
                          <a:solidFill>
                            <a:schemeClr val="dk1"/>
                          </a:solidFill>
                          <a:effectLst/>
                          <a:latin typeface="+mn-lt"/>
                          <a:ea typeface="+mn-ea"/>
                          <a:cs typeface="+mn-cs"/>
                        </a:rPr>
                        <a:t>endTime</a:t>
                      </a:r>
                      <a:r>
                        <a:rPr lang="en-US" sz="800" b="0" i="0" kern="1200">
                          <a:solidFill>
                            <a:schemeClr val="dk1"/>
                          </a:solidFill>
                          <a:effectLst/>
                          <a:latin typeface="+mn-lt"/>
                          <a:ea typeface="+mn-ea"/>
                          <a:cs typeface="+mn-cs"/>
                        </a:rPr>
                        <a:t>": &lt;&lt;datetime&gt;&gt;, </a:t>
                      </a:r>
                    </a:p>
                    <a:p>
                      <a:pPr rtl="0" fontAlgn="base"/>
                      <a:r>
                        <a:rPr lang="en-US" sz="800" b="0" i="0" kern="1200">
                          <a:solidFill>
                            <a:schemeClr val="dk1"/>
                          </a:solidFill>
                          <a:effectLst/>
                          <a:latin typeface="+mn-lt"/>
                          <a:ea typeface="+mn-ea"/>
                          <a:cs typeface="+mn-cs"/>
                        </a:rPr>
                        <a:t>        "</a:t>
                      </a:r>
                      <a:r>
                        <a:rPr lang="en-US" sz="800" b="0" i="0" kern="1200" err="1">
                          <a:solidFill>
                            <a:schemeClr val="dk1"/>
                          </a:solidFill>
                          <a:effectLst/>
                          <a:latin typeface="+mn-lt"/>
                          <a:ea typeface="+mn-ea"/>
                          <a:cs typeface="+mn-cs"/>
                        </a:rPr>
                        <a:t>timeZone</a:t>
                      </a:r>
                      <a:r>
                        <a:rPr lang="en-US" sz="800" b="0" i="0" kern="1200">
                          <a:solidFill>
                            <a:schemeClr val="dk1"/>
                          </a:solidFill>
                          <a:effectLst/>
                          <a:latin typeface="+mn-lt"/>
                          <a:ea typeface="+mn-ea"/>
                          <a:cs typeface="+mn-cs"/>
                        </a:rPr>
                        <a:t>": &lt;&lt;default UTC&gt;&gt; </a:t>
                      </a:r>
                    </a:p>
                    <a:p>
                      <a:pPr rtl="0" fontAlgn="base"/>
                      <a:r>
                        <a:rPr lang="en-US" sz="800" b="0" i="0" kern="1200">
                          <a:solidFill>
                            <a:schemeClr val="dk1"/>
                          </a:solidFill>
                          <a:effectLst/>
                          <a:latin typeface="+mn-lt"/>
                          <a:ea typeface="+mn-ea"/>
                          <a:cs typeface="+mn-cs"/>
                        </a:rPr>
                        <a:t>        "schedule": {                    // optional (advanced scheduling specifics) </a:t>
                      </a:r>
                    </a:p>
                    <a:p>
                      <a:pPr rtl="0" fontAlgn="base"/>
                      <a:r>
                        <a:rPr lang="en-US" sz="800" b="0" i="0" kern="1200">
                          <a:solidFill>
                            <a:schemeClr val="dk1"/>
                          </a:solidFill>
                          <a:effectLst/>
                          <a:latin typeface="+mn-lt"/>
                          <a:ea typeface="+mn-ea"/>
                          <a:cs typeface="+mn-cs"/>
                        </a:rPr>
                        <a:t>          "hours": [&lt;&lt;0-24&gt;&gt;], </a:t>
                      </a:r>
                    </a:p>
                    <a:p>
                      <a:pPr rtl="0" fontAlgn="base"/>
                      <a:r>
                        <a:rPr lang="en-US" sz="800" b="0" i="0" kern="1200">
                          <a:solidFill>
                            <a:schemeClr val="dk1"/>
                          </a:solidFill>
                          <a:effectLst/>
                          <a:latin typeface="+mn-lt"/>
                          <a:ea typeface="+mn-ea"/>
                          <a:cs typeface="+mn-cs"/>
                        </a:rPr>
                        <a:t>          "</a:t>
                      </a:r>
                      <a:r>
                        <a:rPr lang="en-US" sz="800" b="0" i="0" kern="1200" err="1">
                          <a:solidFill>
                            <a:schemeClr val="dk1"/>
                          </a:solidFill>
                          <a:effectLst/>
                          <a:latin typeface="+mn-lt"/>
                          <a:ea typeface="+mn-ea"/>
                          <a:cs typeface="+mn-cs"/>
                        </a:rPr>
                        <a:t>weekDays</a:t>
                      </a:r>
                      <a:r>
                        <a:rPr lang="en-US" sz="800" b="0" i="0" kern="1200">
                          <a:solidFill>
                            <a:schemeClr val="dk1"/>
                          </a:solidFill>
                          <a:effectLst/>
                          <a:latin typeface="+mn-lt"/>
                          <a:ea typeface="+mn-ea"/>
                          <a:cs typeface="+mn-cs"/>
                        </a:rPr>
                        <a:t>": ": [&lt;&lt;Monday-Sunday&gt;&gt;], </a:t>
                      </a:r>
                    </a:p>
                    <a:p>
                      <a:pPr rtl="0" fontAlgn="base"/>
                      <a:r>
                        <a:rPr lang="en-US" sz="800" b="0" i="0" kern="1200">
                          <a:solidFill>
                            <a:schemeClr val="dk1"/>
                          </a:solidFill>
                          <a:effectLst/>
                          <a:latin typeface="+mn-lt"/>
                          <a:ea typeface="+mn-ea"/>
                          <a:cs typeface="+mn-cs"/>
                        </a:rPr>
                        <a:t>          "minutes": [&lt;&lt;0-60&gt;&gt;], </a:t>
                      </a:r>
                    </a:p>
                    <a:p>
                      <a:pPr rtl="0" fontAlgn="base"/>
                      <a:r>
                        <a:rPr lang="en-US" sz="800" b="0" i="0" kern="1200">
                          <a:solidFill>
                            <a:schemeClr val="dk1"/>
                          </a:solidFill>
                          <a:effectLst/>
                          <a:latin typeface="+mn-lt"/>
                          <a:ea typeface="+mn-ea"/>
                          <a:cs typeface="+mn-cs"/>
                        </a:rPr>
                        <a:t>          "</a:t>
                      </a:r>
                      <a:r>
                        <a:rPr lang="en-US" sz="800" b="0" i="0" kern="1200" err="1">
                          <a:solidFill>
                            <a:schemeClr val="dk1"/>
                          </a:solidFill>
                          <a:effectLst/>
                          <a:latin typeface="+mn-lt"/>
                          <a:ea typeface="+mn-ea"/>
                          <a:cs typeface="+mn-cs"/>
                        </a:rPr>
                        <a:t>monthDays</a:t>
                      </a:r>
                      <a:r>
                        <a:rPr lang="en-US" sz="800" b="0" i="0" kern="1200">
                          <a:solidFill>
                            <a:schemeClr val="dk1"/>
                          </a:solidFill>
                          <a:effectLst/>
                          <a:latin typeface="+mn-lt"/>
                          <a:ea typeface="+mn-ea"/>
                          <a:cs typeface="+mn-cs"/>
                        </a:rPr>
                        <a:t>": [&lt;&lt;1-31&gt;&gt;], </a:t>
                      </a:r>
                    </a:p>
                    <a:p>
                      <a:pPr rtl="0" fontAlgn="base"/>
                      <a:r>
                        <a:rPr lang="en-US" sz="800" b="0" i="0" kern="1200">
                          <a:solidFill>
                            <a:schemeClr val="dk1"/>
                          </a:solidFill>
                          <a:effectLst/>
                          <a:latin typeface="+mn-lt"/>
                          <a:ea typeface="+mn-ea"/>
                          <a:cs typeface="+mn-cs"/>
                        </a:rPr>
                        <a:t>          "</a:t>
                      </a:r>
                      <a:r>
                        <a:rPr lang="en-US" sz="800" b="0" i="0" kern="1200" err="1">
                          <a:solidFill>
                            <a:schemeClr val="dk1"/>
                          </a:solidFill>
                          <a:effectLst/>
                          <a:latin typeface="+mn-lt"/>
                          <a:ea typeface="+mn-ea"/>
                          <a:cs typeface="+mn-cs"/>
                        </a:rPr>
                        <a:t>monthlyOccurences</a:t>
                      </a:r>
                      <a:r>
                        <a:rPr lang="en-US" sz="800" b="0" i="0" kern="1200">
                          <a:solidFill>
                            <a:schemeClr val="dk1"/>
                          </a:solidFill>
                          <a:effectLst/>
                          <a:latin typeface="+mn-lt"/>
                          <a:ea typeface="+mn-ea"/>
                          <a:cs typeface="+mn-cs"/>
                        </a:rPr>
                        <a:t>": [ </a:t>
                      </a:r>
                    </a:p>
                    <a:p>
                      <a:pPr rtl="0" fontAlgn="base"/>
                      <a:r>
                        <a:rPr lang="en-US" sz="800" b="0" i="0" kern="1200">
                          <a:solidFill>
                            <a:schemeClr val="dk1"/>
                          </a:solidFill>
                          <a:effectLst/>
                          <a:latin typeface="+mn-lt"/>
                          <a:ea typeface="+mn-ea"/>
                          <a:cs typeface="+mn-cs"/>
                        </a:rPr>
                        <a:t>               { </a:t>
                      </a:r>
                    </a:p>
                    <a:p>
                      <a:pPr rtl="0" fontAlgn="base"/>
                      <a:r>
                        <a:rPr lang="en-US" sz="800" b="0" i="0" kern="1200">
                          <a:solidFill>
                            <a:schemeClr val="dk1"/>
                          </a:solidFill>
                          <a:effectLst/>
                          <a:latin typeface="+mn-lt"/>
                          <a:ea typeface="+mn-ea"/>
                          <a:cs typeface="+mn-cs"/>
                        </a:rPr>
                        <a:t>                    "day": &lt;&lt;Monday-Sunday&gt;&gt;, </a:t>
                      </a:r>
                    </a:p>
                    <a:p>
                      <a:pPr rtl="0" fontAlgn="base"/>
                      <a:r>
                        <a:rPr lang="en-US" sz="800" b="0" i="0" kern="1200">
                          <a:solidFill>
                            <a:schemeClr val="dk1"/>
                          </a:solidFill>
                          <a:effectLst/>
                          <a:latin typeface="+mn-lt"/>
                          <a:ea typeface="+mn-ea"/>
                          <a:cs typeface="+mn-cs"/>
                        </a:rPr>
                        <a:t>                    "occurrence": &lt;&lt;1-5&gt;&gt; </a:t>
                      </a:r>
                    </a:p>
                  </a:txBody>
                  <a:tcPr marL="89642" marR="89642" marT="44821" marB="44821"/>
                </a:tc>
                <a:extLst>
                  <a:ext uri="{0D108BD9-81ED-4DB2-BD59-A6C34878D82A}">
                    <a16:rowId xmlns:a16="http://schemas.microsoft.com/office/drawing/2014/main" val="57243917"/>
                  </a:ext>
                </a:extLst>
              </a:tr>
            </a:tbl>
          </a:graphicData>
        </a:graphic>
      </p:graphicFrame>
    </p:spTree>
    <p:extLst>
      <p:ext uri="{BB962C8B-B14F-4D97-AF65-F5344CB8AC3E}">
        <p14:creationId xmlns:p14="http://schemas.microsoft.com/office/powerpoint/2010/main" val="3685534420"/>
      </p:ext>
    </p:extLst>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516" y="215255"/>
            <a:ext cx="11523015" cy="676321"/>
          </a:xfrm>
        </p:spPr>
        <p:txBody>
          <a:bodyPr/>
          <a:lstStyle/>
          <a:p>
            <a:r>
              <a:rPr lang="en-US" sz="3529" b="1">
                <a:solidFill>
                  <a:srgbClr val="0078D7"/>
                </a:solidFill>
              </a:rPr>
              <a:t>New ADF V2 Concepts</a:t>
            </a:r>
          </a:p>
        </p:txBody>
      </p:sp>
      <p:graphicFrame>
        <p:nvGraphicFramePr>
          <p:cNvPr id="5" name="Table 4"/>
          <p:cNvGraphicFramePr>
            <a:graphicFrameLocks noGrp="1"/>
          </p:cNvGraphicFramePr>
          <p:nvPr>
            <p:extLst/>
          </p:nvPr>
        </p:nvGraphicFramePr>
        <p:xfrm>
          <a:off x="480228" y="994707"/>
          <a:ext cx="11499268" cy="5366310"/>
        </p:xfrm>
        <a:graphic>
          <a:graphicData uri="http://schemas.openxmlformats.org/drawingml/2006/table">
            <a:tbl>
              <a:tblPr firstRow="1" bandRow="1">
                <a:tableStyleId>{5C22544A-7EE6-4342-B048-85BDC9FD1C3A}</a:tableStyleId>
              </a:tblPr>
              <a:tblGrid>
                <a:gridCol w="2028190">
                  <a:extLst>
                    <a:ext uri="{9D8B030D-6E8A-4147-A177-3AD203B41FA5}">
                      <a16:colId xmlns:a16="http://schemas.microsoft.com/office/drawing/2014/main" val="3064076189"/>
                    </a:ext>
                  </a:extLst>
                </a:gridCol>
                <a:gridCol w="5594981">
                  <a:extLst>
                    <a:ext uri="{9D8B030D-6E8A-4147-A177-3AD203B41FA5}">
                      <a16:colId xmlns:a16="http://schemas.microsoft.com/office/drawing/2014/main" val="415379260"/>
                    </a:ext>
                  </a:extLst>
                </a:gridCol>
                <a:gridCol w="3876097">
                  <a:extLst>
                    <a:ext uri="{9D8B030D-6E8A-4147-A177-3AD203B41FA5}">
                      <a16:colId xmlns:a16="http://schemas.microsoft.com/office/drawing/2014/main" val="3222632186"/>
                    </a:ext>
                  </a:extLst>
                </a:gridCol>
              </a:tblGrid>
              <a:tr h="363550">
                <a:tc>
                  <a:txBody>
                    <a:bodyPr/>
                    <a:lstStyle/>
                    <a:p>
                      <a:r>
                        <a:rPr lang="en-US" sz="1400" b="1"/>
                        <a:t>Concept</a:t>
                      </a:r>
                    </a:p>
                  </a:txBody>
                  <a:tcPr marL="89642" marR="89642" marT="44821" marB="44821"/>
                </a:tc>
                <a:tc>
                  <a:txBody>
                    <a:bodyPr/>
                    <a:lstStyle/>
                    <a:p>
                      <a:r>
                        <a:rPr lang="en-US" sz="1400" b="1"/>
                        <a:t>Description</a:t>
                      </a:r>
                    </a:p>
                  </a:txBody>
                  <a:tcPr marL="89642" marR="89642" marT="44821" marB="44821"/>
                </a:tc>
                <a:tc>
                  <a:txBody>
                    <a:bodyPr/>
                    <a:lstStyle/>
                    <a:p>
                      <a:r>
                        <a:rPr lang="en-US" sz="1400" b="1"/>
                        <a:t>Sample</a:t>
                      </a:r>
                    </a:p>
                  </a:txBody>
                  <a:tcPr marL="89642" marR="89642" marT="44821" marB="44821"/>
                </a:tc>
                <a:extLst>
                  <a:ext uri="{0D108BD9-81ED-4DB2-BD59-A6C34878D82A}">
                    <a16:rowId xmlns:a16="http://schemas.microsoft.com/office/drawing/2014/main" val="3196793586"/>
                  </a:ext>
                </a:extLst>
              </a:tr>
              <a:tr h="582676">
                <a:tc>
                  <a:txBody>
                    <a:bodyPr/>
                    <a:lstStyle/>
                    <a:p>
                      <a:r>
                        <a:rPr lang="en-US" sz="1400" b="1"/>
                        <a:t>On-Demand Execution</a:t>
                      </a:r>
                    </a:p>
                  </a:txBody>
                  <a:tcPr marL="89642" marR="89642" marT="44821" marB="44821"/>
                </a:tc>
                <a:tc>
                  <a:txBody>
                    <a:bodyPr/>
                    <a:lstStyle/>
                    <a:p>
                      <a:pPr rtl="0" fontAlgn="base"/>
                      <a:r>
                        <a:rPr lang="en-US" sz="1100" b="0" i="0" kern="1200">
                          <a:solidFill>
                            <a:schemeClr val="dk1"/>
                          </a:solidFill>
                          <a:effectLst/>
                          <a:latin typeface="+mn-lt"/>
                          <a:ea typeface="+mn-ea"/>
                          <a:cs typeface="+mn-cs"/>
                        </a:rPr>
                        <a:t>Instantiate a pipeline by passing arguments as parameters defined in a pipeline and execute from script / REST / API.</a:t>
                      </a:r>
                    </a:p>
                  </a:txBody>
                  <a:tcPr marL="89642" marR="89642" marT="44821" marB="44821"/>
                </a:tc>
                <a:tc>
                  <a:txBody>
                    <a:bodyPr/>
                    <a:lstStyle/>
                    <a:p>
                      <a:r>
                        <a:rPr lang="en-US" sz="1100"/>
                        <a:t>Invoke-AzureRmDataFactoryV2PipelineRun -</a:t>
                      </a:r>
                      <a:r>
                        <a:rPr lang="en-US" sz="1100" err="1"/>
                        <a:t>DataFactory</a:t>
                      </a:r>
                      <a:r>
                        <a:rPr lang="en-US" sz="1100"/>
                        <a:t> $</a:t>
                      </a:r>
                      <a:r>
                        <a:rPr lang="en-US" sz="1100" err="1"/>
                        <a:t>df</a:t>
                      </a:r>
                      <a:r>
                        <a:rPr lang="en-US" sz="1100"/>
                        <a:t> -</a:t>
                      </a:r>
                      <a:r>
                        <a:rPr lang="en-US" sz="1100" err="1"/>
                        <a:t>PipelineName</a:t>
                      </a:r>
                      <a:r>
                        <a:rPr lang="en-US" sz="1100"/>
                        <a:t> "Adfv2QuickStartPipeline" -</a:t>
                      </a:r>
                      <a:r>
                        <a:rPr lang="en-US" sz="1100" err="1"/>
                        <a:t>ParameterFile</a:t>
                      </a:r>
                      <a:r>
                        <a:rPr lang="en-US" sz="1100"/>
                        <a:t> .\</a:t>
                      </a:r>
                      <a:r>
                        <a:rPr lang="en-US" sz="1100" err="1"/>
                        <a:t>PipelineParameters.json</a:t>
                      </a:r>
                      <a:endParaRPr lang="en-US" sz="1400"/>
                    </a:p>
                  </a:txBody>
                  <a:tcPr marL="89642" marR="89642" marT="44821" marB="44821"/>
                </a:tc>
                <a:extLst>
                  <a:ext uri="{0D108BD9-81ED-4DB2-BD59-A6C34878D82A}">
                    <a16:rowId xmlns:a16="http://schemas.microsoft.com/office/drawing/2014/main" val="723897018"/>
                  </a:ext>
                </a:extLst>
              </a:tr>
              <a:tr h="1240054">
                <a:tc>
                  <a:txBody>
                    <a:bodyPr/>
                    <a:lstStyle/>
                    <a:p>
                      <a:r>
                        <a:rPr lang="en-US" sz="1400" b="1"/>
                        <a:t>Parameters</a:t>
                      </a:r>
                    </a:p>
                  </a:txBody>
                  <a:tcPr marL="89642" marR="89642" marT="44821" marB="44821"/>
                </a:tc>
                <a:tc>
                  <a:txBody>
                    <a:bodyPr/>
                    <a:lstStyle/>
                    <a:p>
                      <a:pPr rtl="0" fontAlgn="base"/>
                      <a:r>
                        <a:rPr lang="en-US" sz="1100" b="0" i="0" kern="1200">
                          <a:solidFill>
                            <a:schemeClr val="dk1"/>
                          </a:solidFill>
                          <a:effectLst/>
                          <a:latin typeface="+mn-lt"/>
                          <a:ea typeface="+mn-ea"/>
                          <a:cs typeface="+mn-cs"/>
                        </a:rPr>
                        <a:t>Name-value pairs defined in the pipeline. Arguments for the defined parameters are passed during execution from the run context created by a Trigger or pipeline executed manually. Activities within the pipeline consume the parameter values.  </a:t>
                      </a:r>
                    </a:p>
                    <a:p>
                      <a:pPr rtl="0" fontAlgn="base"/>
                      <a:r>
                        <a:rPr lang="en-US" sz="1100" b="0" i="0" kern="1200">
                          <a:solidFill>
                            <a:schemeClr val="dk1"/>
                          </a:solidFill>
                          <a:effectLst/>
                          <a:latin typeface="+mn-lt"/>
                          <a:ea typeface="+mn-ea"/>
                          <a:cs typeface="+mn-cs"/>
                        </a:rPr>
                        <a:t>A </a:t>
                      </a:r>
                      <a:r>
                        <a:rPr lang="en-US" sz="1100" b="1" i="0" kern="1200">
                          <a:solidFill>
                            <a:schemeClr val="dk1"/>
                          </a:solidFill>
                          <a:effectLst/>
                          <a:latin typeface="+mn-lt"/>
                          <a:ea typeface="+mn-ea"/>
                          <a:cs typeface="+mn-cs"/>
                        </a:rPr>
                        <a:t>Dataset </a:t>
                      </a:r>
                      <a:r>
                        <a:rPr lang="en-US" sz="1100" b="0" i="0" kern="1200">
                          <a:solidFill>
                            <a:schemeClr val="dk1"/>
                          </a:solidFill>
                          <a:effectLst/>
                          <a:latin typeface="+mn-lt"/>
                          <a:ea typeface="+mn-ea"/>
                          <a:cs typeface="+mn-cs"/>
                        </a:rPr>
                        <a:t>is a</a:t>
                      </a:r>
                      <a:r>
                        <a:rPr lang="en-US" sz="1100" b="1" i="0" kern="1200">
                          <a:solidFill>
                            <a:schemeClr val="dk1"/>
                          </a:solidFill>
                          <a:effectLst/>
                          <a:latin typeface="+mn-lt"/>
                          <a:ea typeface="+mn-ea"/>
                          <a:cs typeface="+mn-cs"/>
                        </a:rPr>
                        <a:t> </a:t>
                      </a:r>
                      <a:r>
                        <a:rPr lang="en-US" sz="1100" b="0" i="0" kern="1200">
                          <a:solidFill>
                            <a:schemeClr val="dk1"/>
                          </a:solidFill>
                          <a:effectLst/>
                          <a:latin typeface="+mn-lt"/>
                          <a:ea typeface="+mn-ea"/>
                          <a:cs typeface="+mn-cs"/>
                        </a:rPr>
                        <a:t>strongly typed parameter and a reusable/referenceable entity. An activity can reference datasets and can consume the properties defined in the Dataset definition </a:t>
                      </a:r>
                    </a:p>
                    <a:p>
                      <a:pPr rtl="0" fontAlgn="base"/>
                      <a:r>
                        <a:rPr lang="en-US" sz="1100" b="0" i="0" kern="1200">
                          <a:solidFill>
                            <a:schemeClr val="dk1"/>
                          </a:solidFill>
                          <a:effectLst/>
                          <a:latin typeface="+mn-lt"/>
                          <a:ea typeface="+mn-ea"/>
                          <a:cs typeface="+mn-cs"/>
                        </a:rPr>
                        <a:t>A </a:t>
                      </a:r>
                      <a:r>
                        <a:rPr lang="en-US" sz="1100" b="1" i="0" kern="1200">
                          <a:solidFill>
                            <a:schemeClr val="dk1"/>
                          </a:solidFill>
                          <a:effectLst/>
                          <a:latin typeface="+mn-lt"/>
                          <a:ea typeface="+mn-ea"/>
                          <a:cs typeface="+mn-cs"/>
                        </a:rPr>
                        <a:t>Linked Service</a:t>
                      </a:r>
                      <a:r>
                        <a:rPr lang="en-US" sz="1100" b="0" i="0" kern="1200">
                          <a:solidFill>
                            <a:schemeClr val="dk1"/>
                          </a:solidFill>
                          <a:effectLst/>
                          <a:latin typeface="+mn-lt"/>
                          <a:ea typeface="+mn-ea"/>
                          <a:cs typeface="+mn-cs"/>
                        </a:rPr>
                        <a:t> is also a strongly typed parameter containing the connection information to either a data store or a compute environment. It is also a reusable/referenceable entity. </a:t>
                      </a:r>
                    </a:p>
                  </a:txBody>
                  <a:tcPr marL="89642" marR="89642" marT="44821" marB="44821"/>
                </a:tc>
                <a:tc>
                  <a:txBody>
                    <a:bodyPr/>
                    <a:lstStyle/>
                    <a:p>
                      <a:r>
                        <a:rPr lang="en-US" sz="1100"/>
                        <a:t>Accessing parameters of other activities Using expressions</a:t>
                      </a:r>
                    </a:p>
                    <a:p>
                      <a:r>
                        <a:rPr lang="en-US" sz="1100"/>
                        <a:t>@parameters(“{name of parameter}”)</a:t>
                      </a:r>
                    </a:p>
                    <a:p>
                      <a:r>
                        <a:rPr lang="en-US" sz="1100"/>
                        <a:t>@activity(“{Name of Activity}”).</a:t>
                      </a:r>
                      <a:r>
                        <a:rPr lang="en-US" sz="1100" err="1"/>
                        <a:t>output.RowsCopied</a:t>
                      </a:r>
                      <a:endParaRPr lang="en-US" sz="1100"/>
                    </a:p>
                  </a:txBody>
                  <a:tcPr marL="89642" marR="89642" marT="44821" marB="44821"/>
                </a:tc>
                <a:extLst>
                  <a:ext uri="{0D108BD9-81ED-4DB2-BD59-A6C34878D82A}">
                    <a16:rowId xmlns:a16="http://schemas.microsoft.com/office/drawing/2014/main" val="2600773135"/>
                  </a:ext>
                </a:extLst>
              </a:tr>
              <a:tr h="1240054">
                <a:tc>
                  <a:txBody>
                    <a:bodyPr/>
                    <a:lstStyle/>
                    <a:p>
                      <a:r>
                        <a:rPr lang="en-US" sz="1200" b="1"/>
                        <a:t>Incremental Data Loading</a:t>
                      </a: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Leverage parameters and define your high-water mark for delta copy while moving dimension or reference tables from a relational store either on premises or in the cloud to load the data into the lake </a:t>
                      </a:r>
                    </a:p>
                  </a:txBody>
                  <a:tcPr marL="89642" marR="89642" marT="44821" marB="44821"/>
                </a:tc>
                <a:tc>
                  <a:txBody>
                    <a:bodyPr/>
                    <a:lstStyle/>
                    <a:p>
                      <a:r>
                        <a:rPr lang="en-US" sz="1100"/>
                        <a:t>name": "</a:t>
                      </a:r>
                      <a:r>
                        <a:rPr lang="en-US" sz="1100" err="1"/>
                        <a:t>LookupWaterMarkActivity</a:t>
                      </a:r>
                      <a:r>
                        <a:rPr lang="en-US" sz="1100"/>
                        <a:t>", </a:t>
                      </a:r>
                    </a:p>
                    <a:p>
                      <a:r>
                        <a:rPr lang="en-US" sz="1100"/>
                        <a:t>                "type": "Lookup", </a:t>
                      </a:r>
                    </a:p>
                    <a:p>
                      <a:r>
                        <a:rPr lang="en-US" sz="1100"/>
                        <a:t>                "</a:t>
                      </a:r>
                      <a:r>
                        <a:rPr lang="en-US" sz="1100" err="1"/>
                        <a:t>typeProperties</a:t>
                      </a:r>
                      <a:r>
                        <a:rPr lang="en-US" sz="1100"/>
                        <a:t>": { </a:t>
                      </a:r>
                    </a:p>
                    <a:p>
                      <a:r>
                        <a:rPr lang="en-US" sz="1100"/>
                        <a:t>                    "source": { </a:t>
                      </a:r>
                    </a:p>
                    <a:p>
                      <a:r>
                        <a:rPr lang="en-US" sz="1100"/>
                        <a:t>                    "type": "</a:t>
                      </a:r>
                      <a:r>
                        <a:rPr lang="en-US" sz="1100" err="1"/>
                        <a:t>SqlSource</a:t>
                      </a:r>
                      <a:r>
                        <a:rPr lang="en-US" sz="1100"/>
                        <a:t>", </a:t>
                      </a:r>
                    </a:p>
                    <a:p>
                      <a:r>
                        <a:rPr lang="en-US" sz="1100"/>
                        <a:t>                    "</a:t>
                      </a:r>
                      <a:r>
                        <a:rPr lang="en-US" sz="1100" err="1"/>
                        <a:t>sqlReaderQuery</a:t>
                      </a:r>
                      <a:r>
                        <a:rPr lang="en-US" sz="1100"/>
                        <a:t>": "select * from </a:t>
                      </a:r>
                      <a:r>
                        <a:rPr lang="en-US" sz="1100" err="1"/>
                        <a:t>watermarktable</a:t>
                      </a:r>
                      <a:r>
                        <a:rPr lang="en-US" sz="1100"/>
                        <a:t>" </a:t>
                      </a:r>
                    </a:p>
                    <a:p>
                      <a:r>
                        <a:rPr lang="en-US" sz="1100"/>
                        <a:t>                    }</a:t>
                      </a:r>
                    </a:p>
                  </a:txBody>
                  <a:tcPr marL="89642" marR="89642" marT="44821" marB="44821"/>
                </a:tc>
                <a:extLst>
                  <a:ext uri="{0D108BD9-81ED-4DB2-BD59-A6C34878D82A}">
                    <a16:rowId xmlns:a16="http://schemas.microsoft.com/office/drawing/2014/main" val="664312852"/>
                  </a:ext>
                </a:extLst>
              </a:tr>
              <a:tr h="911365">
                <a:tc>
                  <a:txBody>
                    <a:bodyPr/>
                    <a:lstStyle/>
                    <a:p>
                      <a:r>
                        <a:rPr lang="en-US" sz="1200" b="1"/>
                        <a:t>On-Demand Spark</a:t>
                      </a: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Support for on-demand HDI Spark clusters, similar to on-demand Hadoop activities in V1</a:t>
                      </a:r>
                    </a:p>
                  </a:txBody>
                  <a:tcPr marL="89642" marR="89642" marT="44821" marB="44821"/>
                </a:tc>
                <a:tc>
                  <a:txBody>
                    <a:bodyPr/>
                    <a:lstStyle/>
                    <a:p>
                      <a:r>
                        <a:rPr lang="en-US" sz="1100"/>
                        <a:t>"type": "</a:t>
                      </a:r>
                      <a:r>
                        <a:rPr lang="en-US" sz="1100" err="1"/>
                        <a:t>HDInsightOnDemand</a:t>
                      </a:r>
                      <a:r>
                        <a:rPr lang="en-US" sz="1100"/>
                        <a:t>", </a:t>
                      </a:r>
                    </a:p>
                    <a:p>
                      <a:r>
                        <a:rPr lang="en-US" sz="1100"/>
                        <a:t>      "</a:t>
                      </a:r>
                      <a:r>
                        <a:rPr lang="en-US" sz="1100" err="1"/>
                        <a:t>typeProperties</a:t>
                      </a:r>
                      <a:r>
                        <a:rPr lang="en-US" sz="1100"/>
                        <a:t>": { </a:t>
                      </a:r>
                    </a:p>
                    <a:p>
                      <a:r>
                        <a:rPr lang="en-US" sz="1100"/>
                        <a:t>        "</a:t>
                      </a:r>
                      <a:r>
                        <a:rPr lang="en-US" sz="1100" err="1"/>
                        <a:t>clusterSize</a:t>
                      </a:r>
                      <a:r>
                        <a:rPr lang="en-US" sz="1100"/>
                        <a:t>": 2, </a:t>
                      </a:r>
                    </a:p>
                    <a:p>
                      <a:r>
                        <a:rPr lang="en-US" sz="1100"/>
                        <a:t>        "</a:t>
                      </a:r>
                      <a:r>
                        <a:rPr lang="en-US" sz="1100" err="1"/>
                        <a:t>clusterType</a:t>
                      </a:r>
                      <a:r>
                        <a:rPr lang="en-US" sz="1100"/>
                        <a:t>": "spark", </a:t>
                      </a:r>
                    </a:p>
                    <a:p>
                      <a:r>
                        <a:rPr lang="en-US" sz="1100"/>
                        <a:t>        "</a:t>
                      </a:r>
                      <a:r>
                        <a:rPr lang="en-US" sz="1100" err="1"/>
                        <a:t>timeToLive</a:t>
                      </a:r>
                      <a:r>
                        <a:rPr lang="en-US" sz="1100"/>
                        <a:t>": "00:15:00", </a:t>
                      </a:r>
                    </a:p>
                  </a:txBody>
                  <a:tcPr marL="89642" marR="89642" marT="44821" marB="44821"/>
                </a:tc>
                <a:extLst>
                  <a:ext uri="{0D108BD9-81ED-4DB2-BD59-A6C34878D82A}">
                    <a16:rowId xmlns:a16="http://schemas.microsoft.com/office/drawing/2014/main" val="2391176755"/>
                  </a:ext>
                </a:extLst>
              </a:tr>
              <a:tr h="41833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a:t>SSIS Runtime</a:t>
                      </a: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Lift &amp; shift, deploy, manage, monitor SSIS packages in the cloud with SSIS Azure IR Service in Azure Data Factory</a:t>
                      </a:r>
                    </a:p>
                  </a:txBody>
                  <a:tcPr marL="89642" marR="89642" marT="44821" marB="44821"/>
                </a:tc>
                <a:tc>
                  <a:txBody>
                    <a:bodyPr/>
                    <a:lstStyle/>
                    <a:p>
                      <a:r>
                        <a:rPr lang="en-US" sz="1100"/>
                        <a:t>Start-AzureRmDataFactoryV2IntegrationRuntime -</a:t>
                      </a:r>
                      <a:r>
                        <a:rPr lang="en-US" sz="1100" err="1"/>
                        <a:t>DataFactoryName</a:t>
                      </a:r>
                      <a:r>
                        <a:rPr lang="en-US" sz="1100"/>
                        <a:t> $</a:t>
                      </a:r>
                      <a:r>
                        <a:rPr lang="en-US" sz="1100" err="1"/>
                        <a:t>DataFactoryName</a:t>
                      </a:r>
                      <a:r>
                        <a:rPr lang="en-US" sz="1100"/>
                        <a:t> -Name </a:t>
                      </a:r>
                    </a:p>
                  </a:txBody>
                  <a:tcPr marL="89642" marR="89642" marT="44821" marB="44821"/>
                </a:tc>
                <a:extLst>
                  <a:ext uri="{0D108BD9-81ED-4DB2-BD59-A6C34878D82A}">
                    <a16:rowId xmlns:a16="http://schemas.microsoft.com/office/drawing/2014/main" val="1389221342"/>
                  </a:ext>
                </a:extLst>
              </a:tr>
              <a:tr h="36355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b="1"/>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100"/>
                    </a:p>
                  </a:txBody>
                  <a:tcPr marL="89642" marR="89642" marT="44821" marB="44821"/>
                </a:tc>
                <a:tc>
                  <a:txBody>
                    <a:bodyPr/>
                    <a:lstStyle/>
                    <a:p>
                      <a:endParaRPr lang="en-US" sz="1100"/>
                    </a:p>
                  </a:txBody>
                  <a:tcPr marL="89642" marR="89642" marT="44821" marB="44821"/>
                </a:tc>
                <a:extLst>
                  <a:ext uri="{0D108BD9-81ED-4DB2-BD59-A6C34878D82A}">
                    <a16:rowId xmlns:a16="http://schemas.microsoft.com/office/drawing/2014/main" val="57243917"/>
                  </a:ext>
                </a:extLst>
              </a:tr>
            </a:tbl>
          </a:graphicData>
        </a:graphic>
      </p:graphicFrame>
    </p:spTree>
    <p:extLst>
      <p:ext uri="{BB962C8B-B14F-4D97-AF65-F5344CB8AC3E}">
        <p14:creationId xmlns:p14="http://schemas.microsoft.com/office/powerpoint/2010/main" val="752570186"/>
      </p:ext>
    </p:extLst>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2084363"/>
            <a:ext cx="11653523" cy="995697"/>
          </a:xfrm>
        </p:spPr>
        <p:txBody>
          <a:bodyPr/>
          <a:lstStyle/>
          <a:p>
            <a:r>
              <a:rPr lang="en-US" sz="5882"/>
              <a:t>Patterns &amp; Scenarios for ADF V2</a:t>
            </a:r>
          </a:p>
        </p:txBody>
      </p:sp>
    </p:spTree>
    <p:extLst>
      <p:ext uri="{BB962C8B-B14F-4D97-AF65-F5344CB8AC3E}">
        <p14:creationId xmlns:p14="http://schemas.microsoft.com/office/powerpoint/2010/main" val="418167152"/>
      </p:ext>
    </p:extLst>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024" y="154197"/>
            <a:ext cx="10514108" cy="1150945"/>
          </a:xfrm>
        </p:spPr>
        <p:txBody>
          <a:bodyPr>
            <a:normAutofit/>
          </a:bodyPr>
          <a:lstStyle/>
          <a:p>
            <a:r>
              <a:rPr lang="en-US" sz="3600" b="1"/>
              <a:t>Hybrid Data Integration Pattern 1:</a:t>
            </a:r>
            <a:br>
              <a:rPr lang="en-US" sz="3600" b="1"/>
            </a:br>
            <a:r>
              <a:rPr lang="en-US" sz="2800"/>
              <a:t>Analyze blog comments</a:t>
            </a:r>
            <a:endParaRPr lang="en-US" sz="3600"/>
          </a:p>
        </p:txBody>
      </p:sp>
      <p:pic>
        <p:nvPicPr>
          <p:cNvPr id="4" name="Picture 1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35533" y="1565063"/>
            <a:ext cx="561895" cy="557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544862" y="3496387"/>
            <a:ext cx="604751" cy="52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6316221" y="3448907"/>
            <a:ext cx="553958" cy="584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6"/>
          <p:cNvSpPr txBox="1">
            <a:spLocks noChangeArrowheads="1"/>
          </p:cNvSpPr>
          <p:nvPr/>
        </p:nvSpPr>
        <p:spPr bwMode="auto">
          <a:xfrm>
            <a:off x="5605286" y="3094941"/>
            <a:ext cx="2034886" cy="312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14367">
              <a:lnSpc>
                <a:spcPct val="100000"/>
              </a:lnSpc>
              <a:spcBef>
                <a:spcPct val="0"/>
              </a:spcBef>
              <a:buNone/>
            </a:pPr>
            <a:r>
              <a:rPr lang="en-US" altLang="en-US" sz="1400" b="1">
                <a:solidFill>
                  <a:srgbClr val="00ABEC"/>
                </a:solidFill>
                <a:latin typeface="Segoe UI" panose="020B0502040204020203" pitchFamily="34" charset="0"/>
                <a:cs typeface="Segoe UI" panose="020B0502040204020203" pitchFamily="34" charset="0"/>
              </a:rPr>
              <a:t>Azure SQL Database</a:t>
            </a:r>
          </a:p>
        </p:txBody>
      </p:sp>
      <p:pic>
        <p:nvPicPr>
          <p:cNvPr id="8" name="Picture 13"/>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5332740" y="5041895"/>
            <a:ext cx="407929" cy="53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5738688" y="5033630"/>
            <a:ext cx="2034886" cy="531737"/>
          </a:xfrm>
          <a:prstGeom prst="rect">
            <a:avLst/>
          </a:prstGeom>
          <a:noFill/>
        </p:spPr>
        <p:txBody>
          <a:bodyPr>
            <a:spAutoFit/>
          </a:bodyPr>
          <a:lstStyle/>
          <a:p>
            <a:pPr defTabSz="914367">
              <a:defRPr/>
            </a:pPr>
            <a:r>
              <a:rPr lang="en-US" sz="1400" b="1">
                <a:solidFill>
                  <a:srgbClr val="FFFFFF">
                    <a:lumMod val="50000"/>
                  </a:srgbClr>
                </a:solidFill>
                <a:latin typeface="Segoe UI" panose="020B0502040204020203" pitchFamily="34" charset="0"/>
                <a:cs typeface="Segoe UI" panose="020B0502040204020203" pitchFamily="34" charset="0"/>
              </a:rPr>
              <a:t>SQL Server</a:t>
            </a:r>
          </a:p>
          <a:p>
            <a:pPr defTabSz="914367">
              <a:defRPr/>
            </a:pPr>
            <a:r>
              <a:rPr lang="en-US" sz="1400" b="1">
                <a:solidFill>
                  <a:srgbClr val="FFFFFF">
                    <a:lumMod val="50000"/>
                  </a:srgbClr>
                </a:solidFill>
                <a:latin typeface="Segoe UI" panose="020B0502040204020203" pitchFamily="34" charset="0"/>
                <a:cs typeface="Segoe UI" panose="020B0502040204020203" pitchFamily="34" charset="0"/>
              </a:rPr>
              <a:t>(on-premises)</a:t>
            </a:r>
          </a:p>
        </p:txBody>
      </p:sp>
      <p:pic>
        <p:nvPicPr>
          <p:cNvPr id="10" name="Picture 9"/>
          <p:cNvPicPr>
            <a:picLocks noChangeAspect="1"/>
          </p:cNvPicPr>
          <p:nvPr/>
        </p:nvPicPr>
        <p:blipFill>
          <a:blip r:embed="rId7"/>
          <a:stretch>
            <a:fillRect/>
          </a:stretch>
        </p:blipFill>
        <p:spPr>
          <a:xfrm>
            <a:off x="2851889" y="3406970"/>
            <a:ext cx="808951" cy="738034"/>
          </a:xfrm>
          <a:prstGeom prst="rect">
            <a:avLst/>
          </a:prstGeom>
        </p:spPr>
      </p:pic>
      <p:pic>
        <p:nvPicPr>
          <p:cNvPr id="11" name="Picture 11"/>
          <p:cNvPicPr>
            <a:picLocks noChangeAspect="1"/>
          </p:cNvPicPr>
          <p:nvPr/>
        </p:nvPicPr>
        <p:blipFill>
          <a:blip r:embed="rId8">
            <a:extLst>
              <a:ext uri="{28A0092B-C50C-407E-A947-70E740481C1C}">
                <a14:useLocalDpi xmlns:a14="http://schemas.microsoft.com/office/drawing/2010/main"/>
              </a:ext>
            </a:extLst>
          </a:blip>
          <a:srcRect/>
          <a:stretch>
            <a:fillRect/>
          </a:stretch>
        </p:blipFill>
        <p:spPr bwMode="auto">
          <a:xfrm>
            <a:off x="5631251" y="4403478"/>
            <a:ext cx="415857" cy="501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6"/>
          <p:cNvSpPr txBox="1">
            <a:spLocks noChangeArrowheads="1"/>
          </p:cNvSpPr>
          <p:nvPr/>
        </p:nvSpPr>
        <p:spPr bwMode="auto">
          <a:xfrm>
            <a:off x="6052369" y="4441900"/>
            <a:ext cx="1822992" cy="437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14367">
              <a:lnSpc>
                <a:spcPct val="100000"/>
              </a:lnSpc>
              <a:spcBef>
                <a:spcPct val="0"/>
              </a:spcBef>
              <a:buNone/>
            </a:pPr>
            <a:r>
              <a:rPr lang="en-US" altLang="en-US" sz="1100" b="1">
                <a:solidFill>
                  <a:srgbClr val="00ABEC"/>
                </a:solidFill>
                <a:latin typeface="Segoe UI" panose="020B0502040204020203" pitchFamily="34" charset="0"/>
                <a:cs typeface="Segoe UI" panose="020B0502040204020203" pitchFamily="34" charset="0"/>
              </a:rPr>
              <a:t>Data Management </a:t>
            </a:r>
          </a:p>
          <a:p>
            <a:pPr defTabSz="914367">
              <a:lnSpc>
                <a:spcPct val="100000"/>
              </a:lnSpc>
              <a:spcBef>
                <a:spcPct val="0"/>
              </a:spcBef>
              <a:buNone/>
            </a:pPr>
            <a:r>
              <a:rPr lang="en-US" altLang="en-US" sz="1100" b="1">
                <a:solidFill>
                  <a:srgbClr val="00ABEC"/>
                </a:solidFill>
                <a:latin typeface="Segoe UI" panose="020B0502040204020203" pitchFamily="34" charset="0"/>
                <a:cs typeface="Segoe UI" panose="020B0502040204020203" pitchFamily="34" charset="0"/>
              </a:rPr>
              <a:t>Gateway </a:t>
            </a:r>
            <a:r>
              <a:rPr lang="en-US" altLang="en-US" sz="1100" b="1" err="1">
                <a:solidFill>
                  <a:srgbClr val="00ABEC"/>
                </a:solidFill>
                <a:latin typeface="Segoe UI" panose="020B0502040204020203" pitchFamily="34" charset="0"/>
                <a:cs typeface="Segoe UI" panose="020B0502040204020203" pitchFamily="34" charset="0"/>
              </a:rPr>
              <a:t>Req’d</a:t>
            </a:r>
            <a:r>
              <a:rPr lang="en-US" altLang="en-US" sz="1100" b="1">
                <a:solidFill>
                  <a:srgbClr val="00ABEC"/>
                </a:solidFill>
                <a:latin typeface="Segoe UI" panose="020B0502040204020203" pitchFamily="34" charset="0"/>
                <a:cs typeface="Segoe UI" panose="020B0502040204020203" pitchFamily="34" charset="0"/>
              </a:rPr>
              <a:t> for ADF</a:t>
            </a:r>
          </a:p>
        </p:txBody>
      </p:sp>
      <p:cxnSp>
        <p:nvCxnSpPr>
          <p:cNvPr id="13" name="Straight Arrow Connector 12"/>
          <p:cNvCxnSpPr>
            <a:stCxn id="4" idx="2"/>
            <a:endCxn id="5" idx="0"/>
          </p:cNvCxnSpPr>
          <p:nvPr/>
        </p:nvCxnSpPr>
        <p:spPr bwMode="auto">
          <a:xfrm>
            <a:off x="816480" y="2122197"/>
            <a:ext cx="30757" cy="1374190"/>
          </a:xfrm>
          <a:prstGeom prst="straightConnector1">
            <a:avLst/>
          </a:prstGeom>
          <a:ln>
            <a:tailEnd type="triangle"/>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4" name="TextBox 26"/>
          <p:cNvSpPr txBox="1">
            <a:spLocks noChangeArrowheads="1"/>
          </p:cNvSpPr>
          <p:nvPr/>
        </p:nvSpPr>
        <p:spPr bwMode="auto">
          <a:xfrm>
            <a:off x="2007713" y="3009245"/>
            <a:ext cx="2542117" cy="312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367">
              <a:lnSpc>
                <a:spcPct val="100000"/>
              </a:lnSpc>
              <a:spcBef>
                <a:spcPct val="0"/>
              </a:spcBef>
              <a:buNone/>
            </a:pPr>
            <a:r>
              <a:rPr lang="en-US" altLang="en-US" sz="1400" b="1">
                <a:solidFill>
                  <a:srgbClr val="00ABEC"/>
                </a:solidFill>
                <a:latin typeface="Segoe UI" panose="020B0502040204020203" pitchFamily="34" charset="0"/>
                <a:cs typeface="Segoe UI" panose="020B0502040204020203" pitchFamily="34" charset="0"/>
              </a:rPr>
              <a:t>Azure Data Factory</a:t>
            </a:r>
          </a:p>
        </p:txBody>
      </p:sp>
      <p:cxnSp>
        <p:nvCxnSpPr>
          <p:cNvPr id="15" name="Straight Arrow Connector 14"/>
          <p:cNvCxnSpPr>
            <a:stCxn id="5" idx="3"/>
          </p:cNvCxnSpPr>
          <p:nvPr/>
        </p:nvCxnSpPr>
        <p:spPr bwMode="auto">
          <a:xfrm flipV="1">
            <a:off x="1149614" y="3756337"/>
            <a:ext cx="1640912" cy="4332"/>
          </a:xfrm>
          <a:prstGeom prst="straightConnector1">
            <a:avLst/>
          </a:prstGeom>
          <a:ln>
            <a:tailEnd type="triangle"/>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6" name="Straight Arrow Connector 15"/>
          <p:cNvCxnSpPr>
            <a:endCxn id="6" idx="1"/>
          </p:cNvCxnSpPr>
          <p:nvPr/>
        </p:nvCxnSpPr>
        <p:spPr bwMode="auto">
          <a:xfrm>
            <a:off x="3719775" y="3728118"/>
            <a:ext cx="2596447" cy="12849"/>
          </a:xfrm>
          <a:prstGeom prst="straightConnector1">
            <a:avLst/>
          </a:prstGeom>
          <a:ln>
            <a:tailEnd type="triangle"/>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844796" y="2293505"/>
            <a:ext cx="2311074" cy="280678"/>
          </a:xfrm>
          <a:prstGeom prst="rect">
            <a:avLst/>
          </a:prstGeom>
          <a:noFill/>
        </p:spPr>
        <p:txBody>
          <a:bodyPr wrap="none" rtlCol="0">
            <a:spAutoFit/>
          </a:bodyPr>
          <a:lstStyle/>
          <a:p>
            <a:pPr defTabSz="914367"/>
            <a:r>
              <a:rPr lang="en-US" sz="1200">
                <a:solidFill>
                  <a:srgbClr val="353535"/>
                </a:solidFill>
                <a:latin typeface="Segoe UI Semilight"/>
              </a:rPr>
              <a:t>Capture blog comments via API</a:t>
            </a:r>
          </a:p>
        </p:txBody>
      </p:sp>
      <p:sp>
        <p:nvSpPr>
          <p:cNvPr id="19" name="TextBox 18"/>
          <p:cNvSpPr txBox="1"/>
          <p:nvPr/>
        </p:nvSpPr>
        <p:spPr>
          <a:xfrm>
            <a:off x="1208772" y="3341903"/>
            <a:ext cx="1083705" cy="469037"/>
          </a:xfrm>
          <a:prstGeom prst="rect">
            <a:avLst/>
          </a:prstGeom>
          <a:noFill/>
        </p:spPr>
        <p:txBody>
          <a:bodyPr wrap="square" rtlCol="0">
            <a:spAutoFit/>
          </a:bodyPr>
          <a:lstStyle/>
          <a:p>
            <a:pPr algn="ctr" defTabSz="914367"/>
            <a:r>
              <a:rPr lang="en-US" sz="1200">
                <a:solidFill>
                  <a:srgbClr val="353535"/>
                </a:solidFill>
                <a:latin typeface="Segoe UI Semilight"/>
              </a:rPr>
              <a:t>Drop into Blob Store</a:t>
            </a:r>
          </a:p>
        </p:txBody>
      </p:sp>
      <p:cxnSp>
        <p:nvCxnSpPr>
          <p:cNvPr id="20" name="Straight Arrow Connector 19"/>
          <p:cNvCxnSpPr/>
          <p:nvPr/>
        </p:nvCxnSpPr>
        <p:spPr bwMode="auto">
          <a:xfrm>
            <a:off x="4089645" y="4145004"/>
            <a:ext cx="1170288" cy="966558"/>
          </a:xfrm>
          <a:prstGeom prst="straightConnector1">
            <a:avLst/>
          </a:prstGeom>
          <a:ln>
            <a:headEnd type="triangle"/>
            <a:tailEnd type="triangle"/>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4454509" y="4232715"/>
            <a:ext cx="1197594" cy="280678"/>
          </a:xfrm>
          <a:prstGeom prst="rect">
            <a:avLst/>
          </a:prstGeom>
          <a:noFill/>
        </p:spPr>
        <p:txBody>
          <a:bodyPr wrap="none" rtlCol="0">
            <a:spAutoFit/>
          </a:bodyPr>
          <a:lstStyle/>
          <a:p>
            <a:pPr defTabSz="914367"/>
            <a:r>
              <a:rPr lang="en-US" sz="1200">
                <a:solidFill>
                  <a:srgbClr val="353535"/>
                </a:solidFill>
                <a:latin typeface="Segoe UI Semilight"/>
              </a:rPr>
              <a:t>Copy &amp; lookup</a:t>
            </a:r>
          </a:p>
        </p:txBody>
      </p:sp>
      <p:pic>
        <p:nvPicPr>
          <p:cNvPr id="22" name="Picture 2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493798" y="3492553"/>
            <a:ext cx="507135" cy="522818"/>
          </a:xfrm>
          <a:prstGeom prst="rect">
            <a:avLst/>
          </a:prstGeom>
        </p:spPr>
      </p:pic>
      <p:sp>
        <p:nvSpPr>
          <p:cNvPr id="23" name="TextBox 26"/>
          <p:cNvSpPr txBox="1">
            <a:spLocks noChangeArrowheads="1"/>
          </p:cNvSpPr>
          <p:nvPr/>
        </p:nvSpPr>
        <p:spPr bwMode="auto">
          <a:xfrm>
            <a:off x="8881025" y="3121432"/>
            <a:ext cx="2034886" cy="312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14367">
              <a:lnSpc>
                <a:spcPct val="100000"/>
              </a:lnSpc>
              <a:spcBef>
                <a:spcPct val="0"/>
              </a:spcBef>
              <a:buNone/>
            </a:pPr>
            <a:r>
              <a:rPr lang="en-US" altLang="en-US" sz="1400" b="1">
                <a:solidFill>
                  <a:srgbClr val="00ABEC"/>
                </a:solidFill>
                <a:latin typeface="Segoe UI" panose="020B0502040204020203" pitchFamily="34" charset="0"/>
                <a:cs typeface="Segoe UI" panose="020B0502040204020203" pitchFamily="34" charset="0"/>
              </a:rPr>
              <a:t>Power BI Dashboard</a:t>
            </a:r>
          </a:p>
        </p:txBody>
      </p:sp>
      <p:cxnSp>
        <p:nvCxnSpPr>
          <p:cNvPr id="24" name="Straight Arrow Connector 23"/>
          <p:cNvCxnSpPr>
            <a:stCxn id="6" idx="3"/>
            <a:endCxn id="22" idx="1"/>
          </p:cNvCxnSpPr>
          <p:nvPr/>
        </p:nvCxnSpPr>
        <p:spPr bwMode="auto">
          <a:xfrm>
            <a:off x="6870180" y="3740966"/>
            <a:ext cx="2623618" cy="12996"/>
          </a:xfrm>
          <a:prstGeom prst="straightConnector1">
            <a:avLst/>
          </a:prstGeom>
          <a:ln>
            <a:tailEnd type="triangle"/>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5" name="TextBox 24"/>
          <p:cNvSpPr txBox="1"/>
          <p:nvPr/>
        </p:nvSpPr>
        <p:spPr>
          <a:xfrm>
            <a:off x="7404330" y="3753749"/>
            <a:ext cx="1580882" cy="276999"/>
          </a:xfrm>
          <a:prstGeom prst="rect">
            <a:avLst/>
          </a:prstGeom>
          <a:noFill/>
        </p:spPr>
        <p:txBody>
          <a:bodyPr wrap="none" rtlCol="0">
            <a:spAutoFit/>
          </a:bodyPr>
          <a:lstStyle/>
          <a:p>
            <a:pPr algn="ctr" defTabSz="914367"/>
            <a:r>
              <a:rPr lang="en-US" sz="1200">
                <a:solidFill>
                  <a:srgbClr val="353535"/>
                </a:solidFill>
                <a:latin typeface="Segoe UI Semilight"/>
              </a:rPr>
              <a:t>Visualize and analyze</a:t>
            </a:r>
          </a:p>
        </p:txBody>
      </p:sp>
      <p:sp>
        <p:nvSpPr>
          <p:cNvPr id="17" name="TextBox 16"/>
          <p:cNvSpPr txBox="1"/>
          <p:nvPr/>
        </p:nvSpPr>
        <p:spPr>
          <a:xfrm>
            <a:off x="3719774" y="3426164"/>
            <a:ext cx="2217575" cy="280678"/>
          </a:xfrm>
          <a:prstGeom prst="rect">
            <a:avLst/>
          </a:prstGeom>
          <a:noFill/>
        </p:spPr>
        <p:txBody>
          <a:bodyPr wrap="square" rtlCol="0">
            <a:spAutoFit/>
          </a:bodyPr>
          <a:lstStyle/>
          <a:p>
            <a:pPr algn="ctr" defTabSz="914367"/>
            <a:r>
              <a:rPr lang="en-US" sz="1200">
                <a:solidFill>
                  <a:srgbClr val="353535"/>
                </a:solidFill>
                <a:latin typeface="Segoe UI Semilight"/>
              </a:rPr>
              <a:t>Transform via SPROC (ELT)</a:t>
            </a:r>
          </a:p>
        </p:txBody>
      </p:sp>
      <p:sp>
        <p:nvSpPr>
          <p:cNvPr id="37" name="TextBox 36"/>
          <p:cNvSpPr txBox="1"/>
          <p:nvPr/>
        </p:nvSpPr>
        <p:spPr>
          <a:xfrm>
            <a:off x="3743605" y="3787272"/>
            <a:ext cx="2251819" cy="280678"/>
          </a:xfrm>
          <a:prstGeom prst="rect">
            <a:avLst/>
          </a:prstGeom>
          <a:noFill/>
        </p:spPr>
        <p:txBody>
          <a:bodyPr wrap="square" rtlCol="0">
            <a:spAutoFit/>
          </a:bodyPr>
          <a:lstStyle/>
          <a:p>
            <a:pPr algn="ctr" defTabSz="914367"/>
            <a:r>
              <a:rPr lang="en-US" sz="1200">
                <a:solidFill>
                  <a:srgbClr val="353535"/>
                </a:solidFill>
                <a:latin typeface="Segoe UI Semilight"/>
              </a:rPr>
              <a:t>Transform via Dataflow (ETL)</a:t>
            </a:r>
          </a:p>
        </p:txBody>
      </p:sp>
      <p:pic>
        <p:nvPicPr>
          <p:cNvPr id="2050" name="Picture 2" descr="Image result for ssis logo"/>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4284622" y="2990352"/>
            <a:ext cx="1234140" cy="423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657997"/>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Rectangle 127"/>
          <p:cNvSpPr/>
          <p:nvPr/>
        </p:nvSpPr>
        <p:spPr bwMode="auto">
          <a:xfrm>
            <a:off x="7127838" y="2338456"/>
            <a:ext cx="1696986" cy="1328384"/>
          </a:xfrm>
          <a:prstGeom prst="rect">
            <a:avLst/>
          </a:prstGeom>
          <a:solidFill>
            <a:schemeClr val="bg2"/>
          </a:solidFill>
          <a:ln w="38100">
            <a:solidFill>
              <a:srgbClr val="7F7F7F"/>
            </a:solidFill>
          </a:ln>
        </p:spPr>
        <p:txBody>
          <a:bodyPr wrap="square" bIns="179259" rtlCol="0" anchor="b" anchorCtr="0">
            <a:noAutofit/>
          </a:bodyPr>
          <a:lstStyle/>
          <a:p>
            <a:pPr algn="ctr" defTabSz="895698"/>
            <a:r>
              <a:rPr lang="en-US" sz="1175" kern="0" dirty="0">
                <a:gradFill>
                  <a:gsLst>
                    <a:gs pos="88182">
                      <a:srgbClr val="353535"/>
                    </a:gs>
                    <a:gs pos="69000">
                      <a:srgbClr val="353535"/>
                    </a:gs>
                  </a:gsLst>
                  <a:lin ang="5400000" scaled="0"/>
                </a:gradFill>
                <a:latin typeface="Segoe UI Semibold" panose="020B0702040204020203" pitchFamily="34" charset="0"/>
                <a:cs typeface="Segoe UI Semibold" panose="020B0702040204020203" pitchFamily="34" charset="0"/>
              </a:rPr>
              <a:t>Power BI</a:t>
            </a:r>
          </a:p>
        </p:txBody>
      </p:sp>
      <p:sp>
        <p:nvSpPr>
          <p:cNvPr id="127" name="Rectangle 126"/>
          <p:cNvSpPr/>
          <p:nvPr/>
        </p:nvSpPr>
        <p:spPr bwMode="auto">
          <a:xfrm>
            <a:off x="5332976" y="2330662"/>
            <a:ext cx="1696986" cy="1328384"/>
          </a:xfrm>
          <a:prstGeom prst="rect">
            <a:avLst/>
          </a:prstGeom>
          <a:solidFill>
            <a:schemeClr val="bg2"/>
          </a:solidFill>
          <a:ln w="38100">
            <a:solidFill>
              <a:srgbClr val="7F7F7F"/>
            </a:solidFill>
          </a:ln>
        </p:spPr>
        <p:txBody>
          <a:bodyPr wrap="square" bIns="179259" rtlCol="0" anchor="b" anchorCtr="0">
            <a:noAutofit/>
          </a:bodyPr>
          <a:lstStyle/>
          <a:p>
            <a:pPr algn="ctr" defTabSz="895698">
              <a:defRPr/>
            </a:pPr>
            <a:r>
              <a:rPr lang="en-US" sz="1175" kern="0" dirty="0">
                <a:gradFill>
                  <a:gsLst>
                    <a:gs pos="88182">
                      <a:srgbClr val="353535"/>
                    </a:gs>
                    <a:gs pos="69000">
                      <a:srgbClr val="353535"/>
                    </a:gs>
                  </a:gsLst>
                  <a:lin ang="5400000" scaled="0"/>
                </a:gradFill>
                <a:latin typeface="Segoe UI Semibold" panose="020B0702040204020203" pitchFamily="34" charset="0"/>
                <a:cs typeface="Segoe UI Semibold" panose="020B0702040204020203" pitchFamily="34" charset="0"/>
              </a:rPr>
              <a:t>Power BI</a:t>
            </a:r>
          </a:p>
        </p:txBody>
      </p:sp>
      <p:sp>
        <p:nvSpPr>
          <p:cNvPr id="3" name="Title 2"/>
          <p:cNvSpPr>
            <a:spLocks noGrp="1"/>
          </p:cNvSpPr>
          <p:nvPr>
            <p:ph type="title"/>
          </p:nvPr>
        </p:nvSpPr>
        <p:spPr/>
        <p:txBody>
          <a:bodyPr/>
          <a:lstStyle/>
          <a:p>
            <a:r>
              <a:rPr lang="en-US" dirty="0"/>
              <a:t>Comprehensive Microsoft BI offerings</a:t>
            </a:r>
            <a:br>
              <a:rPr lang="en-US" dirty="0"/>
            </a:br>
            <a:r>
              <a:rPr lang="en-US" sz="3528" dirty="0">
                <a:gradFill>
                  <a:gsLst>
                    <a:gs pos="1250">
                      <a:schemeClr val="tx2"/>
                    </a:gs>
                    <a:gs pos="100000">
                      <a:schemeClr val="tx2"/>
                    </a:gs>
                  </a:gsLst>
                  <a:lin ang="5400000" scaled="0"/>
                </a:gradFill>
              </a:rPr>
              <a:t>Hybrid architecture</a:t>
            </a:r>
            <a:endParaRPr lang="en-US" sz="3136" dirty="0">
              <a:gradFill>
                <a:gsLst>
                  <a:gs pos="1250">
                    <a:schemeClr val="tx2"/>
                  </a:gs>
                  <a:gs pos="100000">
                    <a:schemeClr val="tx2"/>
                  </a:gs>
                </a:gsLst>
                <a:lin ang="5400000" scaled="0"/>
              </a:gradFill>
            </a:endParaRPr>
          </a:p>
        </p:txBody>
      </p:sp>
      <p:sp>
        <p:nvSpPr>
          <p:cNvPr id="15" name="Rectangle 14"/>
          <p:cNvSpPr/>
          <p:nvPr/>
        </p:nvSpPr>
        <p:spPr>
          <a:xfrm>
            <a:off x="1043988" y="2338456"/>
            <a:ext cx="1609201" cy="1332348"/>
          </a:xfrm>
          <a:prstGeom prst="rect">
            <a:avLst/>
          </a:prstGeom>
          <a:solidFill>
            <a:srgbClr val="0072C6"/>
          </a:solidFill>
          <a:ln w="1143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523">
              <a:defRPr/>
            </a:pPr>
            <a:endParaRPr lang="en-US" sz="3600" b="1" kern="0" dirty="0">
              <a:gradFill>
                <a:gsLst>
                  <a:gs pos="100000">
                    <a:srgbClr val="FFFFFF"/>
                  </a:gs>
                  <a:gs pos="31000">
                    <a:srgbClr val="FFFFFF"/>
                  </a:gs>
                </a:gsLst>
                <a:lin ang="5400000" scaled="0"/>
              </a:gradFill>
              <a:latin typeface="Segoe UI"/>
            </a:endParaRPr>
          </a:p>
        </p:txBody>
      </p:sp>
      <p:grpSp>
        <p:nvGrpSpPr>
          <p:cNvPr id="16" name="Group 15"/>
          <p:cNvGrpSpPr/>
          <p:nvPr/>
        </p:nvGrpSpPr>
        <p:grpSpPr>
          <a:xfrm>
            <a:off x="1094906" y="2383708"/>
            <a:ext cx="1496000" cy="1316872"/>
            <a:chOff x="757437" y="2519885"/>
            <a:chExt cx="1987953" cy="1749921"/>
          </a:xfrm>
          <a:solidFill>
            <a:schemeClr val="bg1">
              <a:alpha val="15000"/>
            </a:schemeClr>
          </a:solidFill>
        </p:grpSpPr>
        <p:sp>
          <p:nvSpPr>
            <p:cNvPr id="35" name="Freeform 73"/>
            <p:cNvSpPr>
              <a:spLocks noChangeAspect="1" noEditPoints="1"/>
            </p:cNvSpPr>
            <p:nvPr/>
          </p:nvSpPr>
          <p:spPr bwMode="black">
            <a:xfrm>
              <a:off x="2163993" y="3714524"/>
              <a:ext cx="546475" cy="546473"/>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a:lnSpc>
                  <a:spcPct val="90000"/>
                </a:lnSpc>
                <a:defRPr/>
              </a:pPr>
              <a:endParaRPr lang="en-US" sz="2400" kern="0" dirty="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36" name="Oval 35"/>
            <p:cNvSpPr/>
            <p:nvPr/>
          </p:nvSpPr>
          <p:spPr>
            <a:xfrm>
              <a:off x="1769946" y="3970228"/>
              <a:ext cx="254741" cy="25474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a:lnSpc>
                  <a:spcPct val="90000"/>
                </a:lnSpc>
                <a:defRPr/>
              </a:pPr>
              <a:endParaRPr lang="en-US"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37" name="Oval 36"/>
            <p:cNvSpPr/>
            <p:nvPr/>
          </p:nvSpPr>
          <p:spPr>
            <a:xfrm>
              <a:off x="1942884" y="3613005"/>
              <a:ext cx="185689" cy="18568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a:lnSpc>
                  <a:spcPct val="90000"/>
                </a:lnSpc>
                <a:defRPr/>
              </a:pPr>
              <a:endParaRPr lang="en-US"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38" name="Oval 37"/>
            <p:cNvSpPr/>
            <p:nvPr/>
          </p:nvSpPr>
          <p:spPr>
            <a:xfrm>
              <a:off x="1588638" y="2622021"/>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a:lnSpc>
                  <a:spcPct val="90000"/>
                </a:lnSpc>
                <a:defRPr/>
              </a:pPr>
              <a:endParaRPr lang="en-US"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39" name="Oval 38"/>
            <p:cNvSpPr/>
            <p:nvPr/>
          </p:nvSpPr>
          <p:spPr>
            <a:xfrm>
              <a:off x="2511665" y="2941844"/>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a:lnSpc>
                  <a:spcPct val="90000"/>
                </a:lnSpc>
                <a:defRPr/>
              </a:pPr>
              <a:endParaRPr lang="en-US"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40" name="Oval 39"/>
            <p:cNvSpPr/>
            <p:nvPr/>
          </p:nvSpPr>
          <p:spPr>
            <a:xfrm>
              <a:off x="2479435" y="2519885"/>
              <a:ext cx="265955" cy="2659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a:lnSpc>
                  <a:spcPct val="90000"/>
                </a:lnSpc>
                <a:defRPr/>
              </a:pPr>
              <a:endParaRPr lang="en-US"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41" name="Freeform 21"/>
            <p:cNvSpPr>
              <a:spLocks noChangeAspect="1" noEditPoints="1"/>
            </p:cNvSpPr>
            <p:nvPr/>
          </p:nvSpPr>
          <p:spPr bwMode="black">
            <a:xfrm>
              <a:off x="791852" y="2527050"/>
              <a:ext cx="659174" cy="410546"/>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grpFill/>
            <a:ln>
              <a:noFill/>
            </a:ln>
          </p:spPr>
          <p:txBody>
            <a:bodyPr vert="horz" wrap="square" lIns="91375" tIns="45688" rIns="91375" bIns="45688" numCol="1" anchor="t" anchorCtr="0" compatLnSpc="1">
              <a:prstTxWarp prst="textNoShape">
                <a:avLst/>
              </a:prstTxWarp>
            </a:bodyPr>
            <a:lstStyle/>
            <a:p>
              <a:pPr defTabSz="913523">
                <a:defRPr/>
              </a:pPr>
              <a:endParaRPr lang="en-US" kern="0" dirty="0">
                <a:gradFill>
                  <a:gsLst>
                    <a:gs pos="100000">
                      <a:srgbClr val="FFFFFF"/>
                    </a:gs>
                    <a:gs pos="31000">
                      <a:srgbClr val="FFFFFF"/>
                    </a:gs>
                  </a:gsLst>
                  <a:lin ang="5400000" scaled="0"/>
                </a:gradFill>
                <a:latin typeface="Segoe UI"/>
              </a:endParaRPr>
            </a:p>
          </p:txBody>
        </p:sp>
        <p:sp>
          <p:nvSpPr>
            <p:cNvPr id="42" name="Oval 41"/>
            <p:cNvSpPr/>
            <p:nvPr/>
          </p:nvSpPr>
          <p:spPr>
            <a:xfrm>
              <a:off x="1327496" y="3029019"/>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a:lnSpc>
                  <a:spcPct val="90000"/>
                </a:lnSpc>
                <a:defRPr/>
              </a:pPr>
              <a:endParaRPr lang="en-US"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43" name="Freeform 219"/>
            <p:cNvSpPr>
              <a:spLocks noChangeAspect="1"/>
            </p:cNvSpPr>
            <p:nvPr/>
          </p:nvSpPr>
          <p:spPr bwMode="black">
            <a:xfrm>
              <a:off x="757437" y="3012269"/>
              <a:ext cx="457200" cy="457137"/>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a:lnSpc>
                  <a:spcPct val="90000"/>
                </a:lnSpc>
                <a:defRPr/>
              </a:pPr>
              <a:endParaRPr lang="en-US" sz="2400" kern="0" dirty="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44" name="Freeform 88"/>
            <p:cNvSpPr>
              <a:spLocks noEditPoints="1"/>
            </p:cNvSpPr>
            <p:nvPr/>
          </p:nvSpPr>
          <p:spPr bwMode="black">
            <a:xfrm>
              <a:off x="2166732" y="3099365"/>
              <a:ext cx="516790" cy="5562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defTabSz="913523">
                <a:defRPr/>
              </a:pPr>
              <a:endParaRPr lang="en-US" sz="1600" kern="0">
                <a:gradFill>
                  <a:gsLst>
                    <a:gs pos="100000">
                      <a:srgbClr val="FFFFFF"/>
                    </a:gs>
                    <a:gs pos="31000">
                      <a:srgbClr val="FFFFFF"/>
                    </a:gs>
                  </a:gsLst>
                  <a:lin ang="5400000" scaled="0"/>
                </a:gradFill>
                <a:latin typeface="Segoe UI"/>
              </a:endParaRPr>
            </a:p>
          </p:txBody>
        </p:sp>
        <p:sp>
          <p:nvSpPr>
            <p:cNvPr id="45" name="Freeform 26"/>
            <p:cNvSpPr>
              <a:spLocks noEditPoints="1"/>
            </p:cNvSpPr>
            <p:nvPr/>
          </p:nvSpPr>
          <p:spPr bwMode="auto">
            <a:xfrm>
              <a:off x="2095047" y="2595034"/>
              <a:ext cx="235693" cy="349106"/>
            </a:xfrm>
            <a:custGeom>
              <a:avLst/>
              <a:gdLst>
                <a:gd name="T0" fmla="*/ 540 w 540"/>
                <a:gd name="T1" fmla="*/ 520 h 800"/>
                <a:gd name="T2" fmla="*/ 540 w 540"/>
                <a:gd name="T3" fmla="*/ 331 h 800"/>
                <a:gd name="T4" fmla="*/ 482 w 540"/>
                <a:gd name="T5" fmla="*/ 328 h 800"/>
                <a:gd name="T6" fmla="*/ 482 w 540"/>
                <a:gd name="T7" fmla="*/ 212 h 800"/>
                <a:gd name="T8" fmla="*/ 482 w 540"/>
                <a:gd name="T9" fmla="*/ 212 h 800"/>
                <a:gd name="T10" fmla="*/ 270 w 540"/>
                <a:gd name="T11" fmla="*/ 0 h 800"/>
                <a:gd name="T12" fmla="*/ 58 w 540"/>
                <a:gd name="T13" fmla="*/ 212 h 800"/>
                <a:gd name="T14" fmla="*/ 58 w 540"/>
                <a:gd name="T15" fmla="*/ 212 h 800"/>
                <a:gd name="T16" fmla="*/ 58 w 540"/>
                <a:gd name="T17" fmla="*/ 328 h 800"/>
                <a:gd name="T18" fmla="*/ 0 w 540"/>
                <a:gd name="T19" fmla="*/ 331 h 800"/>
                <a:gd name="T20" fmla="*/ 0 w 540"/>
                <a:gd name="T21" fmla="*/ 520 h 800"/>
                <a:gd name="T22" fmla="*/ 0 w 540"/>
                <a:gd name="T23" fmla="*/ 520 h 800"/>
                <a:gd name="T24" fmla="*/ 0 w 540"/>
                <a:gd name="T25" fmla="*/ 594 h 800"/>
                <a:gd name="T26" fmla="*/ 0 w 540"/>
                <a:gd name="T27" fmla="*/ 594 h 800"/>
                <a:gd name="T28" fmla="*/ 0 w 540"/>
                <a:gd name="T29" fmla="*/ 783 h 800"/>
                <a:gd name="T30" fmla="*/ 270 w 540"/>
                <a:gd name="T31" fmla="*/ 800 h 800"/>
                <a:gd name="T32" fmla="*/ 270 w 540"/>
                <a:gd name="T33" fmla="*/ 800 h 800"/>
                <a:gd name="T34" fmla="*/ 270 w 540"/>
                <a:gd name="T35" fmla="*/ 800 h 800"/>
                <a:gd name="T36" fmla="*/ 540 w 540"/>
                <a:gd name="T37" fmla="*/ 783 h 800"/>
                <a:gd name="T38" fmla="*/ 540 w 540"/>
                <a:gd name="T39" fmla="*/ 594 h 800"/>
                <a:gd name="T40" fmla="*/ 540 w 540"/>
                <a:gd name="T41" fmla="*/ 594 h 800"/>
                <a:gd name="T42" fmla="*/ 540 w 540"/>
                <a:gd name="T43" fmla="*/ 520 h 800"/>
                <a:gd name="T44" fmla="*/ 270 w 540"/>
                <a:gd name="T45" fmla="*/ 314 h 800"/>
                <a:gd name="T46" fmla="*/ 270 w 540"/>
                <a:gd name="T47" fmla="*/ 314 h 800"/>
                <a:gd name="T48" fmla="*/ 122 w 540"/>
                <a:gd name="T49" fmla="*/ 324 h 800"/>
                <a:gd name="T50" fmla="*/ 122 w 540"/>
                <a:gd name="T51" fmla="*/ 212 h 800"/>
                <a:gd name="T52" fmla="*/ 122 w 540"/>
                <a:gd name="T53" fmla="*/ 212 h 800"/>
                <a:gd name="T54" fmla="*/ 270 w 540"/>
                <a:gd name="T55" fmla="*/ 64 h 800"/>
                <a:gd name="T56" fmla="*/ 418 w 540"/>
                <a:gd name="T57" fmla="*/ 212 h 800"/>
                <a:gd name="T58" fmla="*/ 418 w 540"/>
                <a:gd name="T59" fmla="*/ 212 h 800"/>
                <a:gd name="T60" fmla="*/ 418 w 540"/>
                <a:gd name="T61" fmla="*/ 324 h 800"/>
                <a:gd name="T62" fmla="*/ 270 w 540"/>
                <a:gd name="T63" fmla="*/ 314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0" h="800">
                  <a:moveTo>
                    <a:pt x="540" y="520"/>
                  </a:moveTo>
                  <a:cubicBezTo>
                    <a:pt x="540" y="331"/>
                    <a:pt x="540" y="331"/>
                    <a:pt x="540" y="331"/>
                  </a:cubicBezTo>
                  <a:cubicBezTo>
                    <a:pt x="482" y="328"/>
                    <a:pt x="482" y="328"/>
                    <a:pt x="482" y="328"/>
                  </a:cubicBezTo>
                  <a:cubicBezTo>
                    <a:pt x="482" y="212"/>
                    <a:pt x="482" y="212"/>
                    <a:pt x="482" y="212"/>
                  </a:cubicBezTo>
                  <a:cubicBezTo>
                    <a:pt x="482" y="212"/>
                    <a:pt x="482" y="212"/>
                    <a:pt x="482" y="212"/>
                  </a:cubicBezTo>
                  <a:cubicBezTo>
                    <a:pt x="482" y="95"/>
                    <a:pt x="387" y="0"/>
                    <a:pt x="270" y="0"/>
                  </a:cubicBezTo>
                  <a:cubicBezTo>
                    <a:pt x="153" y="0"/>
                    <a:pt x="58" y="95"/>
                    <a:pt x="58" y="212"/>
                  </a:cubicBezTo>
                  <a:cubicBezTo>
                    <a:pt x="58" y="212"/>
                    <a:pt x="58" y="212"/>
                    <a:pt x="58" y="212"/>
                  </a:cubicBezTo>
                  <a:cubicBezTo>
                    <a:pt x="58" y="328"/>
                    <a:pt x="58" y="328"/>
                    <a:pt x="58" y="328"/>
                  </a:cubicBezTo>
                  <a:cubicBezTo>
                    <a:pt x="0" y="331"/>
                    <a:pt x="0" y="331"/>
                    <a:pt x="0" y="331"/>
                  </a:cubicBezTo>
                  <a:cubicBezTo>
                    <a:pt x="0" y="520"/>
                    <a:pt x="0" y="520"/>
                    <a:pt x="0" y="520"/>
                  </a:cubicBezTo>
                  <a:cubicBezTo>
                    <a:pt x="0" y="520"/>
                    <a:pt x="0" y="520"/>
                    <a:pt x="0" y="520"/>
                  </a:cubicBezTo>
                  <a:cubicBezTo>
                    <a:pt x="0" y="594"/>
                    <a:pt x="0" y="594"/>
                    <a:pt x="0" y="594"/>
                  </a:cubicBezTo>
                  <a:cubicBezTo>
                    <a:pt x="0" y="594"/>
                    <a:pt x="0" y="594"/>
                    <a:pt x="0" y="594"/>
                  </a:cubicBezTo>
                  <a:cubicBezTo>
                    <a:pt x="0" y="783"/>
                    <a:pt x="0" y="783"/>
                    <a:pt x="0" y="783"/>
                  </a:cubicBezTo>
                  <a:cubicBezTo>
                    <a:pt x="270" y="800"/>
                    <a:pt x="270" y="800"/>
                    <a:pt x="270" y="800"/>
                  </a:cubicBezTo>
                  <a:cubicBezTo>
                    <a:pt x="270" y="800"/>
                    <a:pt x="270" y="800"/>
                    <a:pt x="270" y="800"/>
                  </a:cubicBezTo>
                  <a:cubicBezTo>
                    <a:pt x="270" y="800"/>
                    <a:pt x="270" y="800"/>
                    <a:pt x="270" y="800"/>
                  </a:cubicBezTo>
                  <a:cubicBezTo>
                    <a:pt x="540" y="783"/>
                    <a:pt x="540" y="783"/>
                    <a:pt x="540" y="783"/>
                  </a:cubicBezTo>
                  <a:cubicBezTo>
                    <a:pt x="540" y="594"/>
                    <a:pt x="540" y="594"/>
                    <a:pt x="540" y="594"/>
                  </a:cubicBezTo>
                  <a:cubicBezTo>
                    <a:pt x="540" y="594"/>
                    <a:pt x="540" y="594"/>
                    <a:pt x="540" y="594"/>
                  </a:cubicBezTo>
                  <a:cubicBezTo>
                    <a:pt x="540" y="520"/>
                    <a:pt x="540" y="520"/>
                    <a:pt x="540" y="520"/>
                  </a:cubicBezTo>
                  <a:close/>
                  <a:moveTo>
                    <a:pt x="270" y="314"/>
                  </a:moveTo>
                  <a:cubicBezTo>
                    <a:pt x="270" y="314"/>
                    <a:pt x="270" y="314"/>
                    <a:pt x="270" y="314"/>
                  </a:cubicBezTo>
                  <a:cubicBezTo>
                    <a:pt x="122" y="324"/>
                    <a:pt x="122" y="324"/>
                    <a:pt x="122" y="324"/>
                  </a:cubicBezTo>
                  <a:cubicBezTo>
                    <a:pt x="122" y="212"/>
                    <a:pt x="122" y="212"/>
                    <a:pt x="122" y="212"/>
                  </a:cubicBezTo>
                  <a:cubicBezTo>
                    <a:pt x="122" y="212"/>
                    <a:pt x="122" y="212"/>
                    <a:pt x="122" y="212"/>
                  </a:cubicBezTo>
                  <a:cubicBezTo>
                    <a:pt x="122" y="130"/>
                    <a:pt x="189" y="64"/>
                    <a:pt x="270" y="64"/>
                  </a:cubicBezTo>
                  <a:cubicBezTo>
                    <a:pt x="351" y="64"/>
                    <a:pt x="418" y="130"/>
                    <a:pt x="418" y="212"/>
                  </a:cubicBezTo>
                  <a:cubicBezTo>
                    <a:pt x="418" y="212"/>
                    <a:pt x="418" y="212"/>
                    <a:pt x="418" y="212"/>
                  </a:cubicBezTo>
                  <a:cubicBezTo>
                    <a:pt x="418" y="324"/>
                    <a:pt x="418" y="324"/>
                    <a:pt x="418" y="324"/>
                  </a:cubicBezTo>
                  <a:cubicBezTo>
                    <a:pt x="270" y="314"/>
                    <a:pt x="270" y="314"/>
                    <a:pt x="270" y="314"/>
                  </a:cubicBezTo>
                  <a:close/>
                </a:path>
              </a:pathLst>
            </a:custGeom>
            <a:grpFill/>
            <a:ln>
              <a:noFill/>
            </a:ln>
          </p:spPr>
          <p:txBody>
            <a:bodyPr vert="horz" wrap="square" lIns="91375" tIns="45688" rIns="91375" bIns="45688" numCol="1" anchor="t" anchorCtr="0" compatLnSpc="1">
              <a:prstTxWarp prst="textNoShape">
                <a:avLst/>
              </a:prstTxWarp>
            </a:bodyPr>
            <a:lstStyle/>
            <a:p>
              <a:pPr defTabSz="913523">
                <a:defRPr/>
              </a:pPr>
              <a:endParaRPr lang="en-US" kern="0">
                <a:gradFill>
                  <a:gsLst>
                    <a:gs pos="100000">
                      <a:srgbClr val="FFFFFF"/>
                    </a:gs>
                    <a:gs pos="31000">
                      <a:srgbClr val="FFFFFF"/>
                    </a:gs>
                  </a:gsLst>
                  <a:lin ang="5400000" scaled="0"/>
                </a:gradFill>
                <a:latin typeface="Segoe UI"/>
              </a:endParaRPr>
            </a:p>
          </p:txBody>
        </p:sp>
        <p:sp>
          <p:nvSpPr>
            <p:cNvPr id="46" name="Freeform 85"/>
            <p:cNvSpPr>
              <a:spLocks noEditPoints="1"/>
            </p:cNvSpPr>
            <p:nvPr/>
          </p:nvSpPr>
          <p:spPr bwMode="auto">
            <a:xfrm>
              <a:off x="1563885" y="2853147"/>
              <a:ext cx="447846" cy="578821"/>
            </a:xfrm>
            <a:custGeom>
              <a:avLst/>
              <a:gdLst/>
              <a:ahLst/>
              <a:cxnLst>
                <a:cxn ang="0">
                  <a:pos x="187" y="0"/>
                </a:cxn>
                <a:cxn ang="0">
                  <a:pos x="55" y="0"/>
                </a:cxn>
                <a:cxn ang="0">
                  <a:pos x="0" y="31"/>
                </a:cxn>
                <a:cxn ang="0">
                  <a:pos x="0" y="283"/>
                </a:cxn>
                <a:cxn ang="0">
                  <a:pos x="55" y="314"/>
                </a:cxn>
                <a:cxn ang="0">
                  <a:pos x="187" y="314"/>
                </a:cxn>
                <a:cxn ang="0">
                  <a:pos x="242" y="283"/>
                </a:cxn>
                <a:cxn ang="0">
                  <a:pos x="242" y="31"/>
                </a:cxn>
                <a:cxn ang="0">
                  <a:pos x="187" y="0"/>
                </a:cxn>
                <a:cxn ang="0">
                  <a:pos x="126" y="283"/>
                </a:cxn>
                <a:cxn ang="0">
                  <a:pos x="97" y="254"/>
                </a:cxn>
                <a:cxn ang="0">
                  <a:pos x="126" y="225"/>
                </a:cxn>
                <a:cxn ang="0">
                  <a:pos x="155" y="254"/>
                </a:cxn>
                <a:cxn ang="0">
                  <a:pos x="126" y="283"/>
                </a:cxn>
                <a:cxn ang="0">
                  <a:pos x="221" y="161"/>
                </a:cxn>
                <a:cxn ang="0">
                  <a:pos x="215" y="167"/>
                </a:cxn>
                <a:cxn ang="0">
                  <a:pos x="26" y="167"/>
                </a:cxn>
                <a:cxn ang="0">
                  <a:pos x="21" y="161"/>
                </a:cxn>
                <a:cxn ang="0">
                  <a:pos x="21" y="31"/>
                </a:cxn>
                <a:cxn ang="0">
                  <a:pos x="26" y="25"/>
                </a:cxn>
                <a:cxn ang="0">
                  <a:pos x="215" y="25"/>
                </a:cxn>
                <a:cxn ang="0">
                  <a:pos x="221" y="31"/>
                </a:cxn>
                <a:cxn ang="0">
                  <a:pos x="221" y="161"/>
                </a:cxn>
              </a:cxnLst>
              <a:rect l="0" t="0" r="r" b="b"/>
              <a:pathLst>
                <a:path w="242" h="314">
                  <a:moveTo>
                    <a:pt x="187" y="0"/>
                  </a:moveTo>
                  <a:cubicBezTo>
                    <a:pt x="55" y="0"/>
                    <a:pt x="55" y="0"/>
                    <a:pt x="55" y="0"/>
                  </a:cubicBezTo>
                  <a:cubicBezTo>
                    <a:pt x="25" y="0"/>
                    <a:pt x="0" y="1"/>
                    <a:pt x="0" y="31"/>
                  </a:cubicBezTo>
                  <a:cubicBezTo>
                    <a:pt x="0" y="283"/>
                    <a:pt x="0" y="283"/>
                    <a:pt x="0" y="283"/>
                  </a:cubicBezTo>
                  <a:cubicBezTo>
                    <a:pt x="0" y="313"/>
                    <a:pt x="25" y="314"/>
                    <a:pt x="55" y="314"/>
                  </a:cubicBezTo>
                  <a:cubicBezTo>
                    <a:pt x="187" y="314"/>
                    <a:pt x="187" y="314"/>
                    <a:pt x="187" y="314"/>
                  </a:cubicBezTo>
                  <a:cubicBezTo>
                    <a:pt x="217" y="314"/>
                    <a:pt x="242" y="313"/>
                    <a:pt x="242" y="283"/>
                  </a:cubicBezTo>
                  <a:cubicBezTo>
                    <a:pt x="242" y="31"/>
                    <a:pt x="242" y="31"/>
                    <a:pt x="242" y="31"/>
                  </a:cubicBezTo>
                  <a:cubicBezTo>
                    <a:pt x="242" y="1"/>
                    <a:pt x="217" y="0"/>
                    <a:pt x="187" y="0"/>
                  </a:cubicBezTo>
                  <a:close/>
                  <a:moveTo>
                    <a:pt x="126" y="283"/>
                  </a:moveTo>
                  <a:cubicBezTo>
                    <a:pt x="110" y="283"/>
                    <a:pt x="97" y="270"/>
                    <a:pt x="97" y="254"/>
                  </a:cubicBezTo>
                  <a:cubicBezTo>
                    <a:pt x="97" y="238"/>
                    <a:pt x="110" y="225"/>
                    <a:pt x="126" y="225"/>
                  </a:cubicBezTo>
                  <a:cubicBezTo>
                    <a:pt x="142" y="225"/>
                    <a:pt x="155" y="238"/>
                    <a:pt x="155" y="254"/>
                  </a:cubicBezTo>
                  <a:cubicBezTo>
                    <a:pt x="155" y="270"/>
                    <a:pt x="142" y="283"/>
                    <a:pt x="126" y="283"/>
                  </a:cubicBezTo>
                  <a:close/>
                  <a:moveTo>
                    <a:pt x="221" y="161"/>
                  </a:moveTo>
                  <a:cubicBezTo>
                    <a:pt x="221" y="165"/>
                    <a:pt x="218" y="167"/>
                    <a:pt x="215" y="167"/>
                  </a:cubicBezTo>
                  <a:cubicBezTo>
                    <a:pt x="26" y="167"/>
                    <a:pt x="26" y="167"/>
                    <a:pt x="26" y="167"/>
                  </a:cubicBezTo>
                  <a:cubicBezTo>
                    <a:pt x="23" y="167"/>
                    <a:pt x="21" y="165"/>
                    <a:pt x="21" y="161"/>
                  </a:cubicBezTo>
                  <a:cubicBezTo>
                    <a:pt x="21" y="31"/>
                    <a:pt x="21" y="31"/>
                    <a:pt x="21" y="31"/>
                  </a:cubicBezTo>
                  <a:cubicBezTo>
                    <a:pt x="21" y="28"/>
                    <a:pt x="23" y="25"/>
                    <a:pt x="26" y="25"/>
                  </a:cubicBezTo>
                  <a:cubicBezTo>
                    <a:pt x="215" y="25"/>
                    <a:pt x="215" y="25"/>
                    <a:pt x="215" y="25"/>
                  </a:cubicBezTo>
                  <a:cubicBezTo>
                    <a:pt x="218" y="25"/>
                    <a:pt x="221" y="28"/>
                    <a:pt x="221" y="31"/>
                  </a:cubicBezTo>
                  <a:lnTo>
                    <a:pt x="221" y="161"/>
                  </a:lnTo>
                  <a:close/>
                </a:path>
              </a:pathLst>
            </a:custGeom>
            <a:grpFill/>
            <a:extLst/>
          </p:spPr>
          <p:txBody>
            <a:bodyPr vert="horz" wrap="square" lIns="93194" tIns="46597" rIns="93194" bIns="46597" numCol="1" anchor="t" anchorCtr="0" compatLnSpc="1">
              <a:prstTxWarp prst="textNoShape">
                <a:avLst/>
              </a:prstTxWarp>
            </a:bodyPr>
            <a:lstStyle/>
            <a:p>
              <a:pPr defTabSz="931664">
                <a:defRPr/>
              </a:pPr>
              <a:endParaRPr lang="en-US" sz="1836" kern="0">
                <a:gradFill>
                  <a:gsLst>
                    <a:gs pos="100000">
                      <a:srgbClr val="FFFFFF"/>
                    </a:gs>
                    <a:gs pos="31000">
                      <a:srgbClr val="FFFFFF"/>
                    </a:gs>
                  </a:gsLst>
                  <a:lin ang="5400000" scaled="0"/>
                </a:gradFill>
                <a:latin typeface="Segoe UI"/>
              </a:endParaRPr>
            </a:p>
          </p:txBody>
        </p:sp>
        <p:sp>
          <p:nvSpPr>
            <p:cNvPr id="47" name="Freeform 229"/>
            <p:cNvSpPr/>
            <p:nvPr/>
          </p:nvSpPr>
          <p:spPr>
            <a:xfrm>
              <a:off x="938339" y="3451352"/>
              <a:ext cx="743672" cy="818454"/>
            </a:xfrm>
            <a:custGeom>
              <a:avLst/>
              <a:gdLst>
                <a:gd name="connsiteX0" fmla="*/ 528162 w 853584"/>
                <a:gd name="connsiteY0" fmla="*/ 99273 h 939419"/>
                <a:gd name="connsiteX1" fmla="*/ 592919 w 853584"/>
                <a:gd name="connsiteY1" fmla="*/ 119375 h 939419"/>
                <a:gd name="connsiteX2" fmla="*/ 853584 w 853584"/>
                <a:gd name="connsiteY2" fmla="*/ 512627 h 939419"/>
                <a:gd name="connsiteX3" fmla="*/ 426792 w 853584"/>
                <a:gd name="connsiteY3" fmla="*/ 939419 h 939419"/>
                <a:gd name="connsiteX4" fmla="*/ 0 w 853584"/>
                <a:gd name="connsiteY4" fmla="*/ 512627 h 939419"/>
                <a:gd name="connsiteX5" fmla="*/ 260665 w 853584"/>
                <a:gd name="connsiteY5" fmla="*/ 119375 h 939419"/>
                <a:gd name="connsiteX6" fmla="*/ 296800 w 853584"/>
                <a:gd name="connsiteY6" fmla="*/ 108158 h 939419"/>
                <a:gd name="connsiteX7" fmla="*/ 296800 w 853584"/>
                <a:gd name="connsiteY7" fmla="*/ 250889 h 939419"/>
                <a:gd name="connsiteX8" fmla="*/ 262767 w 853584"/>
                <a:gd name="connsiteY8" fmla="*/ 269362 h 939419"/>
                <a:gd name="connsiteX9" fmla="*/ 133424 w 853584"/>
                <a:gd name="connsiteY9" fmla="*/ 512627 h 939419"/>
                <a:gd name="connsiteX10" fmla="*/ 426792 w 853584"/>
                <a:gd name="connsiteY10" fmla="*/ 805995 h 939419"/>
                <a:gd name="connsiteX11" fmla="*/ 720160 w 853584"/>
                <a:gd name="connsiteY11" fmla="*/ 512627 h 939419"/>
                <a:gd name="connsiteX12" fmla="*/ 540984 w 853584"/>
                <a:gd name="connsiteY12" fmla="*/ 242313 h 939419"/>
                <a:gd name="connsiteX13" fmla="*/ 528162 w 853584"/>
                <a:gd name="connsiteY13" fmla="*/ 238333 h 939419"/>
                <a:gd name="connsiteX14" fmla="*/ 413546 w 853584"/>
                <a:gd name="connsiteY14" fmla="*/ 0 h 939419"/>
                <a:gd name="connsiteX15" fmla="*/ 467162 w 853584"/>
                <a:gd name="connsiteY15" fmla="*/ 53616 h 939419"/>
                <a:gd name="connsiteX16" fmla="*/ 467162 w 853584"/>
                <a:gd name="connsiteY16" fmla="*/ 486795 h 939419"/>
                <a:gd name="connsiteX17" fmla="*/ 413546 w 853584"/>
                <a:gd name="connsiteY17" fmla="*/ 540411 h 939419"/>
                <a:gd name="connsiteX18" fmla="*/ 359930 w 853584"/>
                <a:gd name="connsiteY18" fmla="*/ 486795 h 939419"/>
                <a:gd name="connsiteX19" fmla="*/ 359930 w 853584"/>
                <a:gd name="connsiteY19" fmla="*/ 53616 h 939419"/>
                <a:gd name="connsiteX20" fmla="*/ 413546 w 853584"/>
                <a:gd name="connsiteY20" fmla="*/ 0 h 939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3584" h="939419">
                  <a:moveTo>
                    <a:pt x="528162" y="99273"/>
                  </a:moveTo>
                  <a:lnTo>
                    <a:pt x="592919" y="119375"/>
                  </a:lnTo>
                  <a:cubicBezTo>
                    <a:pt x="746101" y="184165"/>
                    <a:pt x="853584" y="335844"/>
                    <a:pt x="853584" y="512627"/>
                  </a:cubicBezTo>
                  <a:cubicBezTo>
                    <a:pt x="853584" y="748338"/>
                    <a:pt x="662503" y="939419"/>
                    <a:pt x="426792" y="939419"/>
                  </a:cubicBezTo>
                  <a:cubicBezTo>
                    <a:pt x="191081" y="939419"/>
                    <a:pt x="0" y="748338"/>
                    <a:pt x="0" y="512627"/>
                  </a:cubicBezTo>
                  <a:cubicBezTo>
                    <a:pt x="0" y="335844"/>
                    <a:pt x="107483" y="184165"/>
                    <a:pt x="260665" y="119375"/>
                  </a:cubicBezTo>
                  <a:lnTo>
                    <a:pt x="296800" y="108158"/>
                  </a:lnTo>
                  <a:lnTo>
                    <a:pt x="296800" y="250889"/>
                  </a:lnTo>
                  <a:lnTo>
                    <a:pt x="262767" y="269362"/>
                  </a:lnTo>
                  <a:cubicBezTo>
                    <a:pt x="184731" y="322082"/>
                    <a:pt x="133424" y="411363"/>
                    <a:pt x="133424" y="512627"/>
                  </a:cubicBezTo>
                  <a:cubicBezTo>
                    <a:pt x="133424" y="674650"/>
                    <a:pt x="264769" y="805995"/>
                    <a:pt x="426792" y="805995"/>
                  </a:cubicBezTo>
                  <a:cubicBezTo>
                    <a:pt x="588815" y="805995"/>
                    <a:pt x="720160" y="674650"/>
                    <a:pt x="720160" y="512627"/>
                  </a:cubicBezTo>
                  <a:cubicBezTo>
                    <a:pt x="720160" y="391110"/>
                    <a:pt x="646279" y="286849"/>
                    <a:pt x="540984" y="242313"/>
                  </a:cubicBezTo>
                  <a:lnTo>
                    <a:pt x="528162" y="238333"/>
                  </a:lnTo>
                  <a:close/>
                  <a:moveTo>
                    <a:pt x="413546" y="0"/>
                  </a:moveTo>
                  <a:cubicBezTo>
                    <a:pt x="443157" y="0"/>
                    <a:pt x="467162" y="24005"/>
                    <a:pt x="467162" y="53616"/>
                  </a:cubicBezTo>
                  <a:lnTo>
                    <a:pt x="467162" y="486795"/>
                  </a:lnTo>
                  <a:cubicBezTo>
                    <a:pt x="467162" y="516406"/>
                    <a:pt x="443157" y="540411"/>
                    <a:pt x="413546" y="540411"/>
                  </a:cubicBezTo>
                  <a:cubicBezTo>
                    <a:pt x="383935" y="540411"/>
                    <a:pt x="359930" y="516406"/>
                    <a:pt x="359930" y="486795"/>
                  </a:cubicBezTo>
                  <a:lnTo>
                    <a:pt x="359930" y="53616"/>
                  </a:lnTo>
                  <a:cubicBezTo>
                    <a:pt x="359930" y="24005"/>
                    <a:pt x="383935" y="0"/>
                    <a:pt x="413546"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a:lnSpc>
                  <a:spcPct val="90000"/>
                </a:lnSpc>
                <a:defRPr/>
              </a:pPr>
              <a:endParaRPr lang="en-US" kern="0">
                <a:gradFill>
                  <a:gsLst>
                    <a:gs pos="100000">
                      <a:srgbClr val="FFFFFF"/>
                    </a:gs>
                    <a:gs pos="31000">
                      <a:srgbClr val="FFFFFF"/>
                    </a:gs>
                  </a:gsLst>
                  <a:lin ang="5400000" scaled="0"/>
                </a:gradFill>
                <a:latin typeface="Segoe UI"/>
                <a:ea typeface="Segoe UI" pitchFamily="34" charset="0"/>
                <a:cs typeface="Segoe UI" pitchFamily="34" charset="0"/>
              </a:endParaRPr>
            </a:p>
          </p:txBody>
        </p:sp>
      </p:grpSp>
      <p:sp>
        <p:nvSpPr>
          <p:cNvPr id="17" name="Rectangle 16"/>
          <p:cNvSpPr/>
          <p:nvPr/>
        </p:nvSpPr>
        <p:spPr>
          <a:xfrm>
            <a:off x="985542" y="2292293"/>
            <a:ext cx="1727736" cy="14535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523">
              <a:defRPr/>
            </a:pPr>
            <a:r>
              <a:rPr lang="en-US" kern="0" dirty="0">
                <a:gradFill>
                  <a:gsLst>
                    <a:gs pos="100000">
                      <a:srgbClr val="FFFFFF"/>
                    </a:gs>
                    <a:gs pos="31000">
                      <a:srgbClr val="FFFFFF"/>
                    </a:gs>
                  </a:gsLst>
                  <a:lin ang="5400000" scaled="0"/>
                </a:gradFill>
                <a:latin typeface="Segoe UI Semibold" panose="020B0702040204020203" pitchFamily="34" charset="0"/>
                <a:cs typeface="Segoe UI Semibold" panose="020B0702040204020203" pitchFamily="34" charset="0"/>
              </a:rPr>
              <a:t>DATA</a:t>
            </a:r>
          </a:p>
        </p:txBody>
      </p:sp>
      <p:cxnSp>
        <p:nvCxnSpPr>
          <p:cNvPr id="72" name="Straight Connector 71"/>
          <p:cNvCxnSpPr/>
          <p:nvPr/>
        </p:nvCxnSpPr>
        <p:spPr>
          <a:xfrm flipV="1">
            <a:off x="2505824" y="1999790"/>
            <a:ext cx="0" cy="136245"/>
          </a:xfrm>
          <a:prstGeom prst="line">
            <a:avLst/>
          </a:prstGeom>
          <a:ln w="38100">
            <a:solidFill>
              <a:srgbClr val="00175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cxnSpLocks/>
          </p:cNvCxnSpPr>
          <p:nvPr/>
        </p:nvCxnSpPr>
        <p:spPr>
          <a:xfrm>
            <a:off x="2494182" y="2017686"/>
            <a:ext cx="552854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8004134" y="1999400"/>
            <a:ext cx="0" cy="2744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8" name="Group 167"/>
          <p:cNvGrpSpPr/>
          <p:nvPr/>
        </p:nvGrpSpPr>
        <p:grpSpPr>
          <a:xfrm>
            <a:off x="984771" y="4763921"/>
            <a:ext cx="1727736" cy="1453540"/>
            <a:chOff x="1003776" y="4859143"/>
            <a:chExt cx="1762631" cy="1482898"/>
          </a:xfrm>
        </p:grpSpPr>
        <p:sp>
          <p:nvSpPr>
            <p:cNvPr id="169" name="Rectangle 168"/>
            <p:cNvSpPr/>
            <p:nvPr/>
          </p:nvSpPr>
          <p:spPr>
            <a:xfrm>
              <a:off x="1063403" y="4906239"/>
              <a:ext cx="1641701" cy="1359257"/>
            </a:xfrm>
            <a:prstGeom prst="rect">
              <a:avLst/>
            </a:prstGeom>
            <a:solidFill>
              <a:srgbClr val="0072C6"/>
            </a:solidFill>
            <a:ln w="1143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523">
                <a:defRPr/>
              </a:pPr>
              <a:endParaRPr lang="en-US" sz="3600" b="1" kern="0" dirty="0">
                <a:gradFill>
                  <a:gsLst>
                    <a:gs pos="100000">
                      <a:srgbClr val="FFFFFF"/>
                    </a:gs>
                    <a:gs pos="31000">
                      <a:srgbClr val="FFFFFF"/>
                    </a:gs>
                  </a:gsLst>
                  <a:lin ang="5400000" scaled="0"/>
                </a:gradFill>
                <a:latin typeface="Segoe UI"/>
              </a:endParaRPr>
            </a:p>
          </p:txBody>
        </p:sp>
        <p:grpSp>
          <p:nvGrpSpPr>
            <p:cNvPr id="170" name="Group 169"/>
            <p:cNvGrpSpPr/>
            <p:nvPr/>
          </p:nvGrpSpPr>
          <p:grpSpPr>
            <a:xfrm>
              <a:off x="1115352" y="4952406"/>
              <a:ext cx="1526214" cy="1343469"/>
              <a:chOff x="757437" y="2519885"/>
              <a:chExt cx="1987953" cy="1749921"/>
            </a:xfrm>
            <a:solidFill>
              <a:schemeClr val="bg1">
                <a:alpha val="15000"/>
              </a:schemeClr>
            </a:solidFill>
          </p:grpSpPr>
          <p:sp>
            <p:nvSpPr>
              <p:cNvPr id="172" name="Freeform 73"/>
              <p:cNvSpPr>
                <a:spLocks noChangeAspect="1" noEditPoints="1"/>
              </p:cNvSpPr>
              <p:nvPr/>
            </p:nvSpPr>
            <p:spPr bwMode="black">
              <a:xfrm>
                <a:off x="2163993" y="3714524"/>
                <a:ext cx="546475" cy="546473"/>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a:lnSpc>
                    <a:spcPct val="90000"/>
                  </a:lnSpc>
                  <a:defRPr/>
                </a:pPr>
                <a:endParaRPr lang="en-US" sz="2400" kern="0" dirty="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73" name="Oval 172"/>
              <p:cNvSpPr/>
              <p:nvPr/>
            </p:nvSpPr>
            <p:spPr>
              <a:xfrm>
                <a:off x="1769946" y="3970228"/>
                <a:ext cx="254741" cy="25474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a:lnSpc>
                    <a:spcPct val="90000"/>
                  </a:lnSpc>
                  <a:defRPr/>
                </a:pPr>
                <a:endParaRPr lang="en-US"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74" name="Oval 173"/>
              <p:cNvSpPr/>
              <p:nvPr/>
            </p:nvSpPr>
            <p:spPr>
              <a:xfrm>
                <a:off x="1942884" y="3613005"/>
                <a:ext cx="185689" cy="18568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a:lnSpc>
                    <a:spcPct val="90000"/>
                  </a:lnSpc>
                  <a:defRPr/>
                </a:pPr>
                <a:endParaRPr lang="en-US"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75" name="Oval 174"/>
              <p:cNvSpPr/>
              <p:nvPr/>
            </p:nvSpPr>
            <p:spPr>
              <a:xfrm>
                <a:off x="1588638" y="2622021"/>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a:lnSpc>
                    <a:spcPct val="90000"/>
                  </a:lnSpc>
                  <a:defRPr/>
                </a:pPr>
                <a:endParaRPr lang="en-US"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76" name="Oval 175"/>
              <p:cNvSpPr/>
              <p:nvPr/>
            </p:nvSpPr>
            <p:spPr>
              <a:xfrm>
                <a:off x="2511665" y="2941844"/>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a:lnSpc>
                    <a:spcPct val="90000"/>
                  </a:lnSpc>
                  <a:defRPr/>
                </a:pPr>
                <a:endParaRPr lang="en-US"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77" name="Oval 176"/>
              <p:cNvSpPr/>
              <p:nvPr/>
            </p:nvSpPr>
            <p:spPr>
              <a:xfrm>
                <a:off x="2479435" y="2519885"/>
                <a:ext cx="265955" cy="2659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a:lnSpc>
                    <a:spcPct val="90000"/>
                  </a:lnSpc>
                  <a:defRPr/>
                </a:pPr>
                <a:endParaRPr lang="en-US"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78" name="Freeform 21"/>
              <p:cNvSpPr>
                <a:spLocks noChangeAspect="1" noEditPoints="1"/>
              </p:cNvSpPr>
              <p:nvPr/>
            </p:nvSpPr>
            <p:spPr bwMode="black">
              <a:xfrm>
                <a:off x="791852" y="2527050"/>
                <a:ext cx="659174" cy="410546"/>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grpFill/>
              <a:ln>
                <a:noFill/>
              </a:ln>
            </p:spPr>
            <p:txBody>
              <a:bodyPr vert="horz" wrap="square" lIns="91375" tIns="45688" rIns="91375" bIns="45688" numCol="1" anchor="t" anchorCtr="0" compatLnSpc="1">
                <a:prstTxWarp prst="textNoShape">
                  <a:avLst/>
                </a:prstTxWarp>
              </a:bodyPr>
              <a:lstStyle/>
              <a:p>
                <a:pPr defTabSz="913523">
                  <a:defRPr/>
                </a:pPr>
                <a:endParaRPr lang="en-US" kern="0" dirty="0">
                  <a:gradFill>
                    <a:gsLst>
                      <a:gs pos="100000">
                        <a:srgbClr val="FFFFFF"/>
                      </a:gs>
                      <a:gs pos="31000">
                        <a:srgbClr val="FFFFFF"/>
                      </a:gs>
                    </a:gsLst>
                    <a:lin ang="5400000" scaled="0"/>
                  </a:gradFill>
                  <a:latin typeface="Segoe UI"/>
                </a:endParaRPr>
              </a:p>
            </p:txBody>
          </p:sp>
          <p:sp>
            <p:nvSpPr>
              <p:cNvPr id="179" name="Oval 178"/>
              <p:cNvSpPr/>
              <p:nvPr/>
            </p:nvSpPr>
            <p:spPr>
              <a:xfrm>
                <a:off x="1327496" y="3029019"/>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a:lnSpc>
                    <a:spcPct val="90000"/>
                  </a:lnSpc>
                  <a:defRPr/>
                </a:pPr>
                <a:endParaRPr lang="en-US"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80" name="Freeform 219"/>
              <p:cNvSpPr>
                <a:spLocks noChangeAspect="1"/>
              </p:cNvSpPr>
              <p:nvPr/>
            </p:nvSpPr>
            <p:spPr bwMode="black">
              <a:xfrm>
                <a:off x="757437" y="3012269"/>
                <a:ext cx="457200" cy="457137"/>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a:lnSpc>
                    <a:spcPct val="90000"/>
                  </a:lnSpc>
                  <a:defRPr/>
                </a:pPr>
                <a:endParaRPr lang="en-US" sz="2400" kern="0" dirty="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81" name="Freeform 88"/>
              <p:cNvSpPr>
                <a:spLocks noEditPoints="1"/>
              </p:cNvSpPr>
              <p:nvPr/>
            </p:nvSpPr>
            <p:spPr bwMode="black">
              <a:xfrm>
                <a:off x="2166732" y="3099365"/>
                <a:ext cx="516790" cy="5562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defTabSz="913523">
                  <a:defRPr/>
                </a:pPr>
                <a:endParaRPr lang="en-US" sz="1600" kern="0">
                  <a:gradFill>
                    <a:gsLst>
                      <a:gs pos="100000">
                        <a:srgbClr val="FFFFFF"/>
                      </a:gs>
                      <a:gs pos="31000">
                        <a:srgbClr val="FFFFFF"/>
                      </a:gs>
                    </a:gsLst>
                    <a:lin ang="5400000" scaled="0"/>
                  </a:gradFill>
                  <a:latin typeface="Segoe UI"/>
                </a:endParaRPr>
              </a:p>
            </p:txBody>
          </p:sp>
          <p:sp>
            <p:nvSpPr>
              <p:cNvPr id="182" name="Freeform 26"/>
              <p:cNvSpPr>
                <a:spLocks noEditPoints="1"/>
              </p:cNvSpPr>
              <p:nvPr/>
            </p:nvSpPr>
            <p:spPr bwMode="auto">
              <a:xfrm>
                <a:off x="2095047" y="2595034"/>
                <a:ext cx="235693" cy="349106"/>
              </a:xfrm>
              <a:custGeom>
                <a:avLst/>
                <a:gdLst>
                  <a:gd name="T0" fmla="*/ 540 w 540"/>
                  <a:gd name="T1" fmla="*/ 520 h 800"/>
                  <a:gd name="T2" fmla="*/ 540 w 540"/>
                  <a:gd name="T3" fmla="*/ 331 h 800"/>
                  <a:gd name="T4" fmla="*/ 482 w 540"/>
                  <a:gd name="T5" fmla="*/ 328 h 800"/>
                  <a:gd name="T6" fmla="*/ 482 w 540"/>
                  <a:gd name="T7" fmla="*/ 212 h 800"/>
                  <a:gd name="T8" fmla="*/ 482 w 540"/>
                  <a:gd name="T9" fmla="*/ 212 h 800"/>
                  <a:gd name="T10" fmla="*/ 270 w 540"/>
                  <a:gd name="T11" fmla="*/ 0 h 800"/>
                  <a:gd name="T12" fmla="*/ 58 w 540"/>
                  <a:gd name="T13" fmla="*/ 212 h 800"/>
                  <a:gd name="T14" fmla="*/ 58 w 540"/>
                  <a:gd name="T15" fmla="*/ 212 h 800"/>
                  <a:gd name="T16" fmla="*/ 58 w 540"/>
                  <a:gd name="T17" fmla="*/ 328 h 800"/>
                  <a:gd name="T18" fmla="*/ 0 w 540"/>
                  <a:gd name="T19" fmla="*/ 331 h 800"/>
                  <a:gd name="T20" fmla="*/ 0 w 540"/>
                  <a:gd name="T21" fmla="*/ 520 h 800"/>
                  <a:gd name="T22" fmla="*/ 0 w 540"/>
                  <a:gd name="T23" fmla="*/ 520 h 800"/>
                  <a:gd name="T24" fmla="*/ 0 w 540"/>
                  <a:gd name="T25" fmla="*/ 594 h 800"/>
                  <a:gd name="T26" fmla="*/ 0 w 540"/>
                  <a:gd name="T27" fmla="*/ 594 h 800"/>
                  <a:gd name="T28" fmla="*/ 0 w 540"/>
                  <a:gd name="T29" fmla="*/ 783 h 800"/>
                  <a:gd name="T30" fmla="*/ 270 w 540"/>
                  <a:gd name="T31" fmla="*/ 800 h 800"/>
                  <a:gd name="T32" fmla="*/ 270 w 540"/>
                  <a:gd name="T33" fmla="*/ 800 h 800"/>
                  <a:gd name="T34" fmla="*/ 270 w 540"/>
                  <a:gd name="T35" fmla="*/ 800 h 800"/>
                  <a:gd name="T36" fmla="*/ 540 w 540"/>
                  <a:gd name="T37" fmla="*/ 783 h 800"/>
                  <a:gd name="T38" fmla="*/ 540 w 540"/>
                  <a:gd name="T39" fmla="*/ 594 h 800"/>
                  <a:gd name="T40" fmla="*/ 540 w 540"/>
                  <a:gd name="T41" fmla="*/ 594 h 800"/>
                  <a:gd name="T42" fmla="*/ 540 w 540"/>
                  <a:gd name="T43" fmla="*/ 520 h 800"/>
                  <a:gd name="T44" fmla="*/ 270 w 540"/>
                  <a:gd name="T45" fmla="*/ 314 h 800"/>
                  <a:gd name="T46" fmla="*/ 270 w 540"/>
                  <a:gd name="T47" fmla="*/ 314 h 800"/>
                  <a:gd name="T48" fmla="*/ 122 w 540"/>
                  <a:gd name="T49" fmla="*/ 324 h 800"/>
                  <a:gd name="T50" fmla="*/ 122 w 540"/>
                  <a:gd name="T51" fmla="*/ 212 h 800"/>
                  <a:gd name="T52" fmla="*/ 122 w 540"/>
                  <a:gd name="T53" fmla="*/ 212 h 800"/>
                  <a:gd name="T54" fmla="*/ 270 w 540"/>
                  <a:gd name="T55" fmla="*/ 64 h 800"/>
                  <a:gd name="T56" fmla="*/ 418 w 540"/>
                  <a:gd name="T57" fmla="*/ 212 h 800"/>
                  <a:gd name="T58" fmla="*/ 418 w 540"/>
                  <a:gd name="T59" fmla="*/ 212 h 800"/>
                  <a:gd name="T60" fmla="*/ 418 w 540"/>
                  <a:gd name="T61" fmla="*/ 324 h 800"/>
                  <a:gd name="T62" fmla="*/ 270 w 540"/>
                  <a:gd name="T63" fmla="*/ 314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0" h="800">
                    <a:moveTo>
                      <a:pt x="540" y="520"/>
                    </a:moveTo>
                    <a:cubicBezTo>
                      <a:pt x="540" y="331"/>
                      <a:pt x="540" y="331"/>
                      <a:pt x="540" y="331"/>
                    </a:cubicBezTo>
                    <a:cubicBezTo>
                      <a:pt x="482" y="328"/>
                      <a:pt x="482" y="328"/>
                      <a:pt x="482" y="328"/>
                    </a:cubicBezTo>
                    <a:cubicBezTo>
                      <a:pt x="482" y="212"/>
                      <a:pt x="482" y="212"/>
                      <a:pt x="482" y="212"/>
                    </a:cubicBezTo>
                    <a:cubicBezTo>
                      <a:pt x="482" y="212"/>
                      <a:pt x="482" y="212"/>
                      <a:pt x="482" y="212"/>
                    </a:cubicBezTo>
                    <a:cubicBezTo>
                      <a:pt x="482" y="95"/>
                      <a:pt x="387" y="0"/>
                      <a:pt x="270" y="0"/>
                    </a:cubicBezTo>
                    <a:cubicBezTo>
                      <a:pt x="153" y="0"/>
                      <a:pt x="58" y="95"/>
                      <a:pt x="58" y="212"/>
                    </a:cubicBezTo>
                    <a:cubicBezTo>
                      <a:pt x="58" y="212"/>
                      <a:pt x="58" y="212"/>
                      <a:pt x="58" y="212"/>
                    </a:cubicBezTo>
                    <a:cubicBezTo>
                      <a:pt x="58" y="328"/>
                      <a:pt x="58" y="328"/>
                      <a:pt x="58" y="328"/>
                    </a:cubicBezTo>
                    <a:cubicBezTo>
                      <a:pt x="0" y="331"/>
                      <a:pt x="0" y="331"/>
                      <a:pt x="0" y="331"/>
                    </a:cubicBezTo>
                    <a:cubicBezTo>
                      <a:pt x="0" y="520"/>
                      <a:pt x="0" y="520"/>
                      <a:pt x="0" y="520"/>
                    </a:cubicBezTo>
                    <a:cubicBezTo>
                      <a:pt x="0" y="520"/>
                      <a:pt x="0" y="520"/>
                      <a:pt x="0" y="520"/>
                    </a:cubicBezTo>
                    <a:cubicBezTo>
                      <a:pt x="0" y="594"/>
                      <a:pt x="0" y="594"/>
                      <a:pt x="0" y="594"/>
                    </a:cubicBezTo>
                    <a:cubicBezTo>
                      <a:pt x="0" y="594"/>
                      <a:pt x="0" y="594"/>
                      <a:pt x="0" y="594"/>
                    </a:cubicBezTo>
                    <a:cubicBezTo>
                      <a:pt x="0" y="783"/>
                      <a:pt x="0" y="783"/>
                      <a:pt x="0" y="783"/>
                    </a:cubicBezTo>
                    <a:cubicBezTo>
                      <a:pt x="270" y="800"/>
                      <a:pt x="270" y="800"/>
                      <a:pt x="270" y="800"/>
                    </a:cubicBezTo>
                    <a:cubicBezTo>
                      <a:pt x="270" y="800"/>
                      <a:pt x="270" y="800"/>
                      <a:pt x="270" y="800"/>
                    </a:cubicBezTo>
                    <a:cubicBezTo>
                      <a:pt x="270" y="800"/>
                      <a:pt x="270" y="800"/>
                      <a:pt x="270" y="800"/>
                    </a:cubicBezTo>
                    <a:cubicBezTo>
                      <a:pt x="540" y="783"/>
                      <a:pt x="540" y="783"/>
                      <a:pt x="540" y="783"/>
                    </a:cubicBezTo>
                    <a:cubicBezTo>
                      <a:pt x="540" y="594"/>
                      <a:pt x="540" y="594"/>
                      <a:pt x="540" y="594"/>
                    </a:cubicBezTo>
                    <a:cubicBezTo>
                      <a:pt x="540" y="594"/>
                      <a:pt x="540" y="594"/>
                      <a:pt x="540" y="594"/>
                    </a:cubicBezTo>
                    <a:cubicBezTo>
                      <a:pt x="540" y="520"/>
                      <a:pt x="540" y="520"/>
                      <a:pt x="540" y="520"/>
                    </a:cubicBezTo>
                    <a:close/>
                    <a:moveTo>
                      <a:pt x="270" y="314"/>
                    </a:moveTo>
                    <a:cubicBezTo>
                      <a:pt x="270" y="314"/>
                      <a:pt x="270" y="314"/>
                      <a:pt x="270" y="314"/>
                    </a:cubicBezTo>
                    <a:cubicBezTo>
                      <a:pt x="122" y="324"/>
                      <a:pt x="122" y="324"/>
                      <a:pt x="122" y="324"/>
                    </a:cubicBezTo>
                    <a:cubicBezTo>
                      <a:pt x="122" y="212"/>
                      <a:pt x="122" y="212"/>
                      <a:pt x="122" y="212"/>
                    </a:cubicBezTo>
                    <a:cubicBezTo>
                      <a:pt x="122" y="212"/>
                      <a:pt x="122" y="212"/>
                      <a:pt x="122" y="212"/>
                    </a:cubicBezTo>
                    <a:cubicBezTo>
                      <a:pt x="122" y="130"/>
                      <a:pt x="189" y="64"/>
                      <a:pt x="270" y="64"/>
                    </a:cubicBezTo>
                    <a:cubicBezTo>
                      <a:pt x="351" y="64"/>
                      <a:pt x="418" y="130"/>
                      <a:pt x="418" y="212"/>
                    </a:cubicBezTo>
                    <a:cubicBezTo>
                      <a:pt x="418" y="212"/>
                      <a:pt x="418" y="212"/>
                      <a:pt x="418" y="212"/>
                    </a:cubicBezTo>
                    <a:cubicBezTo>
                      <a:pt x="418" y="324"/>
                      <a:pt x="418" y="324"/>
                      <a:pt x="418" y="324"/>
                    </a:cubicBezTo>
                    <a:cubicBezTo>
                      <a:pt x="270" y="314"/>
                      <a:pt x="270" y="314"/>
                      <a:pt x="270" y="314"/>
                    </a:cubicBezTo>
                    <a:close/>
                  </a:path>
                </a:pathLst>
              </a:custGeom>
              <a:grpFill/>
              <a:ln>
                <a:noFill/>
              </a:ln>
            </p:spPr>
            <p:txBody>
              <a:bodyPr vert="horz" wrap="square" lIns="91375" tIns="45688" rIns="91375" bIns="45688" numCol="1" anchor="t" anchorCtr="0" compatLnSpc="1">
                <a:prstTxWarp prst="textNoShape">
                  <a:avLst/>
                </a:prstTxWarp>
              </a:bodyPr>
              <a:lstStyle/>
              <a:p>
                <a:pPr defTabSz="913523">
                  <a:defRPr/>
                </a:pPr>
                <a:endParaRPr lang="en-US" kern="0">
                  <a:gradFill>
                    <a:gsLst>
                      <a:gs pos="100000">
                        <a:srgbClr val="FFFFFF"/>
                      </a:gs>
                      <a:gs pos="31000">
                        <a:srgbClr val="FFFFFF"/>
                      </a:gs>
                    </a:gsLst>
                    <a:lin ang="5400000" scaled="0"/>
                  </a:gradFill>
                  <a:latin typeface="Segoe UI"/>
                </a:endParaRPr>
              </a:p>
            </p:txBody>
          </p:sp>
          <p:sp>
            <p:nvSpPr>
              <p:cNvPr id="183" name="Freeform 85"/>
              <p:cNvSpPr>
                <a:spLocks noEditPoints="1"/>
              </p:cNvSpPr>
              <p:nvPr/>
            </p:nvSpPr>
            <p:spPr bwMode="auto">
              <a:xfrm>
                <a:off x="1563885" y="2853147"/>
                <a:ext cx="447846" cy="578821"/>
              </a:xfrm>
              <a:custGeom>
                <a:avLst/>
                <a:gdLst/>
                <a:ahLst/>
                <a:cxnLst>
                  <a:cxn ang="0">
                    <a:pos x="187" y="0"/>
                  </a:cxn>
                  <a:cxn ang="0">
                    <a:pos x="55" y="0"/>
                  </a:cxn>
                  <a:cxn ang="0">
                    <a:pos x="0" y="31"/>
                  </a:cxn>
                  <a:cxn ang="0">
                    <a:pos x="0" y="283"/>
                  </a:cxn>
                  <a:cxn ang="0">
                    <a:pos x="55" y="314"/>
                  </a:cxn>
                  <a:cxn ang="0">
                    <a:pos x="187" y="314"/>
                  </a:cxn>
                  <a:cxn ang="0">
                    <a:pos x="242" y="283"/>
                  </a:cxn>
                  <a:cxn ang="0">
                    <a:pos x="242" y="31"/>
                  </a:cxn>
                  <a:cxn ang="0">
                    <a:pos x="187" y="0"/>
                  </a:cxn>
                  <a:cxn ang="0">
                    <a:pos x="126" y="283"/>
                  </a:cxn>
                  <a:cxn ang="0">
                    <a:pos x="97" y="254"/>
                  </a:cxn>
                  <a:cxn ang="0">
                    <a:pos x="126" y="225"/>
                  </a:cxn>
                  <a:cxn ang="0">
                    <a:pos x="155" y="254"/>
                  </a:cxn>
                  <a:cxn ang="0">
                    <a:pos x="126" y="283"/>
                  </a:cxn>
                  <a:cxn ang="0">
                    <a:pos x="221" y="161"/>
                  </a:cxn>
                  <a:cxn ang="0">
                    <a:pos x="215" y="167"/>
                  </a:cxn>
                  <a:cxn ang="0">
                    <a:pos x="26" y="167"/>
                  </a:cxn>
                  <a:cxn ang="0">
                    <a:pos x="21" y="161"/>
                  </a:cxn>
                  <a:cxn ang="0">
                    <a:pos x="21" y="31"/>
                  </a:cxn>
                  <a:cxn ang="0">
                    <a:pos x="26" y="25"/>
                  </a:cxn>
                  <a:cxn ang="0">
                    <a:pos x="215" y="25"/>
                  </a:cxn>
                  <a:cxn ang="0">
                    <a:pos x="221" y="31"/>
                  </a:cxn>
                  <a:cxn ang="0">
                    <a:pos x="221" y="161"/>
                  </a:cxn>
                </a:cxnLst>
                <a:rect l="0" t="0" r="r" b="b"/>
                <a:pathLst>
                  <a:path w="242" h="314">
                    <a:moveTo>
                      <a:pt x="187" y="0"/>
                    </a:moveTo>
                    <a:cubicBezTo>
                      <a:pt x="55" y="0"/>
                      <a:pt x="55" y="0"/>
                      <a:pt x="55" y="0"/>
                    </a:cubicBezTo>
                    <a:cubicBezTo>
                      <a:pt x="25" y="0"/>
                      <a:pt x="0" y="1"/>
                      <a:pt x="0" y="31"/>
                    </a:cubicBezTo>
                    <a:cubicBezTo>
                      <a:pt x="0" y="283"/>
                      <a:pt x="0" y="283"/>
                      <a:pt x="0" y="283"/>
                    </a:cubicBezTo>
                    <a:cubicBezTo>
                      <a:pt x="0" y="313"/>
                      <a:pt x="25" y="314"/>
                      <a:pt x="55" y="314"/>
                    </a:cubicBezTo>
                    <a:cubicBezTo>
                      <a:pt x="187" y="314"/>
                      <a:pt x="187" y="314"/>
                      <a:pt x="187" y="314"/>
                    </a:cubicBezTo>
                    <a:cubicBezTo>
                      <a:pt x="217" y="314"/>
                      <a:pt x="242" y="313"/>
                      <a:pt x="242" y="283"/>
                    </a:cubicBezTo>
                    <a:cubicBezTo>
                      <a:pt x="242" y="31"/>
                      <a:pt x="242" y="31"/>
                      <a:pt x="242" y="31"/>
                    </a:cubicBezTo>
                    <a:cubicBezTo>
                      <a:pt x="242" y="1"/>
                      <a:pt x="217" y="0"/>
                      <a:pt x="187" y="0"/>
                    </a:cubicBezTo>
                    <a:close/>
                    <a:moveTo>
                      <a:pt x="126" y="283"/>
                    </a:moveTo>
                    <a:cubicBezTo>
                      <a:pt x="110" y="283"/>
                      <a:pt x="97" y="270"/>
                      <a:pt x="97" y="254"/>
                    </a:cubicBezTo>
                    <a:cubicBezTo>
                      <a:pt x="97" y="238"/>
                      <a:pt x="110" y="225"/>
                      <a:pt x="126" y="225"/>
                    </a:cubicBezTo>
                    <a:cubicBezTo>
                      <a:pt x="142" y="225"/>
                      <a:pt x="155" y="238"/>
                      <a:pt x="155" y="254"/>
                    </a:cubicBezTo>
                    <a:cubicBezTo>
                      <a:pt x="155" y="270"/>
                      <a:pt x="142" y="283"/>
                      <a:pt x="126" y="283"/>
                    </a:cubicBezTo>
                    <a:close/>
                    <a:moveTo>
                      <a:pt x="221" y="161"/>
                    </a:moveTo>
                    <a:cubicBezTo>
                      <a:pt x="221" y="165"/>
                      <a:pt x="218" y="167"/>
                      <a:pt x="215" y="167"/>
                    </a:cubicBezTo>
                    <a:cubicBezTo>
                      <a:pt x="26" y="167"/>
                      <a:pt x="26" y="167"/>
                      <a:pt x="26" y="167"/>
                    </a:cubicBezTo>
                    <a:cubicBezTo>
                      <a:pt x="23" y="167"/>
                      <a:pt x="21" y="165"/>
                      <a:pt x="21" y="161"/>
                    </a:cubicBezTo>
                    <a:cubicBezTo>
                      <a:pt x="21" y="31"/>
                      <a:pt x="21" y="31"/>
                      <a:pt x="21" y="31"/>
                    </a:cubicBezTo>
                    <a:cubicBezTo>
                      <a:pt x="21" y="28"/>
                      <a:pt x="23" y="25"/>
                      <a:pt x="26" y="25"/>
                    </a:cubicBezTo>
                    <a:cubicBezTo>
                      <a:pt x="215" y="25"/>
                      <a:pt x="215" y="25"/>
                      <a:pt x="215" y="25"/>
                    </a:cubicBezTo>
                    <a:cubicBezTo>
                      <a:pt x="218" y="25"/>
                      <a:pt x="221" y="28"/>
                      <a:pt x="221" y="31"/>
                    </a:cubicBezTo>
                    <a:lnTo>
                      <a:pt x="221" y="161"/>
                    </a:lnTo>
                    <a:close/>
                  </a:path>
                </a:pathLst>
              </a:custGeom>
              <a:grpFill/>
              <a:extLst/>
            </p:spPr>
            <p:txBody>
              <a:bodyPr vert="horz" wrap="square" lIns="93194" tIns="46597" rIns="93194" bIns="46597" numCol="1" anchor="t" anchorCtr="0" compatLnSpc="1">
                <a:prstTxWarp prst="textNoShape">
                  <a:avLst/>
                </a:prstTxWarp>
              </a:bodyPr>
              <a:lstStyle/>
              <a:p>
                <a:pPr defTabSz="931664">
                  <a:defRPr/>
                </a:pPr>
                <a:endParaRPr lang="en-US" sz="1836" kern="0">
                  <a:gradFill>
                    <a:gsLst>
                      <a:gs pos="100000">
                        <a:srgbClr val="FFFFFF"/>
                      </a:gs>
                      <a:gs pos="31000">
                        <a:srgbClr val="FFFFFF"/>
                      </a:gs>
                    </a:gsLst>
                    <a:lin ang="5400000" scaled="0"/>
                  </a:gradFill>
                  <a:latin typeface="Segoe UI"/>
                </a:endParaRPr>
              </a:p>
            </p:txBody>
          </p:sp>
          <p:sp>
            <p:nvSpPr>
              <p:cNvPr id="184" name="Freeform 229"/>
              <p:cNvSpPr/>
              <p:nvPr/>
            </p:nvSpPr>
            <p:spPr>
              <a:xfrm>
                <a:off x="938339" y="3451352"/>
                <a:ext cx="743672" cy="818454"/>
              </a:xfrm>
              <a:custGeom>
                <a:avLst/>
                <a:gdLst>
                  <a:gd name="connsiteX0" fmla="*/ 528162 w 853584"/>
                  <a:gd name="connsiteY0" fmla="*/ 99273 h 939419"/>
                  <a:gd name="connsiteX1" fmla="*/ 592919 w 853584"/>
                  <a:gd name="connsiteY1" fmla="*/ 119375 h 939419"/>
                  <a:gd name="connsiteX2" fmla="*/ 853584 w 853584"/>
                  <a:gd name="connsiteY2" fmla="*/ 512627 h 939419"/>
                  <a:gd name="connsiteX3" fmla="*/ 426792 w 853584"/>
                  <a:gd name="connsiteY3" fmla="*/ 939419 h 939419"/>
                  <a:gd name="connsiteX4" fmla="*/ 0 w 853584"/>
                  <a:gd name="connsiteY4" fmla="*/ 512627 h 939419"/>
                  <a:gd name="connsiteX5" fmla="*/ 260665 w 853584"/>
                  <a:gd name="connsiteY5" fmla="*/ 119375 h 939419"/>
                  <a:gd name="connsiteX6" fmla="*/ 296800 w 853584"/>
                  <a:gd name="connsiteY6" fmla="*/ 108158 h 939419"/>
                  <a:gd name="connsiteX7" fmla="*/ 296800 w 853584"/>
                  <a:gd name="connsiteY7" fmla="*/ 250889 h 939419"/>
                  <a:gd name="connsiteX8" fmla="*/ 262767 w 853584"/>
                  <a:gd name="connsiteY8" fmla="*/ 269362 h 939419"/>
                  <a:gd name="connsiteX9" fmla="*/ 133424 w 853584"/>
                  <a:gd name="connsiteY9" fmla="*/ 512627 h 939419"/>
                  <a:gd name="connsiteX10" fmla="*/ 426792 w 853584"/>
                  <a:gd name="connsiteY10" fmla="*/ 805995 h 939419"/>
                  <a:gd name="connsiteX11" fmla="*/ 720160 w 853584"/>
                  <a:gd name="connsiteY11" fmla="*/ 512627 h 939419"/>
                  <a:gd name="connsiteX12" fmla="*/ 540984 w 853584"/>
                  <a:gd name="connsiteY12" fmla="*/ 242313 h 939419"/>
                  <a:gd name="connsiteX13" fmla="*/ 528162 w 853584"/>
                  <a:gd name="connsiteY13" fmla="*/ 238333 h 939419"/>
                  <a:gd name="connsiteX14" fmla="*/ 413546 w 853584"/>
                  <a:gd name="connsiteY14" fmla="*/ 0 h 939419"/>
                  <a:gd name="connsiteX15" fmla="*/ 467162 w 853584"/>
                  <a:gd name="connsiteY15" fmla="*/ 53616 h 939419"/>
                  <a:gd name="connsiteX16" fmla="*/ 467162 w 853584"/>
                  <a:gd name="connsiteY16" fmla="*/ 486795 h 939419"/>
                  <a:gd name="connsiteX17" fmla="*/ 413546 w 853584"/>
                  <a:gd name="connsiteY17" fmla="*/ 540411 h 939419"/>
                  <a:gd name="connsiteX18" fmla="*/ 359930 w 853584"/>
                  <a:gd name="connsiteY18" fmla="*/ 486795 h 939419"/>
                  <a:gd name="connsiteX19" fmla="*/ 359930 w 853584"/>
                  <a:gd name="connsiteY19" fmla="*/ 53616 h 939419"/>
                  <a:gd name="connsiteX20" fmla="*/ 413546 w 853584"/>
                  <a:gd name="connsiteY20" fmla="*/ 0 h 939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3584" h="939419">
                    <a:moveTo>
                      <a:pt x="528162" y="99273"/>
                    </a:moveTo>
                    <a:lnTo>
                      <a:pt x="592919" y="119375"/>
                    </a:lnTo>
                    <a:cubicBezTo>
                      <a:pt x="746101" y="184165"/>
                      <a:pt x="853584" y="335844"/>
                      <a:pt x="853584" y="512627"/>
                    </a:cubicBezTo>
                    <a:cubicBezTo>
                      <a:pt x="853584" y="748338"/>
                      <a:pt x="662503" y="939419"/>
                      <a:pt x="426792" y="939419"/>
                    </a:cubicBezTo>
                    <a:cubicBezTo>
                      <a:pt x="191081" y="939419"/>
                      <a:pt x="0" y="748338"/>
                      <a:pt x="0" y="512627"/>
                    </a:cubicBezTo>
                    <a:cubicBezTo>
                      <a:pt x="0" y="335844"/>
                      <a:pt x="107483" y="184165"/>
                      <a:pt x="260665" y="119375"/>
                    </a:cubicBezTo>
                    <a:lnTo>
                      <a:pt x="296800" y="108158"/>
                    </a:lnTo>
                    <a:lnTo>
                      <a:pt x="296800" y="250889"/>
                    </a:lnTo>
                    <a:lnTo>
                      <a:pt x="262767" y="269362"/>
                    </a:lnTo>
                    <a:cubicBezTo>
                      <a:pt x="184731" y="322082"/>
                      <a:pt x="133424" y="411363"/>
                      <a:pt x="133424" y="512627"/>
                    </a:cubicBezTo>
                    <a:cubicBezTo>
                      <a:pt x="133424" y="674650"/>
                      <a:pt x="264769" y="805995"/>
                      <a:pt x="426792" y="805995"/>
                    </a:cubicBezTo>
                    <a:cubicBezTo>
                      <a:pt x="588815" y="805995"/>
                      <a:pt x="720160" y="674650"/>
                      <a:pt x="720160" y="512627"/>
                    </a:cubicBezTo>
                    <a:cubicBezTo>
                      <a:pt x="720160" y="391110"/>
                      <a:pt x="646279" y="286849"/>
                      <a:pt x="540984" y="242313"/>
                    </a:cubicBezTo>
                    <a:lnTo>
                      <a:pt x="528162" y="238333"/>
                    </a:lnTo>
                    <a:close/>
                    <a:moveTo>
                      <a:pt x="413546" y="0"/>
                    </a:moveTo>
                    <a:cubicBezTo>
                      <a:pt x="443157" y="0"/>
                      <a:pt x="467162" y="24005"/>
                      <a:pt x="467162" y="53616"/>
                    </a:cubicBezTo>
                    <a:lnTo>
                      <a:pt x="467162" y="486795"/>
                    </a:lnTo>
                    <a:cubicBezTo>
                      <a:pt x="467162" y="516406"/>
                      <a:pt x="443157" y="540411"/>
                      <a:pt x="413546" y="540411"/>
                    </a:cubicBezTo>
                    <a:cubicBezTo>
                      <a:pt x="383935" y="540411"/>
                      <a:pt x="359930" y="516406"/>
                      <a:pt x="359930" y="486795"/>
                    </a:cubicBezTo>
                    <a:lnTo>
                      <a:pt x="359930" y="53616"/>
                    </a:lnTo>
                    <a:cubicBezTo>
                      <a:pt x="359930" y="24005"/>
                      <a:pt x="383935" y="0"/>
                      <a:pt x="413546"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a:lnSpc>
                    <a:spcPct val="90000"/>
                  </a:lnSpc>
                  <a:defRPr/>
                </a:pPr>
                <a:endParaRPr lang="en-US" kern="0">
                  <a:gradFill>
                    <a:gsLst>
                      <a:gs pos="100000">
                        <a:srgbClr val="FFFFFF"/>
                      </a:gs>
                      <a:gs pos="31000">
                        <a:srgbClr val="FFFFFF"/>
                      </a:gs>
                    </a:gsLst>
                    <a:lin ang="5400000" scaled="0"/>
                  </a:gradFill>
                  <a:latin typeface="Segoe UI"/>
                  <a:ea typeface="Segoe UI" pitchFamily="34" charset="0"/>
                  <a:cs typeface="Segoe UI" pitchFamily="34" charset="0"/>
                </a:endParaRPr>
              </a:p>
            </p:txBody>
          </p:sp>
        </p:grpSp>
        <p:sp>
          <p:nvSpPr>
            <p:cNvPr id="171" name="Rectangle 170"/>
            <p:cNvSpPr/>
            <p:nvPr/>
          </p:nvSpPr>
          <p:spPr>
            <a:xfrm>
              <a:off x="1003776" y="4859143"/>
              <a:ext cx="1762631" cy="14828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523">
                <a:defRPr/>
              </a:pPr>
              <a:r>
                <a:rPr lang="en-US" kern="0" dirty="0">
                  <a:gradFill>
                    <a:gsLst>
                      <a:gs pos="100000">
                        <a:srgbClr val="FFFFFF"/>
                      </a:gs>
                      <a:gs pos="31000">
                        <a:srgbClr val="FFFFFF"/>
                      </a:gs>
                    </a:gsLst>
                    <a:lin ang="5400000" scaled="0"/>
                  </a:gradFill>
                  <a:latin typeface="Segoe UI Semibold" panose="020B0702040204020203" pitchFamily="34" charset="0"/>
                  <a:cs typeface="Segoe UI Semibold" panose="020B0702040204020203" pitchFamily="34" charset="0"/>
                </a:rPr>
                <a:t>DATA</a:t>
              </a:r>
            </a:p>
          </p:txBody>
        </p:sp>
      </p:grpSp>
      <p:sp>
        <p:nvSpPr>
          <p:cNvPr id="192" name="Rectangle 191"/>
          <p:cNvSpPr/>
          <p:nvPr/>
        </p:nvSpPr>
        <p:spPr bwMode="auto">
          <a:xfrm>
            <a:off x="5331157" y="4810085"/>
            <a:ext cx="1696986" cy="1328384"/>
          </a:xfrm>
          <a:prstGeom prst="rect">
            <a:avLst/>
          </a:prstGeom>
          <a:solidFill>
            <a:schemeClr val="bg2"/>
          </a:solidFill>
          <a:ln w="38100">
            <a:solidFill>
              <a:srgbClr val="7F7F7F"/>
            </a:solidFill>
          </a:ln>
        </p:spPr>
        <p:txBody>
          <a:bodyPr wrap="square" bIns="179259" rtlCol="0" anchor="b" anchorCtr="0">
            <a:noAutofit/>
          </a:bodyPr>
          <a:lstStyle/>
          <a:p>
            <a:pPr algn="ctr" defTabSz="895698"/>
            <a:endParaRPr lang="en-US" sz="1175" kern="0" dirty="0">
              <a:gradFill>
                <a:gsLst>
                  <a:gs pos="88182">
                    <a:srgbClr val="353535"/>
                  </a:gs>
                  <a:gs pos="69000">
                    <a:srgbClr val="353535"/>
                  </a:gs>
                </a:gsLst>
                <a:lin ang="5400000" scaled="0"/>
              </a:gradFill>
              <a:latin typeface="Segoe UI Semibold" panose="020B0702040204020203" pitchFamily="34" charset="0"/>
              <a:cs typeface="Segoe UI Semibold" panose="020B0702040204020203" pitchFamily="34" charset="0"/>
            </a:endParaRPr>
          </a:p>
        </p:txBody>
      </p:sp>
      <p:sp>
        <p:nvSpPr>
          <p:cNvPr id="207" name="TextBox 206"/>
          <p:cNvSpPr txBox="1"/>
          <p:nvPr/>
        </p:nvSpPr>
        <p:spPr>
          <a:xfrm>
            <a:off x="5996193" y="5058885"/>
            <a:ext cx="896024" cy="275161"/>
          </a:xfrm>
          <a:prstGeom prst="rect">
            <a:avLst/>
          </a:prstGeom>
          <a:noFill/>
        </p:spPr>
        <p:txBody>
          <a:bodyPr wrap="square" rtlCol="0">
            <a:spAutoFit/>
          </a:bodyPr>
          <a:lstStyle/>
          <a:p>
            <a:pPr defTabSz="895698">
              <a:defRPr/>
            </a:pPr>
            <a:r>
              <a:rPr lang="en-US" sz="1175" kern="0" dirty="0">
                <a:gradFill>
                  <a:gsLst>
                    <a:gs pos="88182">
                      <a:srgbClr val="353535"/>
                    </a:gs>
                    <a:gs pos="69000">
                      <a:srgbClr val="353535"/>
                    </a:gs>
                  </a:gsLst>
                  <a:lin ang="5400000" scaled="0"/>
                </a:gradFill>
                <a:latin typeface="Segoe UI Semibold" panose="020B0702040204020203" pitchFamily="34" charset="0"/>
                <a:cs typeface="Segoe UI Semibold" panose="020B0702040204020203" pitchFamily="34" charset="0"/>
              </a:rPr>
              <a:t>Excel</a:t>
            </a:r>
          </a:p>
        </p:txBody>
      </p:sp>
      <p:sp>
        <p:nvSpPr>
          <p:cNvPr id="208" name="TextBox 207"/>
          <p:cNvSpPr txBox="1"/>
          <p:nvPr/>
        </p:nvSpPr>
        <p:spPr>
          <a:xfrm>
            <a:off x="5996193" y="5526394"/>
            <a:ext cx="896024" cy="459816"/>
          </a:xfrm>
          <a:prstGeom prst="rect">
            <a:avLst/>
          </a:prstGeom>
          <a:noFill/>
        </p:spPr>
        <p:txBody>
          <a:bodyPr wrap="square" rtlCol="0">
            <a:spAutoFit/>
          </a:bodyPr>
          <a:lstStyle/>
          <a:p>
            <a:pPr defTabSz="895698">
              <a:defRPr/>
            </a:pPr>
            <a:r>
              <a:rPr lang="en-US" sz="1175" kern="0" dirty="0">
                <a:gradFill>
                  <a:gsLst>
                    <a:gs pos="88182">
                      <a:srgbClr val="353535"/>
                    </a:gs>
                    <a:gs pos="69000">
                      <a:srgbClr val="353535"/>
                    </a:gs>
                  </a:gsLst>
                  <a:lin ang="5400000" scaled="0"/>
                </a:gradFill>
                <a:latin typeface="Segoe UI Semibold" panose="020B0702040204020203" pitchFamily="34" charset="0"/>
                <a:cs typeface="Segoe UI Semibold" panose="020B0702040204020203" pitchFamily="34" charset="0"/>
              </a:rPr>
              <a:t>Power BI </a:t>
            </a:r>
            <a:br>
              <a:rPr lang="en-US" sz="1175" kern="0" dirty="0">
                <a:gradFill>
                  <a:gsLst>
                    <a:gs pos="88182">
                      <a:srgbClr val="353535"/>
                    </a:gs>
                    <a:gs pos="69000">
                      <a:srgbClr val="353535"/>
                    </a:gs>
                  </a:gsLst>
                  <a:lin ang="5400000" scaled="0"/>
                </a:gradFill>
                <a:latin typeface="Segoe UI Semibold" panose="020B0702040204020203" pitchFamily="34" charset="0"/>
                <a:cs typeface="Segoe UI Semibold" panose="020B0702040204020203" pitchFamily="34" charset="0"/>
              </a:rPr>
            </a:br>
            <a:r>
              <a:rPr lang="en-US" sz="1175" kern="0" dirty="0">
                <a:gradFill>
                  <a:gsLst>
                    <a:gs pos="88182">
                      <a:srgbClr val="353535"/>
                    </a:gs>
                    <a:gs pos="69000">
                      <a:srgbClr val="353535"/>
                    </a:gs>
                  </a:gsLst>
                  <a:lin ang="5400000" scaled="0"/>
                </a:gradFill>
                <a:latin typeface="Segoe UI Semibold" panose="020B0702040204020203" pitchFamily="34" charset="0"/>
                <a:cs typeface="Segoe UI Semibold" panose="020B0702040204020203" pitchFamily="34" charset="0"/>
              </a:rPr>
              <a:t>Desktop</a:t>
            </a:r>
          </a:p>
        </p:txBody>
      </p:sp>
      <p:sp>
        <p:nvSpPr>
          <p:cNvPr id="209" name="Freeform 271"/>
          <p:cNvSpPr/>
          <p:nvPr/>
        </p:nvSpPr>
        <p:spPr>
          <a:xfrm>
            <a:off x="5576252" y="5629130"/>
            <a:ext cx="323901" cy="244545"/>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accent5"/>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3698">
              <a:defRPr/>
            </a:pPr>
            <a:endParaRPr lang="en-US" kern="0" dirty="0">
              <a:gradFill>
                <a:gsLst>
                  <a:gs pos="100000">
                    <a:srgbClr val="FFFFFF"/>
                  </a:gs>
                  <a:gs pos="31000">
                    <a:srgbClr val="FFFFFF"/>
                  </a:gs>
                </a:gsLst>
                <a:lin ang="5400000" scaled="0"/>
              </a:gradFill>
              <a:latin typeface="Segoe UI"/>
            </a:endParaRPr>
          </a:p>
        </p:txBody>
      </p:sp>
      <p:sp>
        <p:nvSpPr>
          <p:cNvPr id="210" name="Freeform 283"/>
          <p:cNvSpPr/>
          <p:nvPr/>
        </p:nvSpPr>
        <p:spPr bwMode="auto">
          <a:xfrm>
            <a:off x="5594568" y="5047459"/>
            <a:ext cx="293015" cy="303419"/>
          </a:xfrm>
          <a:custGeom>
            <a:avLst/>
            <a:gdLst>
              <a:gd name="connsiteX0" fmla="*/ 366016 w 486435"/>
              <a:gd name="connsiteY0" fmla="*/ 354165 h 503706"/>
              <a:gd name="connsiteX1" fmla="*/ 366016 w 486435"/>
              <a:gd name="connsiteY1" fmla="*/ 394522 h 503706"/>
              <a:gd name="connsiteX2" fmla="*/ 446077 w 486435"/>
              <a:gd name="connsiteY2" fmla="*/ 394522 h 503706"/>
              <a:gd name="connsiteX3" fmla="*/ 446077 w 486435"/>
              <a:gd name="connsiteY3" fmla="*/ 354165 h 503706"/>
              <a:gd name="connsiteX4" fmla="*/ 366016 w 486435"/>
              <a:gd name="connsiteY4" fmla="*/ 291366 h 503706"/>
              <a:gd name="connsiteX5" fmla="*/ 366016 w 486435"/>
              <a:gd name="connsiteY5" fmla="*/ 331723 h 503706"/>
              <a:gd name="connsiteX6" fmla="*/ 446077 w 486435"/>
              <a:gd name="connsiteY6" fmla="*/ 331723 h 503706"/>
              <a:gd name="connsiteX7" fmla="*/ 446077 w 486435"/>
              <a:gd name="connsiteY7" fmla="*/ 291366 h 503706"/>
              <a:gd name="connsiteX8" fmla="*/ 366016 w 486435"/>
              <a:gd name="connsiteY8" fmla="*/ 228566 h 503706"/>
              <a:gd name="connsiteX9" fmla="*/ 366016 w 486435"/>
              <a:gd name="connsiteY9" fmla="*/ 268924 h 503706"/>
              <a:gd name="connsiteX10" fmla="*/ 446077 w 486435"/>
              <a:gd name="connsiteY10" fmla="*/ 268924 h 503706"/>
              <a:gd name="connsiteX11" fmla="*/ 446077 w 486435"/>
              <a:gd name="connsiteY11" fmla="*/ 228566 h 503706"/>
              <a:gd name="connsiteX12" fmla="*/ 366016 w 486435"/>
              <a:gd name="connsiteY12" fmla="*/ 165767 h 503706"/>
              <a:gd name="connsiteX13" fmla="*/ 366016 w 486435"/>
              <a:gd name="connsiteY13" fmla="*/ 206124 h 503706"/>
              <a:gd name="connsiteX14" fmla="*/ 446077 w 486435"/>
              <a:gd name="connsiteY14" fmla="*/ 206124 h 503706"/>
              <a:gd name="connsiteX15" fmla="*/ 446077 w 486435"/>
              <a:gd name="connsiteY15" fmla="*/ 165767 h 503706"/>
              <a:gd name="connsiteX16" fmla="*/ 207859 w 486435"/>
              <a:gd name="connsiteY16" fmla="*/ 154014 h 503706"/>
              <a:gd name="connsiteX17" fmla="*/ 169246 w 486435"/>
              <a:gd name="connsiteY17" fmla="*/ 156413 h 503706"/>
              <a:gd name="connsiteX18" fmla="*/ 140451 w 486435"/>
              <a:gd name="connsiteY18" fmla="*/ 226221 h 503706"/>
              <a:gd name="connsiteX19" fmla="*/ 116236 w 486435"/>
              <a:gd name="connsiteY19" fmla="*/ 159904 h 503706"/>
              <a:gd name="connsiteX20" fmla="*/ 77842 w 486435"/>
              <a:gd name="connsiteY20" fmla="*/ 162085 h 503706"/>
              <a:gd name="connsiteX21" fmla="*/ 119072 w 486435"/>
              <a:gd name="connsiteY21" fmla="*/ 249127 h 503706"/>
              <a:gd name="connsiteX22" fmla="*/ 74133 w 486435"/>
              <a:gd name="connsiteY22" fmla="*/ 335950 h 503706"/>
              <a:gd name="connsiteX23" fmla="*/ 112091 w 486435"/>
              <a:gd name="connsiteY23" fmla="*/ 337259 h 503706"/>
              <a:gd name="connsiteX24" fmla="*/ 139360 w 486435"/>
              <a:gd name="connsiteY24" fmla="*/ 269414 h 503706"/>
              <a:gd name="connsiteX25" fmla="*/ 168373 w 486435"/>
              <a:gd name="connsiteY25" fmla="*/ 340967 h 503706"/>
              <a:gd name="connsiteX26" fmla="*/ 209604 w 486435"/>
              <a:gd name="connsiteY26" fmla="*/ 343803 h 503706"/>
              <a:gd name="connsiteX27" fmla="*/ 162265 w 486435"/>
              <a:gd name="connsiteY27" fmla="*/ 248036 h 503706"/>
              <a:gd name="connsiteX28" fmla="*/ 366016 w 486435"/>
              <a:gd name="connsiteY28" fmla="*/ 102967 h 503706"/>
              <a:gd name="connsiteX29" fmla="*/ 366016 w 486435"/>
              <a:gd name="connsiteY29" fmla="*/ 143325 h 503706"/>
              <a:gd name="connsiteX30" fmla="*/ 446077 w 486435"/>
              <a:gd name="connsiteY30" fmla="*/ 143325 h 503706"/>
              <a:gd name="connsiteX31" fmla="*/ 446077 w 486435"/>
              <a:gd name="connsiteY31" fmla="*/ 102967 h 503706"/>
              <a:gd name="connsiteX32" fmla="*/ 313916 w 486435"/>
              <a:gd name="connsiteY32" fmla="*/ 68282 h 503706"/>
              <a:gd name="connsiteX33" fmla="*/ 457682 w 486435"/>
              <a:gd name="connsiteY33" fmla="*/ 68282 h 503706"/>
              <a:gd name="connsiteX34" fmla="*/ 468873 w 486435"/>
              <a:gd name="connsiteY34" fmla="*/ 70541 h 503706"/>
              <a:gd name="connsiteX35" fmla="*/ 486435 w 486435"/>
              <a:gd name="connsiteY35" fmla="*/ 97035 h 503706"/>
              <a:gd name="connsiteX36" fmla="*/ 486435 w 486435"/>
              <a:gd name="connsiteY36" fmla="*/ 400563 h 503706"/>
              <a:gd name="connsiteX37" fmla="*/ 457681 w 486435"/>
              <a:gd name="connsiteY37" fmla="*/ 429317 h 503706"/>
              <a:gd name="connsiteX38" fmla="*/ 313916 w 486435"/>
              <a:gd name="connsiteY38" fmla="*/ 429317 h 503706"/>
              <a:gd name="connsiteX39" fmla="*/ 313916 w 486435"/>
              <a:gd name="connsiteY39" fmla="*/ 394468 h 503706"/>
              <a:gd name="connsiteX40" fmla="*/ 343111 w 486435"/>
              <a:gd name="connsiteY40" fmla="*/ 394468 h 503706"/>
              <a:gd name="connsiteX41" fmla="*/ 343111 w 486435"/>
              <a:gd name="connsiteY41" fmla="*/ 354110 h 503706"/>
              <a:gd name="connsiteX42" fmla="*/ 313916 w 486435"/>
              <a:gd name="connsiteY42" fmla="*/ 354110 h 503706"/>
              <a:gd name="connsiteX43" fmla="*/ 313916 w 486435"/>
              <a:gd name="connsiteY43" fmla="*/ 331668 h 503706"/>
              <a:gd name="connsiteX44" fmla="*/ 343111 w 486435"/>
              <a:gd name="connsiteY44" fmla="*/ 331668 h 503706"/>
              <a:gd name="connsiteX45" fmla="*/ 343111 w 486435"/>
              <a:gd name="connsiteY45" fmla="*/ 291311 h 503706"/>
              <a:gd name="connsiteX46" fmla="*/ 313916 w 486435"/>
              <a:gd name="connsiteY46" fmla="*/ 291311 h 503706"/>
              <a:gd name="connsiteX47" fmla="*/ 313916 w 486435"/>
              <a:gd name="connsiteY47" fmla="*/ 268869 h 503706"/>
              <a:gd name="connsiteX48" fmla="*/ 343111 w 486435"/>
              <a:gd name="connsiteY48" fmla="*/ 268869 h 503706"/>
              <a:gd name="connsiteX49" fmla="*/ 343111 w 486435"/>
              <a:gd name="connsiteY49" fmla="*/ 228512 h 503706"/>
              <a:gd name="connsiteX50" fmla="*/ 313916 w 486435"/>
              <a:gd name="connsiteY50" fmla="*/ 228512 h 503706"/>
              <a:gd name="connsiteX51" fmla="*/ 313916 w 486435"/>
              <a:gd name="connsiteY51" fmla="*/ 206070 h 503706"/>
              <a:gd name="connsiteX52" fmla="*/ 343111 w 486435"/>
              <a:gd name="connsiteY52" fmla="*/ 206070 h 503706"/>
              <a:gd name="connsiteX53" fmla="*/ 343111 w 486435"/>
              <a:gd name="connsiteY53" fmla="*/ 165712 h 503706"/>
              <a:gd name="connsiteX54" fmla="*/ 313916 w 486435"/>
              <a:gd name="connsiteY54" fmla="*/ 165712 h 503706"/>
              <a:gd name="connsiteX55" fmla="*/ 313916 w 486435"/>
              <a:gd name="connsiteY55" fmla="*/ 143270 h 503706"/>
              <a:gd name="connsiteX56" fmla="*/ 343111 w 486435"/>
              <a:gd name="connsiteY56" fmla="*/ 143270 h 503706"/>
              <a:gd name="connsiteX57" fmla="*/ 343111 w 486435"/>
              <a:gd name="connsiteY57" fmla="*/ 102913 h 503706"/>
              <a:gd name="connsiteX58" fmla="*/ 313916 w 486435"/>
              <a:gd name="connsiteY58" fmla="*/ 102913 h 503706"/>
              <a:gd name="connsiteX59" fmla="*/ 297008 w 486435"/>
              <a:gd name="connsiteY59" fmla="*/ 0 h 503706"/>
              <a:gd name="connsiteX60" fmla="*/ 297008 w 486435"/>
              <a:gd name="connsiteY60" fmla="*/ 43018 h 503706"/>
              <a:gd name="connsiteX61" fmla="*/ 296966 w 486435"/>
              <a:gd name="connsiteY61" fmla="*/ 43018 h 503706"/>
              <a:gd name="connsiteX62" fmla="*/ 296966 w 486435"/>
              <a:gd name="connsiteY62" fmla="*/ 456745 h 503706"/>
              <a:gd name="connsiteX63" fmla="*/ 297008 w 486435"/>
              <a:gd name="connsiteY63" fmla="*/ 456745 h 503706"/>
              <a:gd name="connsiteX64" fmla="*/ 297008 w 486435"/>
              <a:gd name="connsiteY64" fmla="*/ 503706 h 503706"/>
              <a:gd name="connsiteX65" fmla="*/ 0 w 486435"/>
              <a:gd name="connsiteY65" fmla="*/ 452213 h 503706"/>
              <a:gd name="connsiteX66" fmla="*/ 0 w 486435"/>
              <a:gd name="connsiteY66" fmla="*/ 51493 h 50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86435" h="503706">
                <a:moveTo>
                  <a:pt x="366016" y="354165"/>
                </a:moveTo>
                <a:lnTo>
                  <a:pt x="366016" y="394522"/>
                </a:lnTo>
                <a:lnTo>
                  <a:pt x="446077" y="394522"/>
                </a:lnTo>
                <a:lnTo>
                  <a:pt x="446077" y="354165"/>
                </a:lnTo>
                <a:close/>
                <a:moveTo>
                  <a:pt x="366016" y="291366"/>
                </a:moveTo>
                <a:lnTo>
                  <a:pt x="366016" y="331723"/>
                </a:lnTo>
                <a:lnTo>
                  <a:pt x="446077" y="331723"/>
                </a:lnTo>
                <a:lnTo>
                  <a:pt x="446077" y="291366"/>
                </a:lnTo>
                <a:close/>
                <a:moveTo>
                  <a:pt x="366016" y="228566"/>
                </a:moveTo>
                <a:lnTo>
                  <a:pt x="366016" y="268924"/>
                </a:lnTo>
                <a:lnTo>
                  <a:pt x="446077" y="268924"/>
                </a:lnTo>
                <a:lnTo>
                  <a:pt x="446077" y="228566"/>
                </a:lnTo>
                <a:close/>
                <a:moveTo>
                  <a:pt x="366016" y="165767"/>
                </a:moveTo>
                <a:lnTo>
                  <a:pt x="366016" y="206124"/>
                </a:lnTo>
                <a:lnTo>
                  <a:pt x="446077" y="206124"/>
                </a:lnTo>
                <a:lnTo>
                  <a:pt x="446077" y="165767"/>
                </a:lnTo>
                <a:close/>
                <a:moveTo>
                  <a:pt x="207859" y="154014"/>
                </a:moveTo>
                <a:lnTo>
                  <a:pt x="169246" y="156413"/>
                </a:lnTo>
                <a:lnTo>
                  <a:pt x="140451" y="226221"/>
                </a:lnTo>
                <a:lnTo>
                  <a:pt x="116236" y="159904"/>
                </a:lnTo>
                <a:lnTo>
                  <a:pt x="77842" y="162085"/>
                </a:lnTo>
                <a:lnTo>
                  <a:pt x="119072" y="249127"/>
                </a:lnTo>
                <a:lnTo>
                  <a:pt x="74133" y="335950"/>
                </a:lnTo>
                <a:lnTo>
                  <a:pt x="112091" y="337259"/>
                </a:lnTo>
                <a:lnTo>
                  <a:pt x="139360" y="269414"/>
                </a:lnTo>
                <a:lnTo>
                  <a:pt x="168373" y="340967"/>
                </a:lnTo>
                <a:lnTo>
                  <a:pt x="209604" y="343803"/>
                </a:lnTo>
                <a:lnTo>
                  <a:pt x="162265" y="248036"/>
                </a:lnTo>
                <a:close/>
                <a:moveTo>
                  <a:pt x="366016" y="102967"/>
                </a:moveTo>
                <a:lnTo>
                  <a:pt x="366016" y="143325"/>
                </a:lnTo>
                <a:lnTo>
                  <a:pt x="446077" y="143325"/>
                </a:lnTo>
                <a:lnTo>
                  <a:pt x="446077" y="102967"/>
                </a:lnTo>
                <a:close/>
                <a:moveTo>
                  <a:pt x="313916" y="68282"/>
                </a:moveTo>
                <a:lnTo>
                  <a:pt x="457682" y="68282"/>
                </a:lnTo>
                <a:lnTo>
                  <a:pt x="468873" y="70541"/>
                </a:lnTo>
                <a:cubicBezTo>
                  <a:pt x="479193" y="74906"/>
                  <a:pt x="486435" y="85125"/>
                  <a:pt x="486435" y="97035"/>
                </a:cubicBezTo>
                <a:lnTo>
                  <a:pt x="486435" y="400563"/>
                </a:lnTo>
                <a:cubicBezTo>
                  <a:pt x="486435" y="416444"/>
                  <a:pt x="473561" y="429317"/>
                  <a:pt x="457681" y="429317"/>
                </a:cubicBezTo>
                <a:lnTo>
                  <a:pt x="313916" y="429317"/>
                </a:lnTo>
                <a:lnTo>
                  <a:pt x="313916" y="394468"/>
                </a:lnTo>
                <a:lnTo>
                  <a:pt x="343111" y="394468"/>
                </a:lnTo>
                <a:lnTo>
                  <a:pt x="343111" y="354110"/>
                </a:lnTo>
                <a:lnTo>
                  <a:pt x="313916" y="354110"/>
                </a:lnTo>
                <a:lnTo>
                  <a:pt x="313916" y="331668"/>
                </a:lnTo>
                <a:lnTo>
                  <a:pt x="343111" y="331668"/>
                </a:lnTo>
                <a:lnTo>
                  <a:pt x="343111" y="291311"/>
                </a:lnTo>
                <a:lnTo>
                  <a:pt x="313916" y="291311"/>
                </a:lnTo>
                <a:lnTo>
                  <a:pt x="313916" y="268869"/>
                </a:lnTo>
                <a:lnTo>
                  <a:pt x="343111" y="268869"/>
                </a:lnTo>
                <a:lnTo>
                  <a:pt x="343111" y="228512"/>
                </a:lnTo>
                <a:lnTo>
                  <a:pt x="313916" y="228512"/>
                </a:lnTo>
                <a:lnTo>
                  <a:pt x="313916" y="206070"/>
                </a:lnTo>
                <a:lnTo>
                  <a:pt x="343111" y="206070"/>
                </a:lnTo>
                <a:lnTo>
                  <a:pt x="343111" y="165712"/>
                </a:lnTo>
                <a:lnTo>
                  <a:pt x="313916" y="165712"/>
                </a:lnTo>
                <a:lnTo>
                  <a:pt x="313916" y="143270"/>
                </a:lnTo>
                <a:lnTo>
                  <a:pt x="343111" y="143270"/>
                </a:lnTo>
                <a:lnTo>
                  <a:pt x="343111" y="102913"/>
                </a:lnTo>
                <a:lnTo>
                  <a:pt x="313916" y="102913"/>
                </a:lnTo>
                <a:close/>
                <a:moveTo>
                  <a:pt x="297008" y="0"/>
                </a:moveTo>
                <a:lnTo>
                  <a:pt x="297008" y="43018"/>
                </a:lnTo>
                <a:lnTo>
                  <a:pt x="296966" y="43018"/>
                </a:lnTo>
                <a:lnTo>
                  <a:pt x="296966" y="456745"/>
                </a:lnTo>
                <a:lnTo>
                  <a:pt x="297008" y="456745"/>
                </a:lnTo>
                <a:lnTo>
                  <a:pt x="297008" y="503706"/>
                </a:lnTo>
                <a:lnTo>
                  <a:pt x="0" y="452213"/>
                </a:lnTo>
                <a:lnTo>
                  <a:pt x="0" y="51493"/>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2400" kern="0" dirty="0" err="1">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86" name="Rectangle 185"/>
          <p:cNvSpPr/>
          <p:nvPr/>
        </p:nvSpPr>
        <p:spPr bwMode="auto">
          <a:xfrm>
            <a:off x="7133599" y="4810085"/>
            <a:ext cx="1696986" cy="1328384"/>
          </a:xfrm>
          <a:prstGeom prst="rect">
            <a:avLst/>
          </a:prstGeom>
          <a:solidFill>
            <a:schemeClr val="bg2"/>
          </a:solidFill>
          <a:ln w="38100">
            <a:solidFill>
              <a:srgbClr val="7F7F7F"/>
            </a:solidFill>
          </a:ln>
        </p:spPr>
        <p:txBody>
          <a:bodyPr wrap="square" bIns="179259" rtlCol="0" anchor="b" anchorCtr="0">
            <a:noAutofit/>
          </a:bodyPr>
          <a:lstStyle/>
          <a:p>
            <a:pPr algn="ctr" defTabSz="895698"/>
            <a:r>
              <a:rPr lang="en-US" sz="1175" kern="0" dirty="0">
                <a:gradFill>
                  <a:gsLst>
                    <a:gs pos="88182">
                      <a:srgbClr val="353535"/>
                    </a:gs>
                    <a:gs pos="69000">
                      <a:srgbClr val="353535"/>
                    </a:gs>
                  </a:gsLst>
                  <a:lin ang="5400000" scaled="0"/>
                </a:gradFill>
                <a:latin typeface="Segoe UI Semibold" panose="020B0702040204020203" pitchFamily="34" charset="0"/>
                <a:cs typeface="Segoe UI Semibold" panose="020B0702040204020203" pitchFamily="34" charset="0"/>
              </a:rPr>
              <a:t>SQL Server </a:t>
            </a:r>
            <a:br>
              <a:rPr lang="en-US" sz="1175" kern="0" dirty="0">
                <a:gradFill>
                  <a:gsLst>
                    <a:gs pos="88182">
                      <a:srgbClr val="353535"/>
                    </a:gs>
                    <a:gs pos="69000">
                      <a:srgbClr val="353535"/>
                    </a:gs>
                  </a:gsLst>
                  <a:lin ang="5400000" scaled="0"/>
                </a:gradFill>
                <a:latin typeface="Segoe UI Semibold" panose="020B0702040204020203" pitchFamily="34" charset="0"/>
                <a:cs typeface="Segoe UI Semibold" panose="020B0702040204020203" pitchFamily="34" charset="0"/>
              </a:rPr>
            </a:br>
            <a:r>
              <a:rPr lang="en-US" sz="1175" kern="0" dirty="0">
                <a:gradFill>
                  <a:gsLst>
                    <a:gs pos="88182">
                      <a:srgbClr val="353535"/>
                    </a:gs>
                    <a:gs pos="69000">
                      <a:srgbClr val="353535"/>
                    </a:gs>
                  </a:gsLst>
                  <a:lin ang="5400000" scaled="0"/>
                </a:gradFill>
                <a:latin typeface="Segoe UI Semibold" panose="020B0702040204020203" pitchFamily="34" charset="0"/>
                <a:cs typeface="Segoe UI Semibold" panose="020B0702040204020203" pitchFamily="34" charset="0"/>
              </a:rPr>
              <a:t>Reporting Services</a:t>
            </a:r>
          </a:p>
        </p:txBody>
      </p:sp>
      <p:sp>
        <p:nvSpPr>
          <p:cNvPr id="211" name="Freeform 75"/>
          <p:cNvSpPr>
            <a:spLocks noChangeAspect="1" noEditPoints="1"/>
          </p:cNvSpPr>
          <p:nvPr/>
        </p:nvSpPr>
        <p:spPr bwMode="auto">
          <a:xfrm>
            <a:off x="7778474" y="5005987"/>
            <a:ext cx="389227" cy="470272"/>
          </a:xfrm>
          <a:custGeom>
            <a:avLst/>
            <a:gdLst>
              <a:gd name="T0" fmla="*/ 0 w 1274"/>
              <a:gd name="T1" fmla="*/ 74 h 1540"/>
              <a:gd name="T2" fmla="*/ 74 w 1274"/>
              <a:gd name="T3" fmla="*/ 1540 h 1540"/>
              <a:gd name="T4" fmla="*/ 1274 w 1274"/>
              <a:gd name="T5" fmla="*/ 1467 h 1540"/>
              <a:gd name="T6" fmla="*/ 1201 w 1274"/>
              <a:gd name="T7" fmla="*/ 0 h 1540"/>
              <a:gd name="T8" fmla="*/ 1176 w 1274"/>
              <a:gd name="T9" fmla="*/ 1394 h 1540"/>
              <a:gd name="T10" fmla="*/ 98 w 1274"/>
              <a:gd name="T11" fmla="*/ 98 h 1540"/>
              <a:gd name="T12" fmla="*/ 1176 w 1274"/>
              <a:gd name="T13" fmla="*/ 1394 h 1540"/>
              <a:gd name="T14" fmla="*/ 365 w 1274"/>
              <a:gd name="T15" fmla="*/ 391 h 1540"/>
              <a:gd name="T16" fmla="*/ 489 w 1274"/>
              <a:gd name="T17" fmla="*/ 391 h 1540"/>
              <a:gd name="T18" fmla="*/ 512 w 1274"/>
              <a:gd name="T19" fmla="*/ 588 h 1540"/>
              <a:gd name="T20" fmla="*/ 316 w 1274"/>
              <a:gd name="T21" fmla="*/ 686 h 1540"/>
              <a:gd name="T22" fmla="*/ 365 w 1274"/>
              <a:gd name="T23" fmla="*/ 391 h 1540"/>
              <a:gd name="T24" fmla="*/ 1104 w 1274"/>
              <a:gd name="T25" fmla="*/ 391 h 1540"/>
              <a:gd name="T26" fmla="*/ 683 w 1274"/>
              <a:gd name="T27" fmla="*/ 440 h 1540"/>
              <a:gd name="T28" fmla="*/ 683 w 1274"/>
              <a:gd name="T29" fmla="*/ 539 h 1540"/>
              <a:gd name="T30" fmla="*/ 1104 w 1274"/>
              <a:gd name="T31" fmla="*/ 588 h 1540"/>
              <a:gd name="T32" fmla="*/ 683 w 1274"/>
              <a:gd name="T33" fmla="*/ 539 h 1540"/>
              <a:gd name="T34" fmla="*/ 1104 w 1274"/>
              <a:gd name="T35" fmla="*/ 687 h 1540"/>
              <a:gd name="T36" fmla="*/ 683 w 1274"/>
              <a:gd name="T37" fmla="*/ 736 h 1540"/>
              <a:gd name="T38" fmla="*/ 194 w 1274"/>
              <a:gd name="T39" fmla="*/ 1251 h 1540"/>
              <a:gd name="T40" fmla="*/ 1104 w 1274"/>
              <a:gd name="T41" fmla="*/ 1294 h 1540"/>
              <a:gd name="T42" fmla="*/ 194 w 1274"/>
              <a:gd name="T43" fmla="*/ 1251 h 1540"/>
              <a:gd name="T44" fmla="*/ 1040 w 1274"/>
              <a:gd name="T45" fmla="*/ 850 h 1540"/>
              <a:gd name="T46" fmla="*/ 912 w 1274"/>
              <a:gd name="T47" fmla="*/ 1205 h 1540"/>
              <a:gd name="T48" fmla="*/ 692 w 1274"/>
              <a:gd name="T49" fmla="*/ 990 h 1540"/>
              <a:gd name="T50" fmla="*/ 820 w 1274"/>
              <a:gd name="T51" fmla="*/ 1205 h 1540"/>
              <a:gd name="T52" fmla="*/ 692 w 1274"/>
              <a:gd name="T53" fmla="*/ 990 h 1540"/>
              <a:gd name="T54" fmla="*/ 603 w 1274"/>
              <a:gd name="T55" fmla="*/ 924 h 1540"/>
              <a:gd name="T56" fmla="*/ 475 w 1274"/>
              <a:gd name="T57" fmla="*/ 1205 h 1540"/>
              <a:gd name="T58" fmla="*/ 258 w 1274"/>
              <a:gd name="T59" fmla="*/ 1054 h 1540"/>
              <a:gd name="T60" fmla="*/ 386 w 1274"/>
              <a:gd name="T61" fmla="*/ 1205 h 1540"/>
              <a:gd name="T62" fmla="*/ 258 w 1274"/>
              <a:gd name="T63" fmla="*/ 1054 h 1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74" h="1540">
                <a:moveTo>
                  <a:pt x="74" y="0"/>
                </a:moveTo>
                <a:cubicBezTo>
                  <a:pt x="31" y="0"/>
                  <a:pt x="0" y="31"/>
                  <a:pt x="0" y="74"/>
                </a:cubicBezTo>
                <a:cubicBezTo>
                  <a:pt x="0" y="1467"/>
                  <a:pt x="0" y="1467"/>
                  <a:pt x="0" y="1467"/>
                </a:cubicBezTo>
                <a:cubicBezTo>
                  <a:pt x="0" y="1510"/>
                  <a:pt x="31" y="1540"/>
                  <a:pt x="74" y="1540"/>
                </a:cubicBezTo>
                <a:cubicBezTo>
                  <a:pt x="1201" y="1540"/>
                  <a:pt x="1201" y="1540"/>
                  <a:pt x="1201" y="1540"/>
                </a:cubicBezTo>
                <a:cubicBezTo>
                  <a:pt x="1244" y="1540"/>
                  <a:pt x="1274" y="1510"/>
                  <a:pt x="1274" y="1467"/>
                </a:cubicBezTo>
                <a:cubicBezTo>
                  <a:pt x="1274" y="74"/>
                  <a:pt x="1274" y="74"/>
                  <a:pt x="1274" y="74"/>
                </a:cubicBezTo>
                <a:cubicBezTo>
                  <a:pt x="1274" y="31"/>
                  <a:pt x="1201" y="0"/>
                  <a:pt x="1201" y="0"/>
                </a:cubicBezTo>
                <a:lnTo>
                  <a:pt x="74" y="0"/>
                </a:lnTo>
                <a:close/>
                <a:moveTo>
                  <a:pt x="1176" y="1394"/>
                </a:moveTo>
                <a:cubicBezTo>
                  <a:pt x="98" y="1394"/>
                  <a:pt x="98" y="1394"/>
                  <a:pt x="98" y="1394"/>
                </a:cubicBezTo>
                <a:cubicBezTo>
                  <a:pt x="98" y="98"/>
                  <a:pt x="98" y="98"/>
                  <a:pt x="98" y="98"/>
                </a:cubicBezTo>
                <a:cubicBezTo>
                  <a:pt x="270" y="98"/>
                  <a:pt x="1176" y="98"/>
                  <a:pt x="1176" y="98"/>
                </a:cubicBezTo>
                <a:cubicBezTo>
                  <a:pt x="1176" y="1394"/>
                  <a:pt x="1176" y="1394"/>
                  <a:pt x="1176" y="1394"/>
                </a:cubicBezTo>
                <a:cubicBezTo>
                  <a:pt x="1176" y="1394"/>
                  <a:pt x="1176" y="1394"/>
                  <a:pt x="1176" y="1394"/>
                </a:cubicBezTo>
                <a:close/>
                <a:moveTo>
                  <a:pt x="365" y="391"/>
                </a:moveTo>
                <a:cubicBezTo>
                  <a:pt x="365" y="391"/>
                  <a:pt x="365" y="391"/>
                  <a:pt x="365" y="391"/>
                </a:cubicBezTo>
                <a:cubicBezTo>
                  <a:pt x="489" y="391"/>
                  <a:pt x="489" y="391"/>
                  <a:pt x="489" y="391"/>
                </a:cubicBezTo>
                <a:cubicBezTo>
                  <a:pt x="365" y="588"/>
                  <a:pt x="365" y="588"/>
                  <a:pt x="365" y="588"/>
                </a:cubicBezTo>
                <a:cubicBezTo>
                  <a:pt x="512" y="588"/>
                  <a:pt x="512" y="588"/>
                  <a:pt x="512" y="588"/>
                </a:cubicBezTo>
                <a:cubicBezTo>
                  <a:pt x="220" y="880"/>
                  <a:pt x="220" y="880"/>
                  <a:pt x="220" y="880"/>
                </a:cubicBezTo>
                <a:cubicBezTo>
                  <a:pt x="316" y="686"/>
                  <a:pt x="316" y="686"/>
                  <a:pt x="316" y="686"/>
                </a:cubicBezTo>
                <a:cubicBezTo>
                  <a:pt x="194" y="686"/>
                  <a:pt x="194" y="686"/>
                  <a:pt x="194" y="686"/>
                </a:cubicBezTo>
                <a:cubicBezTo>
                  <a:pt x="365" y="391"/>
                  <a:pt x="365" y="391"/>
                  <a:pt x="365" y="391"/>
                </a:cubicBezTo>
                <a:close/>
                <a:moveTo>
                  <a:pt x="683" y="391"/>
                </a:moveTo>
                <a:cubicBezTo>
                  <a:pt x="1104" y="391"/>
                  <a:pt x="1104" y="391"/>
                  <a:pt x="1104" y="391"/>
                </a:cubicBezTo>
                <a:cubicBezTo>
                  <a:pt x="1104" y="440"/>
                  <a:pt x="1104" y="440"/>
                  <a:pt x="1104" y="440"/>
                </a:cubicBezTo>
                <a:cubicBezTo>
                  <a:pt x="683" y="440"/>
                  <a:pt x="683" y="440"/>
                  <a:pt x="683" y="440"/>
                </a:cubicBezTo>
                <a:cubicBezTo>
                  <a:pt x="683" y="391"/>
                  <a:pt x="683" y="391"/>
                  <a:pt x="683" y="391"/>
                </a:cubicBezTo>
                <a:close/>
                <a:moveTo>
                  <a:pt x="683" y="539"/>
                </a:moveTo>
                <a:cubicBezTo>
                  <a:pt x="1104" y="539"/>
                  <a:pt x="1104" y="539"/>
                  <a:pt x="1104" y="539"/>
                </a:cubicBezTo>
                <a:cubicBezTo>
                  <a:pt x="1104" y="588"/>
                  <a:pt x="1104" y="588"/>
                  <a:pt x="1104" y="588"/>
                </a:cubicBezTo>
                <a:cubicBezTo>
                  <a:pt x="683" y="588"/>
                  <a:pt x="683" y="588"/>
                  <a:pt x="683" y="588"/>
                </a:cubicBezTo>
                <a:cubicBezTo>
                  <a:pt x="683" y="539"/>
                  <a:pt x="683" y="539"/>
                  <a:pt x="683" y="539"/>
                </a:cubicBezTo>
                <a:close/>
                <a:moveTo>
                  <a:pt x="683" y="687"/>
                </a:moveTo>
                <a:cubicBezTo>
                  <a:pt x="1104" y="687"/>
                  <a:pt x="1104" y="687"/>
                  <a:pt x="1104" y="687"/>
                </a:cubicBezTo>
                <a:cubicBezTo>
                  <a:pt x="1104" y="736"/>
                  <a:pt x="1104" y="736"/>
                  <a:pt x="1104" y="736"/>
                </a:cubicBezTo>
                <a:cubicBezTo>
                  <a:pt x="683" y="736"/>
                  <a:pt x="683" y="736"/>
                  <a:pt x="683" y="736"/>
                </a:cubicBezTo>
                <a:cubicBezTo>
                  <a:pt x="683" y="687"/>
                  <a:pt x="683" y="687"/>
                  <a:pt x="683" y="687"/>
                </a:cubicBezTo>
                <a:close/>
                <a:moveTo>
                  <a:pt x="194" y="1251"/>
                </a:moveTo>
                <a:cubicBezTo>
                  <a:pt x="1104" y="1251"/>
                  <a:pt x="1104" y="1251"/>
                  <a:pt x="1104" y="1251"/>
                </a:cubicBezTo>
                <a:cubicBezTo>
                  <a:pt x="1104" y="1294"/>
                  <a:pt x="1104" y="1294"/>
                  <a:pt x="1104" y="1294"/>
                </a:cubicBezTo>
                <a:cubicBezTo>
                  <a:pt x="194" y="1294"/>
                  <a:pt x="194" y="1294"/>
                  <a:pt x="194" y="1294"/>
                </a:cubicBezTo>
                <a:cubicBezTo>
                  <a:pt x="194" y="1251"/>
                  <a:pt x="194" y="1251"/>
                  <a:pt x="194" y="1251"/>
                </a:cubicBezTo>
                <a:close/>
                <a:moveTo>
                  <a:pt x="912" y="850"/>
                </a:moveTo>
                <a:cubicBezTo>
                  <a:pt x="1040" y="850"/>
                  <a:pt x="1040" y="850"/>
                  <a:pt x="1040" y="850"/>
                </a:cubicBezTo>
                <a:cubicBezTo>
                  <a:pt x="1040" y="1205"/>
                  <a:pt x="1040" y="1205"/>
                  <a:pt x="1040" y="1205"/>
                </a:cubicBezTo>
                <a:cubicBezTo>
                  <a:pt x="912" y="1205"/>
                  <a:pt x="912" y="1205"/>
                  <a:pt x="912" y="1205"/>
                </a:cubicBezTo>
                <a:cubicBezTo>
                  <a:pt x="912" y="850"/>
                  <a:pt x="912" y="850"/>
                  <a:pt x="912" y="850"/>
                </a:cubicBezTo>
                <a:close/>
                <a:moveTo>
                  <a:pt x="692" y="990"/>
                </a:moveTo>
                <a:cubicBezTo>
                  <a:pt x="820" y="990"/>
                  <a:pt x="820" y="990"/>
                  <a:pt x="820" y="990"/>
                </a:cubicBezTo>
                <a:cubicBezTo>
                  <a:pt x="820" y="1205"/>
                  <a:pt x="820" y="1205"/>
                  <a:pt x="820" y="1205"/>
                </a:cubicBezTo>
                <a:cubicBezTo>
                  <a:pt x="692" y="1205"/>
                  <a:pt x="692" y="1205"/>
                  <a:pt x="692" y="1205"/>
                </a:cubicBezTo>
                <a:cubicBezTo>
                  <a:pt x="692" y="990"/>
                  <a:pt x="692" y="990"/>
                  <a:pt x="692" y="990"/>
                </a:cubicBezTo>
                <a:close/>
                <a:moveTo>
                  <a:pt x="475" y="924"/>
                </a:moveTo>
                <a:cubicBezTo>
                  <a:pt x="603" y="924"/>
                  <a:pt x="603" y="924"/>
                  <a:pt x="603" y="924"/>
                </a:cubicBezTo>
                <a:cubicBezTo>
                  <a:pt x="603" y="1205"/>
                  <a:pt x="603" y="1205"/>
                  <a:pt x="603" y="1205"/>
                </a:cubicBezTo>
                <a:cubicBezTo>
                  <a:pt x="475" y="1205"/>
                  <a:pt x="475" y="1205"/>
                  <a:pt x="475" y="1205"/>
                </a:cubicBezTo>
                <a:cubicBezTo>
                  <a:pt x="475" y="924"/>
                  <a:pt x="475" y="924"/>
                  <a:pt x="475" y="924"/>
                </a:cubicBezTo>
                <a:close/>
                <a:moveTo>
                  <a:pt x="258" y="1054"/>
                </a:moveTo>
                <a:cubicBezTo>
                  <a:pt x="386" y="1054"/>
                  <a:pt x="386" y="1054"/>
                  <a:pt x="386" y="1054"/>
                </a:cubicBezTo>
                <a:cubicBezTo>
                  <a:pt x="386" y="1205"/>
                  <a:pt x="386" y="1205"/>
                  <a:pt x="386" y="1205"/>
                </a:cubicBezTo>
                <a:cubicBezTo>
                  <a:pt x="258" y="1205"/>
                  <a:pt x="258" y="1205"/>
                  <a:pt x="258" y="1205"/>
                </a:cubicBezTo>
                <a:cubicBezTo>
                  <a:pt x="258" y="1054"/>
                  <a:pt x="258" y="1054"/>
                  <a:pt x="258" y="1054"/>
                </a:cubicBezTo>
                <a:close/>
              </a:path>
            </a:pathLst>
          </a:custGeom>
          <a:solidFill>
            <a:schemeClr val="accent5"/>
          </a:solidFill>
          <a:ln>
            <a:noFill/>
          </a:ln>
        </p:spPr>
        <p:txBody>
          <a:bodyPr vert="horz" wrap="square" lIns="89592" tIns="44796" rIns="89592" bIns="44796" numCol="1" anchor="t" anchorCtr="0" compatLnSpc="1">
            <a:prstTxWarp prst="textNoShape">
              <a:avLst/>
            </a:prstTxWarp>
          </a:bodyPr>
          <a:lstStyle/>
          <a:p>
            <a:pPr defTabSz="913698">
              <a:defRPr/>
            </a:pPr>
            <a:endParaRPr lang="en-US" sz="1765" kern="0">
              <a:gradFill>
                <a:gsLst>
                  <a:gs pos="100000">
                    <a:srgbClr val="FFFFFF"/>
                  </a:gs>
                  <a:gs pos="31000">
                    <a:srgbClr val="FFFFFF"/>
                  </a:gs>
                </a:gsLst>
                <a:lin ang="5400000" scaled="0"/>
              </a:gradFill>
              <a:latin typeface="Segoe UI"/>
            </a:endParaRPr>
          </a:p>
        </p:txBody>
      </p:sp>
      <p:sp>
        <p:nvSpPr>
          <p:cNvPr id="189" name="TextBox 188"/>
          <p:cNvSpPr txBox="1"/>
          <p:nvPr/>
        </p:nvSpPr>
        <p:spPr>
          <a:xfrm>
            <a:off x="3537940" y="4810084"/>
            <a:ext cx="1693522" cy="1328383"/>
          </a:xfrm>
          <a:prstGeom prst="rect">
            <a:avLst/>
          </a:prstGeom>
          <a:solidFill>
            <a:schemeClr val="bg2"/>
          </a:solidFill>
          <a:ln w="38100">
            <a:solidFill>
              <a:srgbClr val="7F7F7F"/>
            </a:solidFill>
          </a:ln>
        </p:spPr>
        <p:txBody>
          <a:bodyPr wrap="square" bIns="179259" rtlCol="0" anchor="b" anchorCtr="0">
            <a:noAutofit/>
          </a:bodyPr>
          <a:lstStyle>
            <a:defPPr>
              <a:defRPr lang="en-US"/>
            </a:defPPr>
            <a:lvl1pPr marR="0" lvl="0" indent="0" algn="ctr" defTabSz="913873" fontAlgn="auto">
              <a:lnSpc>
                <a:spcPct val="100000"/>
              </a:lnSpc>
              <a:spcBef>
                <a:spcPts val="0"/>
              </a:spcBef>
              <a:spcAft>
                <a:spcPts val="0"/>
              </a:spcAft>
              <a:buClrTx/>
              <a:buSzTx/>
              <a:buFontTx/>
              <a:buNone/>
              <a:tabLst/>
              <a:defRPr kumimoji="0" sz="1200" b="0" i="0" u="none" strike="noStrike" kern="0" cap="none" spc="0" normalizeH="0" baseline="0">
                <a:ln>
                  <a:noFill/>
                </a:ln>
                <a:gradFill>
                  <a:gsLst>
                    <a:gs pos="88182">
                      <a:schemeClr val="tx1"/>
                    </a:gs>
                    <a:gs pos="69000">
                      <a:schemeClr val="tx1"/>
                    </a:gs>
                  </a:gsLst>
                  <a:lin ang="5400000" scaled="0"/>
                </a:gradFill>
                <a:effectLst/>
                <a:uLnTx/>
                <a:uFillTx/>
                <a:latin typeface="Segoe UI Semibold" panose="020B0702040204020203" pitchFamily="34" charset="0"/>
                <a:cs typeface="Segoe UI Semibold" panose="020B0702040204020203" pitchFamily="34" charset="0"/>
              </a:defRPr>
            </a:lvl1pPr>
          </a:lstStyle>
          <a:p>
            <a:pPr defTabSz="895698"/>
            <a:r>
              <a:rPr lang="en-US" sz="1175" dirty="0">
                <a:gradFill>
                  <a:gsLst>
                    <a:gs pos="88182">
                      <a:srgbClr val="353535"/>
                    </a:gs>
                    <a:gs pos="69000">
                      <a:srgbClr val="353535"/>
                    </a:gs>
                  </a:gsLst>
                  <a:lin ang="5400000" scaled="0"/>
                </a:gradFill>
              </a:rPr>
              <a:t>SQL Server </a:t>
            </a:r>
          </a:p>
          <a:p>
            <a:pPr defTabSz="895698"/>
            <a:r>
              <a:rPr lang="en-US" sz="1175" dirty="0">
                <a:gradFill>
                  <a:gsLst>
                    <a:gs pos="88182">
                      <a:srgbClr val="353535"/>
                    </a:gs>
                    <a:gs pos="69000">
                      <a:srgbClr val="353535"/>
                    </a:gs>
                  </a:gsLst>
                  <a:lin ang="5400000" scaled="0"/>
                </a:gradFill>
              </a:rPr>
              <a:t>Analysis Services</a:t>
            </a:r>
          </a:p>
        </p:txBody>
      </p:sp>
      <p:sp>
        <p:nvSpPr>
          <p:cNvPr id="212" name="Freeform 429"/>
          <p:cNvSpPr>
            <a:spLocks noChangeAspect="1"/>
          </p:cNvSpPr>
          <p:nvPr/>
        </p:nvSpPr>
        <p:spPr bwMode="auto">
          <a:xfrm>
            <a:off x="4200883" y="5070938"/>
            <a:ext cx="361765" cy="395016"/>
          </a:xfrm>
          <a:custGeom>
            <a:avLst/>
            <a:gdLst>
              <a:gd name="connsiteX0" fmla="*/ 125323 w 1014215"/>
              <a:gd name="connsiteY0" fmla="*/ 329467 h 1107432"/>
              <a:gd name="connsiteX1" fmla="*/ 476077 w 1014215"/>
              <a:gd name="connsiteY1" fmla="*/ 532127 h 1107432"/>
              <a:gd name="connsiteX2" fmla="*/ 474864 w 1014215"/>
              <a:gd name="connsiteY2" fmla="*/ 1098952 h 1107432"/>
              <a:gd name="connsiteX3" fmla="*/ 459087 w 1014215"/>
              <a:gd name="connsiteY3" fmla="*/ 1107432 h 1107432"/>
              <a:gd name="connsiteX4" fmla="*/ 108333 w 1014215"/>
              <a:gd name="connsiteY4" fmla="*/ 904772 h 1107432"/>
              <a:gd name="connsiteX5" fmla="*/ 109547 w 1014215"/>
              <a:gd name="connsiteY5" fmla="*/ 339192 h 1107432"/>
              <a:gd name="connsiteX6" fmla="*/ 998983 w 1014215"/>
              <a:gd name="connsiteY6" fmla="*/ 245825 h 1107432"/>
              <a:gd name="connsiteX7" fmla="*/ 1014215 w 1014215"/>
              <a:gd name="connsiteY7" fmla="*/ 255248 h 1107432"/>
              <a:gd name="connsiteX8" fmla="*/ 1014083 w 1014215"/>
              <a:gd name="connsiteY8" fmla="*/ 660340 h 1107432"/>
              <a:gd name="connsiteX9" fmla="*/ 523669 w 1014215"/>
              <a:gd name="connsiteY9" fmla="*/ 942080 h 1107432"/>
              <a:gd name="connsiteX10" fmla="*/ 507360 w 1014215"/>
              <a:gd name="connsiteY10" fmla="*/ 933279 h 1107432"/>
              <a:gd name="connsiteX11" fmla="*/ 507491 w 1014215"/>
              <a:gd name="connsiteY11" fmla="*/ 528187 h 1107432"/>
              <a:gd name="connsiteX12" fmla="*/ 998983 w 1014215"/>
              <a:gd name="connsiteY12" fmla="*/ 245825 h 1107432"/>
              <a:gd name="connsiteX13" fmla="*/ 351430 w 1014215"/>
              <a:gd name="connsiteY13" fmla="*/ 0 h 1107432"/>
              <a:gd name="connsiteX14" fmla="*/ 840630 w 1014215"/>
              <a:gd name="connsiteY14" fmla="*/ 283841 h 1107432"/>
              <a:gd name="connsiteX15" fmla="*/ 841164 w 1014215"/>
              <a:gd name="connsiteY15" fmla="*/ 302366 h 1107432"/>
              <a:gd name="connsiteX16" fmla="*/ 490278 w 1014215"/>
              <a:gd name="connsiteY16" fmla="*/ 504799 h 1107432"/>
              <a:gd name="connsiteX17" fmla="*/ 0 w 1014215"/>
              <a:gd name="connsiteY17" fmla="*/ 220335 h 1107432"/>
              <a:gd name="connsiteX18" fmla="*/ 544 w 1014215"/>
              <a:gd name="connsiteY18" fmla="*/ 202432 h 110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4215" h="1107432">
                <a:moveTo>
                  <a:pt x="125323" y="329467"/>
                </a:moveTo>
                <a:lnTo>
                  <a:pt x="476077" y="532127"/>
                </a:lnTo>
                <a:cubicBezTo>
                  <a:pt x="475673" y="721095"/>
                  <a:pt x="475268" y="909985"/>
                  <a:pt x="474864" y="1098952"/>
                </a:cubicBezTo>
                <a:lnTo>
                  <a:pt x="459087" y="1107432"/>
                </a:lnTo>
                <a:lnTo>
                  <a:pt x="108333" y="904772"/>
                </a:lnTo>
                <a:cubicBezTo>
                  <a:pt x="111974" y="899716"/>
                  <a:pt x="106715" y="435037"/>
                  <a:pt x="109547" y="339192"/>
                </a:cubicBezTo>
                <a:close/>
                <a:moveTo>
                  <a:pt x="998983" y="245825"/>
                </a:moveTo>
                <a:lnTo>
                  <a:pt x="1014215" y="255248"/>
                </a:lnTo>
                <a:lnTo>
                  <a:pt x="1014083" y="660340"/>
                </a:lnTo>
                <a:cubicBezTo>
                  <a:pt x="1007884" y="659716"/>
                  <a:pt x="608090" y="896609"/>
                  <a:pt x="523669" y="942080"/>
                </a:cubicBezTo>
                <a:lnTo>
                  <a:pt x="507360" y="933279"/>
                </a:lnTo>
                <a:lnTo>
                  <a:pt x="507491" y="528187"/>
                </a:lnTo>
                <a:cubicBezTo>
                  <a:pt x="671344" y="434054"/>
                  <a:pt x="835130" y="339959"/>
                  <a:pt x="998983" y="245825"/>
                </a:cubicBezTo>
                <a:close/>
                <a:moveTo>
                  <a:pt x="351430" y="0"/>
                </a:moveTo>
                <a:cubicBezTo>
                  <a:pt x="353989" y="5681"/>
                  <a:pt x="759042" y="233466"/>
                  <a:pt x="840630" y="283841"/>
                </a:cubicBezTo>
                <a:lnTo>
                  <a:pt x="841164" y="302366"/>
                </a:lnTo>
                <a:lnTo>
                  <a:pt x="490278" y="504799"/>
                </a:lnTo>
                <a:cubicBezTo>
                  <a:pt x="326830" y="409965"/>
                  <a:pt x="163449" y="315169"/>
                  <a:pt x="0" y="220335"/>
                </a:cubicBezTo>
                <a:lnTo>
                  <a:pt x="544" y="202432"/>
                </a:lnTo>
                <a:close/>
              </a:path>
            </a:pathLst>
          </a:custGeom>
          <a:solidFill>
            <a:schemeClr val="accent5"/>
          </a:solidFill>
          <a:ln>
            <a:noFill/>
          </a:ln>
        </p:spPr>
        <p:txBody>
          <a:bodyPr vert="horz" wrap="square" lIns="89592" tIns="44796" rIns="89592" bIns="44796" numCol="1" anchor="t" anchorCtr="0" compatLnSpc="1">
            <a:prstTxWarp prst="textNoShape">
              <a:avLst/>
            </a:prstTxWarp>
            <a:noAutofit/>
          </a:bodyPr>
          <a:lstStyle/>
          <a:p>
            <a:pPr defTabSz="912803" fontAlgn="base">
              <a:spcBef>
                <a:spcPct val="0"/>
              </a:spcBef>
              <a:spcAft>
                <a:spcPct val="0"/>
              </a:spcAft>
              <a:defRPr/>
            </a:pPr>
            <a:endParaRPr lang="en-US" sz="2353" kern="0" dirty="0">
              <a:gradFill>
                <a:gsLst>
                  <a:gs pos="100000">
                    <a:srgbClr val="FFFFFF"/>
                  </a:gs>
                  <a:gs pos="31000">
                    <a:srgbClr val="FFFFFF"/>
                  </a:gs>
                </a:gsLst>
                <a:lin ang="5400000" scaled="0"/>
              </a:gradFill>
              <a:latin typeface="Segoe UI"/>
            </a:endParaRPr>
          </a:p>
        </p:txBody>
      </p:sp>
      <p:sp>
        <p:nvSpPr>
          <p:cNvPr id="251" name="Freeform 271"/>
          <p:cNvSpPr/>
          <p:nvPr/>
        </p:nvSpPr>
        <p:spPr>
          <a:xfrm>
            <a:off x="5935056" y="2716754"/>
            <a:ext cx="492829" cy="372084"/>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accent5"/>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3698">
              <a:defRPr/>
            </a:pPr>
            <a:endParaRPr lang="en-US" kern="0">
              <a:gradFill>
                <a:gsLst>
                  <a:gs pos="100000">
                    <a:srgbClr val="FFFFFF"/>
                  </a:gs>
                  <a:gs pos="31000">
                    <a:srgbClr val="FFFFFF"/>
                  </a:gs>
                </a:gsLst>
                <a:lin ang="5400000" scaled="0"/>
              </a:gradFill>
              <a:latin typeface="Segoe UI"/>
            </a:endParaRPr>
          </a:p>
        </p:txBody>
      </p:sp>
      <p:sp>
        <p:nvSpPr>
          <p:cNvPr id="254" name="Freeform 271"/>
          <p:cNvSpPr/>
          <p:nvPr/>
        </p:nvSpPr>
        <p:spPr>
          <a:xfrm>
            <a:off x="7729918" y="2724548"/>
            <a:ext cx="492829" cy="372084"/>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accent5"/>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3698">
              <a:defRPr/>
            </a:pPr>
            <a:endParaRPr lang="en-US" kern="0">
              <a:gradFill>
                <a:gsLst>
                  <a:gs pos="100000">
                    <a:srgbClr val="FFFFFF"/>
                  </a:gs>
                  <a:gs pos="31000">
                    <a:srgbClr val="FFFFFF"/>
                  </a:gs>
                </a:gsLst>
                <a:lin ang="5400000" scaled="0"/>
              </a:gradFill>
              <a:latin typeface="Segoe UI"/>
            </a:endParaRPr>
          </a:p>
        </p:txBody>
      </p:sp>
      <p:cxnSp>
        <p:nvCxnSpPr>
          <p:cNvPr id="71" name="Straight Arrow Connector 70"/>
          <p:cNvCxnSpPr>
            <a:cxnSpLocks/>
          </p:cNvCxnSpPr>
          <p:nvPr/>
        </p:nvCxnSpPr>
        <p:spPr>
          <a:xfrm>
            <a:off x="6924749" y="3038424"/>
            <a:ext cx="26888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1046494" y="3952930"/>
            <a:ext cx="8473070" cy="583068"/>
            <a:chOff x="1066746" y="4031774"/>
            <a:chExt cx="8644199" cy="594844"/>
          </a:xfrm>
        </p:grpSpPr>
        <p:cxnSp>
          <p:nvCxnSpPr>
            <p:cNvPr id="204" name="Straight Connector 203"/>
            <p:cNvCxnSpPr/>
            <p:nvPr/>
          </p:nvCxnSpPr>
          <p:spPr>
            <a:xfrm>
              <a:off x="1119062" y="4333994"/>
              <a:ext cx="8591883" cy="16199"/>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5" name="TextBox 204"/>
            <p:cNvSpPr txBox="1"/>
            <p:nvPr/>
          </p:nvSpPr>
          <p:spPr>
            <a:xfrm>
              <a:off x="1069933" y="4031774"/>
              <a:ext cx="1044343" cy="266725"/>
            </a:xfrm>
            <a:prstGeom prst="rect">
              <a:avLst/>
            </a:prstGeom>
            <a:noFill/>
          </p:spPr>
          <p:txBody>
            <a:bodyPr wrap="square" rtlCol="0">
              <a:spAutoFit/>
            </a:bodyPr>
            <a:lstStyle/>
            <a:p>
              <a:pPr defTabSz="913347">
                <a:defRPr/>
              </a:pPr>
              <a:r>
                <a:rPr lang="en-US" sz="1077" b="1" kern="0" dirty="0">
                  <a:gradFill>
                    <a:gsLst>
                      <a:gs pos="11504">
                        <a:srgbClr val="353535"/>
                      </a:gs>
                      <a:gs pos="37168">
                        <a:srgbClr val="353535"/>
                      </a:gs>
                    </a:gsLst>
                    <a:lin ang="5400000" scaled="0"/>
                  </a:gradFill>
                  <a:latin typeface="Segoe UI"/>
                </a:rPr>
                <a:t>Cloud</a:t>
              </a:r>
            </a:p>
          </p:txBody>
        </p:sp>
        <p:sp>
          <p:nvSpPr>
            <p:cNvPr id="206" name="TextBox 205"/>
            <p:cNvSpPr txBox="1"/>
            <p:nvPr/>
          </p:nvSpPr>
          <p:spPr>
            <a:xfrm>
              <a:off x="1066746" y="4335359"/>
              <a:ext cx="1193923" cy="266725"/>
            </a:xfrm>
            <a:prstGeom prst="rect">
              <a:avLst/>
            </a:prstGeom>
            <a:noFill/>
          </p:spPr>
          <p:txBody>
            <a:bodyPr wrap="square" rtlCol="0">
              <a:spAutoFit/>
            </a:bodyPr>
            <a:lstStyle/>
            <a:p>
              <a:pPr defTabSz="913347">
                <a:defRPr/>
              </a:pPr>
              <a:r>
                <a:rPr lang="en-US" sz="1077" b="1" kern="0" dirty="0">
                  <a:gradFill>
                    <a:gsLst>
                      <a:gs pos="11504">
                        <a:srgbClr val="353535"/>
                      </a:gs>
                      <a:gs pos="37168">
                        <a:srgbClr val="353535"/>
                      </a:gs>
                    </a:gsLst>
                    <a:lin ang="5400000" scaled="0"/>
                  </a:gradFill>
                  <a:latin typeface="Segoe UI"/>
                </a:rPr>
                <a:t>On-premises</a:t>
              </a:r>
            </a:p>
          </p:txBody>
        </p:sp>
        <p:sp>
          <p:nvSpPr>
            <p:cNvPr id="196" name="Rectangle 195"/>
            <p:cNvSpPr/>
            <p:nvPr/>
          </p:nvSpPr>
          <p:spPr>
            <a:xfrm>
              <a:off x="2895108" y="4191473"/>
              <a:ext cx="6197259" cy="291208"/>
            </a:xfrm>
            <a:prstGeom prst="rect">
              <a:avLst/>
            </a:prstGeom>
            <a:solidFill>
              <a:srgbClr val="D9D9D9"/>
            </a:solidFill>
            <a:ln w="508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2650256" rtlCol="0" anchor="ctr"/>
            <a:lstStyle/>
            <a:p>
              <a:pPr defTabSz="913347">
                <a:lnSpc>
                  <a:spcPct val="90000"/>
                </a:lnSpc>
                <a:defRPr/>
              </a:pPr>
              <a:r>
                <a:rPr lang="en-US" sz="1077" b="1" kern="0" dirty="0">
                  <a:gradFill>
                    <a:gsLst>
                      <a:gs pos="5310">
                        <a:srgbClr val="353535"/>
                      </a:gs>
                      <a:gs pos="66000">
                        <a:srgbClr val="353535"/>
                      </a:gs>
                    </a:gsLst>
                    <a:lin ang="5400000" scaled="0"/>
                  </a:gradFill>
                  <a:latin typeface="Segoe UI"/>
                </a:rPr>
                <a:t>On–premises data gateway</a:t>
              </a:r>
            </a:p>
          </p:txBody>
        </p:sp>
        <p:grpSp>
          <p:nvGrpSpPr>
            <p:cNvPr id="197" name="Group 4"/>
            <p:cNvGrpSpPr>
              <a:grpSpLocks noChangeAspect="1"/>
            </p:cNvGrpSpPr>
            <p:nvPr/>
          </p:nvGrpSpPr>
          <p:grpSpPr bwMode="auto">
            <a:xfrm>
              <a:off x="4905818" y="4040466"/>
              <a:ext cx="584746" cy="586152"/>
              <a:chOff x="3826" y="3056"/>
              <a:chExt cx="416" cy="417"/>
            </a:xfrm>
          </p:grpSpPr>
          <p:sp>
            <p:nvSpPr>
              <p:cNvPr id="198" name="AutoShape 3"/>
              <p:cNvSpPr>
                <a:spLocks noChangeAspect="1" noChangeArrowheads="1" noTextEdit="1"/>
              </p:cNvSpPr>
              <p:nvPr/>
            </p:nvSpPr>
            <p:spPr bwMode="auto">
              <a:xfrm>
                <a:off x="3826" y="3056"/>
                <a:ext cx="416" cy="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895698">
                  <a:defRPr/>
                </a:pPr>
                <a:endParaRPr lang="en-US" sz="1765" kern="0">
                  <a:solidFill>
                    <a:sysClr val="windowText" lastClr="000000"/>
                  </a:solidFill>
                  <a:latin typeface="Segoe UI"/>
                </a:endParaRPr>
              </a:p>
            </p:txBody>
          </p:sp>
          <p:sp>
            <p:nvSpPr>
              <p:cNvPr id="199" name="Freeform 5"/>
              <p:cNvSpPr>
                <a:spLocks/>
              </p:cNvSpPr>
              <p:nvPr/>
            </p:nvSpPr>
            <p:spPr bwMode="auto">
              <a:xfrm>
                <a:off x="3826" y="3058"/>
                <a:ext cx="414" cy="415"/>
              </a:xfrm>
              <a:custGeom>
                <a:avLst/>
                <a:gdLst>
                  <a:gd name="T0" fmla="*/ 100 w 200"/>
                  <a:gd name="T1" fmla="*/ 200 h 200"/>
                  <a:gd name="T2" fmla="*/ 87 w 200"/>
                  <a:gd name="T3" fmla="*/ 194 h 200"/>
                  <a:gd name="T4" fmla="*/ 6 w 200"/>
                  <a:gd name="T5" fmla="*/ 113 h 200"/>
                  <a:gd name="T6" fmla="*/ 0 w 200"/>
                  <a:gd name="T7" fmla="*/ 100 h 200"/>
                  <a:gd name="T8" fmla="*/ 6 w 200"/>
                  <a:gd name="T9" fmla="*/ 87 h 200"/>
                  <a:gd name="T10" fmla="*/ 87 w 200"/>
                  <a:gd name="T11" fmla="*/ 6 h 200"/>
                  <a:gd name="T12" fmla="*/ 100 w 200"/>
                  <a:gd name="T13" fmla="*/ 0 h 200"/>
                  <a:gd name="T14" fmla="*/ 113 w 200"/>
                  <a:gd name="T15" fmla="*/ 6 h 200"/>
                  <a:gd name="T16" fmla="*/ 195 w 200"/>
                  <a:gd name="T17" fmla="*/ 87 h 200"/>
                  <a:gd name="T18" fmla="*/ 200 w 200"/>
                  <a:gd name="T19" fmla="*/ 100 h 200"/>
                  <a:gd name="T20" fmla="*/ 195 w 200"/>
                  <a:gd name="T21" fmla="*/ 114 h 200"/>
                  <a:gd name="T22" fmla="*/ 113 w 200"/>
                  <a:gd name="T23" fmla="*/ 194 h 200"/>
                  <a:gd name="T24" fmla="*/ 100 w 200"/>
                  <a:gd name="T2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200">
                    <a:moveTo>
                      <a:pt x="100" y="200"/>
                    </a:moveTo>
                    <a:cubicBezTo>
                      <a:pt x="95" y="200"/>
                      <a:pt x="90" y="198"/>
                      <a:pt x="87" y="194"/>
                    </a:cubicBezTo>
                    <a:cubicBezTo>
                      <a:pt x="6" y="113"/>
                      <a:pt x="6" y="113"/>
                      <a:pt x="6" y="113"/>
                    </a:cubicBezTo>
                    <a:cubicBezTo>
                      <a:pt x="2" y="110"/>
                      <a:pt x="0" y="105"/>
                      <a:pt x="0" y="100"/>
                    </a:cubicBezTo>
                    <a:cubicBezTo>
                      <a:pt x="0" y="95"/>
                      <a:pt x="2" y="90"/>
                      <a:pt x="6" y="87"/>
                    </a:cubicBezTo>
                    <a:cubicBezTo>
                      <a:pt x="87" y="6"/>
                      <a:pt x="87" y="6"/>
                      <a:pt x="87" y="6"/>
                    </a:cubicBezTo>
                    <a:cubicBezTo>
                      <a:pt x="90" y="2"/>
                      <a:pt x="95" y="0"/>
                      <a:pt x="100" y="0"/>
                    </a:cubicBezTo>
                    <a:cubicBezTo>
                      <a:pt x="105" y="0"/>
                      <a:pt x="110" y="2"/>
                      <a:pt x="113" y="6"/>
                    </a:cubicBezTo>
                    <a:cubicBezTo>
                      <a:pt x="195" y="87"/>
                      <a:pt x="195" y="87"/>
                      <a:pt x="195" y="87"/>
                    </a:cubicBezTo>
                    <a:cubicBezTo>
                      <a:pt x="198" y="91"/>
                      <a:pt x="200" y="95"/>
                      <a:pt x="200" y="100"/>
                    </a:cubicBezTo>
                    <a:cubicBezTo>
                      <a:pt x="200" y="105"/>
                      <a:pt x="198" y="110"/>
                      <a:pt x="195" y="114"/>
                    </a:cubicBezTo>
                    <a:cubicBezTo>
                      <a:pt x="113" y="194"/>
                      <a:pt x="113" y="194"/>
                      <a:pt x="113" y="194"/>
                    </a:cubicBezTo>
                    <a:cubicBezTo>
                      <a:pt x="110" y="198"/>
                      <a:pt x="105" y="200"/>
                      <a:pt x="100" y="200"/>
                    </a:cubicBezTo>
                  </a:path>
                </a:pathLst>
              </a:custGeom>
              <a:solidFill>
                <a:srgbClr val="0072C6"/>
              </a:solidFill>
              <a:ln w="15875">
                <a:solidFill>
                  <a:schemeClr val="bg1"/>
                </a:solidFill>
                <a:round/>
                <a:headEnd/>
                <a:tailEnd/>
              </a:ln>
              <a:extLst/>
            </p:spPr>
            <p:txBody>
              <a:bodyPr vert="horz" wrap="square" lIns="89592" tIns="44796" rIns="89592" bIns="44796" numCol="1" anchor="t" anchorCtr="0" compatLnSpc="1">
                <a:prstTxWarp prst="textNoShape">
                  <a:avLst/>
                </a:prstTxWarp>
              </a:bodyPr>
              <a:lstStyle/>
              <a:p>
                <a:pPr defTabSz="895698">
                  <a:defRPr/>
                </a:pPr>
                <a:endParaRPr lang="en-US" sz="1765" kern="0" dirty="0">
                  <a:solidFill>
                    <a:sysClr val="windowText" lastClr="000000"/>
                  </a:solidFill>
                  <a:latin typeface="Segoe UI"/>
                </a:endParaRPr>
              </a:p>
            </p:txBody>
          </p:sp>
          <p:sp>
            <p:nvSpPr>
              <p:cNvPr id="200" name="Freeform 7"/>
              <p:cNvSpPr>
                <a:spLocks/>
              </p:cNvSpPr>
              <p:nvPr/>
            </p:nvSpPr>
            <p:spPr bwMode="auto">
              <a:xfrm>
                <a:off x="3979" y="3096"/>
                <a:ext cx="108" cy="132"/>
              </a:xfrm>
              <a:custGeom>
                <a:avLst/>
                <a:gdLst>
                  <a:gd name="T0" fmla="*/ 54 w 108"/>
                  <a:gd name="T1" fmla="*/ 0 h 132"/>
                  <a:gd name="T2" fmla="*/ 0 w 108"/>
                  <a:gd name="T3" fmla="*/ 53 h 132"/>
                  <a:gd name="T4" fmla="*/ 37 w 108"/>
                  <a:gd name="T5" fmla="*/ 53 h 132"/>
                  <a:gd name="T6" fmla="*/ 37 w 108"/>
                  <a:gd name="T7" fmla="*/ 132 h 132"/>
                  <a:gd name="T8" fmla="*/ 70 w 108"/>
                  <a:gd name="T9" fmla="*/ 132 h 132"/>
                  <a:gd name="T10" fmla="*/ 70 w 108"/>
                  <a:gd name="T11" fmla="*/ 53 h 132"/>
                  <a:gd name="T12" fmla="*/ 108 w 108"/>
                  <a:gd name="T13" fmla="*/ 53 h 132"/>
                  <a:gd name="T14" fmla="*/ 54 w 108"/>
                  <a:gd name="T15" fmla="*/ 0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132">
                    <a:moveTo>
                      <a:pt x="54" y="0"/>
                    </a:moveTo>
                    <a:lnTo>
                      <a:pt x="0" y="53"/>
                    </a:lnTo>
                    <a:lnTo>
                      <a:pt x="37" y="53"/>
                    </a:lnTo>
                    <a:lnTo>
                      <a:pt x="37" y="132"/>
                    </a:lnTo>
                    <a:lnTo>
                      <a:pt x="70" y="132"/>
                    </a:lnTo>
                    <a:lnTo>
                      <a:pt x="70" y="53"/>
                    </a:lnTo>
                    <a:lnTo>
                      <a:pt x="108" y="53"/>
                    </a:lnTo>
                    <a:lnTo>
                      <a:pt x="5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895698">
                  <a:defRPr/>
                </a:pPr>
                <a:endParaRPr lang="en-US" sz="1765" kern="0">
                  <a:solidFill>
                    <a:sysClr val="windowText" lastClr="000000"/>
                  </a:solidFill>
                  <a:latin typeface="Segoe UI"/>
                </a:endParaRPr>
              </a:p>
            </p:txBody>
          </p:sp>
          <p:sp>
            <p:nvSpPr>
              <p:cNvPr id="201" name="Freeform 8"/>
              <p:cNvSpPr>
                <a:spLocks/>
              </p:cNvSpPr>
              <p:nvPr/>
            </p:nvSpPr>
            <p:spPr bwMode="auto">
              <a:xfrm>
                <a:off x="3979" y="3303"/>
                <a:ext cx="108" cy="133"/>
              </a:xfrm>
              <a:custGeom>
                <a:avLst/>
                <a:gdLst>
                  <a:gd name="T0" fmla="*/ 54 w 108"/>
                  <a:gd name="T1" fmla="*/ 133 h 133"/>
                  <a:gd name="T2" fmla="*/ 108 w 108"/>
                  <a:gd name="T3" fmla="*/ 79 h 133"/>
                  <a:gd name="T4" fmla="*/ 70 w 108"/>
                  <a:gd name="T5" fmla="*/ 79 h 133"/>
                  <a:gd name="T6" fmla="*/ 70 w 108"/>
                  <a:gd name="T7" fmla="*/ 0 h 133"/>
                  <a:gd name="T8" fmla="*/ 37 w 108"/>
                  <a:gd name="T9" fmla="*/ 0 h 133"/>
                  <a:gd name="T10" fmla="*/ 37 w 108"/>
                  <a:gd name="T11" fmla="*/ 79 h 133"/>
                  <a:gd name="T12" fmla="*/ 0 w 108"/>
                  <a:gd name="T13" fmla="*/ 79 h 133"/>
                  <a:gd name="T14" fmla="*/ 54 w 108"/>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133">
                    <a:moveTo>
                      <a:pt x="54" y="133"/>
                    </a:moveTo>
                    <a:lnTo>
                      <a:pt x="108" y="79"/>
                    </a:lnTo>
                    <a:lnTo>
                      <a:pt x="70" y="79"/>
                    </a:lnTo>
                    <a:lnTo>
                      <a:pt x="70" y="0"/>
                    </a:lnTo>
                    <a:lnTo>
                      <a:pt x="37" y="0"/>
                    </a:lnTo>
                    <a:lnTo>
                      <a:pt x="37" y="79"/>
                    </a:lnTo>
                    <a:lnTo>
                      <a:pt x="0" y="79"/>
                    </a:lnTo>
                    <a:lnTo>
                      <a:pt x="54" y="1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895698">
                  <a:defRPr/>
                </a:pPr>
                <a:endParaRPr lang="en-US" sz="1765" kern="0">
                  <a:solidFill>
                    <a:sysClr val="windowText" lastClr="000000"/>
                  </a:solidFill>
                  <a:latin typeface="Segoe UI"/>
                </a:endParaRPr>
              </a:p>
            </p:txBody>
          </p:sp>
          <p:sp>
            <p:nvSpPr>
              <p:cNvPr id="202" name="Freeform 9"/>
              <p:cNvSpPr>
                <a:spLocks/>
              </p:cNvSpPr>
              <p:nvPr/>
            </p:nvSpPr>
            <p:spPr bwMode="auto">
              <a:xfrm>
                <a:off x="4058" y="3212"/>
                <a:ext cx="128" cy="108"/>
              </a:xfrm>
              <a:custGeom>
                <a:avLst/>
                <a:gdLst>
                  <a:gd name="T0" fmla="*/ 0 w 128"/>
                  <a:gd name="T1" fmla="*/ 54 h 108"/>
                  <a:gd name="T2" fmla="*/ 56 w 128"/>
                  <a:gd name="T3" fmla="*/ 108 h 108"/>
                  <a:gd name="T4" fmla="*/ 56 w 128"/>
                  <a:gd name="T5" fmla="*/ 70 h 108"/>
                  <a:gd name="T6" fmla="*/ 128 w 128"/>
                  <a:gd name="T7" fmla="*/ 70 h 108"/>
                  <a:gd name="T8" fmla="*/ 128 w 128"/>
                  <a:gd name="T9" fmla="*/ 37 h 108"/>
                  <a:gd name="T10" fmla="*/ 56 w 128"/>
                  <a:gd name="T11" fmla="*/ 37 h 108"/>
                  <a:gd name="T12" fmla="*/ 56 w 128"/>
                  <a:gd name="T13" fmla="*/ 0 h 108"/>
                  <a:gd name="T14" fmla="*/ 0 w 128"/>
                  <a:gd name="T15" fmla="*/ 54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08">
                    <a:moveTo>
                      <a:pt x="0" y="54"/>
                    </a:moveTo>
                    <a:lnTo>
                      <a:pt x="56" y="108"/>
                    </a:lnTo>
                    <a:lnTo>
                      <a:pt x="56" y="70"/>
                    </a:lnTo>
                    <a:lnTo>
                      <a:pt x="128" y="70"/>
                    </a:lnTo>
                    <a:lnTo>
                      <a:pt x="128" y="37"/>
                    </a:lnTo>
                    <a:lnTo>
                      <a:pt x="56" y="37"/>
                    </a:lnTo>
                    <a:lnTo>
                      <a:pt x="56" y="0"/>
                    </a:lnTo>
                    <a:lnTo>
                      <a:pt x="0"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895698">
                  <a:defRPr/>
                </a:pPr>
                <a:endParaRPr lang="en-US" sz="1765" kern="0">
                  <a:solidFill>
                    <a:sysClr val="windowText" lastClr="000000"/>
                  </a:solidFill>
                  <a:latin typeface="Segoe UI"/>
                </a:endParaRPr>
              </a:p>
            </p:txBody>
          </p:sp>
          <p:sp>
            <p:nvSpPr>
              <p:cNvPr id="203" name="Freeform 10"/>
              <p:cNvSpPr>
                <a:spLocks/>
              </p:cNvSpPr>
              <p:nvPr/>
            </p:nvSpPr>
            <p:spPr bwMode="auto">
              <a:xfrm>
                <a:off x="3880" y="3212"/>
                <a:ext cx="128" cy="108"/>
              </a:xfrm>
              <a:custGeom>
                <a:avLst/>
                <a:gdLst>
                  <a:gd name="T0" fmla="*/ 128 w 128"/>
                  <a:gd name="T1" fmla="*/ 54 h 108"/>
                  <a:gd name="T2" fmla="*/ 74 w 128"/>
                  <a:gd name="T3" fmla="*/ 0 h 108"/>
                  <a:gd name="T4" fmla="*/ 74 w 128"/>
                  <a:gd name="T5" fmla="*/ 37 h 108"/>
                  <a:gd name="T6" fmla="*/ 0 w 128"/>
                  <a:gd name="T7" fmla="*/ 37 h 108"/>
                  <a:gd name="T8" fmla="*/ 0 w 128"/>
                  <a:gd name="T9" fmla="*/ 70 h 108"/>
                  <a:gd name="T10" fmla="*/ 74 w 128"/>
                  <a:gd name="T11" fmla="*/ 70 h 108"/>
                  <a:gd name="T12" fmla="*/ 74 w 128"/>
                  <a:gd name="T13" fmla="*/ 108 h 108"/>
                  <a:gd name="T14" fmla="*/ 128 w 128"/>
                  <a:gd name="T15" fmla="*/ 54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08">
                    <a:moveTo>
                      <a:pt x="128" y="54"/>
                    </a:moveTo>
                    <a:lnTo>
                      <a:pt x="74" y="0"/>
                    </a:lnTo>
                    <a:lnTo>
                      <a:pt x="74" y="37"/>
                    </a:lnTo>
                    <a:lnTo>
                      <a:pt x="0" y="37"/>
                    </a:lnTo>
                    <a:lnTo>
                      <a:pt x="0" y="70"/>
                    </a:lnTo>
                    <a:lnTo>
                      <a:pt x="74" y="70"/>
                    </a:lnTo>
                    <a:lnTo>
                      <a:pt x="74" y="108"/>
                    </a:lnTo>
                    <a:lnTo>
                      <a:pt x="128"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895698">
                  <a:defRPr/>
                </a:pPr>
                <a:endParaRPr lang="en-US" sz="1765" kern="0">
                  <a:solidFill>
                    <a:sysClr val="windowText" lastClr="000000"/>
                  </a:solidFill>
                  <a:latin typeface="Segoe UI"/>
                </a:endParaRPr>
              </a:p>
            </p:txBody>
          </p:sp>
        </p:grpSp>
      </p:grpSp>
      <p:cxnSp>
        <p:nvCxnSpPr>
          <p:cNvPr id="255" name="Straight Arrow Connector 254"/>
          <p:cNvCxnSpPr/>
          <p:nvPr/>
        </p:nvCxnSpPr>
        <p:spPr>
          <a:xfrm flipV="1">
            <a:off x="8147632" y="3752822"/>
            <a:ext cx="0" cy="2877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9" name="Straight Arrow Connector 258"/>
          <p:cNvCxnSpPr/>
          <p:nvPr/>
        </p:nvCxnSpPr>
        <p:spPr>
          <a:xfrm flipV="1">
            <a:off x="6235559" y="3752821"/>
            <a:ext cx="0" cy="2877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p:cNvCxnSpPr/>
          <p:nvPr/>
        </p:nvCxnSpPr>
        <p:spPr>
          <a:xfrm flipV="1">
            <a:off x="4319697" y="4434272"/>
            <a:ext cx="0" cy="2877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Straight Arrow Connector 260"/>
          <p:cNvCxnSpPr/>
          <p:nvPr/>
        </p:nvCxnSpPr>
        <p:spPr>
          <a:xfrm flipV="1">
            <a:off x="6235559" y="4436337"/>
            <a:ext cx="0" cy="2877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2" name="Straight Arrow Connector 261"/>
          <p:cNvCxnSpPr/>
          <p:nvPr/>
        </p:nvCxnSpPr>
        <p:spPr>
          <a:xfrm flipV="1">
            <a:off x="8147632" y="4434272"/>
            <a:ext cx="0" cy="2877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a:cxnSpLocks/>
          </p:cNvCxnSpPr>
          <p:nvPr/>
        </p:nvCxnSpPr>
        <p:spPr>
          <a:xfrm flipH="1">
            <a:off x="2498818" y="6316633"/>
            <a:ext cx="3105" cy="1798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a:cxnSpLocks/>
          </p:cNvCxnSpPr>
          <p:nvPr/>
        </p:nvCxnSpPr>
        <p:spPr>
          <a:xfrm flipV="1">
            <a:off x="2498819" y="6476845"/>
            <a:ext cx="5648813" cy="44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Straight Arrow Connector 272"/>
          <p:cNvCxnSpPr>
            <a:cxnSpLocks/>
          </p:cNvCxnSpPr>
          <p:nvPr/>
        </p:nvCxnSpPr>
        <p:spPr>
          <a:xfrm flipV="1">
            <a:off x="8157777" y="6207917"/>
            <a:ext cx="0" cy="2718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4" name="Straight Arrow Connector 273"/>
          <p:cNvCxnSpPr/>
          <p:nvPr/>
        </p:nvCxnSpPr>
        <p:spPr>
          <a:xfrm>
            <a:off x="6188121" y="2027209"/>
            <a:ext cx="0" cy="2561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p:cNvCxnSpPr/>
          <p:nvPr/>
        </p:nvCxnSpPr>
        <p:spPr>
          <a:xfrm>
            <a:off x="8889305" y="5497028"/>
            <a:ext cx="63025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3468239" y="1589697"/>
            <a:ext cx="7497162" cy="313454"/>
            <a:chOff x="3537403" y="1620815"/>
            <a:chExt cx="7648581" cy="319785"/>
          </a:xfrm>
        </p:grpSpPr>
        <p:sp>
          <p:nvSpPr>
            <p:cNvPr id="280" name="TextBox 279"/>
            <p:cNvSpPr txBox="1"/>
            <p:nvPr/>
          </p:nvSpPr>
          <p:spPr>
            <a:xfrm>
              <a:off x="3537403" y="1626783"/>
              <a:ext cx="1793523" cy="313817"/>
            </a:xfrm>
            <a:prstGeom prst="rect">
              <a:avLst/>
            </a:prstGeom>
            <a:noFill/>
          </p:spPr>
          <p:txBody>
            <a:bodyPr wrap="square" rtlCol="0">
              <a:spAutoFit/>
            </a:bodyPr>
            <a:lstStyle/>
            <a:p>
              <a:pPr algn="ctr" defTabSz="895698">
                <a:spcAft>
                  <a:spcPts val="588"/>
                </a:spcAft>
                <a:defRPr/>
              </a:pPr>
              <a:r>
                <a:rPr lang="en-US" sz="1371" b="1" kern="0" dirty="0">
                  <a:gradFill>
                    <a:gsLst>
                      <a:gs pos="60177">
                        <a:srgbClr val="353535"/>
                      </a:gs>
                      <a:gs pos="31000">
                        <a:srgbClr val="353535"/>
                      </a:gs>
                    </a:gsLst>
                    <a:lin ang="5400000" scaled="0"/>
                  </a:gradFill>
                  <a:latin typeface="Segoe UI"/>
                </a:rPr>
                <a:t>Model</a:t>
              </a:r>
            </a:p>
          </p:txBody>
        </p:sp>
        <p:sp>
          <p:nvSpPr>
            <p:cNvPr id="281" name="TextBox 280"/>
            <p:cNvSpPr txBox="1"/>
            <p:nvPr/>
          </p:nvSpPr>
          <p:spPr>
            <a:xfrm>
              <a:off x="5330928" y="1620815"/>
              <a:ext cx="1939988" cy="313818"/>
            </a:xfrm>
            <a:prstGeom prst="rect">
              <a:avLst/>
            </a:prstGeom>
            <a:noFill/>
          </p:spPr>
          <p:txBody>
            <a:bodyPr wrap="square" rtlCol="0">
              <a:spAutoFit/>
            </a:bodyPr>
            <a:lstStyle/>
            <a:p>
              <a:pPr algn="ctr" defTabSz="895698">
                <a:spcAft>
                  <a:spcPts val="588"/>
                </a:spcAft>
                <a:defRPr/>
              </a:pPr>
              <a:r>
                <a:rPr lang="en-US" sz="1371" b="1" kern="0" dirty="0">
                  <a:gradFill>
                    <a:gsLst>
                      <a:gs pos="60177">
                        <a:srgbClr val="353535"/>
                      </a:gs>
                      <a:gs pos="31000">
                        <a:srgbClr val="353535"/>
                      </a:gs>
                    </a:gsLst>
                    <a:lin ang="5400000" scaled="0"/>
                  </a:gradFill>
                  <a:latin typeface="Segoe UI"/>
                </a:rPr>
                <a:t>Analyze &amp; Author</a:t>
              </a:r>
            </a:p>
          </p:txBody>
        </p:sp>
        <p:sp>
          <p:nvSpPr>
            <p:cNvPr id="282" name="TextBox 281"/>
            <p:cNvSpPr txBox="1"/>
            <p:nvPr/>
          </p:nvSpPr>
          <p:spPr>
            <a:xfrm>
              <a:off x="7323564" y="1625560"/>
              <a:ext cx="1744393" cy="313818"/>
            </a:xfrm>
            <a:prstGeom prst="rect">
              <a:avLst/>
            </a:prstGeom>
            <a:noFill/>
          </p:spPr>
          <p:txBody>
            <a:bodyPr wrap="square" rtlCol="0">
              <a:spAutoFit/>
            </a:bodyPr>
            <a:lstStyle/>
            <a:p>
              <a:pPr algn="ctr" defTabSz="895698">
                <a:spcAft>
                  <a:spcPts val="588"/>
                </a:spcAft>
                <a:defRPr/>
              </a:pPr>
              <a:r>
                <a:rPr lang="en-US" sz="1371" b="1" kern="0" dirty="0">
                  <a:gradFill>
                    <a:gsLst>
                      <a:gs pos="60177">
                        <a:srgbClr val="353535"/>
                      </a:gs>
                      <a:gs pos="31000">
                        <a:srgbClr val="353535"/>
                      </a:gs>
                    </a:gsLst>
                    <a:lin ang="5400000" scaled="0"/>
                  </a:gradFill>
                  <a:latin typeface="Segoe UI"/>
                </a:rPr>
                <a:t>Deliver</a:t>
              </a:r>
            </a:p>
          </p:txBody>
        </p:sp>
        <p:sp>
          <p:nvSpPr>
            <p:cNvPr id="283" name="TextBox 282"/>
            <p:cNvSpPr txBox="1"/>
            <p:nvPr/>
          </p:nvSpPr>
          <p:spPr>
            <a:xfrm>
              <a:off x="10069034" y="1625559"/>
              <a:ext cx="1116950" cy="313818"/>
            </a:xfrm>
            <a:prstGeom prst="rect">
              <a:avLst/>
            </a:prstGeom>
            <a:noFill/>
          </p:spPr>
          <p:txBody>
            <a:bodyPr wrap="square" rtlCol="0">
              <a:spAutoFit/>
            </a:bodyPr>
            <a:lstStyle/>
            <a:p>
              <a:pPr algn="ctr" defTabSz="895698">
                <a:spcAft>
                  <a:spcPts val="588"/>
                </a:spcAft>
                <a:defRPr/>
              </a:pPr>
              <a:r>
                <a:rPr lang="en-US" sz="1371" b="1" kern="0" dirty="0">
                  <a:gradFill>
                    <a:gsLst>
                      <a:gs pos="60177">
                        <a:srgbClr val="353535"/>
                      </a:gs>
                      <a:gs pos="31000">
                        <a:srgbClr val="353535"/>
                      </a:gs>
                    </a:gsLst>
                    <a:lin ang="5400000" scaled="0"/>
                  </a:gradFill>
                  <a:latin typeface="Segoe UI"/>
                </a:rPr>
                <a:t>Visualize</a:t>
              </a:r>
            </a:p>
          </p:txBody>
        </p:sp>
      </p:grpSp>
      <p:sp>
        <p:nvSpPr>
          <p:cNvPr id="284" name="Rectangle 283"/>
          <p:cNvSpPr/>
          <p:nvPr/>
        </p:nvSpPr>
        <p:spPr>
          <a:xfrm>
            <a:off x="9592133" y="2337403"/>
            <a:ext cx="1622350" cy="3801065"/>
          </a:xfrm>
          <a:prstGeom prst="rect">
            <a:avLst/>
          </a:prstGeom>
          <a:solidFill>
            <a:schemeClr val="bg2"/>
          </a:solidFill>
          <a:ln w="381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98">
              <a:defRPr/>
            </a:pPr>
            <a:endParaRPr lang="en-US" sz="1765" kern="0">
              <a:solidFill>
                <a:srgbClr val="FFFFFF"/>
              </a:solidFill>
              <a:latin typeface="Segoe UI"/>
            </a:endParaRPr>
          </a:p>
        </p:txBody>
      </p:sp>
      <p:sp>
        <p:nvSpPr>
          <p:cNvPr id="299" name="TextBox 298"/>
          <p:cNvSpPr txBox="1"/>
          <p:nvPr/>
        </p:nvSpPr>
        <p:spPr>
          <a:xfrm>
            <a:off x="10059689" y="4424782"/>
            <a:ext cx="687240" cy="276832"/>
          </a:xfrm>
          <a:prstGeom prst="rect">
            <a:avLst/>
          </a:prstGeom>
          <a:noFill/>
        </p:spPr>
        <p:txBody>
          <a:bodyPr wrap="square" rtlCol="0">
            <a:spAutoFit/>
          </a:bodyPr>
          <a:lstStyle/>
          <a:p>
            <a:pPr algn="ctr" defTabSz="895698">
              <a:defRPr/>
            </a:pPr>
            <a:r>
              <a:rPr lang="en-US" sz="1175" kern="0" dirty="0">
                <a:gradFill>
                  <a:gsLst>
                    <a:gs pos="88182">
                      <a:srgbClr val="353535"/>
                    </a:gs>
                    <a:gs pos="69000">
                      <a:srgbClr val="353535"/>
                    </a:gs>
                  </a:gsLst>
                  <a:lin ang="5400000" scaled="0"/>
                </a:gradFill>
                <a:latin typeface="Segoe UI Semibold" panose="020B0702040204020203" pitchFamily="34" charset="0"/>
                <a:cs typeface="Segoe UI Semibold" panose="020B0702040204020203" pitchFamily="34" charset="0"/>
              </a:rPr>
              <a:t>Web</a:t>
            </a:r>
          </a:p>
        </p:txBody>
      </p:sp>
      <p:sp>
        <p:nvSpPr>
          <p:cNvPr id="301" name="Rectangle 300"/>
          <p:cNvSpPr/>
          <p:nvPr/>
        </p:nvSpPr>
        <p:spPr bwMode="auto">
          <a:xfrm>
            <a:off x="10069498" y="3849344"/>
            <a:ext cx="667623" cy="4239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980" b="1" kern="0" dirty="0" err="1">
              <a:solidFill>
                <a:srgbClr val="FFFFFF"/>
              </a:solidFill>
              <a:latin typeface="Segoe UI"/>
              <a:ea typeface="Segoe UI" pitchFamily="34" charset="0"/>
              <a:cs typeface="Segoe UI" pitchFamily="34" charset="0"/>
            </a:endParaRPr>
          </a:p>
        </p:txBody>
      </p:sp>
      <p:sp>
        <p:nvSpPr>
          <p:cNvPr id="303" name="Freeform 13"/>
          <p:cNvSpPr>
            <a:spLocks noEditPoints="1"/>
          </p:cNvSpPr>
          <p:nvPr/>
        </p:nvSpPr>
        <p:spPr bwMode="auto">
          <a:xfrm>
            <a:off x="9942219" y="3839768"/>
            <a:ext cx="922181" cy="499535"/>
          </a:xfrm>
          <a:custGeom>
            <a:avLst/>
            <a:gdLst>
              <a:gd name="T0" fmla="*/ 2186 w 2572"/>
              <a:gd name="T1" fmla="*/ 0 h 1379"/>
              <a:gd name="T2" fmla="*/ 392 w 2572"/>
              <a:gd name="T3" fmla="*/ 0 h 1379"/>
              <a:gd name="T4" fmla="*/ 328 w 2572"/>
              <a:gd name="T5" fmla="*/ 64 h 1379"/>
              <a:gd name="T6" fmla="*/ 328 w 2572"/>
              <a:gd name="T7" fmla="*/ 1166 h 1379"/>
              <a:gd name="T8" fmla="*/ 392 w 2572"/>
              <a:gd name="T9" fmla="*/ 1231 h 1379"/>
              <a:gd name="T10" fmla="*/ 2186 w 2572"/>
              <a:gd name="T11" fmla="*/ 1231 h 1379"/>
              <a:gd name="T12" fmla="*/ 2250 w 2572"/>
              <a:gd name="T13" fmla="*/ 1166 h 1379"/>
              <a:gd name="T14" fmla="*/ 2250 w 2572"/>
              <a:gd name="T15" fmla="*/ 64 h 1379"/>
              <a:gd name="T16" fmla="*/ 2186 w 2572"/>
              <a:gd name="T17" fmla="*/ 0 h 1379"/>
              <a:gd name="T18" fmla="*/ 2167 w 2572"/>
              <a:gd name="T19" fmla="*/ 1153 h 1379"/>
              <a:gd name="T20" fmla="*/ 412 w 2572"/>
              <a:gd name="T21" fmla="*/ 1153 h 1379"/>
              <a:gd name="T22" fmla="*/ 412 w 2572"/>
              <a:gd name="T23" fmla="*/ 71 h 1379"/>
              <a:gd name="T24" fmla="*/ 2167 w 2572"/>
              <a:gd name="T25" fmla="*/ 71 h 1379"/>
              <a:gd name="T26" fmla="*/ 2167 w 2572"/>
              <a:gd name="T27" fmla="*/ 1153 h 1379"/>
              <a:gd name="T28" fmla="*/ 1466 w 2572"/>
              <a:gd name="T29" fmla="*/ 1276 h 1379"/>
              <a:gd name="T30" fmla="*/ 1466 w 2572"/>
              <a:gd name="T31" fmla="*/ 1289 h 1379"/>
              <a:gd name="T32" fmla="*/ 1440 w 2572"/>
              <a:gd name="T33" fmla="*/ 1308 h 1379"/>
              <a:gd name="T34" fmla="*/ 1138 w 2572"/>
              <a:gd name="T35" fmla="*/ 1308 h 1379"/>
              <a:gd name="T36" fmla="*/ 1112 w 2572"/>
              <a:gd name="T37" fmla="*/ 1289 h 1379"/>
              <a:gd name="T38" fmla="*/ 1112 w 2572"/>
              <a:gd name="T39" fmla="*/ 1276 h 1379"/>
              <a:gd name="T40" fmla="*/ 0 w 2572"/>
              <a:gd name="T41" fmla="*/ 1276 h 1379"/>
              <a:gd name="T42" fmla="*/ 0 w 2572"/>
              <a:gd name="T43" fmla="*/ 1340 h 1379"/>
              <a:gd name="T44" fmla="*/ 84 w 2572"/>
              <a:gd name="T45" fmla="*/ 1379 h 1379"/>
              <a:gd name="T46" fmla="*/ 84 w 2572"/>
              <a:gd name="T47" fmla="*/ 1379 h 1379"/>
              <a:gd name="T48" fmla="*/ 2488 w 2572"/>
              <a:gd name="T49" fmla="*/ 1379 h 1379"/>
              <a:gd name="T50" fmla="*/ 2488 w 2572"/>
              <a:gd name="T51" fmla="*/ 1379 h 1379"/>
              <a:gd name="T52" fmla="*/ 2572 w 2572"/>
              <a:gd name="T53" fmla="*/ 1340 h 1379"/>
              <a:gd name="T54" fmla="*/ 2572 w 2572"/>
              <a:gd name="T55" fmla="*/ 1276 h 1379"/>
              <a:gd name="T56" fmla="*/ 1466 w 2572"/>
              <a:gd name="T57" fmla="*/ 1276 h 1379"/>
              <a:gd name="T58" fmla="*/ 1466 w 2572"/>
              <a:gd name="T59" fmla="*/ 127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72" h="1379">
                <a:moveTo>
                  <a:pt x="2186" y="0"/>
                </a:moveTo>
                <a:cubicBezTo>
                  <a:pt x="392" y="0"/>
                  <a:pt x="392" y="0"/>
                  <a:pt x="392" y="0"/>
                </a:cubicBezTo>
                <a:cubicBezTo>
                  <a:pt x="360" y="0"/>
                  <a:pt x="328" y="26"/>
                  <a:pt x="328" y="64"/>
                </a:cubicBezTo>
                <a:cubicBezTo>
                  <a:pt x="328" y="1166"/>
                  <a:pt x="328" y="1166"/>
                  <a:pt x="328" y="1166"/>
                </a:cubicBezTo>
                <a:cubicBezTo>
                  <a:pt x="328" y="1205"/>
                  <a:pt x="360" y="1231"/>
                  <a:pt x="392" y="1231"/>
                </a:cubicBezTo>
                <a:cubicBezTo>
                  <a:pt x="2186" y="1231"/>
                  <a:pt x="2186" y="1231"/>
                  <a:pt x="2186" y="1231"/>
                </a:cubicBezTo>
                <a:cubicBezTo>
                  <a:pt x="2225" y="1231"/>
                  <a:pt x="2250" y="1205"/>
                  <a:pt x="2250" y="1166"/>
                </a:cubicBezTo>
                <a:cubicBezTo>
                  <a:pt x="2250" y="64"/>
                  <a:pt x="2250" y="64"/>
                  <a:pt x="2250" y="64"/>
                </a:cubicBezTo>
                <a:cubicBezTo>
                  <a:pt x="2250" y="26"/>
                  <a:pt x="2225" y="0"/>
                  <a:pt x="2186" y="0"/>
                </a:cubicBezTo>
                <a:close/>
                <a:moveTo>
                  <a:pt x="2167" y="1153"/>
                </a:moveTo>
                <a:cubicBezTo>
                  <a:pt x="412" y="1153"/>
                  <a:pt x="412" y="1153"/>
                  <a:pt x="412" y="1153"/>
                </a:cubicBezTo>
                <a:cubicBezTo>
                  <a:pt x="412" y="71"/>
                  <a:pt x="412" y="71"/>
                  <a:pt x="412" y="71"/>
                </a:cubicBezTo>
                <a:cubicBezTo>
                  <a:pt x="2167" y="71"/>
                  <a:pt x="2167" y="71"/>
                  <a:pt x="2167" y="71"/>
                </a:cubicBezTo>
                <a:cubicBezTo>
                  <a:pt x="2167" y="1153"/>
                  <a:pt x="2167" y="1153"/>
                  <a:pt x="2167" y="1153"/>
                </a:cubicBezTo>
                <a:close/>
                <a:moveTo>
                  <a:pt x="1466" y="1276"/>
                </a:moveTo>
                <a:cubicBezTo>
                  <a:pt x="1466" y="1289"/>
                  <a:pt x="1466" y="1289"/>
                  <a:pt x="1466" y="1289"/>
                </a:cubicBezTo>
                <a:cubicBezTo>
                  <a:pt x="1466" y="1302"/>
                  <a:pt x="1453" y="1308"/>
                  <a:pt x="1440" y="1308"/>
                </a:cubicBezTo>
                <a:cubicBezTo>
                  <a:pt x="1138" y="1308"/>
                  <a:pt x="1138" y="1308"/>
                  <a:pt x="1138" y="1308"/>
                </a:cubicBezTo>
                <a:cubicBezTo>
                  <a:pt x="1125" y="1308"/>
                  <a:pt x="1112" y="1302"/>
                  <a:pt x="1112" y="1289"/>
                </a:cubicBezTo>
                <a:cubicBezTo>
                  <a:pt x="1112" y="1276"/>
                  <a:pt x="1112" y="1276"/>
                  <a:pt x="1112" y="1276"/>
                </a:cubicBezTo>
                <a:cubicBezTo>
                  <a:pt x="0" y="1276"/>
                  <a:pt x="0" y="1276"/>
                  <a:pt x="0" y="1276"/>
                </a:cubicBezTo>
                <a:cubicBezTo>
                  <a:pt x="0" y="1340"/>
                  <a:pt x="0" y="1340"/>
                  <a:pt x="0" y="1340"/>
                </a:cubicBezTo>
                <a:cubicBezTo>
                  <a:pt x="0" y="1340"/>
                  <a:pt x="58" y="1379"/>
                  <a:pt x="84" y="1379"/>
                </a:cubicBezTo>
                <a:cubicBezTo>
                  <a:pt x="84" y="1379"/>
                  <a:pt x="84" y="1379"/>
                  <a:pt x="84" y="1379"/>
                </a:cubicBezTo>
                <a:cubicBezTo>
                  <a:pt x="2488" y="1379"/>
                  <a:pt x="2488" y="1379"/>
                  <a:pt x="2488" y="1379"/>
                </a:cubicBezTo>
                <a:cubicBezTo>
                  <a:pt x="2488" y="1379"/>
                  <a:pt x="2488" y="1379"/>
                  <a:pt x="2488" y="1379"/>
                </a:cubicBezTo>
                <a:cubicBezTo>
                  <a:pt x="2514" y="1379"/>
                  <a:pt x="2572" y="1340"/>
                  <a:pt x="2572" y="1340"/>
                </a:cubicBezTo>
                <a:cubicBezTo>
                  <a:pt x="2572" y="1276"/>
                  <a:pt x="2572" y="1276"/>
                  <a:pt x="2572" y="1276"/>
                </a:cubicBezTo>
                <a:cubicBezTo>
                  <a:pt x="1466" y="1276"/>
                  <a:pt x="1466" y="1276"/>
                  <a:pt x="1466" y="1276"/>
                </a:cubicBezTo>
                <a:cubicBezTo>
                  <a:pt x="1466" y="1276"/>
                  <a:pt x="1466" y="1276"/>
                  <a:pt x="1466" y="1276"/>
                </a:cubicBezTo>
                <a:close/>
              </a:path>
            </a:pathLst>
          </a:custGeom>
          <a:solidFill>
            <a:schemeClr val="tx2"/>
          </a:solidFill>
          <a:ln>
            <a:noFill/>
          </a:ln>
        </p:spPr>
        <p:txBody>
          <a:bodyPr vert="horz" wrap="square" lIns="91362" tIns="45682" rIns="91362" bIns="45682" numCol="1" anchor="t" anchorCtr="0" compatLnSpc="1">
            <a:prstTxWarp prst="textNoShape">
              <a:avLst/>
            </a:prstTxWarp>
          </a:bodyPr>
          <a:lstStyle/>
          <a:p>
            <a:pPr defTabSz="931614">
              <a:defRPr/>
            </a:pPr>
            <a:endParaRPr lang="en-US" sz="980" b="1" kern="0">
              <a:solidFill>
                <a:srgbClr val="FFFFFF"/>
              </a:solidFill>
              <a:latin typeface="Segoe UI"/>
            </a:endParaRPr>
          </a:p>
        </p:txBody>
      </p:sp>
      <p:sp>
        <p:nvSpPr>
          <p:cNvPr id="304" name="Line Chart Right 3"/>
          <p:cNvSpPr/>
          <p:nvPr/>
        </p:nvSpPr>
        <p:spPr bwMode="auto">
          <a:xfrm rot="2700000">
            <a:off x="10315946" y="3915464"/>
            <a:ext cx="261733" cy="367877"/>
          </a:xfrm>
          <a:custGeom>
            <a:avLst/>
            <a:gdLst>
              <a:gd name="connsiteX0" fmla="*/ 219849 w 2329245"/>
              <a:gd name="connsiteY0" fmla="*/ 3078205 h 3273880"/>
              <a:gd name="connsiteX1" fmla="*/ 2133570 w 2329245"/>
              <a:gd name="connsiteY1" fmla="*/ 1164484 h 3273880"/>
              <a:gd name="connsiteX2" fmla="*/ 2329245 w 2329245"/>
              <a:gd name="connsiteY2" fmla="*/ 1360159 h 3273880"/>
              <a:gd name="connsiteX3" fmla="*/ 415524 w 2329245"/>
              <a:gd name="connsiteY3" fmla="*/ 3273880 h 3273880"/>
              <a:gd name="connsiteX4" fmla="*/ 967445 w 2329245"/>
              <a:gd name="connsiteY4" fmla="*/ 0 h 3273880"/>
              <a:gd name="connsiteX5" fmla="*/ 1243892 w 2329245"/>
              <a:gd name="connsiteY5" fmla="*/ 361507 h 3273880"/>
              <a:gd name="connsiteX6" fmla="*/ 1115363 w 2329245"/>
              <a:gd name="connsiteY6" fmla="*/ 361507 h 3273880"/>
              <a:gd name="connsiteX7" fmla="*/ 1115363 w 2329245"/>
              <a:gd name="connsiteY7" fmla="*/ 1687691 h 3273880"/>
              <a:gd name="connsiteX8" fmla="*/ 1109292 w 2329245"/>
              <a:gd name="connsiteY8" fmla="*/ 1687691 h 3273880"/>
              <a:gd name="connsiteX9" fmla="*/ 1109292 w 2329245"/>
              <a:gd name="connsiteY9" fmla="*/ 1693762 h 3273880"/>
              <a:gd name="connsiteX10" fmla="*/ 780721 w 2329245"/>
              <a:gd name="connsiteY10" fmla="*/ 1693761 h 3273880"/>
              <a:gd name="connsiteX11" fmla="*/ 780721 w 2329245"/>
              <a:gd name="connsiteY11" fmla="*/ 1694580 h 3273880"/>
              <a:gd name="connsiteX12" fmla="*/ 288759 w 2329245"/>
              <a:gd name="connsiteY12" fmla="*/ 1694580 h 3273880"/>
              <a:gd name="connsiteX13" fmla="*/ 288758 w 2329245"/>
              <a:gd name="connsiteY13" fmla="*/ 2789748 h 3273880"/>
              <a:gd name="connsiteX14" fmla="*/ 290625 w 2329245"/>
              <a:gd name="connsiteY14" fmla="*/ 2799340 h 3273880"/>
              <a:gd name="connsiteX15" fmla="*/ 288758 w 2329245"/>
              <a:gd name="connsiteY15" fmla="*/ 2808933 h 3273880"/>
              <a:gd name="connsiteX16" fmla="*/ 288758 w 2329245"/>
              <a:gd name="connsiteY16" fmla="*/ 2819588 h 3273880"/>
              <a:gd name="connsiteX17" fmla="*/ 286685 w 2329245"/>
              <a:gd name="connsiteY17" fmla="*/ 2819588 h 3273880"/>
              <a:gd name="connsiteX18" fmla="*/ 280074 w 2329245"/>
              <a:gd name="connsiteY18" fmla="*/ 2853563 h 3273880"/>
              <a:gd name="connsiteX19" fmla="*/ 248420 w 2329245"/>
              <a:gd name="connsiteY19" fmla="*/ 2901230 h 3273880"/>
              <a:gd name="connsiteX20" fmla="*/ 44641 w 2329245"/>
              <a:gd name="connsiteY20" fmla="*/ 2901230 h 3273880"/>
              <a:gd name="connsiteX21" fmla="*/ 12987 w 2329245"/>
              <a:gd name="connsiteY21" fmla="*/ 2853563 h 3273880"/>
              <a:gd name="connsiteX22" fmla="*/ 6376 w 2329245"/>
              <a:gd name="connsiteY22" fmla="*/ 2819588 h 3273880"/>
              <a:gd name="connsiteX23" fmla="*/ 1 w 2329245"/>
              <a:gd name="connsiteY23" fmla="*/ 2819588 h 3273880"/>
              <a:gd name="connsiteX24" fmla="*/ 0 w 2329245"/>
              <a:gd name="connsiteY24" fmla="*/ 1411893 h 3273880"/>
              <a:gd name="connsiteX25" fmla="*/ 6072 w 2329245"/>
              <a:gd name="connsiteY25" fmla="*/ 1411892 h 3273880"/>
              <a:gd name="connsiteX26" fmla="*/ 6071 w 2329245"/>
              <a:gd name="connsiteY26" fmla="*/ 1405822 h 3273880"/>
              <a:gd name="connsiteX27" fmla="*/ 334645 w 2329245"/>
              <a:gd name="connsiteY27" fmla="*/ 1405822 h 3273880"/>
              <a:gd name="connsiteX28" fmla="*/ 334644 w 2329245"/>
              <a:gd name="connsiteY28" fmla="*/ 1405003 h 3273880"/>
              <a:gd name="connsiteX29" fmla="*/ 826605 w 2329245"/>
              <a:gd name="connsiteY29" fmla="*/ 1405005 h 3273880"/>
              <a:gd name="connsiteX30" fmla="*/ 826605 w 2329245"/>
              <a:gd name="connsiteY30" fmla="*/ 361507 h 3273880"/>
              <a:gd name="connsiteX31" fmla="*/ 690998 w 2329245"/>
              <a:gd name="connsiteY31" fmla="*/ 361507 h 327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29245" h="3273880">
                <a:moveTo>
                  <a:pt x="219849" y="3078205"/>
                </a:moveTo>
                <a:lnTo>
                  <a:pt x="2133570" y="1164484"/>
                </a:lnTo>
                <a:lnTo>
                  <a:pt x="2329245" y="1360159"/>
                </a:lnTo>
                <a:lnTo>
                  <a:pt x="415524" y="3273880"/>
                </a:lnTo>
                <a:close/>
                <a:moveTo>
                  <a:pt x="967445" y="0"/>
                </a:moveTo>
                <a:lnTo>
                  <a:pt x="1243892" y="361507"/>
                </a:lnTo>
                <a:lnTo>
                  <a:pt x="1115363" y="361507"/>
                </a:lnTo>
                <a:lnTo>
                  <a:pt x="1115363" y="1687691"/>
                </a:lnTo>
                <a:lnTo>
                  <a:pt x="1109292" y="1687691"/>
                </a:lnTo>
                <a:lnTo>
                  <a:pt x="1109292" y="1693762"/>
                </a:lnTo>
                <a:lnTo>
                  <a:pt x="780721" y="1693761"/>
                </a:lnTo>
                <a:lnTo>
                  <a:pt x="780721" y="1694580"/>
                </a:lnTo>
                <a:lnTo>
                  <a:pt x="288759" y="1694580"/>
                </a:lnTo>
                <a:lnTo>
                  <a:pt x="288758" y="2789748"/>
                </a:lnTo>
                <a:lnTo>
                  <a:pt x="290625" y="2799340"/>
                </a:lnTo>
                <a:lnTo>
                  <a:pt x="288758" y="2808933"/>
                </a:lnTo>
                <a:lnTo>
                  <a:pt x="288758" y="2819588"/>
                </a:lnTo>
                <a:lnTo>
                  <a:pt x="286685" y="2819588"/>
                </a:lnTo>
                <a:lnTo>
                  <a:pt x="280074" y="2853563"/>
                </a:lnTo>
                <a:cubicBezTo>
                  <a:pt x="273040" y="2870909"/>
                  <a:pt x="262489" y="2887162"/>
                  <a:pt x="248420" y="2901230"/>
                </a:cubicBezTo>
                <a:cubicBezTo>
                  <a:pt x="192148" y="2957502"/>
                  <a:pt x="100913" y="2957502"/>
                  <a:pt x="44641" y="2901230"/>
                </a:cubicBezTo>
                <a:cubicBezTo>
                  <a:pt x="30572" y="2887162"/>
                  <a:pt x="20021" y="2870909"/>
                  <a:pt x="12987" y="2853563"/>
                </a:cubicBezTo>
                <a:lnTo>
                  <a:pt x="6376" y="2819588"/>
                </a:lnTo>
                <a:lnTo>
                  <a:pt x="1" y="2819588"/>
                </a:lnTo>
                <a:lnTo>
                  <a:pt x="0" y="1411893"/>
                </a:lnTo>
                <a:lnTo>
                  <a:pt x="6072" y="1411892"/>
                </a:lnTo>
                <a:lnTo>
                  <a:pt x="6071" y="1405822"/>
                </a:lnTo>
                <a:lnTo>
                  <a:pt x="334645" y="1405822"/>
                </a:lnTo>
                <a:lnTo>
                  <a:pt x="334644" y="1405003"/>
                </a:lnTo>
                <a:lnTo>
                  <a:pt x="826605" y="1405005"/>
                </a:lnTo>
                <a:lnTo>
                  <a:pt x="826605" y="361507"/>
                </a:lnTo>
                <a:lnTo>
                  <a:pt x="690998" y="361507"/>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24" tIns="146180" rIns="182724" bIns="146180" numCol="1" spcCol="0" rtlCol="0" fromWordArt="0" anchor="t" anchorCtr="0" forceAA="0" compatLnSpc="1">
            <a:prstTxWarp prst="textNoShape">
              <a:avLst/>
            </a:prstTxWarp>
            <a:noAutofit/>
          </a:bodyPr>
          <a:lstStyle/>
          <a:p>
            <a:pPr algn="ctr" defTabSz="931399">
              <a:lnSpc>
                <a:spcPct val="90000"/>
              </a:lnSpc>
              <a:defRPr/>
            </a:pPr>
            <a:endParaRPr lang="en-US" sz="980" b="1" kern="0" dirty="0" err="1">
              <a:solidFill>
                <a:srgbClr val="FFFFFF"/>
              </a:solidFill>
              <a:latin typeface="Segoe UI"/>
              <a:ea typeface="Segoe UI" pitchFamily="34" charset="0"/>
              <a:cs typeface="Segoe UI" pitchFamily="34" charset="0"/>
            </a:endParaRPr>
          </a:p>
        </p:txBody>
      </p:sp>
      <p:sp>
        <p:nvSpPr>
          <p:cNvPr id="296" name="TextBox 295"/>
          <p:cNvSpPr txBox="1"/>
          <p:nvPr/>
        </p:nvSpPr>
        <p:spPr>
          <a:xfrm>
            <a:off x="9874535" y="5558360"/>
            <a:ext cx="1057549" cy="424415"/>
          </a:xfrm>
          <a:prstGeom prst="rect">
            <a:avLst/>
          </a:prstGeom>
          <a:noFill/>
        </p:spPr>
        <p:txBody>
          <a:bodyPr wrap="square" rtlCol="0">
            <a:spAutoFit/>
          </a:bodyPr>
          <a:lstStyle/>
          <a:p>
            <a:pPr algn="ctr" defTabSz="895698">
              <a:lnSpc>
                <a:spcPct val="90000"/>
              </a:lnSpc>
              <a:defRPr/>
            </a:pPr>
            <a:r>
              <a:rPr lang="en-US" sz="1175" kern="0" dirty="0">
                <a:gradFill>
                  <a:gsLst>
                    <a:gs pos="88182">
                      <a:srgbClr val="353535"/>
                    </a:gs>
                    <a:gs pos="69000">
                      <a:srgbClr val="353535"/>
                    </a:gs>
                  </a:gsLst>
                  <a:lin ang="5400000" scaled="0"/>
                </a:gradFill>
                <a:latin typeface="Segoe UI Semibold" panose="020B0702040204020203" pitchFamily="34" charset="0"/>
                <a:cs typeface="Segoe UI Semibold" panose="020B0702040204020203" pitchFamily="34" charset="0"/>
              </a:rPr>
              <a:t>Embedded </a:t>
            </a:r>
            <a:br>
              <a:rPr lang="en-US" sz="1175" kern="0" dirty="0">
                <a:gradFill>
                  <a:gsLst>
                    <a:gs pos="88182">
                      <a:srgbClr val="353535"/>
                    </a:gs>
                    <a:gs pos="69000">
                      <a:srgbClr val="353535"/>
                    </a:gs>
                  </a:gsLst>
                  <a:lin ang="5400000" scaled="0"/>
                </a:gradFill>
                <a:latin typeface="Segoe UI Semibold" panose="020B0702040204020203" pitchFamily="34" charset="0"/>
                <a:cs typeface="Segoe UI Semibold" panose="020B0702040204020203" pitchFamily="34" charset="0"/>
              </a:rPr>
            </a:br>
            <a:r>
              <a:rPr lang="en-US" sz="1175" kern="0" dirty="0">
                <a:gradFill>
                  <a:gsLst>
                    <a:gs pos="88182">
                      <a:srgbClr val="353535"/>
                    </a:gs>
                    <a:gs pos="69000">
                      <a:srgbClr val="353535"/>
                    </a:gs>
                  </a:gsLst>
                  <a:lin ang="5400000" scaled="0"/>
                </a:gradFill>
                <a:latin typeface="Segoe UI Semibold" panose="020B0702040204020203" pitchFamily="34" charset="0"/>
                <a:cs typeface="Segoe UI Semibold" panose="020B0702040204020203" pitchFamily="34" charset="0"/>
              </a:rPr>
              <a:t>in your apps</a:t>
            </a:r>
          </a:p>
        </p:txBody>
      </p:sp>
      <p:sp>
        <p:nvSpPr>
          <p:cNvPr id="295" name="Freeform 9"/>
          <p:cNvSpPr>
            <a:spLocks noEditPoints="1"/>
          </p:cNvSpPr>
          <p:nvPr/>
        </p:nvSpPr>
        <p:spPr bwMode="auto">
          <a:xfrm>
            <a:off x="10073350" y="4877103"/>
            <a:ext cx="659921" cy="580912"/>
          </a:xfrm>
          <a:custGeom>
            <a:avLst/>
            <a:gdLst>
              <a:gd name="T0" fmla="*/ 0 w 2338"/>
              <a:gd name="T1" fmla="*/ 200 h 1783"/>
              <a:gd name="T2" fmla="*/ 2338 w 2338"/>
              <a:gd name="T3" fmla="*/ 34 h 1783"/>
              <a:gd name="T4" fmla="*/ 1755 w 2338"/>
              <a:gd name="T5" fmla="*/ 143 h 1783"/>
              <a:gd name="T6" fmla="*/ 1921 w 2338"/>
              <a:gd name="T7" fmla="*/ 160 h 1783"/>
              <a:gd name="T8" fmla="*/ 2190 w 2338"/>
              <a:gd name="T9" fmla="*/ 160 h 1783"/>
              <a:gd name="T10" fmla="*/ 2104 w 2338"/>
              <a:gd name="T11" fmla="*/ 160 h 1783"/>
              <a:gd name="T12" fmla="*/ 2104 w 2338"/>
              <a:gd name="T13" fmla="*/ 74 h 1783"/>
              <a:gd name="T14" fmla="*/ 2144 w 2338"/>
              <a:gd name="T15" fmla="*/ 114 h 1783"/>
              <a:gd name="T16" fmla="*/ 0 w 2338"/>
              <a:gd name="T17" fmla="*/ 308 h 1783"/>
              <a:gd name="T18" fmla="*/ 2338 w 2338"/>
              <a:gd name="T19" fmla="*/ 1749 h 1783"/>
              <a:gd name="T20" fmla="*/ 91 w 2338"/>
              <a:gd name="T21" fmla="*/ 1692 h 1783"/>
              <a:gd name="T22" fmla="*/ 1984 w 2338"/>
              <a:gd name="T23" fmla="*/ 97 h 1783"/>
              <a:gd name="T24" fmla="*/ 1984 w 2338"/>
              <a:gd name="T25" fmla="*/ 97 h 1783"/>
              <a:gd name="T26" fmla="*/ 712 w 2338"/>
              <a:gd name="T27" fmla="*/ 1321 h 1783"/>
              <a:gd name="T28" fmla="*/ 480 w 2338"/>
              <a:gd name="T29" fmla="*/ 1321 h 1783"/>
              <a:gd name="T30" fmla="*/ 757 w 2338"/>
              <a:gd name="T31" fmla="*/ 1369 h 1783"/>
              <a:gd name="T32" fmla="*/ 755 w 2338"/>
              <a:gd name="T33" fmla="*/ 726 h 1783"/>
              <a:gd name="T34" fmla="*/ 755 w 2338"/>
              <a:gd name="T35" fmla="*/ 855 h 1783"/>
              <a:gd name="T36" fmla="*/ 639 w 2338"/>
              <a:gd name="T37" fmla="*/ 855 h 1783"/>
              <a:gd name="T38" fmla="*/ 511 w 2338"/>
              <a:gd name="T39" fmla="*/ 855 h 1783"/>
              <a:gd name="T40" fmla="*/ 384 w 2338"/>
              <a:gd name="T41" fmla="*/ 855 h 1783"/>
              <a:gd name="T42" fmla="*/ 384 w 2338"/>
              <a:gd name="T43" fmla="*/ 971 h 1783"/>
              <a:gd name="T44" fmla="*/ 256 w 2338"/>
              <a:gd name="T45" fmla="*/ 991 h 1783"/>
              <a:gd name="T46" fmla="*/ 755 w 2338"/>
              <a:gd name="T47" fmla="*/ 687 h 1783"/>
              <a:gd name="T48" fmla="*/ 511 w 2338"/>
              <a:gd name="T49" fmla="*/ 874 h 1783"/>
              <a:gd name="T50" fmla="*/ 531 w 2338"/>
              <a:gd name="T51" fmla="*/ 874 h 1783"/>
              <a:gd name="T52" fmla="*/ 659 w 2338"/>
              <a:gd name="T53" fmla="*/ 971 h 1783"/>
              <a:gd name="T54" fmla="*/ 479 w 2338"/>
              <a:gd name="T55" fmla="*/ 726 h 1783"/>
              <a:gd name="T56" fmla="*/ 479 w 2338"/>
              <a:gd name="T57" fmla="*/ 726 h 1783"/>
              <a:gd name="T58" fmla="*/ 276 w 2338"/>
              <a:gd name="T59" fmla="*/ 726 h 1783"/>
              <a:gd name="T60" fmla="*/ 404 w 2338"/>
              <a:gd name="T61" fmla="*/ 657 h 1783"/>
              <a:gd name="T62" fmla="*/ 404 w 2338"/>
              <a:gd name="T63" fmla="*/ 598 h 1783"/>
              <a:gd name="T64" fmla="*/ 494 w 2338"/>
              <a:gd name="T65" fmla="*/ 598 h 1783"/>
              <a:gd name="T66" fmla="*/ 639 w 2338"/>
              <a:gd name="T67" fmla="*/ 661 h 1783"/>
              <a:gd name="T68" fmla="*/ 701 w 2338"/>
              <a:gd name="T69" fmla="*/ 598 h 1783"/>
              <a:gd name="T70" fmla="*/ 755 w 2338"/>
              <a:gd name="T71" fmla="*/ 545 h 1783"/>
              <a:gd name="T72" fmla="*/ 256 w 2338"/>
              <a:gd name="T73" fmla="*/ 805 h 1783"/>
              <a:gd name="T74" fmla="*/ 639 w 2338"/>
              <a:gd name="T75" fmla="*/ 490 h 1783"/>
              <a:gd name="T76" fmla="*/ 276 w 2338"/>
              <a:gd name="T77" fmla="*/ 490 h 1783"/>
              <a:gd name="T78" fmla="*/ 276 w 2338"/>
              <a:gd name="T79" fmla="*/ 490 h 1783"/>
              <a:gd name="T80" fmla="*/ 471 w 2338"/>
              <a:gd name="T81" fmla="*/ 704 h 1783"/>
              <a:gd name="T82" fmla="*/ 517 w 2338"/>
              <a:gd name="T83" fmla="*/ 735 h 1783"/>
              <a:gd name="T84" fmla="*/ 659 w 2338"/>
              <a:gd name="T85" fmla="*/ 755 h 1783"/>
              <a:gd name="T86" fmla="*/ 755 w 2338"/>
              <a:gd name="T87" fmla="*/ 659 h 1783"/>
              <a:gd name="T88" fmla="*/ 775 w 2338"/>
              <a:gd name="T89" fmla="*/ 553 h 1783"/>
              <a:gd name="T90" fmla="*/ 659 w 2338"/>
              <a:gd name="T91" fmla="*/ 669 h 1783"/>
              <a:gd name="T92" fmla="*/ 602 w 2338"/>
              <a:gd name="T93" fmla="*/ 726 h 1783"/>
              <a:gd name="T94" fmla="*/ 576 w 2338"/>
              <a:gd name="T95" fmla="*/ 709 h 1783"/>
              <a:gd name="T96" fmla="*/ 343 w 2338"/>
              <a:gd name="T97" fmla="*/ 745 h 1783"/>
              <a:gd name="T98" fmla="*/ 191 w 2338"/>
              <a:gd name="T99" fmla="*/ 898 h 1783"/>
              <a:gd name="T100" fmla="*/ 1112 w 2338"/>
              <a:gd name="T101" fmla="*/ 951 h 1783"/>
              <a:gd name="T102" fmla="*/ 2028 w 2338"/>
              <a:gd name="T103" fmla="*/ 848 h 1783"/>
              <a:gd name="T104" fmla="*/ 2028 w 2338"/>
              <a:gd name="T105" fmla="*/ 848 h 1783"/>
              <a:gd name="T106" fmla="*/ 1779 w 2338"/>
              <a:gd name="T107" fmla="*/ 1576 h 1783"/>
              <a:gd name="T108" fmla="*/ 1354 w 2338"/>
              <a:gd name="T109" fmla="*/ 1576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8" h="1783">
                <a:moveTo>
                  <a:pt x="2310" y="0"/>
                </a:moveTo>
                <a:cubicBezTo>
                  <a:pt x="28" y="0"/>
                  <a:pt x="28" y="0"/>
                  <a:pt x="28" y="0"/>
                </a:cubicBezTo>
                <a:cubicBezTo>
                  <a:pt x="11" y="0"/>
                  <a:pt x="0" y="11"/>
                  <a:pt x="0" y="34"/>
                </a:cubicBezTo>
                <a:cubicBezTo>
                  <a:pt x="0" y="200"/>
                  <a:pt x="0" y="200"/>
                  <a:pt x="0" y="200"/>
                </a:cubicBezTo>
                <a:cubicBezTo>
                  <a:pt x="0" y="217"/>
                  <a:pt x="11" y="228"/>
                  <a:pt x="28" y="228"/>
                </a:cubicBezTo>
                <a:cubicBezTo>
                  <a:pt x="2310" y="228"/>
                  <a:pt x="2310" y="228"/>
                  <a:pt x="2310" y="228"/>
                </a:cubicBezTo>
                <a:cubicBezTo>
                  <a:pt x="2327" y="228"/>
                  <a:pt x="2338" y="217"/>
                  <a:pt x="2338" y="200"/>
                </a:cubicBezTo>
                <a:cubicBezTo>
                  <a:pt x="2338" y="34"/>
                  <a:pt x="2338" y="34"/>
                  <a:pt x="2338" y="34"/>
                </a:cubicBezTo>
                <a:cubicBezTo>
                  <a:pt x="2338" y="11"/>
                  <a:pt x="2327" y="0"/>
                  <a:pt x="2310" y="0"/>
                </a:cubicBezTo>
                <a:close/>
                <a:moveTo>
                  <a:pt x="1858" y="160"/>
                </a:moveTo>
                <a:cubicBezTo>
                  <a:pt x="1755" y="160"/>
                  <a:pt x="1755" y="160"/>
                  <a:pt x="1755" y="160"/>
                </a:cubicBezTo>
                <a:cubicBezTo>
                  <a:pt x="1755" y="143"/>
                  <a:pt x="1755" y="143"/>
                  <a:pt x="1755" y="143"/>
                </a:cubicBezTo>
                <a:cubicBezTo>
                  <a:pt x="1858" y="143"/>
                  <a:pt x="1858" y="143"/>
                  <a:pt x="1858" y="143"/>
                </a:cubicBezTo>
                <a:lnTo>
                  <a:pt x="1858" y="160"/>
                </a:lnTo>
                <a:close/>
                <a:moveTo>
                  <a:pt x="2001" y="160"/>
                </a:moveTo>
                <a:cubicBezTo>
                  <a:pt x="1921" y="160"/>
                  <a:pt x="1921" y="160"/>
                  <a:pt x="1921" y="160"/>
                </a:cubicBezTo>
                <a:cubicBezTo>
                  <a:pt x="1921" y="74"/>
                  <a:pt x="1921" y="74"/>
                  <a:pt x="1921" y="74"/>
                </a:cubicBezTo>
                <a:cubicBezTo>
                  <a:pt x="2001" y="74"/>
                  <a:pt x="2001" y="74"/>
                  <a:pt x="2001" y="74"/>
                </a:cubicBezTo>
                <a:lnTo>
                  <a:pt x="2001" y="160"/>
                </a:lnTo>
                <a:close/>
                <a:moveTo>
                  <a:pt x="2190" y="160"/>
                </a:moveTo>
                <a:cubicBezTo>
                  <a:pt x="2161" y="160"/>
                  <a:pt x="2161" y="160"/>
                  <a:pt x="2161" y="160"/>
                </a:cubicBezTo>
                <a:cubicBezTo>
                  <a:pt x="2144" y="143"/>
                  <a:pt x="2144" y="143"/>
                  <a:pt x="2144" y="143"/>
                </a:cubicBezTo>
                <a:cubicBezTo>
                  <a:pt x="2132" y="131"/>
                  <a:pt x="2132" y="131"/>
                  <a:pt x="2132" y="131"/>
                </a:cubicBezTo>
                <a:cubicBezTo>
                  <a:pt x="2104" y="160"/>
                  <a:pt x="2104" y="160"/>
                  <a:pt x="2104" y="160"/>
                </a:cubicBezTo>
                <a:cubicBezTo>
                  <a:pt x="2075" y="160"/>
                  <a:pt x="2075" y="160"/>
                  <a:pt x="2075" y="160"/>
                </a:cubicBezTo>
                <a:cubicBezTo>
                  <a:pt x="2115" y="114"/>
                  <a:pt x="2115" y="114"/>
                  <a:pt x="2115" y="114"/>
                </a:cubicBezTo>
                <a:cubicBezTo>
                  <a:pt x="2075" y="74"/>
                  <a:pt x="2075" y="74"/>
                  <a:pt x="2075" y="74"/>
                </a:cubicBezTo>
                <a:cubicBezTo>
                  <a:pt x="2104" y="74"/>
                  <a:pt x="2104" y="74"/>
                  <a:pt x="2104" y="74"/>
                </a:cubicBezTo>
                <a:cubicBezTo>
                  <a:pt x="2132" y="103"/>
                  <a:pt x="2132" y="103"/>
                  <a:pt x="2132" y="103"/>
                </a:cubicBezTo>
                <a:cubicBezTo>
                  <a:pt x="2161" y="74"/>
                  <a:pt x="2161" y="74"/>
                  <a:pt x="2161" y="74"/>
                </a:cubicBezTo>
                <a:cubicBezTo>
                  <a:pt x="2190" y="74"/>
                  <a:pt x="2190" y="74"/>
                  <a:pt x="2190" y="74"/>
                </a:cubicBezTo>
                <a:cubicBezTo>
                  <a:pt x="2144" y="114"/>
                  <a:pt x="2144" y="114"/>
                  <a:pt x="2144" y="114"/>
                </a:cubicBezTo>
                <a:lnTo>
                  <a:pt x="2190" y="160"/>
                </a:lnTo>
                <a:close/>
                <a:moveTo>
                  <a:pt x="2310" y="274"/>
                </a:moveTo>
                <a:cubicBezTo>
                  <a:pt x="28" y="274"/>
                  <a:pt x="28" y="274"/>
                  <a:pt x="28" y="274"/>
                </a:cubicBezTo>
                <a:cubicBezTo>
                  <a:pt x="11" y="274"/>
                  <a:pt x="0" y="291"/>
                  <a:pt x="0" y="308"/>
                </a:cubicBezTo>
                <a:cubicBezTo>
                  <a:pt x="0" y="1749"/>
                  <a:pt x="0" y="1749"/>
                  <a:pt x="0" y="1749"/>
                </a:cubicBezTo>
                <a:cubicBezTo>
                  <a:pt x="0" y="1766"/>
                  <a:pt x="11" y="1783"/>
                  <a:pt x="28" y="1783"/>
                </a:cubicBezTo>
                <a:cubicBezTo>
                  <a:pt x="2310" y="1783"/>
                  <a:pt x="2310" y="1783"/>
                  <a:pt x="2310" y="1783"/>
                </a:cubicBezTo>
                <a:cubicBezTo>
                  <a:pt x="2327" y="1783"/>
                  <a:pt x="2338" y="1766"/>
                  <a:pt x="2338" y="1749"/>
                </a:cubicBezTo>
                <a:cubicBezTo>
                  <a:pt x="2338" y="308"/>
                  <a:pt x="2338" y="308"/>
                  <a:pt x="2338" y="308"/>
                </a:cubicBezTo>
                <a:cubicBezTo>
                  <a:pt x="2338" y="291"/>
                  <a:pt x="2327" y="274"/>
                  <a:pt x="2310" y="274"/>
                </a:cubicBezTo>
                <a:close/>
                <a:moveTo>
                  <a:pt x="2247" y="1692"/>
                </a:moveTo>
                <a:cubicBezTo>
                  <a:pt x="91" y="1692"/>
                  <a:pt x="91" y="1692"/>
                  <a:pt x="91" y="1692"/>
                </a:cubicBezTo>
                <a:cubicBezTo>
                  <a:pt x="91" y="366"/>
                  <a:pt x="91" y="366"/>
                  <a:pt x="91" y="366"/>
                </a:cubicBezTo>
                <a:cubicBezTo>
                  <a:pt x="2247" y="366"/>
                  <a:pt x="2247" y="366"/>
                  <a:pt x="2247" y="366"/>
                </a:cubicBezTo>
                <a:lnTo>
                  <a:pt x="2247" y="1692"/>
                </a:lnTo>
                <a:close/>
                <a:moveTo>
                  <a:pt x="1984" y="97"/>
                </a:moveTo>
                <a:cubicBezTo>
                  <a:pt x="1984" y="97"/>
                  <a:pt x="1984" y="97"/>
                  <a:pt x="1938" y="97"/>
                </a:cubicBezTo>
                <a:cubicBezTo>
                  <a:pt x="1938" y="97"/>
                  <a:pt x="1938" y="97"/>
                  <a:pt x="1938" y="143"/>
                </a:cubicBezTo>
                <a:cubicBezTo>
                  <a:pt x="1938" y="143"/>
                  <a:pt x="1938" y="143"/>
                  <a:pt x="1984" y="143"/>
                </a:cubicBezTo>
                <a:lnTo>
                  <a:pt x="1984" y="97"/>
                </a:lnTo>
                <a:close/>
                <a:moveTo>
                  <a:pt x="480" y="1552"/>
                </a:moveTo>
                <a:cubicBezTo>
                  <a:pt x="482" y="1552"/>
                  <a:pt x="482" y="1552"/>
                  <a:pt x="482" y="1552"/>
                </a:cubicBezTo>
                <a:cubicBezTo>
                  <a:pt x="481" y="1552"/>
                  <a:pt x="481" y="1552"/>
                  <a:pt x="480" y="1552"/>
                </a:cubicBezTo>
                <a:close/>
                <a:moveTo>
                  <a:pt x="712" y="1321"/>
                </a:moveTo>
                <a:cubicBezTo>
                  <a:pt x="712" y="1195"/>
                  <a:pt x="610" y="1092"/>
                  <a:pt x="482" y="1092"/>
                </a:cubicBezTo>
                <a:cubicBezTo>
                  <a:pt x="356" y="1092"/>
                  <a:pt x="253" y="1195"/>
                  <a:pt x="253" y="1321"/>
                </a:cubicBezTo>
                <a:cubicBezTo>
                  <a:pt x="253" y="1448"/>
                  <a:pt x="355" y="1551"/>
                  <a:pt x="480" y="1552"/>
                </a:cubicBezTo>
                <a:cubicBezTo>
                  <a:pt x="480" y="1321"/>
                  <a:pt x="480" y="1321"/>
                  <a:pt x="480" y="1321"/>
                </a:cubicBezTo>
                <a:cubicBezTo>
                  <a:pt x="712" y="1321"/>
                  <a:pt x="712" y="1321"/>
                  <a:pt x="712" y="1321"/>
                </a:cubicBezTo>
                <a:close/>
                <a:moveTo>
                  <a:pt x="525" y="1597"/>
                </a:moveTo>
                <a:cubicBezTo>
                  <a:pt x="526" y="1597"/>
                  <a:pt x="526" y="1597"/>
                  <a:pt x="528" y="1597"/>
                </a:cubicBezTo>
                <a:cubicBezTo>
                  <a:pt x="654" y="1597"/>
                  <a:pt x="757" y="1494"/>
                  <a:pt x="757" y="1369"/>
                </a:cubicBezTo>
                <a:cubicBezTo>
                  <a:pt x="525" y="1369"/>
                  <a:pt x="525" y="1369"/>
                  <a:pt x="525" y="1369"/>
                </a:cubicBezTo>
                <a:lnTo>
                  <a:pt x="525" y="1597"/>
                </a:lnTo>
                <a:close/>
                <a:moveTo>
                  <a:pt x="755" y="687"/>
                </a:moveTo>
                <a:cubicBezTo>
                  <a:pt x="755" y="726"/>
                  <a:pt x="755" y="726"/>
                  <a:pt x="755" y="726"/>
                </a:cubicBezTo>
                <a:cubicBezTo>
                  <a:pt x="715" y="726"/>
                  <a:pt x="715" y="726"/>
                  <a:pt x="715" y="726"/>
                </a:cubicBezTo>
                <a:cubicBezTo>
                  <a:pt x="696" y="746"/>
                  <a:pt x="696" y="746"/>
                  <a:pt x="696" y="746"/>
                </a:cubicBezTo>
                <a:cubicBezTo>
                  <a:pt x="755" y="746"/>
                  <a:pt x="755" y="746"/>
                  <a:pt x="755" y="746"/>
                </a:cubicBezTo>
                <a:cubicBezTo>
                  <a:pt x="755" y="855"/>
                  <a:pt x="755" y="855"/>
                  <a:pt x="755" y="855"/>
                </a:cubicBezTo>
                <a:cubicBezTo>
                  <a:pt x="659" y="855"/>
                  <a:pt x="659" y="855"/>
                  <a:pt x="659" y="855"/>
                </a:cubicBezTo>
                <a:cubicBezTo>
                  <a:pt x="659" y="783"/>
                  <a:pt x="659" y="783"/>
                  <a:pt x="659" y="783"/>
                </a:cubicBezTo>
                <a:cubicBezTo>
                  <a:pt x="639" y="803"/>
                  <a:pt x="639" y="803"/>
                  <a:pt x="639" y="803"/>
                </a:cubicBezTo>
                <a:cubicBezTo>
                  <a:pt x="639" y="855"/>
                  <a:pt x="639" y="855"/>
                  <a:pt x="639" y="855"/>
                </a:cubicBezTo>
                <a:cubicBezTo>
                  <a:pt x="531" y="855"/>
                  <a:pt x="531" y="855"/>
                  <a:pt x="531" y="855"/>
                </a:cubicBezTo>
                <a:cubicBezTo>
                  <a:pt x="531" y="778"/>
                  <a:pt x="531" y="778"/>
                  <a:pt x="531" y="778"/>
                </a:cubicBezTo>
                <a:cubicBezTo>
                  <a:pt x="511" y="758"/>
                  <a:pt x="511" y="758"/>
                  <a:pt x="511" y="758"/>
                </a:cubicBezTo>
                <a:cubicBezTo>
                  <a:pt x="511" y="855"/>
                  <a:pt x="511" y="855"/>
                  <a:pt x="511" y="855"/>
                </a:cubicBezTo>
                <a:cubicBezTo>
                  <a:pt x="404" y="855"/>
                  <a:pt x="404" y="855"/>
                  <a:pt x="404" y="855"/>
                </a:cubicBezTo>
                <a:cubicBezTo>
                  <a:pt x="404" y="800"/>
                  <a:pt x="404" y="800"/>
                  <a:pt x="404" y="800"/>
                </a:cubicBezTo>
                <a:cubicBezTo>
                  <a:pt x="384" y="820"/>
                  <a:pt x="384" y="820"/>
                  <a:pt x="384" y="820"/>
                </a:cubicBezTo>
                <a:cubicBezTo>
                  <a:pt x="384" y="855"/>
                  <a:pt x="384" y="855"/>
                  <a:pt x="384" y="855"/>
                </a:cubicBezTo>
                <a:cubicBezTo>
                  <a:pt x="349" y="855"/>
                  <a:pt x="349" y="855"/>
                  <a:pt x="349" y="855"/>
                </a:cubicBezTo>
                <a:cubicBezTo>
                  <a:pt x="330" y="874"/>
                  <a:pt x="330" y="874"/>
                  <a:pt x="330" y="874"/>
                </a:cubicBezTo>
                <a:cubicBezTo>
                  <a:pt x="384" y="874"/>
                  <a:pt x="384" y="874"/>
                  <a:pt x="384" y="874"/>
                </a:cubicBezTo>
                <a:cubicBezTo>
                  <a:pt x="384" y="971"/>
                  <a:pt x="384" y="971"/>
                  <a:pt x="384" y="971"/>
                </a:cubicBezTo>
                <a:cubicBezTo>
                  <a:pt x="276" y="971"/>
                  <a:pt x="276" y="971"/>
                  <a:pt x="276" y="971"/>
                </a:cubicBezTo>
                <a:cubicBezTo>
                  <a:pt x="276" y="928"/>
                  <a:pt x="276" y="928"/>
                  <a:pt x="276" y="928"/>
                </a:cubicBezTo>
                <a:cubicBezTo>
                  <a:pt x="256" y="948"/>
                  <a:pt x="256" y="948"/>
                  <a:pt x="256" y="948"/>
                </a:cubicBezTo>
                <a:cubicBezTo>
                  <a:pt x="256" y="991"/>
                  <a:pt x="256" y="991"/>
                  <a:pt x="256" y="991"/>
                </a:cubicBezTo>
                <a:cubicBezTo>
                  <a:pt x="775" y="991"/>
                  <a:pt x="775" y="991"/>
                  <a:pt x="775" y="991"/>
                </a:cubicBezTo>
                <a:cubicBezTo>
                  <a:pt x="775" y="667"/>
                  <a:pt x="775" y="667"/>
                  <a:pt x="775" y="667"/>
                </a:cubicBezTo>
                <a:cubicBezTo>
                  <a:pt x="763" y="678"/>
                  <a:pt x="763" y="678"/>
                  <a:pt x="763" y="678"/>
                </a:cubicBezTo>
                <a:lnTo>
                  <a:pt x="755" y="687"/>
                </a:lnTo>
                <a:close/>
                <a:moveTo>
                  <a:pt x="511" y="971"/>
                </a:moveTo>
                <a:cubicBezTo>
                  <a:pt x="404" y="971"/>
                  <a:pt x="404" y="971"/>
                  <a:pt x="404" y="971"/>
                </a:cubicBezTo>
                <a:cubicBezTo>
                  <a:pt x="404" y="874"/>
                  <a:pt x="404" y="874"/>
                  <a:pt x="404" y="874"/>
                </a:cubicBezTo>
                <a:cubicBezTo>
                  <a:pt x="511" y="874"/>
                  <a:pt x="511" y="874"/>
                  <a:pt x="511" y="874"/>
                </a:cubicBezTo>
                <a:lnTo>
                  <a:pt x="511" y="971"/>
                </a:lnTo>
                <a:close/>
                <a:moveTo>
                  <a:pt x="639" y="971"/>
                </a:moveTo>
                <a:cubicBezTo>
                  <a:pt x="531" y="971"/>
                  <a:pt x="531" y="971"/>
                  <a:pt x="531" y="971"/>
                </a:cubicBezTo>
                <a:cubicBezTo>
                  <a:pt x="531" y="874"/>
                  <a:pt x="531" y="874"/>
                  <a:pt x="531" y="874"/>
                </a:cubicBezTo>
                <a:cubicBezTo>
                  <a:pt x="639" y="874"/>
                  <a:pt x="639" y="874"/>
                  <a:pt x="639" y="874"/>
                </a:cubicBezTo>
                <a:lnTo>
                  <a:pt x="639" y="971"/>
                </a:lnTo>
                <a:close/>
                <a:moveTo>
                  <a:pt x="755" y="971"/>
                </a:moveTo>
                <a:cubicBezTo>
                  <a:pt x="659" y="971"/>
                  <a:pt x="659" y="971"/>
                  <a:pt x="659" y="971"/>
                </a:cubicBezTo>
                <a:cubicBezTo>
                  <a:pt x="659" y="874"/>
                  <a:pt x="659" y="874"/>
                  <a:pt x="659" y="874"/>
                </a:cubicBezTo>
                <a:cubicBezTo>
                  <a:pt x="755" y="874"/>
                  <a:pt x="755" y="874"/>
                  <a:pt x="755" y="874"/>
                </a:cubicBezTo>
                <a:lnTo>
                  <a:pt x="755" y="971"/>
                </a:lnTo>
                <a:close/>
                <a:moveTo>
                  <a:pt x="479" y="726"/>
                </a:moveTo>
                <a:cubicBezTo>
                  <a:pt x="458" y="746"/>
                  <a:pt x="458" y="746"/>
                  <a:pt x="458" y="746"/>
                </a:cubicBezTo>
                <a:cubicBezTo>
                  <a:pt x="458" y="746"/>
                  <a:pt x="458" y="746"/>
                  <a:pt x="495" y="746"/>
                </a:cubicBezTo>
                <a:cubicBezTo>
                  <a:pt x="496" y="746"/>
                  <a:pt x="497" y="745"/>
                  <a:pt x="499" y="745"/>
                </a:cubicBezTo>
                <a:cubicBezTo>
                  <a:pt x="499" y="745"/>
                  <a:pt x="499" y="745"/>
                  <a:pt x="479" y="726"/>
                </a:cubicBezTo>
                <a:close/>
                <a:moveTo>
                  <a:pt x="276" y="746"/>
                </a:moveTo>
                <a:cubicBezTo>
                  <a:pt x="316" y="746"/>
                  <a:pt x="316" y="746"/>
                  <a:pt x="316" y="746"/>
                </a:cubicBezTo>
                <a:cubicBezTo>
                  <a:pt x="335" y="726"/>
                  <a:pt x="335" y="726"/>
                  <a:pt x="335" y="726"/>
                </a:cubicBezTo>
                <a:cubicBezTo>
                  <a:pt x="276" y="726"/>
                  <a:pt x="276" y="726"/>
                  <a:pt x="276" y="726"/>
                </a:cubicBezTo>
                <a:cubicBezTo>
                  <a:pt x="276" y="618"/>
                  <a:pt x="276" y="618"/>
                  <a:pt x="276" y="618"/>
                </a:cubicBezTo>
                <a:cubicBezTo>
                  <a:pt x="384" y="618"/>
                  <a:pt x="384" y="618"/>
                  <a:pt x="384" y="618"/>
                </a:cubicBezTo>
                <a:cubicBezTo>
                  <a:pt x="384" y="677"/>
                  <a:pt x="384" y="677"/>
                  <a:pt x="384" y="677"/>
                </a:cubicBezTo>
                <a:cubicBezTo>
                  <a:pt x="404" y="657"/>
                  <a:pt x="404" y="657"/>
                  <a:pt x="404" y="657"/>
                </a:cubicBezTo>
                <a:cubicBezTo>
                  <a:pt x="404" y="618"/>
                  <a:pt x="404" y="618"/>
                  <a:pt x="404" y="618"/>
                </a:cubicBezTo>
                <a:cubicBezTo>
                  <a:pt x="443" y="618"/>
                  <a:pt x="443" y="618"/>
                  <a:pt x="443" y="618"/>
                </a:cubicBezTo>
                <a:cubicBezTo>
                  <a:pt x="463" y="598"/>
                  <a:pt x="463" y="598"/>
                  <a:pt x="463" y="598"/>
                </a:cubicBezTo>
                <a:cubicBezTo>
                  <a:pt x="404" y="598"/>
                  <a:pt x="404" y="598"/>
                  <a:pt x="404" y="598"/>
                </a:cubicBezTo>
                <a:cubicBezTo>
                  <a:pt x="404" y="490"/>
                  <a:pt x="404" y="490"/>
                  <a:pt x="404" y="490"/>
                </a:cubicBezTo>
                <a:cubicBezTo>
                  <a:pt x="511" y="490"/>
                  <a:pt x="511" y="490"/>
                  <a:pt x="511" y="490"/>
                </a:cubicBezTo>
                <a:cubicBezTo>
                  <a:pt x="511" y="598"/>
                  <a:pt x="511" y="598"/>
                  <a:pt x="511" y="598"/>
                </a:cubicBezTo>
                <a:cubicBezTo>
                  <a:pt x="494" y="598"/>
                  <a:pt x="494" y="598"/>
                  <a:pt x="494" y="598"/>
                </a:cubicBezTo>
                <a:cubicBezTo>
                  <a:pt x="531" y="636"/>
                  <a:pt x="531" y="636"/>
                  <a:pt x="531" y="636"/>
                </a:cubicBezTo>
                <a:cubicBezTo>
                  <a:pt x="531" y="618"/>
                  <a:pt x="531" y="618"/>
                  <a:pt x="531" y="618"/>
                </a:cubicBezTo>
                <a:cubicBezTo>
                  <a:pt x="639" y="618"/>
                  <a:pt x="639" y="618"/>
                  <a:pt x="639" y="618"/>
                </a:cubicBezTo>
                <a:cubicBezTo>
                  <a:pt x="639" y="661"/>
                  <a:pt x="639" y="661"/>
                  <a:pt x="639" y="661"/>
                </a:cubicBezTo>
                <a:cubicBezTo>
                  <a:pt x="659" y="641"/>
                  <a:pt x="659" y="641"/>
                  <a:pt x="659" y="641"/>
                </a:cubicBezTo>
                <a:cubicBezTo>
                  <a:pt x="659" y="618"/>
                  <a:pt x="659" y="618"/>
                  <a:pt x="659" y="618"/>
                </a:cubicBezTo>
                <a:cubicBezTo>
                  <a:pt x="681" y="618"/>
                  <a:pt x="681" y="618"/>
                  <a:pt x="681" y="618"/>
                </a:cubicBezTo>
                <a:cubicBezTo>
                  <a:pt x="701" y="598"/>
                  <a:pt x="701" y="598"/>
                  <a:pt x="701" y="598"/>
                </a:cubicBezTo>
                <a:cubicBezTo>
                  <a:pt x="659" y="598"/>
                  <a:pt x="659" y="598"/>
                  <a:pt x="659" y="598"/>
                </a:cubicBezTo>
                <a:cubicBezTo>
                  <a:pt x="659" y="490"/>
                  <a:pt x="659" y="490"/>
                  <a:pt x="659" y="490"/>
                </a:cubicBezTo>
                <a:cubicBezTo>
                  <a:pt x="755" y="490"/>
                  <a:pt x="755" y="490"/>
                  <a:pt x="755" y="490"/>
                </a:cubicBezTo>
                <a:cubicBezTo>
                  <a:pt x="755" y="545"/>
                  <a:pt x="755" y="545"/>
                  <a:pt x="755" y="545"/>
                </a:cubicBezTo>
                <a:cubicBezTo>
                  <a:pt x="775" y="525"/>
                  <a:pt x="775" y="525"/>
                  <a:pt x="775" y="525"/>
                </a:cubicBezTo>
                <a:cubicBezTo>
                  <a:pt x="775" y="470"/>
                  <a:pt x="775" y="470"/>
                  <a:pt x="775" y="470"/>
                </a:cubicBezTo>
                <a:cubicBezTo>
                  <a:pt x="256" y="470"/>
                  <a:pt x="256" y="470"/>
                  <a:pt x="256" y="470"/>
                </a:cubicBezTo>
                <a:cubicBezTo>
                  <a:pt x="256" y="805"/>
                  <a:pt x="256" y="805"/>
                  <a:pt x="256" y="805"/>
                </a:cubicBezTo>
                <a:cubicBezTo>
                  <a:pt x="276" y="787"/>
                  <a:pt x="276" y="787"/>
                  <a:pt x="276" y="787"/>
                </a:cubicBezTo>
                <a:lnTo>
                  <a:pt x="276" y="746"/>
                </a:lnTo>
                <a:close/>
                <a:moveTo>
                  <a:pt x="531" y="490"/>
                </a:moveTo>
                <a:cubicBezTo>
                  <a:pt x="639" y="490"/>
                  <a:pt x="639" y="490"/>
                  <a:pt x="639" y="490"/>
                </a:cubicBezTo>
                <a:cubicBezTo>
                  <a:pt x="639" y="598"/>
                  <a:pt x="639" y="598"/>
                  <a:pt x="639" y="598"/>
                </a:cubicBezTo>
                <a:cubicBezTo>
                  <a:pt x="531" y="598"/>
                  <a:pt x="531" y="598"/>
                  <a:pt x="531" y="598"/>
                </a:cubicBezTo>
                <a:lnTo>
                  <a:pt x="531" y="490"/>
                </a:lnTo>
                <a:close/>
                <a:moveTo>
                  <a:pt x="276" y="490"/>
                </a:moveTo>
                <a:cubicBezTo>
                  <a:pt x="384" y="490"/>
                  <a:pt x="384" y="490"/>
                  <a:pt x="384" y="490"/>
                </a:cubicBezTo>
                <a:cubicBezTo>
                  <a:pt x="384" y="598"/>
                  <a:pt x="384" y="598"/>
                  <a:pt x="384" y="598"/>
                </a:cubicBezTo>
                <a:cubicBezTo>
                  <a:pt x="276" y="598"/>
                  <a:pt x="276" y="598"/>
                  <a:pt x="276" y="598"/>
                </a:cubicBezTo>
                <a:lnTo>
                  <a:pt x="276" y="490"/>
                </a:lnTo>
                <a:close/>
                <a:moveTo>
                  <a:pt x="256" y="918"/>
                </a:moveTo>
                <a:cubicBezTo>
                  <a:pt x="322" y="853"/>
                  <a:pt x="322" y="853"/>
                  <a:pt x="322" y="853"/>
                </a:cubicBezTo>
                <a:cubicBezTo>
                  <a:pt x="398" y="777"/>
                  <a:pt x="398" y="777"/>
                  <a:pt x="398" y="777"/>
                </a:cubicBezTo>
                <a:cubicBezTo>
                  <a:pt x="471" y="704"/>
                  <a:pt x="471" y="704"/>
                  <a:pt x="471" y="704"/>
                </a:cubicBezTo>
                <a:cubicBezTo>
                  <a:pt x="478" y="697"/>
                  <a:pt x="478" y="697"/>
                  <a:pt x="478" y="697"/>
                </a:cubicBezTo>
                <a:cubicBezTo>
                  <a:pt x="485" y="704"/>
                  <a:pt x="485" y="704"/>
                  <a:pt x="485" y="704"/>
                </a:cubicBezTo>
                <a:cubicBezTo>
                  <a:pt x="507" y="726"/>
                  <a:pt x="507" y="726"/>
                  <a:pt x="507" y="726"/>
                </a:cubicBezTo>
                <a:cubicBezTo>
                  <a:pt x="517" y="735"/>
                  <a:pt x="517" y="735"/>
                  <a:pt x="517" y="735"/>
                </a:cubicBezTo>
                <a:cubicBezTo>
                  <a:pt x="531" y="749"/>
                  <a:pt x="531" y="749"/>
                  <a:pt x="531" y="749"/>
                </a:cubicBezTo>
                <a:cubicBezTo>
                  <a:pt x="598" y="816"/>
                  <a:pt x="598" y="816"/>
                  <a:pt x="598" y="816"/>
                </a:cubicBezTo>
                <a:cubicBezTo>
                  <a:pt x="639" y="774"/>
                  <a:pt x="639" y="774"/>
                  <a:pt x="639" y="774"/>
                </a:cubicBezTo>
                <a:cubicBezTo>
                  <a:pt x="659" y="755"/>
                  <a:pt x="659" y="755"/>
                  <a:pt x="659" y="755"/>
                </a:cubicBezTo>
                <a:cubicBezTo>
                  <a:pt x="668" y="745"/>
                  <a:pt x="668" y="745"/>
                  <a:pt x="668" y="745"/>
                </a:cubicBezTo>
                <a:cubicBezTo>
                  <a:pt x="688" y="726"/>
                  <a:pt x="688" y="726"/>
                  <a:pt x="688" y="726"/>
                </a:cubicBezTo>
                <a:cubicBezTo>
                  <a:pt x="736" y="678"/>
                  <a:pt x="736" y="678"/>
                  <a:pt x="736" y="678"/>
                </a:cubicBezTo>
                <a:cubicBezTo>
                  <a:pt x="755" y="659"/>
                  <a:pt x="755" y="659"/>
                  <a:pt x="755" y="659"/>
                </a:cubicBezTo>
                <a:cubicBezTo>
                  <a:pt x="775" y="639"/>
                  <a:pt x="775" y="639"/>
                  <a:pt x="775" y="639"/>
                </a:cubicBezTo>
                <a:cubicBezTo>
                  <a:pt x="858" y="556"/>
                  <a:pt x="858" y="556"/>
                  <a:pt x="858" y="556"/>
                </a:cubicBezTo>
                <a:cubicBezTo>
                  <a:pt x="815" y="513"/>
                  <a:pt x="815" y="513"/>
                  <a:pt x="815" y="513"/>
                </a:cubicBezTo>
                <a:cubicBezTo>
                  <a:pt x="775" y="553"/>
                  <a:pt x="775" y="553"/>
                  <a:pt x="775" y="553"/>
                </a:cubicBezTo>
                <a:cubicBezTo>
                  <a:pt x="755" y="573"/>
                  <a:pt x="755" y="573"/>
                  <a:pt x="755" y="573"/>
                </a:cubicBezTo>
                <a:cubicBezTo>
                  <a:pt x="730" y="599"/>
                  <a:pt x="730" y="599"/>
                  <a:pt x="730" y="599"/>
                </a:cubicBezTo>
                <a:cubicBezTo>
                  <a:pt x="710" y="618"/>
                  <a:pt x="710" y="618"/>
                  <a:pt x="710" y="618"/>
                </a:cubicBezTo>
                <a:cubicBezTo>
                  <a:pt x="659" y="669"/>
                  <a:pt x="659" y="669"/>
                  <a:pt x="659" y="669"/>
                </a:cubicBezTo>
                <a:cubicBezTo>
                  <a:pt x="639" y="689"/>
                  <a:pt x="639" y="689"/>
                  <a:pt x="639" y="689"/>
                </a:cubicBezTo>
                <a:cubicBezTo>
                  <a:pt x="639" y="689"/>
                  <a:pt x="639" y="689"/>
                  <a:pt x="639" y="689"/>
                </a:cubicBezTo>
                <a:cubicBezTo>
                  <a:pt x="605" y="723"/>
                  <a:pt x="605" y="723"/>
                  <a:pt x="605" y="723"/>
                </a:cubicBezTo>
                <a:cubicBezTo>
                  <a:pt x="602" y="726"/>
                  <a:pt x="602" y="726"/>
                  <a:pt x="602" y="726"/>
                </a:cubicBezTo>
                <a:cubicBezTo>
                  <a:pt x="598" y="730"/>
                  <a:pt x="598" y="730"/>
                  <a:pt x="598" y="730"/>
                </a:cubicBezTo>
                <a:cubicBezTo>
                  <a:pt x="593" y="726"/>
                  <a:pt x="593" y="726"/>
                  <a:pt x="593" y="726"/>
                </a:cubicBezTo>
                <a:cubicBezTo>
                  <a:pt x="591" y="723"/>
                  <a:pt x="591" y="723"/>
                  <a:pt x="591" y="723"/>
                </a:cubicBezTo>
                <a:cubicBezTo>
                  <a:pt x="576" y="709"/>
                  <a:pt x="576" y="709"/>
                  <a:pt x="576" y="709"/>
                </a:cubicBezTo>
                <a:cubicBezTo>
                  <a:pt x="531" y="664"/>
                  <a:pt x="531" y="664"/>
                  <a:pt x="531" y="664"/>
                </a:cubicBezTo>
                <a:cubicBezTo>
                  <a:pt x="478" y="611"/>
                  <a:pt x="478" y="611"/>
                  <a:pt x="478" y="611"/>
                </a:cubicBezTo>
                <a:cubicBezTo>
                  <a:pt x="363" y="726"/>
                  <a:pt x="363" y="726"/>
                  <a:pt x="363" y="726"/>
                </a:cubicBezTo>
                <a:cubicBezTo>
                  <a:pt x="343" y="745"/>
                  <a:pt x="343" y="745"/>
                  <a:pt x="343" y="745"/>
                </a:cubicBezTo>
                <a:cubicBezTo>
                  <a:pt x="302" y="786"/>
                  <a:pt x="302" y="786"/>
                  <a:pt x="302" y="786"/>
                </a:cubicBezTo>
                <a:cubicBezTo>
                  <a:pt x="276" y="813"/>
                  <a:pt x="276" y="813"/>
                  <a:pt x="276" y="813"/>
                </a:cubicBezTo>
                <a:cubicBezTo>
                  <a:pt x="256" y="832"/>
                  <a:pt x="256" y="832"/>
                  <a:pt x="256" y="832"/>
                </a:cubicBezTo>
                <a:cubicBezTo>
                  <a:pt x="191" y="898"/>
                  <a:pt x="191" y="898"/>
                  <a:pt x="191" y="898"/>
                </a:cubicBezTo>
                <a:cubicBezTo>
                  <a:pt x="234" y="941"/>
                  <a:pt x="234" y="941"/>
                  <a:pt x="234" y="941"/>
                </a:cubicBezTo>
                <a:lnTo>
                  <a:pt x="256" y="918"/>
                </a:lnTo>
                <a:close/>
                <a:moveTo>
                  <a:pt x="1295" y="951"/>
                </a:moveTo>
                <a:cubicBezTo>
                  <a:pt x="1112" y="951"/>
                  <a:pt x="1112" y="951"/>
                  <a:pt x="1112" y="951"/>
                </a:cubicBezTo>
                <a:cubicBezTo>
                  <a:pt x="1112" y="1576"/>
                  <a:pt x="1112" y="1576"/>
                  <a:pt x="1112" y="1576"/>
                </a:cubicBezTo>
                <a:cubicBezTo>
                  <a:pt x="1295" y="1576"/>
                  <a:pt x="1295" y="1576"/>
                  <a:pt x="1295" y="1576"/>
                </a:cubicBezTo>
                <a:lnTo>
                  <a:pt x="1295" y="951"/>
                </a:lnTo>
                <a:close/>
                <a:moveTo>
                  <a:pt x="2028" y="848"/>
                </a:moveTo>
                <a:cubicBezTo>
                  <a:pt x="1848" y="848"/>
                  <a:pt x="1848" y="848"/>
                  <a:pt x="1848" y="848"/>
                </a:cubicBezTo>
                <a:cubicBezTo>
                  <a:pt x="1848" y="1576"/>
                  <a:pt x="1848" y="1576"/>
                  <a:pt x="1848" y="1576"/>
                </a:cubicBezTo>
                <a:cubicBezTo>
                  <a:pt x="2028" y="1576"/>
                  <a:pt x="2028" y="1576"/>
                  <a:pt x="2028" y="1576"/>
                </a:cubicBezTo>
                <a:lnTo>
                  <a:pt x="2028" y="848"/>
                </a:lnTo>
                <a:close/>
                <a:moveTo>
                  <a:pt x="1779" y="1403"/>
                </a:moveTo>
                <a:cubicBezTo>
                  <a:pt x="1595" y="1403"/>
                  <a:pt x="1595" y="1403"/>
                  <a:pt x="1595" y="1403"/>
                </a:cubicBezTo>
                <a:cubicBezTo>
                  <a:pt x="1595" y="1576"/>
                  <a:pt x="1595" y="1576"/>
                  <a:pt x="1595" y="1576"/>
                </a:cubicBezTo>
                <a:cubicBezTo>
                  <a:pt x="1779" y="1576"/>
                  <a:pt x="1779" y="1576"/>
                  <a:pt x="1779" y="1576"/>
                </a:cubicBezTo>
                <a:lnTo>
                  <a:pt x="1779" y="1403"/>
                </a:lnTo>
                <a:close/>
                <a:moveTo>
                  <a:pt x="1537" y="1065"/>
                </a:moveTo>
                <a:cubicBezTo>
                  <a:pt x="1354" y="1065"/>
                  <a:pt x="1354" y="1065"/>
                  <a:pt x="1354" y="1065"/>
                </a:cubicBezTo>
                <a:cubicBezTo>
                  <a:pt x="1354" y="1576"/>
                  <a:pt x="1354" y="1576"/>
                  <a:pt x="1354" y="1576"/>
                </a:cubicBezTo>
                <a:cubicBezTo>
                  <a:pt x="1537" y="1576"/>
                  <a:pt x="1537" y="1576"/>
                  <a:pt x="1537" y="1576"/>
                </a:cubicBezTo>
                <a:lnTo>
                  <a:pt x="1537" y="1065"/>
                </a:lnTo>
                <a:close/>
              </a:path>
            </a:pathLst>
          </a:custGeom>
          <a:solidFill>
            <a:schemeClr val="tx2"/>
          </a:solidFill>
          <a:ln>
            <a:noFill/>
          </a:ln>
        </p:spPr>
        <p:txBody>
          <a:bodyPr vert="horz" wrap="square" lIns="91362" tIns="45682" rIns="91362" bIns="45682" numCol="1" anchor="t" anchorCtr="0" compatLnSpc="1">
            <a:prstTxWarp prst="textNoShape">
              <a:avLst/>
            </a:prstTxWarp>
          </a:bodyPr>
          <a:lstStyle/>
          <a:p>
            <a:pPr defTabSz="913347">
              <a:defRPr/>
            </a:pPr>
            <a:endParaRPr lang="en-US" sz="980" b="1" kern="0" dirty="0">
              <a:solidFill>
                <a:srgbClr val="FFFFFF"/>
              </a:solidFill>
              <a:latin typeface="Segoe UI"/>
            </a:endParaRPr>
          </a:p>
        </p:txBody>
      </p:sp>
      <p:sp>
        <p:nvSpPr>
          <p:cNvPr id="297" name="Rectangle 296"/>
          <p:cNvSpPr/>
          <p:nvPr/>
        </p:nvSpPr>
        <p:spPr>
          <a:xfrm>
            <a:off x="10095709" y="4990833"/>
            <a:ext cx="615199" cy="4400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98">
              <a:defRPr/>
            </a:pPr>
            <a:endParaRPr lang="en-US" sz="980" b="1" kern="0">
              <a:solidFill>
                <a:srgbClr val="FFFFFF"/>
              </a:solidFill>
              <a:latin typeface="Segoe UI"/>
            </a:endParaRPr>
          </a:p>
        </p:txBody>
      </p:sp>
      <p:sp>
        <p:nvSpPr>
          <p:cNvPr id="298" name="Line Chart Right 3"/>
          <p:cNvSpPr/>
          <p:nvPr/>
        </p:nvSpPr>
        <p:spPr bwMode="auto">
          <a:xfrm rot="2700000">
            <a:off x="10195132" y="5163848"/>
            <a:ext cx="213270" cy="299761"/>
          </a:xfrm>
          <a:custGeom>
            <a:avLst/>
            <a:gdLst>
              <a:gd name="connsiteX0" fmla="*/ 219849 w 2329245"/>
              <a:gd name="connsiteY0" fmla="*/ 3078205 h 3273880"/>
              <a:gd name="connsiteX1" fmla="*/ 2133570 w 2329245"/>
              <a:gd name="connsiteY1" fmla="*/ 1164484 h 3273880"/>
              <a:gd name="connsiteX2" fmla="*/ 2329245 w 2329245"/>
              <a:gd name="connsiteY2" fmla="*/ 1360159 h 3273880"/>
              <a:gd name="connsiteX3" fmla="*/ 415524 w 2329245"/>
              <a:gd name="connsiteY3" fmla="*/ 3273880 h 3273880"/>
              <a:gd name="connsiteX4" fmla="*/ 967445 w 2329245"/>
              <a:gd name="connsiteY4" fmla="*/ 0 h 3273880"/>
              <a:gd name="connsiteX5" fmla="*/ 1243892 w 2329245"/>
              <a:gd name="connsiteY5" fmla="*/ 361507 h 3273880"/>
              <a:gd name="connsiteX6" fmla="*/ 1115363 w 2329245"/>
              <a:gd name="connsiteY6" fmla="*/ 361507 h 3273880"/>
              <a:gd name="connsiteX7" fmla="*/ 1115363 w 2329245"/>
              <a:gd name="connsiteY7" fmla="*/ 1687691 h 3273880"/>
              <a:gd name="connsiteX8" fmla="*/ 1109292 w 2329245"/>
              <a:gd name="connsiteY8" fmla="*/ 1687691 h 3273880"/>
              <a:gd name="connsiteX9" fmla="*/ 1109292 w 2329245"/>
              <a:gd name="connsiteY9" fmla="*/ 1693762 h 3273880"/>
              <a:gd name="connsiteX10" fmla="*/ 780721 w 2329245"/>
              <a:gd name="connsiteY10" fmla="*/ 1693761 h 3273880"/>
              <a:gd name="connsiteX11" fmla="*/ 780721 w 2329245"/>
              <a:gd name="connsiteY11" fmla="*/ 1694580 h 3273880"/>
              <a:gd name="connsiteX12" fmla="*/ 288759 w 2329245"/>
              <a:gd name="connsiteY12" fmla="*/ 1694580 h 3273880"/>
              <a:gd name="connsiteX13" fmla="*/ 288758 w 2329245"/>
              <a:gd name="connsiteY13" fmla="*/ 2789748 h 3273880"/>
              <a:gd name="connsiteX14" fmla="*/ 290625 w 2329245"/>
              <a:gd name="connsiteY14" fmla="*/ 2799340 h 3273880"/>
              <a:gd name="connsiteX15" fmla="*/ 288758 w 2329245"/>
              <a:gd name="connsiteY15" fmla="*/ 2808933 h 3273880"/>
              <a:gd name="connsiteX16" fmla="*/ 288758 w 2329245"/>
              <a:gd name="connsiteY16" fmla="*/ 2819588 h 3273880"/>
              <a:gd name="connsiteX17" fmla="*/ 286685 w 2329245"/>
              <a:gd name="connsiteY17" fmla="*/ 2819588 h 3273880"/>
              <a:gd name="connsiteX18" fmla="*/ 280074 w 2329245"/>
              <a:gd name="connsiteY18" fmla="*/ 2853563 h 3273880"/>
              <a:gd name="connsiteX19" fmla="*/ 248420 w 2329245"/>
              <a:gd name="connsiteY19" fmla="*/ 2901230 h 3273880"/>
              <a:gd name="connsiteX20" fmla="*/ 44641 w 2329245"/>
              <a:gd name="connsiteY20" fmla="*/ 2901230 h 3273880"/>
              <a:gd name="connsiteX21" fmla="*/ 12987 w 2329245"/>
              <a:gd name="connsiteY21" fmla="*/ 2853563 h 3273880"/>
              <a:gd name="connsiteX22" fmla="*/ 6376 w 2329245"/>
              <a:gd name="connsiteY22" fmla="*/ 2819588 h 3273880"/>
              <a:gd name="connsiteX23" fmla="*/ 1 w 2329245"/>
              <a:gd name="connsiteY23" fmla="*/ 2819588 h 3273880"/>
              <a:gd name="connsiteX24" fmla="*/ 0 w 2329245"/>
              <a:gd name="connsiteY24" fmla="*/ 1411893 h 3273880"/>
              <a:gd name="connsiteX25" fmla="*/ 6072 w 2329245"/>
              <a:gd name="connsiteY25" fmla="*/ 1411892 h 3273880"/>
              <a:gd name="connsiteX26" fmla="*/ 6071 w 2329245"/>
              <a:gd name="connsiteY26" fmla="*/ 1405822 h 3273880"/>
              <a:gd name="connsiteX27" fmla="*/ 334645 w 2329245"/>
              <a:gd name="connsiteY27" fmla="*/ 1405822 h 3273880"/>
              <a:gd name="connsiteX28" fmla="*/ 334644 w 2329245"/>
              <a:gd name="connsiteY28" fmla="*/ 1405003 h 3273880"/>
              <a:gd name="connsiteX29" fmla="*/ 826605 w 2329245"/>
              <a:gd name="connsiteY29" fmla="*/ 1405005 h 3273880"/>
              <a:gd name="connsiteX30" fmla="*/ 826605 w 2329245"/>
              <a:gd name="connsiteY30" fmla="*/ 361507 h 3273880"/>
              <a:gd name="connsiteX31" fmla="*/ 690998 w 2329245"/>
              <a:gd name="connsiteY31" fmla="*/ 361507 h 327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29245" h="3273880">
                <a:moveTo>
                  <a:pt x="219849" y="3078205"/>
                </a:moveTo>
                <a:lnTo>
                  <a:pt x="2133570" y="1164484"/>
                </a:lnTo>
                <a:lnTo>
                  <a:pt x="2329245" y="1360159"/>
                </a:lnTo>
                <a:lnTo>
                  <a:pt x="415524" y="3273880"/>
                </a:lnTo>
                <a:close/>
                <a:moveTo>
                  <a:pt x="967445" y="0"/>
                </a:moveTo>
                <a:lnTo>
                  <a:pt x="1243892" y="361507"/>
                </a:lnTo>
                <a:lnTo>
                  <a:pt x="1115363" y="361507"/>
                </a:lnTo>
                <a:lnTo>
                  <a:pt x="1115363" y="1687691"/>
                </a:lnTo>
                <a:lnTo>
                  <a:pt x="1109292" y="1687691"/>
                </a:lnTo>
                <a:lnTo>
                  <a:pt x="1109292" y="1693762"/>
                </a:lnTo>
                <a:lnTo>
                  <a:pt x="780721" y="1693761"/>
                </a:lnTo>
                <a:lnTo>
                  <a:pt x="780721" y="1694580"/>
                </a:lnTo>
                <a:lnTo>
                  <a:pt x="288759" y="1694580"/>
                </a:lnTo>
                <a:lnTo>
                  <a:pt x="288758" y="2789748"/>
                </a:lnTo>
                <a:lnTo>
                  <a:pt x="290625" y="2799340"/>
                </a:lnTo>
                <a:lnTo>
                  <a:pt x="288758" y="2808933"/>
                </a:lnTo>
                <a:lnTo>
                  <a:pt x="288758" y="2819588"/>
                </a:lnTo>
                <a:lnTo>
                  <a:pt x="286685" y="2819588"/>
                </a:lnTo>
                <a:lnTo>
                  <a:pt x="280074" y="2853563"/>
                </a:lnTo>
                <a:cubicBezTo>
                  <a:pt x="273040" y="2870909"/>
                  <a:pt x="262489" y="2887162"/>
                  <a:pt x="248420" y="2901230"/>
                </a:cubicBezTo>
                <a:cubicBezTo>
                  <a:pt x="192148" y="2957502"/>
                  <a:pt x="100913" y="2957502"/>
                  <a:pt x="44641" y="2901230"/>
                </a:cubicBezTo>
                <a:cubicBezTo>
                  <a:pt x="30572" y="2887162"/>
                  <a:pt x="20021" y="2870909"/>
                  <a:pt x="12987" y="2853563"/>
                </a:cubicBezTo>
                <a:lnTo>
                  <a:pt x="6376" y="2819588"/>
                </a:lnTo>
                <a:lnTo>
                  <a:pt x="1" y="2819588"/>
                </a:lnTo>
                <a:lnTo>
                  <a:pt x="0" y="1411893"/>
                </a:lnTo>
                <a:lnTo>
                  <a:pt x="6072" y="1411892"/>
                </a:lnTo>
                <a:lnTo>
                  <a:pt x="6071" y="1405822"/>
                </a:lnTo>
                <a:lnTo>
                  <a:pt x="334645" y="1405822"/>
                </a:lnTo>
                <a:lnTo>
                  <a:pt x="334644" y="1405003"/>
                </a:lnTo>
                <a:lnTo>
                  <a:pt x="826605" y="1405005"/>
                </a:lnTo>
                <a:lnTo>
                  <a:pt x="826605" y="361507"/>
                </a:lnTo>
                <a:lnTo>
                  <a:pt x="690998" y="361507"/>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24" tIns="146180" rIns="182724" bIns="146180" numCol="1" spcCol="0" rtlCol="0" fromWordArt="0" anchor="t" anchorCtr="0" forceAA="0" compatLnSpc="1">
            <a:prstTxWarp prst="textNoShape">
              <a:avLst/>
            </a:prstTxWarp>
            <a:noAutofit/>
          </a:bodyPr>
          <a:lstStyle/>
          <a:p>
            <a:pPr algn="ctr" defTabSz="931399">
              <a:lnSpc>
                <a:spcPct val="90000"/>
              </a:lnSpc>
              <a:defRPr/>
            </a:pPr>
            <a:endParaRPr lang="en-US" sz="980" b="1" kern="0" dirty="0" err="1">
              <a:solidFill>
                <a:srgbClr val="FFFFFF"/>
              </a:solidFill>
              <a:latin typeface="Segoe UI"/>
              <a:ea typeface="Segoe UI" pitchFamily="34" charset="0"/>
              <a:cs typeface="Segoe UI" pitchFamily="34" charset="0"/>
            </a:endParaRPr>
          </a:p>
        </p:txBody>
      </p:sp>
      <p:sp>
        <p:nvSpPr>
          <p:cNvPr id="289" name="TextBox 288"/>
          <p:cNvSpPr txBox="1"/>
          <p:nvPr/>
        </p:nvSpPr>
        <p:spPr>
          <a:xfrm>
            <a:off x="10059689" y="3396175"/>
            <a:ext cx="687240" cy="276832"/>
          </a:xfrm>
          <a:prstGeom prst="rect">
            <a:avLst/>
          </a:prstGeom>
          <a:noFill/>
        </p:spPr>
        <p:txBody>
          <a:bodyPr wrap="square" rtlCol="0">
            <a:spAutoFit/>
          </a:bodyPr>
          <a:lstStyle/>
          <a:p>
            <a:pPr algn="ctr" defTabSz="895698">
              <a:defRPr/>
            </a:pPr>
            <a:r>
              <a:rPr lang="en-US" sz="1175" kern="0" dirty="0">
                <a:gradFill>
                  <a:gsLst>
                    <a:gs pos="88182">
                      <a:srgbClr val="353535"/>
                    </a:gs>
                    <a:gs pos="69000">
                      <a:srgbClr val="353535"/>
                    </a:gs>
                  </a:gsLst>
                  <a:lin ang="5400000" scaled="0"/>
                </a:gradFill>
                <a:latin typeface="Segoe UI Semibold" panose="020B0702040204020203" pitchFamily="34" charset="0"/>
                <a:cs typeface="Segoe UI Semibold" panose="020B0702040204020203" pitchFamily="34" charset="0"/>
              </a:rPr>
              <a:t>Mobile</a:t>
            </a:r>
          </a:p>
        </p:txBody>
      </p:sp>
      <p:sp>
        <p:nvSpPr>
          <p:cNvPr id="294" name="Freeform 9"/>
          <p:cNvSpPr>
            <a:spLocks noChangeAspect="1" noEditPoints="1"/>
          </p:cNvSpPr>
          <p:nvPr/>
        </p:nvSpPr>
        <p:spPr bwMode="black">
          <a:xfrm flipH="1">
            <a:off x="10218599" y="2632540"/>
            <a:ext cx="369432" cy="660855"/>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980" b="1" kern="0" dirty="0">
              <a:solidFill>
                <a:srgbClr val="FFFFFF"/>
              </a:solidFill>
              <a:latin typeface="Segoe UI"/>
              <a:ea typeface="Segoe UI" pitchFamily="34" charset="0"/>
              <a:cs typeface="Segoe UI" pitchFamily="34" charset="0"/>
            </a:endParaRPr>
          </a:p>
        </p:txBody>
      </p:sp>
      <p:sp>
        <p:nvSpPr>
          <p:cNvPr id="292" name="Freeform 33"/>
          <p:cNvSpPr>
            <a:spLocks noChangeAspect="1" noEditPoints="1"/>
          </p:cNvSpPr>
          <p:nvPr/>
        </p:nvSpPr>
        <p:spPr bwMode="black">
          <a:xfrm>
            <a:off x="10289203" y="2891349"/>
            <a:ext cx="228212" cy="162330"/>
          </a:xfrm>
          <a:custGeom>
            <a:avLst/>
            <a:gdLst>
              <a:gd name="T0" fmla="*/ 0 w 1871"/>
              <a:gd name="T1" fmla="*/ 1139 h 1330"/>
              <a:gd name="T2" fmla="*/ 1871 w 1871"/>
              <a:gd name="T3" fmla="*/ 1139 h 1330"/>
              <a:gd name="T4" fmla="*/ 1871 w 1871"/>
              <a:gd name="T5" fmla="*/ 1330 h 1330"/>
              <a:gd name="T6" fmla="*/ 0 w 1871"/>
              <a:gd name="T7" fmla="*/ 1330 h 1330"/>
              <a:gd name="T8" fmla="*/ 0 w 1871"/>
              <a:gd name="T9" fmla="*/ 1139 h 1330"/>
              <a:gd name="T10" fmla="*/ 1870 w 1871"/>
              <a:gd name="T11" fmla="*/ 0 h 1330"/>
              <a:gd name="T12" fmla="*/ 1829 w 1871"/>
              <a:gd name="T13" fmla="*/ 312 h 1330"/>
              <a:gd name="T14" fmla="*/ 1766 w 1871"/>
              <a:gd name="T15" fmla="*/ 249 h 1330"/>
              <a:gd name="T16" fmla="*/ 1118 w 1871"/>
              <a:gd name="T17" fmla="*/ 897 h 1330"/>
              <a:gd name="T18" fmla="*/ 1115 w 1871"/>
              <a:gd name="T19" fmla="*/ 894 h 1330"/>
              <a:gd name="T20" fmla="*/ 1112 w 1871"/>
              <a:gd name="T21" fmla="*/ 897 h 1330"/>
              <a:gd name="T22" fmla="*/ 951 w 1871"/>
              <a:gd name="T23" fmla="*/ 736 h 1330"/>
              <a:gd name="T24" fmla="*/ 951 w 1871"/>
              <a:gd name="T25" fmla="*/ 737 h 1330"/>
              <a:gd name="T26" fmla="*/ 710 w 1871"/>
              <a:gd name="T27" fmla="*/ 496 h 1330"/>
              <a:gd name="T28" fmla="*/ 175 w 1871"/>
              <a:gd name="T29" fmla="*/ 1032 h 1330"/>
              <a:gd name="T30" fmla="*/ 171 w 1871"/>
              <a:gd name="T31" fmla="*/ 1037 h 1330"/>
              <a:gd name="T32" fmla="*/ 166 w 1871"/>
              <a:gd name="T33" fmla="*/ 1041 h 1330"/>
              <a:gd name="T34" fmla="*/ 161 w 1871"/>
              <a:gd name="T35" fmla="*/ 1046 h 1330"/>
              <a:gd name="T36" fmla="*/ 160 w 1871"/>
              <a:gd name="T37" fmla="*/ 1045 h 1330"/>
              <a:gd name="T38" fmla="*/ 140 w 1871"/>
              <a:gd name="T39" fmla="*/ 1059 h 1330"/>
              <a:gd name="T40" fmla="*/ 101 w 1871"/>
              <a:gd name="T41" fmla="*/ 1066 h 1330"/>
              <a:gd name="T42" fmla="*/ 1 w 1871"/>
              <a:gd name="T43" fmla="*/ 967 h 1330"/>
              <a:gd name="T44" fmla="*/ 9 w 1871"/>
              <a:gd name="T45" fmla="*/ 928 h 1330"/>
              <a:gd name="T46" fmla="*/ 23 w 1871"/>
              <a:gd name="T47" fmla="*/ 908 h 1330"/>
              <a:gd name="T48" fmla="*/ 19 w 1871"/>
              <a:gd name="T49" fmla="*/ 905 h 1330"/>
              <a:gd name="T50" fmla="*/ 707 w 1871"/>
              <a:gd name="T51" fmla="*/ 217 h 1330"/>
              <a:gd name="T52" fmla="*/ 710 w 1871"/>
              <a:gd name="T53" fmla="*/ 220 h 1330"/>
              <a:gd name="T54" fmla="*/ 713 w 1871"/>
              <a:gd name="T55" fmla="*/ 217 h 1330"/>
              <a:gd name="T56" fmla="*/ 874 w 1871"/>
              <a:gd name="T57" fmla="*/ 378 h 1330"/>
              <a:gd name="T58" fmla="*/ 874 w 1871"/>
              <a:gd name="T59" fmla="*/ 377 h 1330"/>
              <a:gd name="T60" fmla="*/ 1115 w 1871"/>
              <a:gd name="T61" fmla="*/ 618 h 1330"/>
              <a:gd name="T62" fmla="*/ 1625 w 1871"/>
              <a:gd name="T63" fmla="*/ 108 h 1330"/>
              <a:gd name="T64" fmla="*/ 1558 w 1871"/>
              <a:gd name="T65" fmla="*/ 41 h 1330"/>
              <a:gd name="T66" fmla="*/ 1870 w 1871"/>
              <a:gd name="T67" fmla="*/ 0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1" h="1330">
                <a:moveTo>
                  <a:pt x="0" y="1139"/>
                </a:moveTo>
                <a:cubicBezTo>
                  <a:pt x="1871" y="1139"/>
                  <a:pt x="1871" y="1139"/>
                  <a:pt x="1871" y="1139"/>
                </a:cubicBezTo>
                <a:cubicBezTo>
                  <a:pt x="1871" y="1330"/>
                  <a:pt x="1871" y="1330"/>
                  <a:pt x="1871" y="1330"/>
                </a:cubicBezTo>
                <a:cubicBezTo>
                  <a:pt x="0" y="1330"/>
                  <a:pt x="0" y="1330"/>
                  <a:pt x="0" y="1330"/>
                </a:cubicBezTo>
                <a:cubicBezTo>
                  <a:pt x="0" y="1139"/>
                  <a:pt x="0" y="1139"/>
                  <a:pt x="0" y="1139"/>
                </a:cubicBezTo>
                <a:close/>
                <a:moveTo>
                  <a:pt x="1870" y="0"/>
                </a:moveTo>
                <a:cubicBezTo>
                  <a:pt x="1829" y="312"/>
                  <a:pt x="1829" y="312"/>
                  <a:pt x="1829" y="312"/>
                </a:cubicBezTo>
                <a:cubicBezTo>
                  <a:pt x="1766" y="249"/>
                  <a:pt x="1766" y="249"/>
                  <a:pt x="1766" y="249"/>
                </a:cubicBezTo>
                <a:cubicBezTo>
                  <a:pt x="1118" y="897"/>
                  <a:pt x="1118" y="897"/>
                  <a:pt x="1118" y="897"/>
                </a:cubicBezTo>
                <a:cubicBezTo>
                  <a:pt x="1115" y="894"/>
                  <a:pt x="1115" y="894"/>
                  <a:pt x="1115" y="894"/>
                </a:cubicBezTo>
                <a:cubicBezTo>
                  <a:pt x="1112" y="897"/>
                  <a:pt x="1112" y="897"/>
                  <a:pt x="1112" y="897"/>
                </a:cubicBezTo>
                <a:cubicBezTo>
                  <a:pt x="951" y="736"/>
                  <a:pt x="951" y="736"/>
                  <a:pt x="951" y="736"/>
                </a:cubicBezTo>
                <a:cubicBezTo>
                  <a:pt x="951" y="737"/>
                  <a:pt x="951" y="737"/>
                  <a:pt x="951" y="737"/>
                </a:cubicBezTo>
                <a:cubicBezTo>
                  <a:pt x="710" y="496"/>
                  <a:pt x="710" y="496"/>
                  <a:pt x="710" y="496"/>
                </a:cubicBezTo>
                <a:cubicBezTo>
                  <a:pt x="175" y="1032"/>
                  <a:pt x="175" y="1032"/>
                  <a:pt x="175" y="1032"/>
                </a:cubicBezTo>
                <a:cubicBezTo>
                  <a:pt x="171" y="1037"/>
                  <a:pt x="171" y="1037"/>
                  <a:pt x="171" y="1037"/>
                </a:cubicBezTo>
                <a:cubicBezTo>
                  <a:pt x="166" y="1041"/>
                  <a:pt x="166" y="1041"/>
                  <a:pt x="166" y="1041"/>
                </a:cubicBezTo>
                <a:cubicBezTo>
                  <a:pt x="161" y="1046"/>
                  <a:pt x="161" y="1046"/>
                  <a:pt x="161" y="1046"/>
                </a:cubicBezTo>
                <a:cubicBezTo>
                  <a:pt x="160" y="1045"/>
                  <a:pt x="160" y="1045"/>
                  <a:pt x="160" y="1045"/>
                </a:cubicBezTo>
                <a:cubicBezTo>
                  <a:pt x="140" y="1059"/>
                  <a:pt x="140" y="1059"/>
                  <a:pt x="140" y="1059"/>
                </a:cubicBezTo>
                <a:cubicBezTo>
                  <a:pt x="128" y="1064"/>
                  <a:pt x="115" y="1066"/>
                  <a:pt x="101" y="1066"/>
                </a:cubicBezTo>
                <a:cubicBezTo>
                  <a:pt x="46" y="1066"/>
                  <a:pt x="1" y="1022"/>
                  <a:pt x="1" y="967"/>
                </a:cubicBezTo>
                <a:cubicBezTo>
                  <a:pt x="1" y="953"/>
                  <a:pt x="4" y="940"/>
                  <a:pt x="9" y="928"/>
                </a:cubicBezTo>
                <a:cubicBezTo>
                  <a:pt x="23" y="908"/>
                  <a:pt x="23" y="908"/>
                  <a:pt x="23" y="908"/>
                </a:cubicBezTo>
                <a:cubicBezTo>
                  <a:pt x="19" y="905"/>
                  <a:pt x="19" y="905"/>
                  <a:pt x="19" y="905"/>
                </a:cubicBezTo>
                <a:cubicBezTo>
                  <a:pt x="707" y="217"/>
                  <a:pt x="707" y="217"/>
                  <a:pt x="707" y="217"/>
                </a:cubicBezTo>
                <a:cubicBezTo>
                  <a:pt x="710" y="220"/>
                  <a:pt x="710" y="220"/>
                  <a:pt x="710" y="220"/>
                </a:cubicBezTo>
                <a:cubicBezTo>
                  <a:pt x="713" y="217"/>
                  <a:pt x="713" y="217"/>
                  <a:pt x="713" y="217"/>
                </a:cubicBezTo>
                <a:cubicBezTo>
                  <a:pt x="874" y="378"/>
                  <a:pt x="874" y="378"/>
                  <a:pt x="874" y="378"/>
                </a:cubicBezTo>
                <a:cubicBezTo>
                  <a:pt x="874" y="377"/>
                  <a:pt x="874" y="377"/>
                  <a:pt x="874" y="377"/>
                </a:cubicBezTo>
                <a:cubicBezTo>
                  <a:pt x="1115" y="618"/>
                  <a:pt x="1115" y="618"/>
                  <a:pt x="1115" y="618"/>
                </a:cubicBezTo>
                <a:cubicBezTo>
                  <a:pt x="1625" y="108"/>
                  <a:pt x="1625" y="108"/>
                  <a:pt x="1625" y="108"/>
                </a:cubicBezTo>
                <a:cubicBezTo>
                  <a:pt x="1558" y="41"/>
                  <a:pt x="1558" y="41"/>
                  <a:pt x="1558" y="41"/>
                </a:cubicBezTo>
                <a:cubicBezTo>
                  <a:pt x="1870" y="0"/>
                  <a:pt x="1870" y="0"/>
                  <a:pt x="1870" y="0"/>
                </a:cubicBezTo>
                <a:close/>
              </a:path>
            </a:pathLst>
          </a:custGeom>
          <a:solidFill>
            <a:schemeClr val="tx2"/>
          </a:solidFill>
          <a:ln>
            <a:noFill/>
          </a:ln>
        </p:spPr>
        <p:txBody>
          <a:bodyPr vert="horz" wrap="square" lIns="91388" tIns="45694" rIns="91388" bIns="45694" numCol="1" anchor="t" anchorCtr="0" compatLnSpc="1">
            <a:prstTxWarp prst="textNoShape">
              <a:avLst/>
            </a:prstTxWarp>
          </a:bodyPr>
          <a:lstStyle/>
          <a:p>
            <a:pPr defTabSz="931148" fontAlgn="base">
              <a:spcBef>
                <a:spcPct val="0"/>
              </a:spcBef>
              <a:spcAft>
                <a:spcPct val="0"/>
              </a:spcAft>
              <a:defRPr/>
            </a:pPr>
            <a:endParaRPr lang="en-US" sz="980" b="1" kern="0" dirty="0">
              <a:solidFill>
                <a:srgbClr val="FFFFFF"/>
              </a:solidFill>
              <a:latin typeface="Segoe UI"/>
              <a:ea typeface="MS PGothic" charset="0"/>
            </a:endParaRPr>
          </a:p>
        </p:txBody>
      </p:sp>
      <p:cxnSp>
        <p:nvCxnSpPr>
          <p:cNvPr id="306" name="Straight Arrow Connector 305"/>
          <p:cNvCxnSpPr/>
          <p:nvPr/>
        </p:nvCxnSpPr>
        <p:spPr>
          <a:xfrm>
            <a:off x="8889305" y="3041902"/>
            <a:ext cx="63025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3537940" y="2330662"/>
            <a:ext cx="1693522" cy="1328383"/>
          </a:xfrm>
          <a:prstGeom prst="rect">
            <a:avLst/>
          </a:prstGeom>
          <a:solidFill>
            <a:schemeClr val="bg2"/>
          </a:solidFill>
          <a:ln w="38100">
            <a:solidFill>
              <a:schemeClr val="accent5"/>
            </a:solidFill>
          </a:ln>
        </p:spPr>
        <p:txBody>
          <a:bodyPr wrap="square" bIns="179259" rtlCol="0" anchor="b" anchorCtr="0">
            <a:noAutofit/>
          </a:bodyPr>
          <a:lstStyle>
            <a:defPPr>
              <a:defRPr lang="en-US"/>
            </a:defPPr>
            <a:lvl1pPr marR="0" lvl="0" indent="0" algn="ctr" defTabSz="913873" fontAlgn="auto">
              <a:lnSpc>
                <a:spcPct val="100000"/>
              </a:lnSpc>
              <a:spcBef>
                <a:spcPts val="0"/>
              </a:spcBef>
              <a:spcAft>
                <a:spcPts val="0"/>
              </a:spcAft>
              <a:buClrTx/>
              <a:buSzTx/>
              <a:buFontTx/>
              <a:buNone/>
              <a:tabLst/>
              <a:defRPr kumimoji="0" sz="1200" b="0" i="0" u="none" strike="noStrike" kern="0" cap="none" spc="0" normalizeH="0" baseline="0">
                <a:ln>
                  <a:noFill/>
                </a:ln>
                <a:gradFill>
                  <a:gsLst>
                    <a:gs pos="88182">
                      <a:schemeClr val="tx1"/>
                    </a:gs>
                    <a:gs pos="69000">
                      <a:schemeClr val="tx1"/>
                    </a:gs>
                  </a:gsLst>
                  <a:lin ang="5400000" scaled="0"/>
                </a:gradFill>
                <a:effectLst/>
                <a:uLnTx/>
                <a:uFillTx/>
                <a:latin typeface="Segoe UI Semibold" panose="020B0702040204020203" pitchFamily="34" charset="0"/>
                <a:cs typeface="Segoe UI Semibold" panose="020B0702040204020203" pitchFamily="34" charset="0"/>
              </a:defRPr>
            </a:lvl1pPr>
          </a:lstStyle>
          <a:p>
            <a:pPr defTabSz="895698"/>
            <a:r>
              <a:rPr lang="en-US" sz="1175" dirty="0">
                <a:gradFill>
                  <a:gsLst>
                    <a:gs pos="88182">
                      <a:srgbClr val="353535"/>
                    </a:gs>
                    <a:gs pos="69000">
                      <a:srgbClr val="353535"/>
                    </a:gs>
                  </a:gsLst>
                  <a:lin ang="5400000" scaled="0"/>
                </a:gradFill>
              </a:rPr>
              <a:t>Azure </a:t>
            </a:r>
            <a:br>
              <a:rPr lang="en-US" sz="1175" dirty="0">
                <a:gradFill>
                  <a:gsLst>
                    <a:gs pos="88182">
                      <a:srgbClr val="353535"/>
                    </a:gs>
                    <a:gs pos="69000">
                      <a:srgbClr val="353535"/>
                    </a:gs>
                  </a:gsLst>
                  <a:lin ang="5400000" scaled="0"/>
                </a:gradFill>
              </a:rPr>
            </a:br>
            <a:r>
              <a:rPr lang="en-US" sz="1175" dirty="0">
                <a:gradFill>
                  <a:gsLst>
                    <a:gs pos="88182">
                      <a:srgbClr val="353535"/>
                    </a:gs>
                    <a:gs pos="69000">
                      <a:srgbClr val="353535"/>
                    </a:gs>
                  </a:gsLst>
                  <a:lin ang="5400000" scaled="0"/>
                </a:gradFill>
              </a:rPr>
              <a:t>Analysis Services</a:t>
            </a:r>
          </a:p>
        </p:txBody>
      </p:sp>
      <p:pic>
        <p:nvPicPr>
          <p:cNvPr id="105" name="Picture 104"/>
          <p:cNvPicPr>
            <a:picLocks noChangeAspect="1"/>
          </p:cNvPicPr>
          <p:nvPr/>
        </p:nvPicPr>
        <p:blipFill>
          <a:blip r:embed="rId3"/>
          <a:stretch>
            <a:fillRect/>
          </a:stretch>
        </p:blipFill>
        <p:spPr>
          <a:xfrm>
            <a:off x="4109222" y="2521023"/>
            <a:ext cx="620387" cy="481753"/>
          </a:xfrm>
          <a:prstGeom prst="rect">
            <a:avLst/>
          </a:prstGeom>
        </p:spPr>
      </p:pic>
      <p:cxnSp>
        <p:nvCxnSpPr>
          <p:cNvPr id="441" name="Straight Arrow Connector 440"/>
          <p:cNvCxnSpPr/>
          <p:nvPr/>
        </p:nvCxnSpPr>
        <p:spPr>
          <a:xfrm>
            <a:off x="2974553" y="3036322"/>
            <a:ext cx="4936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2" name="Straight Connector 441"/>
          <p:cNvCxnSpPr>
            <a:cxnSpLocks/>
          </p:cNvCxnSpPr>
          <p:nvPr/>
        </p:nvCxnSpPr>
        <p:spPr>
          <a:xfrm flipV="1">
            <a:off x="2970090" y="3019064"/>
            <a:ext cx="0" cy="102147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p:cNvCxnSpPr/>
          <p:nvPr/>
        </p:nvCxnSpPr>
        <p:spPr>
          <a:xfrm flipV="1">
            <a:off x="2969711" y="4434271"/>
            <a:ext cx="0" cy="1052483"/>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4" name="Straight Connector 443"/>
          <p:cNvCxnSpPr/>
          <p:nvPr/>
        </p:nvCxnSpPr>
        <p:spPr>
          <a:xfrm rot="16200000">
            <a:off x="2927399" y="5432415"/>
            <a:ext cx="0" cy="1161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76FD3E4F-3E8A-4B6D-BFE8-CF5E5F171376}"/>
              </a:ext>
            </a:extLst>
          </p:cNvPr>
          <p:cNvGrpSpPr/>
          <p:nvPr/>
        </p:nvGrpSpPr>
        <p:grpSpPr>
          <a:xfrm>
            <a:off x="3537616" y="2330465"/>
            <a:ext cx="1693522" cy="1328383"/>
            <a:chOff x="-3008081" y="3576909"/>
            <a:chExt cx="1693763" cy="1328572"/>
          </a:xfrm>
        </p:grpSpPr>
        <p:sp>
          <p:nvSpPr>
            <p:cNvPr id="108" name="TextBox 107">
              <a:extLst>
                <a:ext uri="{FF2B5EF4-FFF2-40B4-BE49-F238E27FC236}">
                  <a16:creationId xmlns:a16="http://schemas.microsoft.com/office/drawing/2014/main" id="{84452FB6-D8CB-4FC9-B9E3-71A700E72C61}"/>
                </a:ext>
              </a:extLst>
            </p:cNvPr>
            <p:cNvSpPr txBox="1"/>
            <p:nvPr/>
          </p:nvSpPr>
          <p:spPr>
            <a:xfrm>
              <a:off x="-3008081" y="3576909"/>
              <a:ext cx="1693763" cy="1328572"/>
            </a:xfrm>
            <a:prstGeom prst="rect">
              <a:avLst/>
            </a:prstGeom>
            <a:solidFill>
              <a:schemeClr val="tx2"/>
            </a:solidFill>
            <a:ln w="38100">
              <a:solidFill>
                <a:schemeClr val="accent5"/>
              </a:solidFill>
            </a:ln>
          </p:spPr>
          <p:txBody>
            <a:bodyPr wrap="square" bIns="179259" rtlCol="0" anchor="b" anchorCtr="0">
              <a:noAutofit/>
            </a:bodyPr>
            <a:lstStyle>
              <a:defPPr>
                <a:defRPr lang="en-US"/>
              </a:defPPr>
              <a:lvl1pPr marR="0" lvl="0" indent="0" algn="ctr" defTabSz="913873" fontAlgn="auto">
                <a:lnSpc>
                  <a:spcPct val="100000"/>
                </a:lnSpc>
                <a:spcBef>
                  <a:spcPts val="0"/>
                </a:spcBef>
                <a:spcAft>
                  <a:spcPts val="0"/>
                </a:spcAft>
                <a:buClrTx/>
                <a:buSzTx/>
                <a:buFontTx/>
                <a:buNone/>
                <a:tabLst/>
                <a:defRPr kumimoji="0" sz="1200" b="0" i="0" u="none" strike="noStrike" kern="0" cap="none" spc="0" normalizeH="0" baseline="0">
                  <a:ln>
                    <a:noFill/>
                  </a:ln>
                  <a:gradFill>
                    <a:gsLst>
                      <a:gs pos="88182">
                        <a:schemeClr val="tx1"/>
                      </a:gs>
                      <a:gs pos="69000">
                        <a:schemeClr val="tx1"/>
                      </a:gs>
                    </a:gsLst>
                    <a:lin ang="5400000" scaled="0"/>
                  </a:gradFill>
                  <a:effectLst/>
                  <a:uLnTx/>
                  <a:uFillTx/>
                  <a:latin typeface="Segoe UI Semibold" panose="020B0702040204020203" pitchFamily="34" charset="0"/>
                  <a:cs typeface="Segoe UI Semibold" panose="020B0702040204020203" pitchFamily="34" charset="0"/>
                </a:defRPr>
              </a:lvl1pPr>
            </a:lstStyle>
            <a:p>
              <a:pPr defTabSz="895698"/>
              <a:r>
                <a:rPr lang="en-US" sz="1175" dirty="0">
                  <a:solidFill>
                    <a:srgbClr val="FFFFFF"/>
                  </a:solidFill>
                </a:rPr>
                <a:t>Azure </a:t>
              </a:r>
              <a:br>
                <a:rPr lang="en-US" sz="1175" dirty="0">
                  <a:solidFill>
                    <a:srgbClr val="FFFFFF"/>
                  </a:solidFill>
                </a:rPr>
              </a:br>
              <a:r>
                <a:rPr lang="en-US" sz="1175" dirty="0">
                  <a:solidFill>
                    <a:srgbClr val="FFFFFF"/>
                  </a:solidFill>
                </a:rPr>
                <a:t>Analysis Services</a:t>
              </a:r>
            </a:p>
          </p:txBody>
        </p:sp>
        <p:pic>
          <p:nvPicPr>
            <p:cNvPr id="109" name="Picture 108">
              <a:extLst>
                <a:ext uri="{FF2B5EF4-FFF2-40B4-BE49-F238E27FC236}">
                  <a16:creationId xmlns:a16="http://schemas.microsoft.com/office/drawing/2014/main" id="{478B139D-9D3C-421F-ADA1-1B7249CB8814}"/>
                </a:ext>
              </a:extLst>
            </p:cNvPr>
            <p:cNvPicPr>
              <a:picLocks noChangeAspect="1"/>
            </p:cNvPicPr>
            <p:nvPr/>
          </p:nvPicPr>
          <p:blipFill>
            <a:blip r:embed="rId3">
              <a:lum bright="70000" contrast="-70000"/>
            </a:blip>
            <a:stretch>
              <a:fillRect/>
            </a:stretch>
          </p:blipFill>
          <p:spPr>
            <a:xfrm>
              <a:off x="-2418377" y="3772005"/>
              <a:ext cx="620475" cy="481821"/>
            </a:xfrm>
            <a:prstGeom prst="rect">
              <a:avLst/>
            </a:prstGeom>
          </p:spPr>
        </p:pic>
      </p:grpSp>
      <p:cxnSp>
        <p:nvCxnSpPr>
          <p:cNvPr id="111" name="Straight Arrow Connector 110">
            <a:extLst>
              <a:ext uri="{FF2B5EF4-FFF2-40B4-BE49-F238E27FC236}">
                <a16:creationId xmlns:a16="http://schemas.microsoft.com/office/drawing/2014/main" id="{EA3B0B50-9391-4609-8B27-10989CDE1233}"/>
              </a:ext>
            </a:extLst>
          </p:cNvPr>
          <p:cNvCxnSpPr/>
          <p:nvPr/>
        </p:nvCxnSpPr>
        <p:spPr>
          <a:xfrm>
            <a:off x="4437614" y="2027209"/>
            <a:ext cx="0" cy="2561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B0325AC7-894E-4763-8E97-BEAF9246A737}"/>
              </a:ext>
            </a:extLst>
          </p:cNvPr>
          <p:cNvCxnSpPr>
            <a:cxnSpLocks/>
          </p:cNvCxnSpPr>
          <p:nvPr/>
        </p:nvCxnSpPr>
        <p:spPr>
          <a:xfrm flipV="1">
            <a:off x="6235559" y="6217461"/>
            <a:ext cx="0" cy="2718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918B8B87-BBC5-4148-870F-45B970D780AF}"/>
              </a:ext>
            </a:extLst>
          </p:cNvPr>
          <p:cNvCxnSpPr>
            <a:cxnSpLocks/>
          </p:cNvCxnSpPr>
          <p:nvPr/>
        </p:nvCxnSpPr>
        <p:spPr>
          <a:xfrm flipV="1">
            <a:off x="4437614" y="6207917"/>
            <a:ext cx="0" cy="2718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644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3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024" y="154197"/>
            <a:ext cx="10514108" cy="1150945"/>
          </a:xfrm>
        </p:spPr>
        <p:txBody>
          <a:bodyPr>
            <a:normAutofit/>
          </a:bodyPr>
          <a:lstStyle/>
          <a:p>
            <a:r>
              <a:rPr lang="en-US" sz="3600" b="1"/>
              <a:t>Hybrid Data Integration Pattern 2:</a:t>
            </a:r>
            <a:br>
              <a:rPr lang="en-US" sz="3600" b="1"/>
            </a:br>
            <a:r>
              <a:rPr lang="en-US" sz="2800"/>
              <a:t>Data-Driven SaaS App: </a:t>
            </a:r>
            <a:r>
              <a:rPr lang="en-US" sz="2353"/>
              <a:t>Sentiment Analysis w/Machine Learning</a:t>
            </a:r>
            <a:endParaRPr lang="en-US" sz="3600"/>
          </a:p>
        </p:txBody>
      </p:sp>
      <p:pic>
        <p:nvPicPr>
          <p:cNvPr id="3074" name="Picture 2" descr="Image result for azure sql data warehous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51735" y="1453306"/>
            <a:ext cx="2433295" cy="130822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1965797" y="1537198"/>
            <a:ext cx="1847588" cy="1495213"/>
          </a:xfrm>
          <a:prstGeom prst="rect">
            <a:avLst/>
          </a:prstGeom>
        </p:spPr>
      </p:pic>
      <p:pic>
        <p:nvPicPr>
          <p:cNvPr id="8" name="Picture 7"/>
          <p:cNvPicPr>
            <a:picLocks noChangeAspect="1"/>
          </p:cNvPicPr>
          <p:nvPr/>
        </p:nvPicPr>
        <p:blipFill>
          <a:blip r:embed="rId5"/>
          <a:stretch>
            <a:fillRect/>
          </a:stretch>
        </p:blipFill>
        <p:spPr>
          <a:xfrm>
            <a:off x="4061810" y="3370551"/>
            <a:ext cx="1061100" cy="1061100"/>
          </a:xfrm>
          <a:prstGeom prst="rect">
            <a:avLst/>
          </a:prstGeom>
        </p:spPr>
      </p:pic>
      <p:cxnSp>
        <p:nvCxnSpPr>
          <p:cNvPr id="7" name="Straight Arrow Connector 6"/>
          <p:cNvCxnSpPr>
            <a:cxnSpLocks/>
            <a:stCxn id="3074" idx="2"/>
          </p:cNvCxnSpPr>
          <p:nvPr/>
        </p:nvCxnSpPr>
        <p:spPr>
          <a:xfrm>
            <a:off x="8168383" y="2761530"/>
            <a:ext cx="1647388" cy="667471"/>
          </a:xfrm>
          <a:prstGeom prst="straightConnector1">
            <a:avLst/>
          </a:prstGeom>
          <a:ln w="38100">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5238486" y="2576054"/>
            <a:ext cx="2254936" cy="1290008"/>
          </a:xfrm>
          <a:prstGeom prst="straightConnector1">
            <a:avLst/>
          </a:prstGeom>
          <a:ln w="38100">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5" name="Picture 5"/>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4100488" y="1849269"/>
            <a:ext cx="959173" cy="838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26"/>
          <p:cNvSpPr txBox="1">
            <a:spLocks noChangeArrowheads="1"/>
          </p:cNvSpPr>
          <p:nvPr/>
        </p:nvSpPr>
        <p:spPr bwMode="auto">
          <a:xfrm>
            <a:off x="3727091" y="4397906"/>
            <a:ext cx="1811013" cy="312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14367">
              <a:lnSpc>
                <a:spcPct val="100000"/>
              </a:lnSpc>
              <a:spcBef>
                <a:spcPct val="0"/>
              </a:spcBef>
              <a:buNone/>
            </a:pPr>
            <a:r>
              <a:rPr lang="en-US" altLang="en-US" sz="1400" b="1">
                <a:solidFill>
                  <a:srgbClr val="00ABEC"/>
                </a:solidFill>
                <a:latin typeface="Segoe UI" panose="020B0502040204020203" pitchFamily="34" charset="0"/>
                <a:cs typeface="Segoe UI" panose="020B0502040204020203" pitchFamily="34" charset="0"/>
              </a:rPr>
              <a:t>Azure Data Factory</a:t>
            </a:r>
          </a:p>
        </p:txBody>
      </p:sp>
      <p:sp>
        <p:nvSpPr>
          <p:cNvPr id="19" name="TextBox 26"/>
          <p:cNvSpPr txBox="1">
            <a:spLocks noChangeArrowheads="1"/>
          </p:cNvSpPr>
          <p:nvPr/>
        </p:nvSpPr>
        <p:spPr bwMode="auto">
          <a:xfrm>
            <a:off x="9577242" y="4044873"/>
            <a:ext cx="1811013" cy="312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367">
              <a:lnSpc>
                <a:spcPct val="100000"/>
              </a:lnSpc>
              <a:spcBef>
                <a:spcPct val="0"/>
              </a:spcBef>
              <a:buNone/>
            </a:pPr>
            <a:r>
              <a:rPr lang="en-US" altLang="en-US" sz="1400" b="1" dirty="0">
                <a:solidFill>
                  <a:srgbClr val="00ABEC"/>
                </a:solidFill>
                <a:latin typeface="Segoe UI" panose="020B0502040204020203" pitchFamily="34" charset="0"/>
                <a:cs typeface="Segoe UI" panose="020B0502040204020203" pitchFamily="34" charset="0"/>
              </a:rPr>
              <a:t>Power BI</a:t>
            </a:r>
          </a:p>
        </p:txBody>
      </p:sp>
      <p:sp>
        <p:nvSpPr>
          <p:cNvPr id="22" name="TextBox 26"/>
          <p:cNvSpPr txBox="1">
            <a:spLocks noChangeArrowheads="1"/>
          </p:cNvSpPr>
          <p:nvPr/>
        </p:nvSpPr>
        <p:spPr bwMode="auto">
          <a:xfrm>
            <a:off x="3613205" y="1539562"/>
            <a:ext cx="1811013" cy="312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367">
              <a:lnSpc>
                <a:spcPct val="100000"/>
              </a:lnSpc>
              <a:spcBef>
                <a:spcPct val="0"/>
              </a:spcBef>
              <a:buNone/>
            </a:pPr>
            <a:r>
              <a:rPr lang="en-US" altLang="en-US" sz="1400" b="1">
                <a:solidFill>
                  <a:srgbClr val="00ABEC"/>
                </a:solidFill>
                <a:latin typeface="Segoe UI" panose="020B0502040204020203" pitchFamily="34" charset="0"/>
                <a:cs typeface="Segoe UI" panose="020B0502040204020203" pitchFamily="34" charset="0"/>
              </a:rPr>
              <a:t>Blob Storage</a:t>
            </a:r>
          </a:p>
        </p:txBody>
      </p:sp>
      <p:sp>
        <p:nvSpPr>
          <p:cNvPr id="23" name="TextBox 26"/>
          <p:cNvSpPr txBox="1">
            <a:spLocks noChangeArrowheads="1"/>
          </p:cNvSpPr>
          <p:nvPr/>
        </p:nvSpPr>
        <p:spPr bwMode="auto">
          <a:xfrm>
            <a:off x="2015786" y="2985442"/>
            <a:ext cx="1811013" cy="312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367">
              <a:lnSpc>
                <a:spcPct val="100000"/>
              </a:lnSpc>
              <a:spcBef>
                <a:spcPct val="0"/>
              </a:spcBef>
              <a:buNone/>
            </a:pPr>
            <a:r>
              <a:rPr lang="en-US" altLang="en-US" sz="1400" b="1">
                <a:solidFill>
                  <a:srgbClr val="00ABEC"/>
                </a:solidFill>
                <a:latin typeface="Segoe UI" panose="020B0502040204020203" pitchFamily="34" charset="0"/>
                <a:cs typeface="Segoe UI" panose="020B0502040204020203" pitchFamily="34" charset="0"/>
              </a:rPr>
              <a:t>Azure Functions</a:t>
            </a:r>
          </a:p>
        </p:txBody>
      </p:sp>
      <p:cxnSp>
        <p:nvCxnSpPr>
          <p:cNvPr id="24" name="Straight Arrow Connector 23"/>
          <p:cNvCxnSpPr>
            <a:cxnSpLocks/>
          </p:cNvCxnSpPr>
          <p:nvPr/>
        </p:nvCxnSpPr>
        <p:spPr>
          <a:xfrm flipV="1">
            <a:off x="1371996" y="2284804"/>
            <a:ext cx="886670" cy="11206"/>
          </a:xfrm>
          <a:prstGeom prst="straightConnector1">
            <a:avLst/>
          </a:prstGeom>
          <a:ln w="38100">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15" idx="1"/>
          </p:cNvCxnSpPr>
          <p:nvPr/>
        </p:nvCxnSpPr>
        <p:spPr>
          <a:xfrm flipV="1">
            <a:off x="3648745" y="2268436"/>
            <a:ext cx="451742" cy="16808"/>
          </a:xfrm>
          <a:prstGeom prst="straightConnector1">
            <a:avLst/>
          </a:prstGeom>
          <a:ln w="38100">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8" idx="0"/>
          </p:cNvCxnSpPr>
          <p:nvPr/>
        </p:nvCxnSpPr>
        <p:spPr>
          <a:xfrm>
            <a:off x="4571184" y="2689378"/>
            <a:ext cx="21175" cy="681174"/>
          </a:xfrm>
          <a:prstGeom prst="straightConnector1">
            <a:avLst/>
          </a:prstGeom>
          <a:ln w="38100">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 name="Picture 2" descr="enter image description here"/>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245319" y="1863828"/>
            <a:ext cx="747243" cy="7472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889483" y="2534540"/>
            <a:ext cx="1631511" cy="615522"/>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176">
                <a:gradFill>
                  <a:gsLst>
                    <a:gs pos="2917">
                      <a:srgbClr val="353535"/>
                    </a:gs>
                    <a:gs pos="30000">
                      <a:srgbClr val="353535"/>
                    </a:gs>
                  </a:gsLst>
                  <a:lin ang="5400000" scaled="0"/>
                </a:gradFill>
                <a:latin typeface="Segoe UI Semilight"/>
              </a:rPr>
              <a:t>Loop through all files in folder</a:t>
            </a:r>
          </a:p>
        </p:txBody>
      </p:sp>
      <p:pic>
        <p:nvPicPr>
          <p:cNvPr id="5" name="Picture 4">
            <a:extLst>
              <a:ext uri="{FF2B5EF4-FFF2-40B4-BE49-F238E27FC236}">
                <a16:creationId xmlns:a16="http://schemas.microsoft.com/office/drawing/2014/main" id="{1F00814D-88AD-42D0-8DBA-B3961E902EB4}"/>
              </a:ext>
            </a:extLst>
          </p:cNvPr>
          <p:cNvPicPr>
            <a:picLocks noChangeAspect="1"/>
          </p:cNvPicPr>
          <p:nvPr/>
        </p:nvPicPr>
        <p:blipFill>
          <a:blip r:embed="rId8"/>
          <a:stretch>
            <a:fillRect/>
          </a:stretch>
        </p:blipFill>
        <p:spPr>
          <a:xfrm>
            <a:off x="139992" y="1991581"/>
            <a:ext cx="1221577" cy="696021"/>
          </a:xfrm>
          <a:prstGeom prst="rect">
            <a:avLst/>
          </a:prstGeom>
        </p:spPr>
      </p:pic>
      <p:pic>
        <p:nvPicPr>
          <p:cNvPr id="25" name="Picture 24">
            <a:extLst>
              <a:ext uri="{FF2B5EF4-FFF2-40B4-BE49-F238E27FC236}">
                <a16:creationId xmlns:a16="http://schemas.microsoft.com/office/drawing/2014/main" id="{014D32D6-A1FD-42D8-9DDB-382490E2513E}"/>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975614" y="3429000"/>
            <a:ext cx="507135" cy="522818"/>
          </a:xfrm>
          <a:prstGeom prst="rect">
            <a:avLst/>
          </a:prstGeom>
        </p:spPr>
      </p:pic>
    </p:spTree>
    <p:extLst>
      <p:ext uri="{BB962C8B-B14F-4D97-AF65-F5344CB8AC3E}">
        <p14:creationId xmlns:p14="http://schemas.microsoft.com/office/powerpoint/2010/main" val="890283182"/>
      </p:ext>
    </p:extLst>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024" y="154197"/>
            <a:ext cx="10514108" cy="1150945"/>
          </a:xfrm>
        </p:spPr>
        <p:txBody>
          <a:bodyPr>
            <a:normAutofit/>
          </a:bodyPr>
          <a:lstStyle/>
          <a:p>
            <a:r>
              <a:rPr lang="en-US" sz="3600" b="1"/>
              <a:t>Hybrid Data Integration Pattern 3:</a:t>
            </a:r>
            <a:br>
              <a:rPr lang="en-US" sz="3600" b="1"/>
            </a:br>
            <a:r>
              <a:rPr lang="en-US" sz="2800"/>
              <a:t>Modern Data Warehouse</a:t>
            </a:r>
            <a:endParaRPr lang="en-US" sz="3600"/>
          </a:p>
        </p:txBody>
      </p:sp>
      <p:sp>
        <p:nvSpPr>
          <p:cNvPr id="6" name="Rectangle 5"/>
          <p:cNvSpPr/>
          <p:nvPr/>
        </p:nvSpPr>
        <p:spPr bwMode="auto">
          <a:xfrm>
            <a:off x="2138618" y="3348749"/>
            <a:ext cx="7112747" cy="1170300"/>
          </a:xfrm>
          <a:prstGeom prst="rect">
            <a:avLst/>
          </a:prstGeom>
          <a:solidFill>
            <a:srgbClr val="FFFFFF">
              <a:lumMod val="85000"/>
            </a:srgbClr>
          </a:solidFill>
          <a:ln w="9525" cap="flat" cmpd="sng" algn="ctr">
            <a:noFill/>
            <a:prstDash val="solid"/>
            <a:headEnd type="none" w="med" len="med"/>
            <a:tailEnd type="none" w="med" len="med"/>
          </a:ln>
          <a:effectLst/>
        </p:spPr>
        <p:txBody>
          <a:bodyPr lIns="93247" tIns="93247" rIns="34972" bIns="34972" rtlCol="0" anchor="ctr" anchorCtr="0"/>
          <a:lstStyle/>
          <a:p>
            <a:pPr algn="ctr" defTabSz="950778">
              <a:defRPr/>
            </a:pPr>
            <a:endParaRPr lang="en-US" sz="1631" kern="0">
              <a:solidFill>
                <a:srgbClr val="505050"/>
              </a:solidFill>
              <a:latin typeface="Segoe UI Semilight"/>
              <a:ea typeface="Segoe UI" pitchFamily="34" charset="0"/>
              <a:cs typeface="Segoe UI" pitchFamily="34" charset="0"/>
            </a:endParaRPr>
          </a:p>
        </p:txBody>
      </p:sp>
      <p:sp>
        <p:nvSpPr>
          <p:cNvPr id="7" name="TextBox 6"/>
          <p:cNvSpPr txBox="1"/>
          <p:nvPr/>
        </p:nvSpPr>
        <p:spPr>
          <a:xfrm>
            <a:off x="2845112" y="3736177"/>
            <a:ext cx="1350910" cy="704564"/>
          </a:xfrm>
          <a:prstGeom prst="rect">
            <a:avLst/>
          </a:prstGeom>
          <a:noFill/>
        </p:spPr>
        <p:txBody>
          <a:bodyPr wrap="square" lIns="186494" tIns="149196" rIns="186494" bIns="149196" rtlCol="0">
            <a:spAutoFit/>
          </a:bodyPr>
          <a:lstStyle/>
          <a:p>
            <a:pPr defTabSz="914225">
              <a:lnSpc>
                <a:spcPct val="90000"/>
              </a:lnSpc>
              <a:spcAft>
                <a:spcPts val="612"/>
              </a:spcAft>
              <a:defRPr/>
            </a:pPr>
            <a:r>
              <a:rPr lang="en-US" sz="1427" kern="0">
                <a:gradFill>
                  <a:gsLst>
                    <a:gs pos="2917">
                      <a:srgbClr val="505050"/>
                    </a:gs>
                    <a:gs pos="30000">
                      <a:srgbClr val="505050"/>
                    </a:gs>
                  </a:gsLst>
                  <a:lin ang="5400000" scaled="0"/>
                </a:gradFill>
                <a:latin typeface="Segoe UI Semilight"/>
              </a:rPr>
              <a:t>Azure Blob Storage</a:t>
            </a:r>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39689" y="3789590"/>
            <a:ext cx="697341" cy="616627"/>
          </a:xfrm>
          <a:prstGeom prst="rect">
            <a:avLst/>
          </a:prstGeom>
        </p:spPr>
      </p:pic>
      <p:sp>
        <p:nvSpPr>
          <p:cNvPr id="9" name="Rectangle 8"/>
          <p:cNvSpPr/>
          <p:nvPr/>
        </p:nvSpPr>
        <p:spPr bwMode="auto">
          <a:xfrm>
            <a:off x="2135293" y="1873437"/>
            <a:ext cx="2101353" cy="1666630"/>
          </a:xfrm>
          <a:prstGeom prst="rect">
            <a:avLst/>
          </a:prstGeom>
          <a:solidFill>
            <a:srgbClr val="FFFFFF">
              <a:lumMod val="85000"/>
            </a:srgbClr>
          </a:solidFill>
          <a:ln w="9525" cap="flat" cmpd="sng" algn="ctr">
            <a:noFill/>
            <a:prstDash val="solid"/>
            <a:headEnd type="none" w="med" len="med"/>
            <a:tailEnd type="none" w="med" len="med"/>
          </a:ln>
          <a:effectLst/>
        </p:spPr>
        <p:txBody>
          <a:bodyPr lIns="93247" tIns="93247" rIns="34972" bIns="34972" rtlCol="0" anchor="ctr" anchorCtr="0"/>
          <a:lstStyle/>
          <a:p>
            <a:pPr algn="ctr" defTabSz="950778">
              <a:defRPr/>
            </a:pPr>
            <a:endParaRPr lang="en-US" sz="1631" kern="0">
              <a:solidFill>
                <a:srgbClr val="505050"/>
              </a:solidFill>
              <a:latin typeface="Segoe UI Semilight"/>
              <a:ea typeface="Segoe UI" pitchFamily="34" charset="0"/>
              <a:cs typeface="Segoe UI" pitchFamily="34" charset="0"/>
            </a:endParaRPr>
          </a:p>
        </p:txBody>
      </p:sp>
      <p:sp>
        <p:nvSpPr>
          <p:cNvPr id="10" name="Rectangle 9"/>
          <p:cNvSpPr/>
          <p:nvPr/>
        </p:nvSpPr>
        <p:spPr>
          <a:xfrm>
            <a:off x="244051" y="2099664"/>
            <a:ext cx="1189280" cy="382485"/>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50973">
              <a:defRPr/>
            </a:pPr>
            <a:endParaRPr lang="en-US" sz="1222" kern="0">
              <a:solidFill>
                <a:prstClr val="black"/>
              </a:solidFill>
              <a:latin typeface="Segoe UI Semilight"/>
            </a:endParaRPr>
          </a:p>
        </p:txBody>
      </p:sp>
      <p:sp>
        <p:nvSpPr>
          <p:cNvPr id="11" name="Rectangle 10"/>
          <p:cNvSpPr/>
          <p:nvPr/>
        </p:nvSpPr>
        <p:spPr>
          <a:xfrm>
            <a:off x="314121" y="2174313"/>
            <a:ext cx="1189280" cy="382485"/>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50973">
              <a:defRPr/>
            </a:pPr>
            <a:endParaRPr lang="en-US" sz="1222" kern="0">
              <a:solidFill>
                <a:prstClr val="black"/>
              </a:solidFill>
              <a:latin typeface="Segoe UI Semilight"/>
            </a:endParaRPr>
          </a:p>
        </p:txBody>
      </p:sp>
      <p:sp>
        <p:nvSpPr>
          <p:cNvPr id="12" name="Rectangle 11"/>
          <p:cNvSpPr/>
          <p:nvPr/>
        </p:nvSpPr>
        <p:spPr>
          <a:xfrm>
            <a:off x="389371" y="2249953"/>
            <a:ext cx="1189280" cy="382485"/>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50973">
              <a:defRPr/>
            </a:pPr>
            <a:r>
              <a:rPr lang="en-US" sz="1222" kern="0">
                <a:solidFill>
                  <a:prstClr val="black"/>
                </a:solidFill>
                <a:latin typeface="Segoe UI Semilight"/>
              </a:rPr>
              <a:t>Daily flat files</a:t>
            </a:r>
          </a:p>
        </p:txBody>
      </p:sp>
      <p:cxnSp>
        <p:nvCxnSpPr>
          <p:cNvPr id="14" name="Elbow Connector 119"/>
          <p:cNvCxnSpPr/>
          <p:nvPr/>
        </p:nvCxnSpPr>
        <p:spPr>
          <a:xfrm flipV="1">
            <a:off x="1722601" y="3631342"/>
            <a:ext cx="473428" cy="8624"/>
          </a:xfrm>
          <a:prstGeom prst="bentConnector3">
            <a:avLst>
              <a:gd name="adj1" fmla="val 50000"/>
            </a:avLst>
          </a:prstGeom>
          <a:noFill/>
          <a:ln w="9525" cap="flat" cmpd="sng" algn="ctr">
            <a:solidFill>
              <a:srgbClr val="505050"/>
            </a:solidFill>
            <a:prstDash val="dash"/>
            <a:headEnd type="none"/>
            <a:tailEnd type="triangle"/>
          </a:ln>
          <a:effectLst/>
        </p:spPr>
      </p:cxnSp>
      <p:cxnSp>
        <p:nvCxnSpPr>
          <p:cNvPr id="15" name="Straight Connector 14"/>
          <p:cNvCxnSpPr>
            <a:stCxn id="12" idx="3"/>
          </p:cNvCxnSpPr>
          <p:nvPr/>
        </p:nvCxnSpPr>
        <p:spPr>
          <a:xfrm flipV="1">
            <a:off x="1578652" y="2435286"/>
            <a:ext cx="602151" cy="5910"/>
          </a:xfrm>
          <a:prstGeom prst="line">
            <a:avLst/>
          </a:prstGeom>
          <a:noFill/>
          <a:ln w="9525" cap="flat" cmpd="sng" algn="ctr">
            <a:solidFill>
              <a:srgbClr val="505050"/>
            </a:solidFill>
            <a:prstDash val="dash"/>
            <a:headEnd type="none"/>
            <a:tailEnd type="triangle"/>
          </a:ln>
          <a:effectLst/>
        </p:spPr>
      </p:cxnSp>
      <p:sp>
        <p:nvSpPr>
          <p:cNvPr id="16" name="Rectangle 15"/>
          <p:cNvSpPr/>
          <p:nvPr/>
        </p:nvSpPr>
        <p:spPr bwMode="auto">
          <a:xfrm>
            <a:off x="209028" y="3118572"/>
            <a:ext cx="1505275" cy="1245626"/>
          </a:xfrm>
          <a:prstGeom prst="rect">
            <a:avLst/>
          </a:prstGeom>
          <a:solidFill>
            <a:srgbClr val="FFFFFF">
              <a:lumMod val="85000"/>
            </a:srgbClr>
          </a:solidFill>
          <a:ln w="9525" cap="flat" cmpd="sng" algn="ctr">
            <a:noFill/>
            <a:prstDash val="solid"/>
            <a:headEnd type="none" w="med" len="med"/>
            <a:tailEnd type="none" w="med" len="med"/>
          </a:ln>
          <a:effectLst/>
        </p:spPr>
        <p:txBody>
          <a:bodyPr lIns="93247" tIns="93247" rIns="34972" bIns="34972" rtlCol="0" anchor="ctr" anchorCtr="0"/>
          <a:lstStyle/>
          <a:p>
            <a:pPr algn="ctr" defTabSz="950778">
              <a:defRPr/>
            </a:pPr>
            <a:endParaRPr lang="en-US" sz="1631" kern="0">
              <a:solidFill>
                <a:srgbClr val="505050"/>
              </a:solidFill>
              <a:latin typeface="Segoe UI Semilight"/>
              <a:ea typeface="Segoe UI" pitchFamily="34" charset="0"/>
              <a:cs typeface="Segoe UI" pitchFamily="34" charset="0"/>
            </a:endParaRPr>
          </a:p>
        </p:txBody>
      </p:sp>
      <p:sp>
        <p:nvSpPr>
          <p:cNvPr id="17" name="TextBox 16"/>
          <p:cNvSpPr txBox="1"/>
          <p:nvPr/>
        </p:nvSpPr>
        <p:spPr>
          <a:xfrm>
            <a:off x="237604" y="3569916"/>
            <a:ext cx="1516993" cy="781497"/>
          </a:xfrm>
          <a:prstGeom prst="rect">
            <a:avLst/>
          </a:prstGeom>
          <a:noFill/>
        </p:spPr>
        <p:txBody>
          <a:bodyPr wrap="square" lIns="186494" tIns="149196" rIns="186494" bIns="149196" rtlCol="0">
            <a:spAutoFit/>
          </a:bodyPr>
          <a:lstStyle/>
          <a:p>
            <a:pPr defTabSz="914225">
              <a:lnSpc>
                <a:spcPct val="90000"/>
              </a:lnSpc>
              <a:spcAft>
                <a:spcPts val="612"/>
              </a:spcAft>
              <a:defRPr/>
            </a:pPr>
            <a:r>
              <a:rPr lang="en-US" sz="1427" kern="0">
                <a:gradFill>
                  <a:gsLst>
                    <a:gs pos="2917">
                      <a:srgbClr val="505050"/>
                    </a:gs>
                    <a:gs pos="30000">
                      <a:srgbClr val="505050"/>
                    </a:gs>
                  </a:gsLst>
                  <a:lin ang="5400000" scaled="0"/>
                </a:gradFill>
                <a:latin typeface="Segoe UI Semilight"/>
              </a:rPr>
              <a:t>On Premises </a:t>
            </a:r>
          </a:p>
          <a:p>
            <a:pPr defTabSz="914225">
              <a:lnSpc>
                <a:spcPct val="90000"/>
              </a:lnSpc>
              <a:spcAft>
                <a:spcPts val="612"/>
              </a:spcAft>
              <a:defRPr/>
            </a:pPr>
            <a:r>
              <a:rPr lang="en-US" sz="1427" kern="0">
                <a:gradFill>
                  <a:gsLst>
                    <a:gs pos="2917">
                      <a:srgbClr val="505050"/>
                    </a:gs>
                    <a:gs pos="30000">
                      <a:srgbClr val="505050"/>
                    </a:gs>
                  </a:gsLst>
                  <a:lin ang="5400000" scaled="0"/>
                </a:gradFill>
                <a:latin typeface="Segoe UI Semilight"/>
              </a:rPr>
              <a:t>SQL/Oracle</a:t>
            </a:r>
          </a:p>
        </p:txBody>
      </p:sp>
      <p:sp>
        <p:nvSpPr>
          <p:cNvPr id="31" name="Rectangle 30"/>
          <p:cNvSpPr/>
          <p:nvPr/>
        </p:nvSpPr>
        <p:spPr>
          <a:xfrm>
            <a:off x="384445" y="3248856"/>
            <a:ext cx="1099551" cy="382485"/>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50973">
              <a:defRPr/>
            </a:pPr>
            <a:r>
              <a:rPr lang="en-US" sz="1222" kern="0">
                <a:solidFill>
                  <a:prstClr val="black"/>
                </a:solidFill>
                <a:latin typeface="Segoe UI Semilight"/>
              </a:rPr>
              <a:t>OLTP DB Tables</a:t>
            </a:r>
          </a:p>
        </p:txBody>
      </p:sp>
      <p:sp>
        <p:nvSpPr>
          <p:cNvPr id="32" name="Rectangle 31"/>
          <p:cNvSpPr/>
          <p:nvPr/>
        </p:nvSpPr>
        <p:spPr bwMode="auto">
          <a:xfrm>
            <a:off x="9522924" y="3348749"/>
            <a:ext cx="1879246" cy="2136292"/>
          </a:xfrm>
          <a:prstGeom prst="rect">
            <a:avLst/>
          </a:prstGeom>
          <a:solidFill>
            <a:srgbClr val="FFFFFF">
              <a:lumMod val="85000"/>
            </a:srgbClr>
          </a:solidFill>
          <a:ln w="9525" cap="flat" cmpd="sng" algn="ctr">
            <a:noFill/>
            <a:prstDash val="solid"/>
            <a:headEnd type="none" w="med" len="med"/>
            <a:tailEnd type="none" w="med" len="med"/>
          </a:ln>
          <a:effectLst/>
        </p:spPr>
        <p:txBody>
          <a:bodyPr lIns="93247" tIns="93247" rIns="34972" bIns="34972" rtlCol="0" anchor="ctr" anchorCtr="0"/>
          <a:lstStyle/>
          <a:p>
            <a:pPr algn="ctr" defTabSz="950778">
              <a:defRPr/>
            </a:pPr>
            <a:endParaRPr lang="en-US" sz="1631" kern="0">
              <a:solidFill>
                <a:srgbClr val="505050"/>
              </a:solidFill>
              <a:latin typeface="Segoe UI Semilight"/>
              <a:ea typeface="Segoe UI" pitchFamily="34" charset="0"/>
              <a:cs typeface="Segoe UI" pitchFamily="34" charset="0"/>
            </a:endParaRPr>
          </a:p>
        </p:txBody>
      </p:sp>
      <p:sp>
        <p:nvSpPr>
          <p:cNvPr id="33" name="TextBox 32"/>
          <p:cNvSpPr txBox="1"/>
          <p:nvPr/>
        </p:nvSpPr>
        <p:spPr>
          <a:xfrm>
            <a:off x="9611369" y="5002064"/>
            <a:ext cx="1683596" cy="499025"/>
          </a:xfrm>
          <a:prstGeom prst="rect">
            <a:avLst/>
          </a:prstGeom>
          <a:noFill/>
        </p:spPr>
        <p:txBody>
          <a:bodyPr wrap="square" lIns="186494" tIns="149196" rIns="186494" bIns="149196" rtlCol="0">
            <a:spAutoFit/>
          </a:bodyPr>
          <a:lstStyle/>
          <a:p>
            <a:pPr algn="ctr" defTabSz="914225">
              <a:lnSpc>
                <a:spcPct val="90000"/>
              </a:lnSpc>
              <a:spcAft>
                <a:spcPts val="612"/>
              </a:spcAft>
              <a:defRPr/>
            </a:pPr>
            <a:r>
              <a:rPr lang="en-US" sz="1427" b="1" kern="0">
                <a:gradFill>
                  <a:gsLst>
                    <a:gs pos="2917">
                      <a:srgbClr val="505050"/>
                    </a:gs>
                    <a:gs pos="30000">
                      <a:srgbClr val="505050"/>
                    </a:gs>
                  </a:gsLst>
                  <a:lin ang="5400000" scaled="0"/>
                </a:gradFill>
                <a:latin typeface="Segoe UI Semilight"/>
              </a:rPr>
              <a:t>Azure DW</a:t>
            </a:r>
          </a:p>
        </p:txBody>
      </p:sp>
      <p:cxnSp>
        <p:nvCxnSpPr>
          <p:cNvPr id="35" name="Straight Connector 34"/>
          <p:cNvCxnSpPr>
            <a:stCxn id="51" idx="3"/>
          </p:cNvCxnSpPr>
          <p:nvPr/>
        </p:nvCxnSpPr>
        <p:spPr>
          <a:xfrm>
            <a:off x="9091183" y="2759109"/>
            <a:ext cx="1324837" cy="1011497"/>
          </a:xfrm>
          <a:prstGeom prst="line">
            <a:avLst/>
          </a:prstGeom>
          <a:ln w="19050" cap="flat" cmpd="sng" algn="ctr">
            <a:solidFill>
              <a:schemeClr val="bg2">
                <a:lumMod val="1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6" name="Rectangle 35"/>
          <p:cNvSpPr/>
          <p:nvPr/>
        </p:nvSpPr>
        <p:spPr>
          <a:xfrm>
            <a:off x="9858473" y="3717942"/>
            <a:ext cx="1208145" cy="681051"/>
          </a:xfrm>
          <a:prstGeom prst="rect">
            <a:avLst/>
          </a:prstGeom>
          <a:solidFill>
            <a:srgbClr val="FFFFFF"/>
          </a:solidFill>
          <a:ln w="10795" cap="flat" cmpd="sng" algn="ctr">
            <a:noFill/>
            <a:prstDash val="solid"/>
          </a:ln>
          <a:effectLst/>
        </p:spPr>
        <p:txBody>
          <a:bodyPr rtlCol="0" anchor="ctr"/>
          <a:lstStyle/>
          <a:p>
            <a:pPr algn="ctr" defTabSz="950973">
              <a:defRPr/>
            </a:pPr>
            <a:r>
              <a:rPr lang="en-US" sz="1222" kern="0">
                <a:solidFill>
                  <a:prstClr val="black"/>
                </a:solidFill>
                <a:latin typeface="Segoe UI Semilight"/>
              </a:rPr>
              <a:t>Analytical Schemas</a:t>
            </a:r>
          </a:p>
        </p:txBody>
      </p:sp>
      <p:sp>
        <p:nvSpPr>
          <p:cNvPr id="37" name="Rounded Rectangle 145"/>
          <p:cNvSpPr/>
          <p:nvPr/>
        </p:nvSpPr>
        <p:spPr bwMode="auto">
          <a:xfrm>
            <a:off x="9959475" y="1943009"/>
            <a:ext cx="1819498" cy="948605"/>
          </a:xfrm>
          <a:prstGeom prst="roundRect">
            <a:avLst/>
          </a:prstGeom>
          <a:noFill/>
          <a:ln w="9525" cap="flat" cmpd="sng" algn="ctr">
            <a:solidFill>
              <a:srgbClr val="505050">
                <a:lumMod val="50000"/>
                <a:lumOff val="50000"/>
              </a:srgbClr>
            </a:solidFill>
            <a:prstDash val="solid"/>
            <a:headEnd type="none" w="med" len="med"/>
            <a:tailEnd type="none" w="med" len="med"/>
          </a:ln>
          <a:effectLst/>
        </p:spPr>
        <p:txBody>
          <a:bodyPr lIns="91427" tIns="91427" rIns="34289" bIns="34289" rtlCol="0" anchor="b" anchorCtr="0"/>
          <a:lstStyle/>
          <a:p>
            <a:pPr algn="ctr" defTabSz="932227">
              <a:defRPr/>
            </a:pPr>
            <a:endParaRPr lang="en-US" sz="8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 name="TextBox 37"/>
          <p:cNvSpPr txBox="1"/>
          <p:nvPr/>
        </p:nvSpPr>
        <p:spPr>
          <a:xfrm>
            <a:off x="10568190" y="2099664"/>
            <a:ext cx="1424271" cy="690860"/>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400" kern="0">
                <a:gradFill>
                  <a:gsLst>
                    <a:gs pos="2917">
                      <a:srgbClr val="505050"/>
                    </a:gs>
                    <a:gs pos="30000">
                      <a:srgbClr val="505050"/>
                    </a:gs>
                  </a:gsLst>
                  <a:lin ang="5400000" scaled="0"/>
                </a:gradFill>
                <a:latin typeface="Segoe UI Semilight"/>
              </a:rPr>
              <a:t>Power BI (Visualize)</a:t>
            </a:r>
          </a:p>
        </p:txBody>
      </p:sp>
      <p:pic>
        <p:nvPicPr>
          <p:cNvPr id="39" name="Picture 3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128538" y="2115180"/>
            <a:ext cx="259779" cy="269544"/>
          </a:xfrm>
          <a:prstGeom prst="rect">
            <a:avLst/>
          </a:prstGeom>
        </p:spPr>
      </p:pic>
      <p:cxnSp>
        <p:nvCxnSpPr>
          <p:cNvPr id="40" name="Straight Arrow Connector 39"/>
          <p:cNvCxnSpPr>
            <a:stCxn id="36" idx="0"/>
          </p:cNvCxnSpPr>
          <p:nvPr/>
        </p:nvCxnSpPr>
        <p:spPr>
          <a:xfrm flipV="1">
            <a:off x="10462547" y="2948620"/>
            <a:ext cx="556656" cy="769322"/>
          </a:xfrm>
          <a:prstGeom prst="straightConnector1">
            <a:avLst/>
          </a:prstGeom>
          <a:ln w="19050" cap="flat" cmpd="sng" algn="ctr">
            <a:solidFill>
              <a:schemeClr val="bg2">
                <a:lumMod val="1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1" name="Rectangle 40"/>
          <p:cNvSpPr/>
          <p:nvPr/>
        </p:nvSpPr>
        <p:spPr bwMode="auto">
          <a:xfrm>
            <a:off x="4310720" y="1986866"/>
            <a:ext cx="4905214" cy="1267579"/>
          </a:xfrm>
          <a:prstGeom prst="rect">
            <a:avLst/>
          </a:prstGeom>
          <a:noFill/>
          <a:ln w="25400" cap="flat" cmpd="sng" algn="ctr">
            <a:solidFill>
              <a:srgbClr val="0078D7">
                <a:lumMod val="75000"/>
              </a:srgbClr>
            </a:solidFill>
            <a:prstDash val="solid"/>
            <a:headEnd type="none" w="med" len="med"/>
            <a:tailEnd type="none" w="med" len="med"/>
          </a:ln>
          <a:effectLst/>
        </p:spPr>
        <p:txBody>
          <a:bodyPr lIns="91427" tIns="91427" rIns="34289" bIns="34289" rtlCol="0" anchor="b" anchorCtr="0"/>
          <a:lstStyle/>
          <a:p>
            <a:pPr algn="ctr" defTabSz="932227">
              <a:defRPr/>
            </a:pPr>
            <a:endParaRPr lang="en-US" sz="8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 name="Rectangle 41"/>
          <p:cNvSpPr/>
          <p:nvPr/>
        </p:nvSpPr>
        <p:spPr>
          <a:xfrm>
            <a:off x="7705266" y="3587942"/>
            <a:ext cx="1266115" cy="847896"/>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50973">
              <a:defRPr/>
            </a:pPr>
            <a:r>
              <a:rPr lang="en-US" sz="1222" kern="0">
                <a:solidFill>
                  <a:prstClr val="black"/>
                </a:solidFill>
                <a:latin typeface="Segoe UI Semilight"/>
              </a:rPr>
              <a:t>AML: Churn Model</a:t>
            </a:r>
          </a:p>
        </p:txBody>
      </p:sp>
      <p:sp>
        <p:nvSpPr>
          <p:cNvPr id="43" name="Rounded Rectangle 179"/>
          <p:cNvSpPr/>
          <p:nvPr/>
        </p:nvSpPr>
        <p:spPr bwMode="auto">
          <a:xfrm>
            <a:off x="6532122" y="2057595"/>
            <a:ext cx="1380078" cy="1136424"/>
          </a:xfrm>
          <a:prstGeom prst="roundRect">
            <a:avLst/>
          </a:prstGeom>
          <a:solidFill>
            <a:srgbClr val="FFFFFF"/>
          </a:solidFill>
          <a:ln w="9525" cap="flat" cmpd="sng" algn="ctr">
            <a:solidFill>
              <a:srgbClr val="505050">
                <a:lumMod val="50000"/>
                <a:lumOff val="50000"/>
              </a:srgbClr>
            </a:solidFill>
            <a:prstDash val="solid"/>
            <a:headEnd type="none" w="med" len="med"/>
            <a:tailEnd type="none" w="med" len="med"/>
          </a:ln>
          <a:effectLst/>
        </p:spPr>
        <p:txBody>
          <a:bodyPr lIns="91427" tIns="91427" rIns="34289" bIns="34289" rtlCol="0" anchor="b" anchorCtr="0"/>
          <a:lstStyle/>
          <a:p>
            <a:pPr algn="ctr" defTabSz="932227">
              <a:defRPr/>
            </a:pPr>
            <a:endParaRPr lang="en-US" sz="8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44" name="Picture 4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49034" y="2174646"/>
            <a:ext cx="264913" cy="313524"/>
          </a:xfrm>
          <a:prstGeom prst="rect">
            <a:avLst/>
          </a:prstGeom>
        </p:spPr>
      </p:pic>
      <p:sp>
        <p:nvSpPr>
          <p:cNvPr id="45" name="Rectangle 44"/>
          <p:cNvSpPr/>
          <p:nvPr/>
        </p:nvSpPr>
        <p:spPr>
          <a:xfrm>
            <a:off x="5973948" y="3573621"/>
            <a:ext cx="1549582" cy="847896"/>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50973">
              <a:defRPr/>
            </a:pPr>
            <a:r>
              <a:rPr lang="en-US" sz="1222" kern="0">
                <a:solidFill>
                  <a:prstClr val="black"/>
                </a:solidFill>
                <a:latin typeface="Segoe UI Semilight"/>
              </a:rPr>
              <a:t>Customer Call Details</a:t>
            </a:r>
          </a:p>
        </p:txBody>
      </p:sp>
      <p:cxnSp>
        <p:nvCxnSpPr>
          <p:cNvPr id="46" name="Straight Connector 45"/>
          <p:cNvCxnSpPr>
            <a:stCxn id="53" idx="2"/>
            <a:endCxn id="45" idx="0"/>
          </p:cNvCxnSpPr>
          <p:nvPr/>
        </p:nvCxnSpPr>
        <p:spPr>
          <a:xfrm>
            <a:off x="5419077" y="3194019"/>
            <a:ext cx="1329662" cy="379602"/>
          </a:xfrm>
          <a:prstGeom prst="line">
            <a:avLst/>
          </a:prstGeom>
          <a:ln w="19050" cap="flat" cmpd="sng" algn="ctr">
            <a:solidFill>
              <a:schemeClr val="bg2">
                <a:lumMod val="1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7" name="TextBox 46"/>
          <p:cNvSpPr txBox="1"/>
          <p:nvPr/>
        </p:nvSpPr>
        <p:spPr>
          <a:xfrm>
            <a:off x="6687140" y="2490290"/>
            <a:ext cx="1202052" cy="489296"/>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400" kern="0">
                <a:gradFill>
                  <a:gsLst>
                    <a:gs pos="2917">
                      <a:srgbClr val="505050"/>
                    </a:gs>
                    <a:gs pos="30000">
                      <a:srgbClr val="505050"/>
                    </a:gs>
                  </a:gsLst>
                  <a:lin ang="5400000" scaled="0"/>
                </a:gradFill>
                <a:latin typeface="Segoe UI Semilight"/>
              </a:rPr>
              <a:t>Analyze </a:t>
            </a:r>
          </a:p>
        </p:txBody>
      </p:sp>
      <p:cxnSp>
        <p:nvCxnSpPr>
          <p:cNvPr id="48" name="Straight Arrow Connector 47"/>
          <p:cNvCxnSpPr>
            <a:stCxn id="45" idx="0"/>
            <a:endCxn id="43" idx="2"/>
          </p:cNvCxnSpPr>
          <p:nvPr/>
        </p:nvCxnSpPr>
        <p:spPr>
          <a:xfrm flipV="1">
            <a:off x="6748739" y="3194019"/>
            <a:ext cx="473421" cy="379602"/>
          </a:xfrm>
          <a:prstGeom prst="straightConnector1">
            <a:avLst/>
          </a:prstGeom>
          <a:ln w="19050" cap="flat" cmpd="sng" algn="ctr">
            <a:solidFill>
              <a:schemeClr val="bg2">
                <a:lumMod val="1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Straight Connector 48"/>
          <p:cNvCxnSpPr>
            <a:stCxn id="43" idx="2"/>
            <a:endCxn id="42" idx="0"/>
          </p:cNvCxnSpPr>
          <p:nvPr/>
        </p:nvCxnSpPr>
        <p:spPr>
          <a:xfrm>
            <a:off x="7222161" y="3194020"/>
            <a:ext cx="1116163" cy="393923"/>
          </a:xfrm>
          <a:prstGeom prst="line">
            <a:avLst/>
          </a:prstGeom>
          <a:ln w="19050" cap="flat" cmpd="sng" algn="ctr">
            <a:solidFill>
              <a:schemeClr val="bg2">
                <a:lumMod val="1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0" name="Rounded Rectangle 186"/>
          <p:cNvSpPr/>
          <p:nvPr/>
        </p:nvSpPr>
        <p:spPr bwMode="auto">
          <a:xfrm>
            <a:off x="8000668" y="2057595"/>
            <a:ext cx="1127442" cy="1136424"/>
          </a:xfrm>
          <a:prstGeom prst="roundRect">
            <a:avLst/>
          </a:prstGeom>
          <a:solidFill>
            <a:srgbClr val="FFFFFF"/>
          </a:solidFill>
          <a:ln w="9525" cap="flat" cmpd="sng" algn="ctr">
            <a:solidFill>
              <a:srgbClr val="505050">
                <a:lumMod val="50000"/>
                <a:lumOff val="50000"/>
              </a:srgbClr>
            </a:solidFill>
            <a:prstDash val="solid"/>
            <a:headEnd type="none" w="med" len="med"/>
            <a:tailEnd type="none" w="med" len="med"/>
          </a:ln>
          <a:effectLst/>
        </p:spPr>
        <p:txBody>
          <a:bodyPr lIns="91427" tIns="91427" rIns="34289" bIns="34289" rtlCol="0" anchor="b" anchorCtr="0"/>
          <a:lstStyle/>
          <a:p>
            <a:pPr algn="ctr" defTabSz="932227">
              <a:defRPr/>
            </a:pPr>
            <a:endParaRPr lang="en-US" sz="8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TextBox 50"/>
          <p:cNvSpPr txBox="1"/>
          <p:nvPr/>
        </p:nvSpPr>
        <p:spPr>
          <a:xfrm>
            <a:off x="8191081" y="2514461"/>
            <a:ext cx="900101" cy="489296"/>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400" kern="0">
                <a:gradFill>
                  <a:gsLst>
                    <a:gs pos="2917">
                      <a:srgbClr val="505050"/>
                    </a:gs>
                    <a:gs pos="30000">
                      <a:srgbClr val="505050"/>
                    </a:gs>
                  </a:gsLst>
                  <a:lin ang="5400000" scaled="0"/>
                </a:gradFill>
                <a:latin typeface="Segoe UI Semilight"/>
              </a:rPr>
              <a:t>Move</a:t>
            </a:r>
          </a:p>
        </p:txBody>
      </p:sp>
      <p:cxnSp>
        <p:nvCxnSpPr>
          <p:cNvPr id="52" name="Straight Arrow Connector 51"/>
          <p:cNvCxnSpPr>
            <a:stCxn id="42" idx="0"/>
            <a:endCxn id="50" idx="2"/>
          </p:cNvCxnSpPr>
          <p:nvPr/>
        </p:nvCxnSpPr>
        <p:spPr>
          <a:xfrm flipV="1">
            <a:off x="8338323" y="3194020"/>
            <a:ext cx="226066" cy="393923"/>
          </a:xfrm>
          <a:prstGeom prst="straightConnector1">
            <a:avLst/>
          </a:prstGeom>
          <a:ln w="19050" cap="flat" cmpd="sng" algn="ctr">
            <a:solidFill>
              <a:schemeClr val="bg2">
                <a:lumMod val="1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3" name="Rounded Rectangle 176"/>
          <p:cNvSpPr/>
          <p:nvPr/>
        </p:nvSpPr>
        <p:spPr bwMode="auto">
          <a:xfrm>
            <a:off x="4393859" y="2057595"/>
            <a:ext cx="2050439" cy="1136424"/>
          </a:xfrm>
          <a:prstGeom prst="roundRect">
            <a:avLst/>
          </a:prstGeom>
          <a:solidFill>
            <a:srgbClr val="FFFFFF"/>
          </a:solidFill>
          <a:ln w="9525" cap="flat" cmpd="sng" algn="ctr">
            <a:solidFill>
              <a:srgbClr val="505050">
                <a:lumMod val="50000"/>
                <a:lumOff val="50000"/>
              </a:srgbClr>
            </a:solidFill>
            <a:prstDash val="solid"/>
            <a:headEnd type="none" w="med" len="med"/>
            <a:tailEnd type="none" w="med" len="med"/>
          </a:ln>
          <a:effectLst/>
        </p:spPr>
        <p:txBody>
          <a:bodyPr lIns="91427" tIns="91427" rIns="34289" bIns="34289" rtlCol="0" anchor="b" anchorCtr="0"/>
          <a:lstStyle/>
          <a:p>
            <a:pPr algn="ctr" defTabSz="932227">
              <a:defRPr/>
            </a:pPr>
            <a:endParaRPr lang="en-US" sz="8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54" name="Picture 5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516622" y="2127781"/>
            <a:ext cx="344111" cy="407256"/>
          </a:xfrm>
          <a:prstGeom prst="rect">
            <a:avLst/>
          </a:prstGeom>
        </p:spPr>
      </p:pic>
      <p:sp>
        <p:nvSpPr>
          <p:cNvPr id="55" name="TextBox 54"/>
          <p:cNvSpPr txBox="1"/>
          <p:nvPr/>
        </p:nvSpPr>
        <p:spPr>
          <a:xfrm>
            <a:off x="4934807" y="2127782"/>
            <a:ext cx="1401691" cy="690860"/>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400" kern="0">
                <a:gradFill>
                  <a:gsLst>
                    <a:gs pos="2917">
                      <a:srgbClr val="505050"/>
                    </a:gs>
                    <a:gs pos="30000">
                      <a:srgbClr val="505050"/>
                    </a:gs>
                  </a:gsLst>
                  <a:lin ang="5400000" scaled="0"/>
                </a:gradFill>
                <a:latin typeface="Segoe UI Semilight"/>
              </a:rPr>
              <a:t>Transform, Combine, etc</a:t>
            </a:r>
          </a:p>
        </p:txBody>
      </p:sp>
      <p:pic>
        <p:nvPicPr>
          <p:cNvPr id="58" name="Picture 5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193286" y="2175691"/>
            <a:ext cx="256293" cy="303322"/>
          </a:xfrm>
          <a:prstGeom prst="rect">
            <a:avLst/>
          </a:prstGeom>
        </p:spPr>
      </p:pic>
      <p:pic>
        <p:nvPicPr>
          <p:cNvPr id="65" name="Picture 2" descr="Image result for azure sql data warehouse"/>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9858473" y="4364198"/>
            <a:ext cx="1208146" cy="649541"/>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7"/>
          <p:cNvPicPr>
            <a:picLocks noChangeAspect="1"/>
          </p:cNvPicPr>
          <p:nvPr/>
        </p:nvPicPr>
        <p:blipFill>
          <a:blip r:embed="rId9"/>
          <a:stretch>
            <a:fillRect/>
          </a:stretch>
        </p:blipFill>
        <p:spPr>
          <a:xfrm>
            <a:off x="5257169" y="4547406"/>
            <a:ext cx="628230" cy="628230"/>
          </a:xfrm>
          <a:prstGeom prst="rect">
            <a:avLst/>
          </a:prstGeom>
        </p:spPr>
      </p:pic>
      <p:sp>
        <p:nvSpPr>
          <p:cNvPr id="69" name="TextBox 26"/>
          <p:cNvSpPr txBox="1">
            <a:spLocks noChangeArrowheads="1"/>
          </p:cNvSpPr>
          <p:nvPr/>
        </p:nvSpPr>
        <p:spPr bwMode="auto">
          <a:xfrm>
            <a:off x="2125441" y="5141472"/>
            <a:ext cx="7181613" cy="264972"/>
          </a:xfrm>
          <a:prstGeom prst="rect">
            <a:avLst/>
          </a:prstGeom>
          <a:solidFill>
            <a:schemeClr val="accent5"/>
          </a:solidFill>
          <a:ln>
            <a:noFill/>
          </a:ln>
          <a:extLst/>
        </p:spPr>
        <p:style>
          <a:lnRef idx="0">
            <a:scrgbClr r="0" g="0" b="0"/>
          </a:lnRef>
          <a:fillRef idx="0">
            <a:scrgbClr r="0" g="0" b="0"/>
          </a:fillRef>
          <a:effectRef idx="0">
            <a:scrgbClr r="0" g="0" b="0"/>
          </a:effectRef>
          <a:fontRef idx="minor">
            <a:schemeClr val="lt1"/>
          </a:fontRef>
        </p:style>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367">
              <a:lnSpc>
                <a:spcPct val="100000"/>
              </a:lnSpc>
              <a:spcBef>
                <a:spcPct val="0"/>
              </a:spcBef>
              <a:buNone/>
            </a:pPr>
            <a:r>
              <a:rPr lang="en-US" altLang="en-US" sz="1100" b="1">
                <a:solidFill>
                  <a:srgbClr val="FFFFFF"/>
                </a:solidFill>
                <a:latin typeface="Segoe UI" panose="020B0502040204020203" pitchFamily="34" charset="0"/>
                <a:cs typeface="Segoe UI" panose="020B0502040204020203" pitchFamily="34" charset="0"/>
              </a:rPr>
              <a:t>Azure Data Factory (PaaS)</a:t>
            </a:r>
          </a:p>
        </p:txBody>
      </p:sp>
      <p:pic>
        <p:nvPicPr>
          <p:cNvPr id="2054" name="Picture 6" descr="https://spark.apache.org/images/spark-logo-trademark.pn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4494483" y="2723829"/>
            <a:ext cx="664343" cy="353374"/>
          </a:xfrm>
          <a:prstGeom prst="rect">
            <a:avLst/>
          </a:prstGeom>
          <a:noFill/>
          <a:extLst>
            <a:ext uri="{909E8E84-426E-40DD-AFC4-6F175D3DCCD1}">
              <a14:hiddenFill xmlns:a14="http://schemas.microsoft.com/office/drawing/2010/main">
                <a:solidFill>
                  <a:srgbClr val="FFFFFF"/>
                </a:solidFill>
              </a14:hiddenFill>
            </a:ext>
          </a:extLst>
        </p:spPr>
      </p:pic>
      <p:sp>
        <p:nvSpPr>
          <p:cNvPr id="92" name="TextBox 91"/>
          <p:cNvSpPr txBox="1"/>
          <p:nvPr/>
        </p:nvSpPr>
        <p:spPr>
          <a:xfrm>
            <a:off x="2408388" y="2036000"/>
            <a:ext cx="1676265" cy="1463318"/>
          </a:xfrm>
          <a:prstGeom prst="rect">
            <a:avLst/>
          </a:prstGeom>
          <a:noFill/>
        </p:spPr>
        <p:txBody>
          <a:bodyPr wrap="square" lIns="186494" tIns="149196" rIns="186494" bIns="149196" rtlCol="0">
            <a:spAutoFit/>
          </a:bodyPr>
          <a:lstStyle/>
          <a:p>
            <a:pPr algn="r" defTabSz="914225">
              <a:lnSpc>
                <a:spcPct val="90000"/>
              </a:lnSpc>
              <a:spcAft>
                <a:spcPts val="612"/>
              </a:spcAft>
              <a:defRPr/>
            </a:pPr>
            <a:r>
              <a:rPr lang="en-US" sz="1427" kern="0">
                <a:gradFill>
                  <a:gsLst>
                    <a:gs pos="2917">
                      <a:srgbClr val="505050"/>
                    </a:gs>
                    <a:gs pos="30000">
                      <a:srgbClr val="505050"/>
                    </a:gs>
                  </a:gsLst>
                  <a:lin ang="5400000" scaled="0"/>
                </a:gradFill>
                <a:latin typeface="Segoe UI Semilight"/>
              </a:rPr>
              <a:t>Scheduling</a:t>
            </a:r>
          </a:p>
          <a:p>
            <a:pPr algn="r" defTabSz="914225">
              <a:lnSpc>
                <a:spcPct val="90000"/>
              </a:lnSpc>
              <a:spcAft>
                <a:spcPts val="612"/>
              </a:spcAft>
              <a:defRPr/>
            </a:pPr>
            <a:r>
              <a:rPr lang="en-US" sz="1427" kern="0">
                <a:gradFill>
                  <a:gsLst>
                    <a:gs pos="2917">
                      <a:srgbClr val="505050"/>
                    </a:gs>
                    <a:gs pos="30000">
                      <a:srgbClr val="505050"/>
                    </a:gs>
                  </a:gsLst>
                  <a:lin ang="5400000" scaled="0"/>
                </a:gradFill>
                <a:latin typeface="Segoe UI Semilight"/>
              </a:rPr>
              <a:t>Pipeline / Job Monitoring</a:t>
            </a:r>
          </a:p>
          <a:p>
            <a:pPr algn="r" defTabSz="914225">
              <a:lnSpc>
                <a:spcPct val="90000"/>
              </a:lnSpc>
              <a:spcAft>
                <a:spcPts val="612"/>
              </a:spcAft>
              <a:defRPr/>
            </a:pPr>
            <a:r>
              <a:rPr lang="en-US" sz="1427" kern="0">
                <a:gradFill>
                  <a:gsLst>
                    <a:gs pos="2917">
                      <a:srgbClr val="505050"/>
                    </a:gs>
                    <a:gs pos="30000">
                      <a:srgbClr val="505050"/>
                    </a:gs>
                  </a:gsLst>
                  <a:lin ang="5400000" scaled="0"/>
                </a:gradFill>
                <a:latin typeface="Segoe UI Semilight"/>
              </a:rPr>
              <a:t>Pipeline / Job Management</a:t>
            </a:r>
          </a:p>
        </p:txBody>
      </p:sp>
      <p:pic>
        <p:nvPicPr>
          <p:cNvPr id="2058" name="Picture 10" descr="Related image"/>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2246942" y="2136991"/>
            <a:ext cx="398045" cy="39804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line chart icon"/>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2310760" y="2924332"/>
            <a:ext cx="343683" cy="343683"/>
          </a:xfrm>
          <a:prstGeom prst="rect">
            <a:avLst/>
          </a:prstGeom>
          <a:noFill/>
          <a:extLst>
            <a:ext uri="{909E8E84-426E-40DD-AFC4-6F175D3DCCD1}">
              <a14:hiddenFill xmlns:a14="http://schemas.microsoft.com/office/drawing/2010/main">
                <a:solidFill>
                  <a:srgbClr val="FFFFFF"/>
                </a:solidFill>
              </a14:hiddenFill>
            </a:ext>
          </a:extLst>
        </p:spPr>
      </p:pic>
      <p:sp>
        <p:nvSpPr>
          <p:cNvPr id="103" name="Rectangle 102"/>
          <p:cNvSpPr/>
          <p:nvPr/>
        </p:nvSpPr>
        <p:spPr>
          <a:xfrm>
            <a:off x="4236647" y="3587942"/>
            <a:ext cx="1540963" cy="828951"/>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50973">
              <a:defRPr/>
            </a:pPr>
            <a:r>
              <a:rPr lang="en-US" sz="1222" kern="0">
                <a:solidFill>
                  <a:prstClr val="black"/>
                </a:solidFill>
                <a:latin typeface="Segoe UI Semilight"/>
              </a:rPr>
              <a:t>Social Media (un/semi structured)</a:t>
            </a:r>
          </a:p>
        </p:txBody>
      </p:sp>
      <p:cxnSp>
        <p:nvCxnSpPr>
          <p:cNvPr id="105" name="Straight Connector 104"/>
          <p:cNvCxnSpPr>
            <a:endCxn id="53" idx="2"/>
          </p:cNvCxnSpPr>
          <p:nvPr/>
        </p:nvCxnSpPr>
        <p:spPr>
          <a:xfrm flipV="1">
            <a:off x="5009494" y="3194020"/>
            <a:ext cx="409585" cy="397257"/>
          </a:xfrm>
          <a:prstGeom prst="line">
            <a:avLst/>
          </a:prstGeom>
          <a:ln w="19050" cap="flat" cmpd="sng" algn="ctr">
            <a:solidFill>
              <a:schemeClr val="bg2">
                <a:lumMod val="1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6" name="TextBox 55"/>
          <p:cNvSpPr txBox="1"/>
          <p:nvPr/>
        </p:nvSpPr>
        <p:spPr>
          <a:xfrm>
            <a:off x="4910712" y="2767658"/>
            <a:ext cx="1186268" cy="437084"/>
          </a:xfrm>
          <a:prstGeom prst="rect">
            <a:avLst/>
          </a:prstGeom>
          <a:noFill/>
        </p:spPr>
        <p:txBody>
          <a:bodyPr wrap="square" lIns="186494" tIns="149196" rIns="186494" bIns="149196" rtlCol="0">
            <a:spAutoFit/>
          </a:bodyPr>
          <a:lstStyle/>
          <a:p>
            <a:pPr algn="ctr" defTabSz="914225">
              <a:lnSpc>
                <a:spcPct val="90000"/>
              </a:lnSpc>
              <a:spcAft>
                <a:spcPts val="612"/>
              </a:spcAft>
              <a:defRPr/>
            </a:pPr>
            <a:r>
              <a:rPr lang="en-US" sz="980" kern="0">
                <a:gradFill>
                  <a:gsLst>
                    <a:gs pos="2917">
                      <a:srgbClr val="505050"/>
                    </a:gs>
                    <a:gs pos="30000">
                      <a:srgbClr val="505050"/>
                    </a:gs>
                  </a:gsLst>
                  <a:lin ang="5400000" scaled="0"/>
                </a:gradFill>
                <a:latin typeface="Segoe UI Semilight"/>
              </a:rPr>
              <a:t>On Demand</a:t>
            </a:r>
          </a:p>
        </p:txBody>
      </p:sp>
    </p:spTree>
    <p:extLst>
      <p:ext uri="{BB962C8B-B14F-4D97-AF65-F5344CB8AC3E}">
        <p14:creationId xmlns:p14="http://schemas.microsoft.com/office/powerpoint/2010/main" val="3492036152"/>
      </p:ext>
    </p:extLst>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a:t>ADFv2: Control Flow</a:t>
            </a:r>
          </a:p>
        </p:txBody>
      </p:sp>
      <p:sp>
        <p:nvSpPr>
          <p:cNvPr id="3" name="Text Placeholder 2"/>
          <p:cNvSpPr>
            <a:spLocks noGrp="1"/>
          </p:cNvSpPr>
          <p:nvPr>
            <p:ph type="body" sz="quarter" idx="10"/>
          </p:nvPr>
        </p:nvSpPr>
        <p:spPr>
          <a:xfrm>
            <a:off x="269303" y="1187963"/>
            <a:ext cx="11655078" cy="1786220"/>
          </a:xfrm>
        </p:spPr>
        <p:txBody>
          <a:bodyPr/>
          <a:lstStyle/>
          <a:p>
            <a:pPr marL="0" indent="0" algn="ctr">
              <a:buNone/>
            </a:pPr>
            <a:r>
              <a:rPr lang="en-US" sz="2745"/>
              <a:t>Coordinate pipeline activities into finite execution steps to enable looping, conditionals and chaining while separating data transformations into individual data flows </a:t>
            </a:r>
          </a:p>
          <a:p>
            <a:pPr marL="0" indent="0" algn="ctr">
              <a:buNone/>
            </a:pPr>
            <a:endParaRPr lang="en-US" sz="2745"/>
          </a:p>
        </p:txBody>
      </p:sp>
      <p:sp>
        <p:nvSpPr>
          <p:cNvPr id="79" name="Rectangle 78"/>
          <p:cNvSpPr/>
          <p:nvPr/>
        </p:nvSpPr>
        <p:spPr>
          <a:xfrm>
            <a:off x="1763280" y="3253384"/>
            <a:ext cx="6970601" cy="257983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FFFFFF"/>
              </a:solidFill>
              <a:latin typeface="Segoe UI Semilight"/>
            </a:endParaRPr>
          </a:p>
        </p:txBody>
      </p:sp>
      <p:cxnSp>
        <p:nvCxnSpPr>
          <p:cNvPr id="81" name="Straight Arrow Connector 80"/>
          <p:cNvCxnSpPr>
            <a:endCxn id="82" idx="1"/>
          </p:cNvCxnSpPr>
          <p:nvPr/>
        </p:nvCxnSpPr>
        <p:spPr>
          <a:xfrm>
            <a:off x="1430641" y="4124997"/>
            <a:ext cx="1550843" cy="0"/>
          </a:xfrm>
          <a:prstGeom prst="straightConnector1">
            <a:avLst/>
          </a:prstGeom>
          <a:ln w="25400">
            <a:solidFill>
              <a:srgbClr val="107C10"/>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2981484" y="3755535"/>
            <a:ext cx="1150719" cy="738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568" b="1">
                <a:solidFill>
                  <a:srgbClr val="FFFFFF"/>
                </a:solidFill>
                <a:latin typeface="Segoe UI Semilight"/>
              </a:rPr>
              <a:t>Activity 1</a:t>
            </a:r>
            <a:endParaRPr lang="en-US" sz="1568">
              <a:solidFill>
                <a:srgbClr val="FFFFFF"/>
              </a:solidFill>
              <a:latin typeface="Segoe UI Semilight"/>
            </a:endParaRPr>
          </a:p>
        </p:txBody>
      </p:sp>
      <p:sp>
        <p:nvSpPr>
          <p:cNvPr id="83" name="Rectangle 82"/>
          <p:cNvSpPr/>
          <p:nvPr/>
        </p:nvSpPr>
        <p:spPr>
          <a:xfrm>
            <a:off x="5125289" y="3755535"/>
            <a:ext cx="1150719" cy="738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568" b="1">
                <a:solidFill>
                  <a:srgbClr val="FFFFFF"/>
                </a:solidFill>
                <a:latin typeface="Segoe UI Semilight"/>
              </a:rPr>
              <a:t>Activity 2</a:t>
            </a:r>
          </a:p>
        </p:txBody>
      </p:sp>
      <p:cxnSp>
        <p:nvCxnSpPr>
          <p:cNvPr id="84" name="Straight Arrow Connector 83"/>
          <p:cNvCxnSpPr/>
          <p:nvPr/>
        </p:nvCxnSpPr>
        <p:spPr>
          <a:xfrm>
            <a:off x="4132202" y="4167558"/>
            <a:ext cx="993088" cy="1"/>
          </a:xfrm>
          <a:prstGeom prst="straightConnector1">
            <a:avLst/>
          </a:prstGeom>
          <a:ln w="25400">
            <a:solidFill>
              <a:srgbClr val="107C1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V="1">
            <a:off x="6276008" y="4167557"/>
            <a:ext cx="630302" cy="2"/>
          </a:xfrm>
          <a:prstGeom prst="straightConnector1">
            <a:avLst/>
          </a:prstGeom>
          <a:ln w="25400">
            <a:solidFill>
              <a:srgbClr val="107C10"/>
            </a:solidFill>
            <a:tailEnd type="triangle"/>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7025292" y="3677174"/>
            <a:ext cx="1150719" cy="2948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b="1">
                <a:solidFill>
                  <a:srgbClr val="FFFFFF"/>
                </a:solidFill>
                <a:latin typeface="Segoe UI Semilight"/>
              </a:rPr>
              <a:t>Activity 3</a:t>
            </a:r>
            <a:endParaRPr lang="en-US" sz="1200">
              <a:solidFill>
                <a:srgbClr val="FFFFFF"/>
              </a:solidFill>
              <a:latin typeface="Segoe UI Semilight"/>
            </a:endParaRPr>
          </a:p>
        </p:txBody>
      </p:sp>
      <p:cxnSp>
        <p:nvCxnSpPr>
          <p:cNvPr id="87" name="Straight Arrow Connector 86"/>
          <p:cNvCxnSpPr>
            <a:endCxn id="88" idx="1"/>
          </p:cNvCxnSpPr>
          <p:nvPr/>
        </p:nvCxnSpPr>
        <p:spPr>
          <a:xfrm>
            <a:off x="4132203" y="4167558"/>
            <a:ext cx="958109" cy="113968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5090311" y="4937778"/>
            <a:ext cx="1150719" cy="738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568" b="1">
                <a:solidFill>
                  <a:srgbClr val="FFFFFF"/>
                </a:solidFill>
                <a:latin typeface="Segoe UI Semilight"/>
              </a:rPr>
              <a:t>“On Error” Activity 1</a:t>
            </a:r>
          </a:p>
        </p:txBody>
      </p:sp>
      <p:sp>
        <p:nvSpPr>
          <p:cNvPr id="89" name="TextBox 88"/>
          <p:cNvSpPr txBox="1"/>
          <p:nvPr/>
        </p:nvSpPr>
        <p:spPr>
          <a:xfrm>
            <a:off x="4145567" y="3677175"/>
            <a:ext cx="1098704" cy="531737"/>
          </a:xfrm>
          <a:prstGeom prst="rect">
            <a:avLst/>
          </a:prstGeom>
          <a:noFill/>
        </p:spPr>
        <p:txBody>
          <a:bodyPr wrap="square" rtlCol="0">
            <a:spAutoFit/>
          </a:bodyPr>
          <a:lstStyle/>
          <a:p>
            <a:pPr defTabSz="914367"/>
            <a:r>
              <a:rPr lang="en-US" sz="1400" i="1">
                <a:solidFill>
                  <a:srgbClr val="353535"/>
                </a:solidFill>
                <a:latin typeface="Segoe UI Semilight"/>
              </a:rPr>
              <a:t>Success, </a:t>
            </a:r>
            <a:r>
              <a:rPr lang="en-US" sz="1400" i="1" err="1">
                <a:solidFill>
                  <a:srgbClr val="353535"/>
                </a:solidFill>
                <a:latin typeface="Segoe UI Semilight"/>
              </a:rPr>
              <a:t>params</a:t>
            </a:r>
            <a:endParaRPr lang="en-US" sz="1400" i="1">
              <a:solidFill>
                <a:srgbClr val="353535"/>
              </a:solidFill>
              <a:latin typeface="Segoe UI Semilight"/>
            </a:endParaRPr>
          </a:p>
        </p:txBody>
      </p:sp>
      <p:sp>
        <p:nvSpPr>
          <p:cNvPr id="90" name="TextBox 89"/>
          <p:cNvSpPr txBox="1"/>
          <p:nvPr/>
        </p:nvSpPr>
        <p:spPr>
          <a:xfrm>
            <a:off x="4132202" y="4669648"/>
            <a:ext cx="746880" cy="738664"/>
          </a:xfrm>
          <a:prstGeom prst="rect">
            <a:avLst/>
          </a:prstGeom>
          <a:noFill/>
        </p:spPr>
        <p:txBody>
          <a:bodyPr wrap="square" rtlCol="0">
            <a:spAutoFit/>
          </a:bodyPr>
          <a:lstStyle/>
          <a:p>
            <a:pPr defTabSz="914367"/>
            <a:r>
              <a:rPr lang="en-US" sz="1400" i="1">
                <a:solidFill>
                  <a:srgbClr val="353535"/>
                </a:solidFill>
                <a:latin typeface="Segoe UI Semilight"/>
              </a:rPr>
              <a:t>Error, </a:t>
            </a:r>
            <a:r>
              <a:rPr lang="en-US" sz="1400" i="1" err="1">
                <a:solidFill>
                  <a:srgbClr val="353535"/>
                </a:solidFill>
                <a:latin typeface="Segoe UI Semilight"/>
              </a:rPr>
              <a:t>params</a:t>
            </a:r>
            <a:endParaRPr lang="en-US" sz="1400" i="1">
              <a:solidFill>
                <a:srgbClr val="353535"/>
              </a:solidFill>
              <a:latin typeface="Segoe UI Semilight"/>
            </a:endParaRPr>
          </a:p>
        </p:txBody>
      </p:sp>
      <p:sp>
        <p:nvSpPr>
          <p:cNvPr id="91" name="TextBox 90"/>
          <p:cNvSpPr txBox="1"/>
          <p:nvPr/>
        </p:nvSpPr>
        <p:spPr>
          <a:xfrm>
            <a:off x="1677426" y="2911687"/>
            <a:ext cx="1515901" cy="312029"/>
          </a:xfrm>
          <a:prstGeom prst="rect">
            <a:avLst/>
          </a:prstGeom>
          <a:noFill/>
        </p:spPr>
        <p:txBody>
          <a:bodyPr wrap="square" rtlCol="0">
            <a:spAutoFit/>
          </a:bodyPr>
          <a:lstStyle/>
          <a:p>
            <a:pPr defTabSz="914367"/>
            <a:r>
              <a:rPr lang="en-US" sz="1400" i="1">
                <a:solidFill>
                  <a:srgbClr val="353535"/>
                </a:solidFill>
                <a:latin typeface="Segoe UI Semilight"/>
              </a:rPr>
              <a:t>My Pipeline 1</a:t>
            </a:r>
          </a:p>
        </p:txBody>
      </p:sp>
      <p:cxnSp>
        <p:nvCxnSpPr>
          <p:cNvPr id="92" name="Straight Arrow Connector 91"/>
          <p:cNvCxnSpPr/>
          <p:nvPr/>
        </p:nvCxnSpPr>
        <p:spPr>
          <a:xfrm flipV="1">
            <a:off x="6241030" y="5307239"/>
            <a:ext cx="657779" cy="2"/>
          </a:xfrm>
          <a:prstGeom prst="straightConnector1">
            <a:avLst/>
          </a:prstGeom>
          <a:ln w="25400">
            <a:solidFill>
              <a:srgbClr val="107C10"/>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a:xfrm>
            <a:off x="6875691" y="4937778"/>
            <a:ext cx="1150719" cy="738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b="1">
                <a:solidFill>
                  <a:srgbClr val="FFFFFF"/>
                </a:solidFill>
                <a:latin typeface="Segoe UI Semilight"/>
              </a:rPr>
              <a:t>…</a:t>
            </a:r>
            <a:endParaRPr lang="en-US" sz="1200">
              <a:solidFill>
                <a:srgbClr val="FFFFFF"/>
              </a:solidFill>
              <a:latin typeface="Segoe UI Semilight"/>
            </a:endParaRPr>
          </a:p>
        </p:txBody>
      </p:sp>
      <p:sp>
        <p:nvSpPr>
          <p:cNvPr id="94" name="Rectangle 93"/>
          <p:cNvSpPr/>
          <p:nvPr/>
        </p:nvSpPr>
        <p:spPr>
          <a:xfrm>
            <a:off x="9282442" y="3615848"/>
            <a:ext cx="2309845" cy="222787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FFFFFF"/>
              </a:solidFill>
              <a:latin typeface="Segoe UI Semilight"/>
            </a:endParaRPr>
          </a:p>
        </p:txBody>
      </p:sp>
      <p:cxnSp>
        <p:nvCxnSpPr>
          <p:cNvPr id="95" name="Straight Arrow Connector 94"/>
          <p:cNvCxnSpPr>
            <a:stCxn id="97" idx="3"/>
          </p:cNvCxnSpPr>
          <p:nvPr/>
        </p:nvCxnSpPr>
        <p:spPr>
          <a:xfrm>
            <a:off x="8263684" y="3954194"/>
            <a:ext cx="1045556" cy="775592"/>
          </a:xfrm>
          <a:prstGeom prst="straightConnector1">
            <a:avLst/>
          </a:prstGeom>
          <a:ln w="25400">
            <a:solidFill>
              <a:srgbClr val="107C10"/>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9235678" y="3322497"/>
            <a:ext cx="1515901" cy="312029"/>
          </a:xfrm>
          <a:prstGeom prst="rect">
            <a:avLst/>
          </a:prstGeom>
          <a:noFill/>
        </p:spPr>
        <p:txBody>
          <a:bodyPr wrap="square" rtlCol="0">
            <a:spAutoFit/>
          </a:bodyPr>
          <a:lstStyle/>
          <a:p>
            <a:pPr defTabSz="914367"/>
            <a:r>
              <a:rPr lang="en-US" sz="1400" i="1">
                <a:solidFill>
                  <a:srgbClr val="353535"/>
                </a:solidFill>
                <a:latin typeface="Segoe UI Semilight"/>
              </a:rPr>
              <a:t>My Pipeline 2</a:t>
            </a:r>
          </a:p>
        </p:txBody>
      </p:sp>
      <p:sp>
        <p:nvSpPr>
          <p:cNvPr id="97" name="Rectangle 96"/>
          <p:cNvSpPr/>
          <p:nvPr/>
        </p:nvSpPr>
        <p:spPr>
          <a:xfrm>
            <a:off x="6906311" y="3322497"/>
            <a:ext cx="1357373" cy="12633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67"/>
            <a:r>
              <a:rPr lang="en-US" sz="1400" b="1">
                <a:solidFill>
                  <a:srgbClr val="FFFFFF">
                    <a:lumMod val="50000"/>
                  </a:srgbClr>
                </a:solidFill>
                <a:latin typeface="Segoe UI Semilight"/>
              </a:rPr>
              <a:t>For Each…</a:t>
            </a:r>
            <a:endParaRPr lang="en-US" sz="1200">
              <a:solidFill>
                <a:srgbClr val="FFFFFF">
                  <a:lumMod val="50000"/>
                </a:srgbClr>
              </a:solidFill>
              <a:latin typeface="Segoe UI Semilight"/>
            </a:endParaRPr>
          </a:p>
        </p:txBody>
      </p:sp>
      <p:sp>
        <p:nvSpPr>
          <p:cNvPr id="98" name="Rectangle 97"/>
          <p:cNvSpPr/>
          <p:nvPr/>
        </p:nvSpPr>
        <p:spPr>
          <a:xfrm>
            <a:off x="7025292" y="4221867"/>
            <a:ext cx="1150719" cy="2948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b="1">
                <a:solidFill>
                  <a:srgbClr val="FFFFFF"/>
                </a:solidFill>
                <a:latin typeface="Segoe UI Semilight"/>
              </a:rPr>
              <a:t>Activity 4</a:t>
            </a:r>
            <a:endParaRPr lang="en-US" sz="1200">
              <a:solidFill>
                <a:srgbClr val="FFFFFF"/>
              </a:solidFill>
              <a:latin typeface="Segoe UI Semilight"/>
            </a:endParaRPr>
          </a:p>
        </p:txBody>
      </p:sp>
      <p:cxnSp>
        <p:nvCxnSpPr>
          <p:cNvPr id="99" name="Straight Arrow Connector 98"/>
          <p:cNvCxnSpPr>
            <a:stCxn id="86" idx="2"/>
            <a:endCxn id="98" idx="0"/>
          </p:cNvCxnSpPr>
          <p:nvPr/>
        </p:nvCxnSpPr>
        <p:spPr>
          <a:xfrm>
            <a:off x="7600651" y="3972029"/>
            <a:ext cx="0" cy="249839"/>
          </a:xfrm>
          <a:prstGeom prst="straightConnector1">
            <a:avLst/>
          </a:prstGeom>
          <a:ln w="25400">
            <a:solidFill>
              <a:srgbClr val="107C10"/>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1824272" y="3644412"/>
            <a:ext cx="1098704" cy="531737"/>
          </a:xfrm>
          <a:prstGeom prst="rect">
            <a:avLst/>
          </a:prstGeom>
          <a:noFill/>
        </p:spPr>
        <p:txBody>
          <a:bodyPr wrap="square" rtlCol="0">
            <a:spAutoFit/>
          </a:bodyPr>
          <a:lstStyle/>
          <a:p>
            <a:pPr defTabSz="914367"/>
            <a:r>
              <a:rPr lang="en-US" sz="1400" i="1">
                <a:solidFill>
                  <a:srgbClr val="353535"/>
                </a:solidFill>
                <a:latin typeface="Segoe UI Semilight"/>
              </a:rPr>
              <a:t>Success, </a:t>
            </a:r>
            <a:r>
              <a:rPr lang="en-US" sz="1400" i="1" err="1">
                <a:solidFill>
                  <a:srgbClr val="353535"/>
                </a:solidFill>
                <a:latin typeface="Segoe UI Semilight"/>
              </a:rPr>
              <a:t>params</a:t>
            </a:r>
            <a:endParaRPr lang="en-US" sz="1400" i="1">
              <a:solidFill>
                <a:srgbClr val="353535"/>
              </a:solidFill>
              <a:latin typeface="Segoe UI Semilight"/>
            </a:endParaRPr>
          </a:p>
        </p:txBody>
      </p:sp>
      <p:sp>
        <p:nvSpPr>
          <p:cNvPr id="25" name="Rectangle 24"/>
          <p:cNvSpPr/>
          <p:nvPr/>
        </p:nvSpPr>
        <p:spPr>
          <a:xfrm>
            <a:off x="262432" y="3477490"/>
            <a:ext cx="1216516" cy="1419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568" b="1">
                <a:solidFill>
                  <a:srgbClr val="FFFFFF"/>
                </a:solidFill>
                <a:latin typeface="Segoe UI Semilight"/>
              </a:rPr>
              <a:t>Trigger</a:t>
            </a:r>
          </a:p>
          <a:p>
            <a:pPr algn="ctr" defTabSz="914367"/>
            <a:endParaRPr lang="en-US" sz="1200" b="1">
              <a:solidFill>
                <a:srgbClr val="FFFFFF"/>
              </a:solidFill>
              <a:latin typeface="Segoe UI Semilight"/>
            </a:endParaRPr>
          </a:p>
          <a:p>
            <a:pPr defTabSz="914367"/>
            <a:endParaRPr lang="en-US" sz="1200">
              <a:solidFill>
                <a:srgbClr val="FFFFFF"/>
              </a:solidFill>
              <a:latin typeface="Segoe UI Semilight"/>
            </a:endParaRPr>
          </a:p>
          <a:p>
            <a:pPr defTabSz="914367"/>
            <a:r>
              <a:rPr lang="en-US" sz="1200">
                <a:solidFill>
                  <a:srgbClr val="FFFFFF"/>
                </a:solidFill>
                <a:latin typeface="Segoe UI Semilight"/>
              </a:rPr>
              <a:t>Event</a:t>
            </a:r>
          </a:p>
          <a:p>
            <a:pPr defTabSz="914367"/>
            <a:r>
              <a:rPr lang="en-US" sz="1200">
                <a:solidFill>
                  <a:srgbClr val="FFFFFF"/>
                </a:solidFill>
                <a:latin typeface="Segoe UI Semilight"/>
              </a:rPr>
              <a:t>Wall Clock</a:t>
            </a:r>
          </a:p>
          <a:p>
            <a:pPr defTabSz="914367"/>
            <a:r>
              <a:rPr lang="en-US" sz="1200">
                <a:solidFill>
                  <a:srgbClr val="FFFFFF"/>
                </a:solidFill>
                <a:latin typeface="Segoe UI Semilight"/>
              </a:rPr>
              <a:t>On Demand</a:t>
            </a:r>
          </a:p>
        </p:txBody>
      </p:sp>
      <p:sp>
        <p:nvSpPr>
          <p:cNvPr id="26" name="Rectangle 25"/>
          <p:cNvSpPr/>
          <p:nvPr/>
        </p:nvSpPr>
        <p:spPr>
          <a:xfrm>
            <a:off x="10030207" y="3728070"/>
            <a:ext cx="820050" cy="3996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078" b="1">
                <a:solidFill>
                  <a:srgbClr val="FFFFFF"/>
                </a:solidFill>
                <a:latin typeface="Segoe UI Semilight"/>
              </a:rPr>
              <a:t>Activity 1</a:t>
            </a:r>
            <a:endParaRPr lang="en-US" sz="1078">
              <a:solidFill>
                <a:srgbClr val="FFFFFF"/>
              </a:solidFill>
              <a:latin typeface="Segoe UI Semilight"/>
            </a:endParaRPr>
          </a:p>
        </p:txBody>
      </p:sp>
      <p:sp>
        <p:nvSpPr>
          <p:cNvPr id="27" name="Rectangle 26"/>
          <p:cNvSpPr/>
          <p:nvPr/>
        </p:nvSpPr>
        <p:spPr>
          <a:xfrm>
            <a:off x="10040738" y="4386284"/>
            <a:ext cx="820050" cy="3996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078" b="1">
                <a:solidFill>
                  <a:srgbClr val="FFFFFF"/>
                </a:solidFill>
                <a:latin typeface="Segoe UI Semilight"/>
              </a:rPr>
              <a:t>Activity 2</a:t>
            </a:r>
          </a:p>
        </p:txBody>
      </p:sp>
      <p:sp>
        <p:nvSpPr>
          <p:cNvPr id="30" name="Rectangle 29"/>
          <p:cNvSpPr/>
          <p:nvPr/>
        </p:nvSpPr>
        <p:spPr>
          <a:xfrm>
            <a:off x="10040738" y="5107433"/>
            <a:ext cx="820050" cy="3996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078" b="1">
                <a:solidFill>
                  <a:srgbClr val="FFFFFF"/>
                </a:solidFill>
                <a:latin typeface="Segoe UI Semilight"/>
              </a:rPr>
              <a:t>…</a:t>
            </a:r>
            <a:endParaRPr lang="en-US" sz="1029">
              <a:solidFill>
                <a:srgbClr val="FFFFFF"/>
              </a:solidFill>
              <a:latin typeface="Segoe UI Semilight"/>
            </a:endParaRPr>
          </a:p>
        </p:txBody>
      </p:sp>
      <p:cxnSp>
        <p:nvCxnSpPr>
          <p:cNvPr id="37" name="Straight Arrow Connector 36"/>
          <p:cNvCxnSpPr/>
          <p:nvPr/>
        </p:nvCxnSpPr>
        <p:spPr>
          <a:xfrm>
            <a:off x="10437365" y="4124997"/>
            <a:ext cx="0" cy="249839"/>
          </a:xfrm>
          <a:prstGeom prst="straightConnector1">
            <a:avLst/>
          </a:prstGeom>
          <a:ln w="25400">
            <a:solidFill>
              <a:srgbClr val="107C1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10464157" y="4819782"/>
            <a:ext cx="0" cy="249839"/>
          </a:xfrm>
          <a:prstGeom prst="straightConnector1">
            <a:avLst/>
          </a:prstGeom>
          <a:ln w="25400">
            <a:solidFill>
              <a:srgbClr val="107C1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0175795"/>
      </p:ext>
    </p:extLst>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Integration Runtime</a:t>
            </a:r>
          </a:p>
        </p:txBody>
      </p:sp>
    </p:spTree>
    <p:extLst>
      <p:ext uri="{BB962C8B-B14F-4D97-AF65-F5344CB8AC3E}">
        <p14:creationId xmlns:p14="http://schemas.microsoft.com/office/powerpoint/2010/main" val="1586257988"/>
      </p:ext>
    </p:extLst>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reeform 5">
            <a:extLst>
              <a:ext uri="{FF2B5EF4-FFF2-40B4-BE49-F238E27FC236}">
                <a16:creationId xmlns:a16="http://schemas.microsoft.com/office/drawing/2014/main" id="{358C9A89-C7F7-4C42-B62C-DC26CF09ECA0}"/>
              </a:ext>
            </a:extLst>
          </p:cNvPr>
          <p:cNvSpPr>
            <a:spLocks noChangeAspect="1"/>
          </p:cNvSpPr>
          <p:nvPr/>
        </p:nvSpPr>
        <p:spPr bwMode="black">
          <a:xfrm>
            <a:off x="4750679" y="4125438"/>
            <a:ext cx="947169" cy="576559"/>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00B0F0"/>
          </a:solidFill>
          <a:ln w="19050">
            <a:noFill/>
          </a:ln>
        </p:spPr>
        <p:txBody>
          <a:bodyPr vert="horz" wrap="square" lIns="124311" tIns="62157" rIns="124311" bIns="62157" numCol="1" anchor="t" anchorCtr="0" compatLnSpc="1">
            <a:prstTxWarp prst="textNoShape">
              <a:avLst/>
            </a:prstTxWarp>
          </a:bodyPr>
          <a:lstStyle/>
          <a:p>
            <a:pPr defTabSz="621477">
              <a:defRPr/>
            </a:pPr>
            <a:endParaRPr lang="en-US" sz="2448" kern="0">
              <a:solidFill>
                <a:srgbClr val="404040"/>
              </a:solidFill>
              <a:latin typeface="Segoe UI"/>
            </a:endParaRPr>
          </a:p>
        </p:txBody>
      </p:sp>
      <p:sp>
        <p:nvSpPr>
          <p:cNvPr id="31" name="Rectangle 30">
            <a:extLst>
              <a:ext uri="{FF2B5EF4-FFF2-40B4-BE49-F238E27FC236}">
                <a16:creationId xmlns:a16="http://schemas.microsoft.com/office/drawing/2014/main" id="{291AFDEC-A03D-447C-A77F-416B070CA50A}"/>
              </a:ext>
            </a:extLst>
          </p:cNvPr>
          <p:cNvSpPr/>
          <p:nvPr/>
        </p:nvSpPr>
        <p:spPr>
          <a:xfrm>
            <a:off x="89813" y="57827"/>
            <a:ext cx="11915040" cy="657331"/>
          </a:xfrm>
          <a:prstGeom prst="rect">
            <a:avLst/>
          </a:prstGeom>
        </p:spPr>
        <p:txBody>
          <a:bodyPr wrap="square">
            <a:spAutoFit/>
          </a:bodyPr>
          <a:lstStyle/>
          <a:p>
            <a:pPr defTabSz="914049">
              <a:defRPr/>
            </a:pPr>
            <a:r>
              <a:rPr lang="en-US" sz="3600" b="1">
                <a:solidFill>
                  <a:srgbClr val="5B9BD5">
                    <a:lumMod val="75000"/>
                  </a:srgbClr>
                </a:solidFill>
                <a:latin typeface="Calibri Light" panose="020F0302020204030204"/>
              </a:rPr>
              <a:t>ADF Integration Runtime (IR)</a:t>
            </a:r>
          </a:p>
        </p:txBody>
      </p:sp>
      <p:sp>
        <p:nvSpPr>
          <p:cNvPr id="68" name="Rectangle 67">
            <a:extLst>
              <a:ext uri="{FF2B5EF4-FFF2-40B4-BE49-F238E27FC236}">
                <a16:creationId xmlns:a16="http://schemas.microsoft.com/office/drawing/2014/main" id="{3863DEE9-0911-4707-895E-902DCE9D1305}"/>
              </a:ext>
            </a:extLst>
          </p:cNvPr>
          <p:cNvSpPr/>
          <p:nvPr/>
        </p:nvSpPr>
        <p:spPr>
          <a:xfrm>
            <a:off x="6426635" y="1155059"/>
            <a:ext cx="5496007" cy="3356918"/>
          </a:xfrm>
          <a:prstGeom prst="rect">
            <a:avLst/>
          </a:prstGeom>
        </p:spPr>
        <p:txBody>
          <a:bodyPr wrap="square">
            <a:spAutoFit/>
          </a:bodyPr>
          <a:lstStyle/>
          <a:p>
            <a:pPr marL="285640" indent="-285640" defTabSz="914192">
              <a:buFont typeface="Wingdings" panose="05000000000000000000" pitchFamily="2" charset="2"/>
              <a:buChar char="§"/>
            </a:pPr>
            <a:r>
              <a:rPr lang="en-US" sz="1600">
                <a:solidFill>
                  <a:srgbClr val="353535"/>
                </a:solidFill>
                <a:latin typeface="Segoe UI Semilight"/>
              </a:rPr>
              <a:t>ADF compute environment with multiple capabilities:</a:t>
            </a:r>
          </a:p>
          <a:p>
            <a:pPr marL="742665" lvl="1" indent="-285640" defTabSz="914192">
              <a:buFontTx/>
              <a:buChar char="-"/>
            </a:pPr>
            <a:r>
              <a:rPr lang="en-US" sz="1600">
                <a:solidFill>
                  <a:srgbClr val="353535"/>
                </a:solidFill>
                <a:latin typeface="Segoe UI Semilight"/>
              </a:rPr>
              <a:t>Activity dispatch &amp; monitoring</a:t>
            </a:r>
          </a:p>
          <a:p>
            <a:pPr marL="742665" lvl="1" indent="-285640" defTabSz="914192">
              <a:buFontTx/>
              <a:buChar char="-"/>
            </a:pPr>
            <a:r>
              <a:rPr lang="en-US" sz="1600">
                <a:solidFill>
                  <a:srgbClr val="353535"/>
                </a:solidFill>
                <a:latin typeface="Segoe UI Semilight"/>
              </a:rPr>
              <a:t>Data movement</a:t>
            </a:r>
          </a:p>
          <a:p>
            <a:pPr marL="742665" lvl="1" indent="-285640" defTabSz="914192">
              <a:buFontTx/>
              <a:buChar char="-"/>
            </a:pPr>
            <a:r>
              <a:rPr lang="en-US" sz="1600">
                <a:solidFill>
                  <a:srgbClr val="353535"/>
                </a:solidFill>
                <a:latin typeface="Segoe UI Semilight"/>
              </a:rPr>
              <a:t>SSIS package execution</a:t>
            </a:r>
          </a:p>
          <a:p>
            <a:pPr marL="285640" indent="-285640" defTabSz="914192">
              <a:buFont typeface="Wingdings" panose="05000000000000000000" pitchFamily="2" charset="2"/>
              <a:buChar char="§"/>
            </a:pPr>
            <a:r>
              <a:rPr lang="en-US" sz="1600">
                <a:solidFill>
                  <a:srgbClr val="353535"/>
                </a:solidFill>
                <a:latin typeface="Segoe UI Semilight"/>
              </a:rPr>
              <a:t>To integrate data flow and control flow across the enterprises’ hybrid cloud, customer can instantiate multiple IR instances for different network environments:</a:t>
            </a:r>
          </a:p>
          <a:p>
            <a:pPr marL="742665" lvl="1" indent="-285640" defTabSz="914192">
              <a:buFontTx/>
              <a:buChar char="-"/>
            </a:pPr>
            <a:r>
              <a:rPr lang="en-US" sz="1600">
                <a:solidFill>
                  <a:srgbClr val="353535"/>
                </a:solidFill>
                <a:latin typeface="Segoe UI Semilight"/>
              </a:rPr>
              <a:t>On premises (similar to DMG in ADF V1)</a:t>
            </a:r>
          </a:p>
          <a:p>
            <a:pPr marL="742665" lvl="1" indent="-285640" defTabSz="914192">
              <a:buFontTx/>
              <a:buChar char="-"/>
            </a:pPr>
            <a:r>
              <a:rPr lang="en-US" sz="1600">
                <a:solidFill>
                  <a:srgbClr val="353535"/>
                </a:solidFill>
                <a:latin typeface="Segoe UI Semilight"/>
              </a:rPr>
              <a:t>In public cloud</a:t>
            </a:r>
          </a:p>
          <a:p>
            <a:pPr marL="742665" lvl="1" indent="-285640" defTabSz="914192">
              <a:buFontTx/>
              <a:buChar char="-"/>
            </a:pPr>
            <a:r>
              <a:rPr lang="en-US" sz="1600">
                <a:solidFill>
                  <a:srgbClr val="353535"/>
                </a:solidFill>
                <a:latin typeface="Segoe UI Semilight"/>
              </a:rPr>
              <a:t>Inside </a:t>
            </a:r>
            <a:r>
              <a:rPr lang="en-US" sz="1600" err="1">
                <a:solidFill>
                  <a:srgbClr val="353535"/>
                </a:solidFill>
                <a:latin typeface="Segoe UI Semilight"/>
              </a:rPr>
              <a:t>VNet</a:t>
            </a:r>
            <a:endParaRPr lang="en-US" sz="1600">
              <a:solidFill>
                <a:srgbClr val="353535"/>
              </a:solidFill>
              <a:latin typeface="Segoe UI Semilight"/>
            </a:endParaRPr>
          </a:p>
          <a:p>
            <a:pPr marL="285640" indent="-285640" defTabSz="914192">
              <a:buFont typeface="Wingdings" panose="05000000000000000000" pitchFamily="2" charset="2"/>
              <a:buChar char="§"/>
            </a:pPr>
            <a:r>
              <a:rPr lang="en-US" sz="1600">
                <a:solidFill>
                  <a:srgbClr val="353535"/>
                </a:solidFill>
                <a:latin typeface="Segoe UI Semilight"/>
              </a:rPr>
              <a:t>Bring a consistent provision and monitoring experience across the network environments</a:t>
            </a:r>
          </a:p>
          <a:p>
            <a:pPr marL="1199689" lvl="2" indent="-285640" defTabSz="914192">
              <a:buFontTx/>
              <a:buChar char="-"/>
            </a:pPr>
            <a:endParaRPr lang="en-US" sz="1600">
              <a:solidFill>
                <a:srgbClr val="353535"/>
              </a:solidFill>
              <a:latin typeface="Segoe UI Semilight"/>
            </a:endParaRPr>
          </a:p>
        </p:txBody>
      </p:sp>
      <p:sp>
        <p:nvSpPr>
          <p:cNvPr id="9" name="Rectangle 8">
            <a:extLst>
              <a:ext uri="{FF2B5EF4-FFF2-40B4-BE49-F238E27FC236}">
                <a16:creationId xmlns:a16="http://schemas.microsoft.com/office/drawing/2014/main" id="{96160F4A-684E-4781-95EE-93755463B21E}"/>
              </a:ext>
            </a:extLst>
          </p:cNvPr>
          <p:cNvSpPr/>
          <p:nvPr/>
        </p:nvSpPr>
        <p:spPr>
          <a:xfrm>
            <a:off x="1323364" y="1305243"/>
            <a:ext cx="2994277" cy="640468"/>
          </a:xfrm>
          <a:prstGeom prst="rect">
            <a:avLst/>
          </a:prstGeom>
          <a:solidFill>
            <a:schemeClr val="bg1">
              <a:lumMod val="95000"/>
              <a:alpha val="7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a:solidFill>
                <a:srgbClr val="FFFFFF"/>
              </a:solidFill>
              <a:latin typeface="Segoe UI Semilight"/>
            </a:endParaRPr>
          </a:p>
        </p:txBody>
      </p:sp>
      <p:sp>
        <p:nvSpPr>
          <p:cNvPr id="10" name="Rectangle 9">
            <a:extLst>
              <a:ext uri="{FF2B5EF4-FFF2-40B4-BE49-F238E27FC236}">
                <a16:creationId xmlns:a16="http://schemas.microsoft.com/office/drawing/2014/main" id="{0523F87A-8877-489D-BCD8-74CC7D74F709}"/>
              </a:ext>
            </a:extLst>
          </p:cNvPr>
          <p:cNvSpPr/>
          <p:nvPr/>
        </p:nvSpPr>
        <p:spPr>
          <a:xfrm>
            <a:off x="2112993" y="1471632"/>
            <a:ext cx="2133314" cy="311985"/>
          </a:xfrm>
          <a:prstGeom prst="rect">
            <a:avLst/>
          </a:prstGeom>
        </p:spPr>
        <p:txBody>
          <a:bodyPr wrap="none">
            <a:spAutoFit/>
          </a:bodyPr>
          <a:lstStyle/>
          <a:p>
            <a:pPr algn="ctr" defTabSz="1267430">
              <a:defRPr/>
            </a:pPr>
            <a:r>
              <a:rPr lang="en-US" sz="1400" kern="0">
                <a:solidFill>
                  <a:srgbClr val="404040">
                    <a:lumMod val="75000"/>
                  </a:srgbClr>
                </a:solidFill>
                <a:latin typeface="Segoe UI Semilight"/>
                <a:ea typeface="Segoe UI" pitchFamily="34" charset="0"/>
                <a:cs typeface="Segoe UI" pitchFamily="34" charset="0"/>
              </a:rPr>
              <a:t>Portal Application &amp; SDK</a:t>
            </a:r>
          </a:p>
        </p:txBody>
      </p:sp>
      <p:sp>
        <p:nvSpPr>
          <p:cNvPr id="12" name="Rectangle 11">
            <a:extLst>
              <a:ext uri="{FF2B5EF4-FFF2-40B4-BE49-F238E27FC236}">
                <a16:creationId xmlns:a16="http://schemas.microsoft.com/office/drawing/2014/main" id="{4DF81062-8676-4071-8AFB-168E71B29659}"/>
              </a:ext>
            </a:extLst>
          </p:cNvPr>
          <p:cNvSpPr/>
          <p:nvPr/>
        </p:nvSpPr>
        <p:spPr>
          <a:xfrm>
            <a:off x="1323364" y="2339949"/>
            <a:ext cx="2994277" cy="640468"/>
          </a:xfrm>
          <a:prstGeom prst="rect">
            <a:avLst/>
          </a:prstGeom>
          <a:solidFill>
            <a:schemeClr val="bg1">
              <a:lumMod val="95000"/>
              <a:alpha val="7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a:solidFill>
                <a:srgbClr val="FFFFFF"/>
              </a:solidFill>
              <a:latin typeface="Segoe UI Semilight"/>
            </a:endParaRPr>
          </a:p>
        </p:txBody>
      </p:sp>
      <p:sp>
        <p:nvSpPr>
          <p:cNvPr id="13" name="Rectangle 12">
            <a:extLst>
              <a:ext uri="{FF2B5EF4-FFF2-40B4-BE49-F238E27FC236}">
                <a16:creationId xmlns:a16="http://schemas.microsoft.com/office/drawing/2014/main" id="{E52B481A-D23D-487A-B56D-85CFB0C7EB6C}"/>
              </a:ext>
            </a:extLst>
          </p:cNvPr>
          <p:cNvSpPr/>
          <p:nvPr/>
        </p:nvSpPr>
        <p:spPr>
          <a:xfrm>
            <a:off x="2036873" y="2506338"/>
            <a:ext cx="2285554" cy="311985"/>
          </a:xfrm>
          <a:prstGeom prst="rect">
            <a:avLst/>
          </a:prstGeom>
        </p:spPr>
        <p:txBody>
          <a:bodyPr wrap="none">
            <a:spAutoFit/>
          </a:bodyPr>
          <a:lstStyle/>
          <a:p>
            <a:pPr algn="ctr" defTabSz="1267430">
              <a:defRPr/>
            </a:pPr>
            <a:r>
              <a:rPr lang="en-US" sz="1400" kern="0">
                <a:solidFill>
                  <a:srgbClr val="404040">
                    <a:lumMod val="75000"/>
                  </a:srgbClr>
                </a:solidFill>
                <a:latin typeface="Segoe UI Semilight"/>
                <a:ea typeface="Segoe UI" pitchFamily="34" charset="0"/>
                <a:cs typeface="Segoe UI" pitchFamily="34" charset="0"/>
              </a:rPr>
              <a:t>Azure Data Factory Service</a:t>
            </a:r>
          </a:p>
        </p:txBody>
      </p:sp>
      <p:pic>
        <p:nvPicPr>
          <p:cNvPr id="14" name="Picture 13">
            <a:extLst>
              <a:ext uri="{FF2B5EF4-FFF2-40B4-BE49-F238E27FC236}">
                <a16:creationId xmlns:a16="http://schemas.microsoft.com/office/drawing/2014/main" id="{9D314EF9-6FBE-4E11-B2CA-66395109A4B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58962" y="2436738"/>
            <a:ext cx="851218" cy="446891"/>
          </a:xfrm>
          <a:prstGeom prst="rect">
            <a:avLst/>
          </a:prstGeom>
        </p:spPr>
      </p:pic>
      <p:pic>
        <p:nvPicPr>
          <p:cNvPr id="25" name="Picture 24">
            <a:extLst>
              <a:ext uri="{FF2B5EF4-FFF2-40B4-BE49-F238E27FC236}">
                <a16:creationId xmlns:a16="http://schemas.microsoft.com/office/drawing/2014/main" id="{DDAA6E02-CE19-4D1B-9D88-EA71B77EF42D}"/>
              </a:ext>
            </a:extLst>
          </p:cNvPr>
          <p:cNvPicPr>
            <a:picLocks noChangeAspect="1"/>
          </p:cNvPicPr>
          <p:nvPr/>
        </p:nvPicPr>
        <p:blipFill>
          <a:blip r:embed="rId4"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170210" y="4147029"/>
            <a:ext cx="516762" cy="640570"/>
          </a:xfrm>
          <a:prstGeom prst="rect">
            <a:avLst/>
          </a:prstGeom>
          <a:solidFill>
            <a:schemeClr val="bg1"/>
          </a:solidFill>
        </p:spPr>
      </p:pic>
      <p:sp>
        <p:nvSpPr>
          <p:cNvPr id="28" name="TextBox 27">
            <a:extLst>
              <a:ext uri="{FF2B5EF4-FFF2-40B4-BE49-F238E27FC236}">
                <a16:creationId xmlns:a16="http://schemas.microsoft.com/office/drawing/2014/main" id="{B7861246-DA18-41B1-8658-2A778C70E59E}"/>
              </a:ext>
            </a:extLst>
          </p:cNvPr>
          <p:cNvSpPr txBox="1"/>
          <p:nvPr/>
        </p:nvSpPr>
        <p:spPr>
          <a:xfrm>
            <a:off x="700332" y="4701997"/>
            <a:ext cx="1729987" cy="565359"/>
          </a:xfrm>
          <a:prstGeom prst="rect">
            <a:avLst/>
          </a:prstGeom>
          <a:noFill/>
        </p:spPr>
        <p:txBody>
          <a:bodyPr wrap="square" rtlCol="0">
            <a:spAutoFit/>
          </a:bodyPr>
          <a:lstStyle/>
          <a:p>
            <a:pPr algn="ctr" defTabSz="914192"/>
            <a:r>
              <a:rPr lang="en-US" sz="1028" b="1">
                <a:solidFill>
                  <a:srgbClr val="353535"/>
                </a:solidFill>
                <a:latin typeface="Calibri" panose="020F0502020204030204" pitchFamily="34" charset="0"/>
                <a:cs typeface="Calibri" panose="020F0502020204030204" pitchFamily="34" charset="0"/>
              </a:rPr>
              <a:t>Data Movement &amp; Activity Dispatch on-</a:t>
            </a:r>
            <a:r>
              <a:rPr lang="en-US" sz="1028" b="1" err="1">
                <a:solidFill>
                  <a:srgbClr val="353535"/>
                </a:solidFill>
                <a:latin typeface="Calibri" panose="020F0502020204030204" pitchFamily="34" charset="0"/>
                <a:cs typeface="Calibri" panose="020F0502020204030204" pitchFamily="34" charset="0"/>
              </a:rPr>
              <a:t>prem</a:t>
            </a:r>
            <a:r>
              <a:rPr lang="en-US" sz="1028" b="1">
                <a:solidFill>
                  <a:srgbClr val="353535"/>
                </a:solidFill>
                <a:latin typeface="Calibri" panose="020F0502020204030204" pitchFamily="34" charset="0"/>
                <a:cs typeface="Calibri" panose="020F0502020204030204" pitchFamily="34" charset="0"/>
              </a:rPr>
              <a:t>, Cloud, VNET</a:t>
            </a:r>
          </a:p>
        </p:txBody>
      </p:sp>
      <p:sp>
        <p:nvSpPr>
          <p:cNvPr id="32" name="TextBox 31">
            <a:extLst>
              <a:ext uri="{FF2B5EF4-FFF2-40B4-BE49-F238E27FC236}">
                <a16:creationId xmlns:a16="http://schemas.microsoft.com/office/drawing/2014/main" id="{3C95FE36-1848-4DB1-8F00-CC245D819B00}"/>
              </a:ext>
            </a:extLst>
          </p:cNvPr>
          <p:cNvSpPr txBox="1"/>
          <p:nvPr/>
        </p:nvSpPr>
        <p:spPr>
          <a:xfrm>
            <a:off x="3092541" y="4677369"/>
            <a:ext cx="1742832" cy="723641"/>
          </a:xfrm>
          <a:prstGeom prst="rect">
            <a:avLst/>
          </a:prstGeom>
          <a:noFill/>
        </p:spPr>
        <p:txBody>
          <a:bodyPr wrap="square" rtlCol="0">
            <a:spAutoFit/>
          </a:bodyPr>
          <a:lstStyle/>
          <a:p>
            <a:pPr algn="ctr" defTabSz="1242699">
              <a:defRPr/>
            </a:pPr>
            <a:r>
              <a:rPr lang="en-US" sz="1028" b="1">
                <a:solidFill>
                  <a:prstClr val="black">
                    <a:lumMod val="75000"/>
                  </a:prstClr>
                </a:solidFill>
                <a:latin typeface="Calibri" panose="020F0502020204030204"/>
                <a:ea typeface="Segoe UI" pitchFamily="34" charset="0"/>
                <a:cs typeface="Segoe UI" pitchFamily="34" charset="0"/>
              </a:rPr>
              <a:t>Data Movement &amp; Activity Dispatch In Azure Public Network, SSIS</a:t>
            </a:r>
          </a:p>
          <a:p>
            <a:pPr algn="ctr" defTabSz="1242699">
              <a:defRPr/>
            </a:pPr>
            <a:r>
              <a:rPr lang="en-US" sz="1028" b="1" i="1">
                <a:solidFill>
                  <a:prstClr val="black">
                    <a:lumMod val="75000"/>
                  </a:prstClr>
                </a:solidFill>
                <a:latin typeface="Calibri" panose="020F0502020204030204"/>
                <a:ea typeface="Segoe UI" pitchFamily="34" charset="0"/>
                <a:cs typeface="Segoe UI" pitchFamily="34" charset="0"/>
              </a:rPr>
              <a:t>VNET coming soon</a:t>
            </a:r>
          </a:p>
        </p:txBody>
      </p:sp>
      <p:sp>
        <p:nvSpPr>
          <p:cNvPr id="34" name="Rectangle: Rounded Corners 33">
            <a:extLst>
              <a:ext uri="{FF2B5EF4-FFF2-40B4-BE49-F238E27FC236}">
                <a16:creationId xmlns:a16="http://schemas.microsoft.com/office/drawing/2014/main" id="{B0FE9F72-9968-4E50-B605-204B0333933F}"/>
              </a:ext>
            </a:extLst>
          </p:cNvPr>
          <p:cNvSpPr/>
          <p:nvPr/>
        </p:nvSpPr>
        <p:spPr>
          <a:xfrm>
            <a:off x="848744" y="4223668"/>
            <a:ext cx="1433162" cy="478329"/>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r>
              <a:rPr lang="en-US" sz="1400" b="1">
                <a:solidFill>
                  <a:srgbClr val="FFFFFF"/>
                </a:solidFill>
                <a:latin typeface="Segoe UI Semilight"/>
              </a:rPr>
              <a:t>Self-Hosted IR</a:t>
            </a:r>
          </a:p>
        </p:txBody>
      </p:sp>
      <p:cxnSp>
        <p:nvCxnSpPr>
          <p:cNvPr id="36" name="Straight Arrow Connector 35">
            <a:extLst>
              <a:ext uri="{FF2B5EF4-FFF2-40B4-BE49-F238E27FC236}">
                <a16:creationId xmlns:a16="http://schemas.microsoft.com/office/drawing/2014/main" id="{808B6FD2-E36D-4431-8DEC-FB7E0A207F4B}"/>
              </a:ext>
            </a:extLst>
          </p:cNvPr>
          <p:cNvCxnSpPr>
            <a:cxnSpLocks/>
            <a:stCxn id="9" idx="2"/>
            <a:endCxn id="12" idx="0"/>
          </p:cNvCxnSpPr>
          <p:nvPr/>
        </p:nvCxnSpPr>
        <p:spPr>
          <a:xfrm>
            <a:off x="2820502" y="1945711"/>
            <a:ext cx="0" cy="394240"/>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DE9A045C-373D-4D14-B7BA-0B6380CCC546}"/>
              </a:ext>
            </a:extLst>
          </p:cNvPr>
          <p:cNvSpPr/>
          <p:nvPr/>
        </p:nvSpPr>
        <p:spPr>
          <a:xfrm>
            <a:off x="3434892" y="4203570"/>
            <a:ext cx="1173998" cy="478329"/>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r>
              <a:rPr lang="en-US" sz="1400" b="1">
                <a:solidFill>
                  <a:srgbClr val="FFFFFF"/>
                </a:solidFill>
                <a:latin typeface="Segoe UI Semilight"/>
              </a:rPr>
              <a:t>Azure IR</a:t>
            </a:r>
          </a:p>
        </p:txBody>
      </p:sp>
      <p:cxnSp>
        <p:nvCxnSpPr>
          <p:cNvPr id="40" name="Straight Arrow Connector 39">
            <a:extLst>
              <a:ext uri="{FF2B5EF4-FFF2-40B4-BE49-F238E27FC236}">
                <a16:creationId xmlns:a16="http://schemas.microsoft.com/office/drawing/2014/main" id="{7A2A39C2-6451-46C2-8A07-D6EDC17E8A9B}"/>
              </a:ext>
            </a:extLst>
          </p:cNvPr>
          <p:cNvCxnSpPr>
            <a:cxnSpLocks/>
            <a:stCxn id="12" idx="2"/>
            <a:endCxn id="34" idx="0"/>
          </p:cNvCxnSpPr>
          <p:nvPr/>
        </p:nvCxnSpPr>
        <p:spPr>
          <a:xfrm flipH="1">
            <a:off x="1565326" y="2980417"/>
            <a:ext cx="1255177" cy="1243250"/>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BBD2F52-3213-409A-91BB-766791E3FEF0}"/>
              </a:ext>
            </a:extLst>
          </p:cNvPr>
          <p:cNvCxnSpPr>
            <a:cxnSpLocks/>
            <a:stCxn id="12" idx="2"/>
            <a:endCxn id="37" idx="0"/>
          </p:cNvCxnSpPr>
          <p:nvPr/>
        </p:nvCxnSpPr>
        <p:spPr>
          <a:xfrm>
            <a:off x="2820503" y="2980418"/>
            <a:ext cx="1201389" cy="1223152"/>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6892CAB-8A5B-4611-91E5-F02725B98A1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435008" y="1388932"/>
            <a:ext cx="499126" cy="473091"/>
          </a:xfrm>
          <a:prstGeom prst="rect">
            <a:avLst/>
          </a:prstGeom>
        </p:spPr>
      </p:pic>
    </p:spTree>
    <p:extLst>
      <p:ext uri="{BB962C8B-B14F-4D97-AF65-F5344CB8AC3E}">
        <p14:creationId xmlns:p14="http://schemas.microsoft.com/office/powerpoint/2010/main" val="298846842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8">
                                            <p:txEl>
                                              <p:pRg st="0" end="0"/>
                                            </p:txEl>
                                          </p:spTgt>
                                        </p:tgtEl>
                                        <p:attrNameLst>
                                          <p:attrName>style.visibility</p:attrName>
                                        </p:attrNameLst>
                                      </p:cBhvr>
                                      <p:to>
                                        <p:strVal val="visible"/>
                                      </p:to>
                                    </p:set>
                                    <p:animEffect transition="in" filter="fade">
                                      <p:cBhvr>
                                        <p:cTn id="7" dur="1000"/>
                                        <p:tgtEl>
                                          <p:spTgt spid="68">
                                            <p:txEl>
                                              <p:pRg st="0" end="0"/>
                                            </p:txEl>
                                          </p:spTgt>
                                        </p:tgtEl>
                                      </p:cBhvr>
                                    </p:animEffect>
                                    <p:anim calcmode="lin" valueType="num">
                                      <p:cBhvr>
                                        <p:cTn id="8" dur="1000" fill="hold"/>
                                        <p:tgtEl>
                                          <p:spTgt spid="6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8">
                                            <p:txEl>
                                              <p:pRg st="1" end="1"/>
                                            </p:txEl>
                                          </p:spTgt>
                                        </p:tgtEl>
                                        <p:attrNameLst>
                                          <p:attrName>style.visibility</p:attrName>
                                        </p:attrNameLst>
                                      </p:cBhvr>
                                      <p:to>
                                        <p:strVal val="visible"/>
                                      </p:to>
                                    </p:set>
                                    <p:animEffect transition="in" filter="fade">
                                      <p:cBhvr>
                                        <p:cTn id="12" dur="1000"/>
                                        <p:tgtEl>
                                          <p:spTgt spid="68">
                                            <p:txEl>
                                              <p:pRg st="1" end="1"/>
                                            </p:txEl>
                                          </p:spTgt>
                                        </p:tgtEl>
                                      </p:cBhvr>
                                    </p:animEffect>
                                    <p:anim calcmode="lin" valueType="num">
                                      <p:cBhvr>
                                        <p:cTn id="13" dur="1000" fill="hold"/>
                                        <p:tgtEl>
                                          <p:spTgt spid="68">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8">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8">
                                            <p:txEl>
                                              <p:pRg st="2" end="2"/>
                                            </p:txEl>
                                          </p:spTgt>
                                        </p:tgtEl>
                                        <p:attrNameLst>
                                          <p:attrName>style.visibility</p:attrName>
                                        </p:attrNameLst>
                                      </p:cBhvr>
                                      <p:to>
                                        <p:strVal val="visible"/>
                                      </p:to>
                                    </p:set>
                                    <p:animEffect transition="in" filter="fade">
                                      <p:cBhvr>
                                        <p:cTn id="17" dur="1000"/>
                                        <p:tgtEl>
                                          <p:spTgt spid="68">
                                            <p:txEl>
                                              <p:pRg st="2" end="2"/>
                                            </p:txEl>
                                          </p:spTgt>
                                        </p:tgtEl>
                                      </p:cBhvr>
                                    </p:animEffect>
                                    <p:anim calcmode="lin" valueType="num">
                                      <p:cBhvr>
                                        <p:cTn id="18" dur="1000" fill="hold"/>
                                        <p:tgtEl>
                                          <p:spTgt spid="68">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68">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8">
                                            <p:txEl>
                                              <p:pRg st="3" end="3"/>
                                            </p:txEl>
                                          </p:spTgt>
                                        </p:tgtEl>
                                        <p:attrNameLst>
                                          <p:attrName>style.visibility</p:attrName>
                                        </p:attrNameLst>
                                      </p:cBhvr>
                                      <p:to>
                                        <p:strVal val="visible"/>
                                      </p:to>
                                    </p:set>
                                    <p:animEffect transition="in" filter="fade">
                                      <p:cBhvr>
                                        <p:cTn id="22" dur="1000"/>
                                        <p:tgtEl>
                                          <p:spTgt spid="68">
                                            <p:txEl>
                                              <p:pRg st="3" end="3"/>
                                            </p:txEl>
                                          </p:spTgt>
                                        </p:tgtEl>
                                      </p:cBhvr>
                                    </p:animEffect>
                                    <p:anim calcmode="lin" valueType="num">
                                      <p:cBhvr>
                                        <p:cTn id="23" dur="1000" fill="hold"/>
                                        <p:tgtEl>
                                          <p:spTgt spid="68">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6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68">
                                            <p:txEl>
                                              <p:pRg st="4" end="4"/>
                                            </p:txEl>
                                          </p:spTgt>
                                        </p:tgtEl>
                                        <p:attrNameLst>
                                          <p:attrName>style.visibility</p:attrName>
                                        </p:attrNameLst>
                                      </p:cBhvr>
                                      <p:to>
                                        <p:strVal val="visible"/>
                                      </p:to>
                                    </p:set>
                                    <p:animEffect transition="in" filter="fade">
                                      <p:cBhvr>
                                        <p:cTn id="29" dur="1000"/>
                                        <p:tgtEl>
                                          <p:spTgt spid="68">
                                            <p:txEl>
                                              <p:pRg st="4" end="4"/>
                                            </p:txEl>
                                          </p:spTgt>
                                        </p:tgtEl>
                                      </p:cBhvr>
                                    </p:animEffect>
                                    <p:anim calcmode="lin" valueType="num">
                                      <p:cBhvr>
                                        <p:cTn id="30" dur="1000" fill="hold"/>
                                        <p:tgtEl>
                                          <p:spTgt spid="68">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68">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68">
                                            <p:txEl>
                                              <p:pRg st="5" end="5"/>
                                            </p:txEl>
                                          </p:spTgt>
                                        </p:tgtEl>
                                        <p:attrNameLst>
                                          <p:attrName>style.visibility</p:attrName>
                                        </p:attrNameLst>
                                      </p:cBhvr>
                                      <p:to>
                                        <p:strVal val="visible"/>
                                      </p:to>
                                    </p:set>
                                    <p:animEffect transition="in" filter="fade">
                                      <p:cBhvr>
                                        <p:cTn id="34" dur="1000"/>
                                        <p:tgtEl>
                                          <p:spTgt spid="68">
                                            <p:txEl>
                                              <p:pRg st="5" end="5"/>
                                            </p:txEl>
                                          </p:spTgt>
                                        </p:tgtEl>
                                      </p:cBhvr>
                                    </p:animEffect>
                                    <p:anim calcmode="lin" valueType="num">
                                      <p:cBhvr>
                                        <p:cTn id="35" dur="1000" fill="hold"/>
                                        <p:tgtEl>
                                          <p:spTgt spid="68">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68">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68">
                                            <p:txEl>
                                              <p:pRg st="6" end="6"/>
                                            </p:txEl>
                                          </p:spTgt>
                                        </p:tgtEl>
                                        <p:attrNameLst>
                                          <p:attrName>style.visibility</p:attrName>
                                        </p:attrNameLst>
                                      </p:cBhvr>
                                      <p:to>
                                        <p:strVal val="visible"/>
                                      </p:to>
                                    </p:set>
                                    <p:animEffect transition="in" filter="fade">
                                      <p:cBhvr>
                                        <p:cTn id="39" dur="1000"/>
                                        <p:tgtEl>
                                          <p:spTgt spid="68">
                                            <p:txEl>
                                              <p:pRg st="6" end="6"/>
                                            </p:txEl>
                                          </p:spTgt>
                                        </p:tgtEl>
                                      </p:cBhvr>
                                    </p:animEffect>
                                    <p:anim calcmode="lin" valueType="num">
                                      <p:cBhvr>
                                        <p:cTn id="40" dur="1000" fill="hold"/>
                                        <p:tgtEl>
                                          <p:spTgt spid="68">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68">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68">
                                            <p:txEl>
                                              <p:pRg st="7" end="7"/>
                                            </p:txEl>
                                          </p:spTgt>
                                        </p:tgtEl>
                                        <p:attrNameLst>
                                          <p:attrName>style.visibility</p:attrName>
                                        </p:attrNameLst>
                                      </p:cBhvr>
                                      <p:to>
                                        <p:strVal val="visible"/>
                                      </p:to>
                                    </p:set>
                                    <p:animEffect transition="in" filter="fade">
                                      <p:cBhvr>
                                        <p:cTn id="44" dur="1000"/>
                                        <p:tgtEl>
                                          <p:spTgt spid="68">
                                            <p:txEl>
                                              <p:pRg st="7" end="7"/>
                                            </p:txEl>
                                          </p:spTgt>
                                        </p:tgtEl>
                                      </p:cBhvr>
                                    </p:animEffect>
                                    <p:anim calcmode="lin" valueType="num">
                                      <p:cBhvr>
                                        <p:cTn id="45" dur="1000" fill="hold"/>
                                        <p:tgtEl>
                                          <p:spTgt spid="68">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68">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68">
                                            <p:txEl>
                                              <p:pRg st="8" end="8"/>
                                            </p:txEl>
                                          </p:spTgt>
                                        </p:tgtEl>
                                        <p:attrNameLst>
                                          <p:attrName>style.visibility</p:attrName>
                                        </p:attrNameLst>
                                      </p:cBhvr>
                                      <p:to>
                                        <p:strVal val="visible"/>
                                      </p:to>
                                    </p:set>
                                    <p:animEffect transition="in" filter="fade">
                                      <p:cBhvr>
                                        <p:cTn id="51" dur="1000"/>
                                        <p:tgtEl>
                                          <p:spTgt spid="68">
                                            <p:txEl>
                                              <p:pRg st="8" end="8"/>
                                            </p:txEl>
                                          </p:spTgt>
                                        </p:tgtEl>
                                      </p:cBhvr>
                                    </p:animEffect>
                                    <p:anim calcmode="lin" valueType="num">
                                      <p:cBhvr>
                                        <p:cTn id="52" dur="1000" fill="hold"/>
                                        <p:tgtEl>
                                          <p:spTgt spid="68">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68">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5"/>
          <p:cNvSpPr>
            <a:spLocks noChangeAspect="1"/>
          </p:cNvSpPr>
          <p:nvPr/>
        </p:nvSpPr>
        <p:spPr bwMode="black">
          <a:xfrm>
            <a:off x="6172519" y="1187938"/>
            <a:ext cx="5968093" cy="1844349"/>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defTabSz="609285"/>
            <a:endParaRPr lang="en-US" sz="2399">
              <a:solidFill>
                <a:srgbClr val="404040"/>
              </a:solidFill>
              <a:latin typeface="Segoe UI"/>
            </a:endParaRPr>
          </a:p>
        </p:txBody>
      </p:sp>
      <p:sp>
        <p:nvSpPr>
          <p:cNvPr id="9" name="Freeform 5"/>
          <p:cNvSpPr>
            <a:spLocks noChangeAspect="1"/>
          </p:cNvSpPr>
          <p:nvPr/>
        </p:nvSpPr>
        <p:spPr bwMode="black">
          <a:xfrm>
            <a:off x="2978885" y="323829"/>
            <a:ext cx="8135332" cy="1840321"/>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defTabSz="609285"/>
            <a:endParaRPr lang="en-US" sz="2399">
              <a:solidFill>
                <a:srgbClr val="404040"/>
              </a:solidFill>
              <a:latin typeface="Segoe UI"/>
            </a:endParaRPr>
          </a:p>
        </p:txBody>
      </p:sp>
      <p:sp>
        <p:nvSpPr>
          <p:cNvPr id="7" name="Rectangle: Rounded Corners 6"/>
          <p:cNvSpPr/>
          <p:nvPr/>
        </p:nvSpPr>
        <p:spPr bwMode="auto">
          <a:xfrm>
            <a:off x="3839798" y="1308453"/>
            <a:ext cx="4196176" cy="755971"/>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121870" tIns="121870" rIns="45706" bIns="45706" rtlCol="0" anchor="t" anchorCtr="0"/>
          <a:lstStyle/>
          <a:p>
            <a:pPr algn="ctr" defTabSz="1242566">
              <a:defRPr/>
            </a:pPr>
            <a:r>
              <a:rPr lang="en-US" sz="1866" b="1">
                <a:solidFill>
                  <a:srgbClr val="404040">
                    <a:lumMod val="75000"/>
                  </a:srgbClr>
                </a:solidFill>
                <a:latin typeface="Segoe UI"/>
                <a:ea typeface="Segoe UI" pitchFamily="34" charset="0"/>
                <a:cs typeface="Segoe UI" pitchFamily="34" charset="0"/>
              </a:rPr>
              <a:t>Azure Data Factory Service</a:t>
            </a:r>
          </a:p>
        </p:txBody>
      </p:sp>
      <p:sp>
        <p:nvSpPr>
          <p:cNvPr id="8" name="TextBox 7"/>
          <p:cNvSpPr txBox="1"/>
          <p:nvPr/>
        </p:nvSpPr>
        <p:spPr>
          <a:xfrm>
            <a:off x="3551051" y="1583376"/>
            <a:ext cx="4719513" cy="596911"/>
          </a:xfrm>
          <a:prstGeom prst="rect">
            <a:avLst/>
          </a:prstGeom>
          <a:noFill/>
        </p:spPr>
        <p:txBody>
          <a:bodyPr wrap="square" lIns="243742" tIns="194993" rIns="243742" bIns="194993" rtlCol="0">
            <a:spAutoFit/>
          </a:bodyPr>
          <a:lstStyle/>
          <a:p>
            <a:pPr algn="ctr" defTabSz="609285">
              <a:lnSpc>
                <a:spcPct val="90000"/>
              </a:lnSpc>
              <a:spcAft>
                <a:spcPts val="800"/>
              </a:spcAft>
              <a:defRPr/>
            </a:pPr>
            <a:r>
              <a:rPr lang="en-US" sz="1467" i="1">
                <a:gradFill>
                  <a:gsLst>
                    <a:gs pos="2917">
                      <a:srgbClr val="404040"/>
                    </a:gs>
                    <a:gs pos="30000">
                      <a:srgbClr val="404040"/>
                    </a:gs>
                  </a:gsLst>
                  <a:lin ang="5400000" scaled="0"/>
                </a:gradFill>
                <a:latin typeface="Segoe UI"/>
              </a:rPr>
              <a:t>Scheduling | Orchestration | Monitoring</a:t>
            </a:r>
          </a:p>
        </p:txBody>
      </p:sp>
      <p:cxnSp>
        <p:nvCxnSpPr>
          <p:cNvPr id="12" name="Straight Arrow Connector 11"/>
          <p:cNvCxnSpPr>
            <a:cxnSpLocks/>
          </p:cNvCxnSpPr>
          <p:nvPr/>
        </p:nvCxnSpPr>
        <p:spPr>
          <a:xfrm>
            <a:off x="6070112" y="1036881"/>
            <a:ext cx="0" cy="20110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Freeform 5"/>
          <p:cNvSpPr>
            <a:spLocks noChangeAspect="1"/>
          </p:cNvSpPr>
          <p:nvPr/>
        </p:nvSpPr>
        <p:spPr bwMode="black">
          <a:xfrm>
            <a:off x="7426616" y="3907660"/>
            <a:ext cx="5309212" cy="2872061"/>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defTabSz="609285">
              <a:defRPr/>
            </a:pPr>
            <a:endParaRPr lang="en-US" sz="2399">
              <a:solidFill>
                <a:srgbClr val="404040"/>
              </a:solidFill>
              <a:latin typeface="Segoe UI"/>
            </a:endParaRPr>
          </a:p>
        </p:txBody>
      </p:sp>
      <p:sp>
        <p:nvSpPr>
          <p:cNvPr id="22" name="Rectangle: Rounded Corners 21"/>
          <p:cNvSpPr/>
          <p:nvPr/>
        </p:nvSpPr>
        <p:spPr bwMode="auto">
          <a:xfrm>
            <a:off x="8035973" y="4594347"/>
            <a:ext cx="3851996" cy="1936429"/>
          </a:xfrm>
          <a:prstGeom prst="roundRect">
            <a:avLst>
              <a:gd name="adj" fmla="val 29739"/>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0" tIns="0" rIns="0" bIns="0" rtlCol="0" anchor="t" anchorCtr="0"/>
          <a:lstStyle/>
          <a:p>
            <a:pPr algn="ctr" defTabSz="1242566">
              <a:defRPr/>
            </a:pPr>
            <a:r>
              <a:rPr lang="en-US" sz="1866" b="1">
                <a:solidFill>
                  <a:srgbClr val="404040">
                    <a:lumMod val="75000"/>
                  </a:srgbClr>
                </a:solidFill>
                <a:latin typeface="Segoe UI"/>
                <a:ea typeface="Segoe UI" pitchFamily="34" charset="0"/>
                <a:cs typeface="Segoe UI" pitchFamily="34" charset="0"/>
              </a:rPr>
              <a:t>Cloud Apps, </a:t>
            </a:r>
            <a:r>
              <a:rPr lang="en-US" sz="1866" b="1" err="1">
                <a:solidFill>
                  <a:srgbClr val="404040">
                    <a:lumMod val="75000"/>
                  </a:srgbClr>
                </a:solidFill>
                <a:latin typeface="Segoe UI"/>
                <a:ea typeface="Segoe UI" pitchFamily="34" charset="0"/>
                <a:cs typeface="Segoe UI" pitchFamily="34" charset="0"/>
              </a:rPr>
              <a:t>Svcs</a:t>
            </a:r>
            <a:r>
              <a:rPr lang="en-US" sz="1866" b="1">
                <a:solidFill>
                  <a:srgbClr val="404040">
                    <a:lumMod val="75000"/>
                  </a:srgbClr>
                </a:solidFill>
                <a:latin typeface="Segoe UI"/>
                <a:ea typeface="Segoe UI" pitchFamily="34" charset="0"/>
                <a:cs typeface="Segoe UI" pitchFamily="34" charset="0"/>
              </a:rPr>
              <a:t> &amp; Data</a:t>
            </a:r>
          </a:p>
          <a:p>
            <a:pPr algn="ctr" defTabSz="1242566">
              <a:defRPr/>
            </a:pPr>
            <a:endParaRPr lang="en-US" sz="1600" i="1">
              <a:gradFill>
                <a:gsLst>
                  <a:gs pos="2917">
                    <a:srgbClr val="404040"/>
                  </a:gs>
                  <a:gs pos="30000">
                    <a:srgbClr val="404040"/>
                  </a:gs>
                </a:gsLst>
                <a:lin ang="5400000" scaled="0"/>
              </a:gradFill>
              <a:latin typeface="Segoe UI"/>
            </a:endParaRPr>
          </a:p>
        </p:txBody>
      </p:sp>
      <p:sp>
        <p:nvSpPr>
          <p:cNvPr id="23" name="AutoShape 2" descr="Image result for Amazon AWS"/>
          <p:cNvSpPr>
            <a:spLocks noChangeAspect="1" noChangeArrowheads="1"/>
          </p:cNvSpPr>
          <p:nvPr/>
        </p:nvSpPr>
        <p:spPr bwMode="auto">
          <a:xfrm>
            <a:off x="5892882" y="3902930"/>
            <a:ext cx="406236" cy="40623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870" tIns="60935" rIns="121870" bIns="60935" numCol="1" anchor="t" anchorCtr="0" compatLnSpc="1">
            <a:prstTxWarp prst="textNoShape">
              <a:avLst/>
            </a:prstTxWarp>
          </a:bodyPr>
          <a:lstStyle/>
          <a:p>
            <a:pPr defTabSz="609285">
              <a:defRPr/>
            </a:pPr>
            <a:endParaRPr lang="en-US" sz="2399">
              <a:solidFill>
                <a:srgbClr val="404040"/>
              </a:solidFill>
              <a:latin typeface="Segoe UI"/>
            </a:endParaRPr>
          </a:p>
        </p:txBody>
      </p:sp>
      <p:sp>
        <p:nvSpPr>
          <p:cNvPr id="24" name="AutoShape 4" descr="Image result for Amazon AWS"/>
          <p:cNvSpPr>
            <a:spLocks noChangeAspect="1" noChangeArrowheads="1"/>
          </p:cNvSpPr>
          <p:nvPr/>
        </p:nvSpPr>
        <p:spPr bwMode="auto">
          <a:xfrm>
            <a:off x="6172519" y="4129831"/>
            <a:ext cx="406236" cy="40623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870" tIns="60935" rIns="121870" bIns="60935" numCol="1" anchor="t" anchorCtr="0" compatLnSpc="1">
            <a:prstTxWarp prst="textNoShape">
              <a:avLst/>
            </a:prstTxWarp>
          </a:bodyPr>
          <a:lstStyle/>
          <a:p>
            <a:pPr defTabSz="609285">
              <a:defRPr/>
            </a:pPr>
            <a:endParaRPr lang="en-US" sz="2399">
              <a:solidFill>
                <a:srgbClr val="404040"/>
              </a:solidFill>
              <a:latin typeface="Segoe UI"/>
            </a:endParaRPr>
          </a:p>
        </p:txBody>
      </p:sp>
      <p:pic>
        <p:nvPicPr>
          <p:cNvPr id="1032" name="Picture 8" descr="Image result for Amazon AWS"/>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151968" y="5265726"/>
            <a:ext cx="1174566" cy="426254"/>
          </a:xfrm>
          <a:prstGeom prst="rect">
            <a:avLst/>
          </a:prstGeom>
          <a:noFill/>
          <a:extLst>
            <a:ext uri="{909E8E84-426E-40DD-AFC4-6F175D3DCCD1}">
              <a14:hiddenFill xmlns:a14="http://schemas.microsoft.com/office/drawing/2010/main">
                <a:solidFill>
                  <a:srgbClr val="FFFFFF"/>
                </a:solidFill>
              </a14:hiddenFill>
            </a:ext>
          </a:extLst>
        </p:spPr>
      </p:pic>
      <p:sp>
        <p:nvSpPr>
          <p:cNvPr id="26" name="AutoShape 10" descr="Image result for microsoft azure"/>
          <p:cNvSpPr>
            <a:spLocks noChangeAspect="1" noChangeArrowheads="1"/>
          </p:cNvSpPr>
          <p:nvPr/>
        </p:nvSpPr>
        <p:spPr bwMode="auto">
          <a:xfrm>
            <a:off x="6299118" y="4309166"/>
            <a:ext cx="406236" cy="40623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870" tIns="60935" rIns="121870" bIns="60935" numCol="1" anchor="t" anchorCtr="0" compatLnSpc="1">
            <a:prstTxWarp prst="textNoShape">
              <a:avLst/>
            </a:prstTxWarp>
          </a:bodyPr>
          <a:lstStyle/>
          <a:p>
            <a:pPr defTabSz="609285">
              <a:defRPr/>
            </a:pPr>
            <a:endParaRPr lang="en-US" sz="2399">
              <a:solidFill>
                <a:srgbClr val="404040"/>
              </a:solidFill>
              <a:latin typeface="Segoe UI"/>
            </a:endParaRPr>
          </a:p>
        </p:txBody>
      </p:sp>
      <p:pic>
        <p:nvPicPr>
          <p:cNvPr id="29" name="Picture 2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84675" y="5783531"/>
            <a:ext cx="1249093" cy="642782"/>
          </a:xfrm>
          <a:prstGeom prst="rect">
            <a:avLst/>
          </a:prstGeom>
        </p:spPr>
      </p:pic>
      <p:pic>
        <p:nvPicPr>
          <p:cNvPr id="30" name="Picture 29"/>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9655210" y="5186859"/>
            <a:ext cx="923988" cy="645199"/>
          </a:xfrm>
          <a:prstGeom prst="rect">
            <a:avLst/>
          </a:prstGeom>
        </p:spPr>
      </p:pic>
      <p:pic>
        <p:nvPicPr>
          <p:cNvPr id="32" name="Picture 31"/>
          <p:cNvPicPr>
            <a:picLocks noChangeAspect="1"/>
          </p:cNvPicPr>
          <p:nvPr/>
        </p:nvPicPr>
        <p:blipFill>
          <a:blip r:embed="rId6">
            <a:biLevel thresh="50000"/>
          </a:blip>
          <a:stretch>
            <a:fillRect/>
          </a:stretch>
        </p:blipFill>
        <p:spPr>
          <a:xfrm>
            <a:off x="90382" y="4195909"/>
            <a:ext cx="2072418" cy="2568935"/>
          </a:xfrm>
          <a:prstGeom prst="rect">
            <a:avLst/>
          </a:prstGeom>
        </p:spPr>
      </p:pic>
      <p:pic>
        <p:nvPicPr>
          <p:cNvPr id="31" name="Picture 30"/>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0732895" y="5032835"/>
            <a:ext cx="1055334" cy="414202"/>
          </a:xfrm>
          <a:prstGeom prst="rect">
            <a:avLst/>
          </a:prstGeom>
        </p:spPr>
      </p:pic>
      <p:pic>
        <p:nvPicPr>
          <p:cNvPr id="33" name="Picture 32"/>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0683458" y="5676818"/>
            <a:ext cx="1010189" cy="236380"/>
          </a:xfrm>
          <a:prstGeom prst="rect">
            <a:avLst/>
          </a:prstGeom>
        </p:spPr>
      </p:pic>
      <p:pic>
        <p:nvPicPr>
          <p:cNvPr id="34" name="Picture 3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138949" y="5933740"/>
            <a:ext cx="898263" cy="505272"/>
          </a:xfrm>
          <a:prstGeom prst="rect">
            <a:avLst/>
          </a:prstGeom>
        </p:spPr>
      </p:pic>
      <p:sp>
        <p:nvSpPr>
          <p:cNvPr id="36" name="Rectangle: Rounded Corners 35"/>
          <p:cNvSpPr/>
          <p:nvPr/>
        </p:nvSpPr>
        <p:spPr bwMode="auto">
          <a:xfrm>
            <a:off x="970189" y="4715403"/>
            <a:ext cx="3831557" cy="1833790"/>
          </a:xfrm>
          <a:prstGeom prst="roundRect">
            <a:avLst>
              <a:gd name="adj" fmla="val 29739"/>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0" tIns="0" rIns="0" bIns="0" rtlCol="0" anchor="t" anchorCtr="0"/>
          <a:lstStyle/>
          <a:p>
            <a:pPr algn="ctr" defTabSz="1242566">
              <a:defRPr/>
            </a:pPr>
            <a:r>
              <a:rPr lang="en-US" sz="1866" b="1">
                <a:solidFill>
                  <a:srgbClr val="404040">
                    <a:lumMod val="75000"/>
                  </a:srgbClr>
                </a:solidFill>
                <a:latin typeface="Segoe UI"/>
                <a:ea typeface="Segoe UI" pitchFamily="34" charset="0"/>
                <a:cs typeface="Segoe UI" pitchFamily="34" charset="0"/>
              </a:rPr>
              <a:t>On Premises Apps &amp; Data</a:t>
            </a:r>
          </a:p>
          <a:p>
            <a:pPr algn="ctr" defTabSz="1242566">
              <a:defRPr/>
            </a:pPr>
            <a:endParaRPr lang="en-US" sz="1600" i="1">
              <a:gradFill>
                <a:gsLst>
                  <a:gs pos="2917">
                    <a:srgbClr val="404040"/>
                  </a:gs>
                  <a:gs pos="30000">
                    <a:srgbClr val="404040"/>
                  </a:gs>
                </a:gsLst>
                <a:lin ang="5400000" scaled="0"/>
              </a:gradFill>
              <a:latin typeface="Segoe UI"/>
            </a:endParaRPr>
          </a:p>
        </p:txBody>
      </p:sp>
      <p:pic>
        <p:nvPicPr>
          <p:cNvPr id="35" name="Picture 3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437233" y="5282990"/>
            <a:ext cx="773144" cy="391726"/>
          </a:xfrm>
          <a:prstGeom prst="rect">
            <a:avLst/>
          </a:prstGeom>
        </p:spPr>
      </p:pic>
      <p:pic>
        <p:nvPicPr>
          <p:cNvPr id="37" name="Picture 36"/>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2269917" y="5974725"/>
            <a:ext cx="868487" cy="373394"/>
          </a:xfrm>
          <a:prstGeom prst="rect">
            <a:avLst/>
          </a:prstGeom>
        </p:spPr>
      </p:pic>
      <p:pic>
        <p:nvPicPr>
          <p:cNvPr id="38" name="Picture 37"/>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1138102" y="5848983"/>
            <a:ext cx="763813" cy="211384"/>
          </a:xfrm>
          <a:prstGeom prst="rect">
            <a:avLst/>
          </a:prstGeom>
        </p:spPr>
      </p:pic>
      <p:pic>
        <p:nvPicPr>
          <p:cNvPr id="39" name="Picture 38"/>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2295307" y="5464914"/>
            <a:ext cx="1180127" cy="318617"/>
          </a:xfrm>
          <a:prstGeom prst="rect">
            <a:avLst/>
          </a:prstGeom>
        </p:spPr>
      </p:pic>
      <p:pic>
        <p:nvPicPr>
          <p:cNvPr id="40" name="Picture 39"/>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3399288" y="6059738"/>
            <a:ext cx="1067675" cy="203366"/>
          </a:xfrm>
          <a:prstGeom prst="rect">
            <a:avLst/>
          </a:prstGeom>
        </p:spPr>
      </p:pic>
      <p:pic>
        <p:nvPicPr>
          <p:cNvPr id="41" name="Picture 40"/>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3560367" y="5298179"/>
            <a:ext cx="745524" cy="605893"/>
          </a:xfrm>
          <a:prstGeom prst="rect">
            <a:avLst/>
          </a:prstGeom>
        </p:spPr>
      </p:pic>
      <p:cxnSp>
        <p:nvCxnSpPr>
          <p:cNvPr id="83" name="Straight Arrow Connector 82"/>
          <p:cNvCxnSpPr>
            <a:cxnSpLocks/>
          </p:cNvCxnSpPr>
          <p:nvPr/>
        </p:nvCxnSpPr>
        <p:spPr>
          <a:xfrm flipH="1">
            <a:off x="187230" y="250050"/>
            <a:ext cx="467588" cy="7256"/>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cxnSpLocks/>
          </p:cNvCxnSpPr>
          <p:nvPr/>
        </p:nvCxnSpPr>
        <p:spPr>
          <a:xfrm flipH="1">
            <a:off x="183049" y="657525"/>
            <a:ext cx="471770" cy="7832"/>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8" name="TextBox 1027"/>
          <p:cNvSpPr txBox="1"/>
          <p:nvPr/>
        </p:nvSpPr>
        <p:spPr>
          <a:xfrm>
            <a:off x="434319" y="-53378"/>
            <a:ext cx="2431292" cy="615306"/>
          </a:xfrm>
          <a:prstGeom prst="rect">
            <a:avLst/>
          </a:prstGeom>
          <a:noFill/>
        </p:spPr>
        <p:txBody>
          <a:bodyPr wrap="square" lIns="243742" tIns="194993" rIns="243742" bIns="194993" rtlCol="0">
            <a:spAutoFit/>
          </a:bodyPr>
          <a:lstStyle/>
          <a:p>
            <a:pPr defTabSz="609285">
              <a:lnSpc>
                <a:spcPct val="90000"/>
              </a:lnSpc>
              <a:spcAft>
                <a:spcPts val="800"/>
              </a:spcAft>
              <a:defRPr/>
            </a:pPr>
            <a:r>
              <a:rPr lang="en-US" sz="1600">
                <a:gradFill>
                  <a:gsLst>
                    <a:gs pos="2917">
                      <a:srgbClr val="404040"/>
                    </a:gs>
                    <a:gs pos="30000">
                      <a:srgbClr val="404040"/>
                    </a:gs>
                  </a:gsLst>
                  <a:lin ang="5400000" scaled="0"/>
                </a:gradFill>
                <a:latin typeface="Segoe UI"/>
              </a:rPr>
              <a:t>Command &amp; Control</a:t>
            </a:r>
          </a:p>
        </p:txBody>
      </p:sp>
      <p:sp>
        <p:nvSpPr>
          <p:cNvPr id="102" name="TextBox 101"/>
          <p:cNvSpPr txBox="1"/>
          <p:nvPr/>
        </p:nvSpPr>
        <p:spPr>
          <a:xfrm>
            <a:off x="439648" y="349872"/>
            <a:ext cx="2431292" cy="615306"/>
          </a:xfrm>
          <a:prstGeom prst="rect">
            <a:avLst/>
          </a:prstGeom>
          <a:noFill/>
        </p:spPr>
        <p:txBody>
          <a:bodyPr wrap="square" lIns="243742" tIns="194993" rIns="243742" bIns="194993" rtlCol="0">
            <a:spAutoFit/>
          </a:bodyPr>
          <a:lstStyle/>
          <a:p>
            <a:pPr defTabSz="609285">
              <a:lnSpc>
                <a:spcPct val="90000"/>
              </a:lnSpc>
              <a:spcAft>
                <a:spcPts val="800"/>
              </a:spcAft>
              <a:defRPr/>
            </a:pPr>
            <a:r>
              <a:rPr lang="en-US" sz="1600">
                <a:gradFill>
                  <a:gsLst>
                    <a:gs pos="2917">
                      <a:srgbClr val="404040"/>
                    </a:gs>
                    <a:gs pos="30000">
                      <a:srgbClr val="404040"/>
                    </a:gs>
                  </a:gsLst>
                  <a:lin ang="5400000" scaled="0"/>
                </a:gradFill>
                <a:latin typeface="Segoe UI"/>
              </a:rPr>
              <a:t>Data Flow</a:t>
            </a:r>
          </a:p>
        </p:txBody>
      </p:sp>
      <p:sp>
        <p:nvSpPr>
          <p:cNvPr id="47" name="Rectangle: Rounded Corners 46"/>
          <p:cNvSpPr/>
          <p:nvPr/>
        </p:nvSpPr>
        <p:spPr bwMode="auto">
          <a:xfrm>
            <a:off x="3839798" y="439478"/>
            <a:ext cx="4196176" cy="597403"/>
          </a:xfrm>
          <a:prstGeom prst="roundRect">
            <a:avLst>
              <a:gd name="adj" fmla="val 29739"/>
            </a:avLst>
          </a:prstGeom>
          <a:solidFill>
            <a:schemeClr val="lt1">
              <a:alpha val="64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0" tIns="0" rIns="0" bIns="0" rtlCol="0" anchor="t" anchorCtr="0"/>
          <a:lstStyle/>
          <a:p>
            <a:pPr algn="ctr" defTabSz="1242566">
              <a:defRPr/>
            </a:pPr>
            <a:r>
              <a:rPr lang="en-US" sz="1866" b="1">
                <a:solidFill>
                  <a:srgbClr val="404040">
                    <a:lumMod val="75000"/>
                  </a:srgbClr>
                </a:solidFill>
                <a:latin typeface="Segoe UI"/>
                <a:ea typeface="Segoe UI" pitchFamily="34" charset="0"/>
                <a:cs typeface="Segoe UI" pitchFamily="34" charset="0"/>
              </a:rPr>
              <a:t>UX &amp; SDK</a:t>
            </a:r>
          </a:p>
          <a:p>
            <a:pPr algn="ctr" defTabSz="1242566">
              <a:defRPr/>
            </a:pPr>
            <a:r>
              <a:rPr lang="en-US" sz="1467" i="1">
                <a:gradFill>
                  <a:gsLst>
                    <a:gs pos="2917">
                      <a:srgbClr val="404040"/>
                    </a:gs>
                    <a:gs pos="30000">
                      <a:srgbClr val="404040"/>
                    </a:gs>
                  </a:gsLst>
                  <a:lin ang="5400000" scaled="0"/>
                </a:gradFill>
                <a:latin typeface="Segoe UI"/>
              </a:rPr>
              <a:t>Authoring  | Monitoring/</a:t>
            </a:r>
            <a:r>
              <a:rPr lang="en-US" sz="1467" i="1" err="1">
                <a:gradFill>
                  <a:gsLst>
                    <a:gs pos="2917">
                      <a:srgbClr val="404040"/>
                    </a:gs>
                    <a:gs pos="30000">
                      <a:srgbClr val="404040"/>
                    </a:gs>
                  </a:gsLst>
                  <a:lin ang="5400000" scaled="0"/>
                </a:gradFill>
                <a:latin typeface="Segoe UI"/>
              </a:rPr>
              <a:t>Mgmt</a:t>
            </a:r>
            <a:endParaRPr lang="en-US" sz="1467" i="1">
              <a:gradFill>
                <a:gsLst>
                  <a:gs pos="2917">
                    <a:srgbClr val="404040"/>
                  </a:gs>
                  <a:gs pos="30000">
                    <a:srgbClr val="404040"/>
                  </a:gs>
                </a:gsLst>
                <a:lin ang="5400000" scaled="0"/>
              </a:gradFill>
              <a:latin typeface="Segoe UI"/>
            </a:endParaRPr>
          </a:p>
        </p:txBody>
      </p:sp>
      <p:pic>
        <p:nvPicPr>
          <p:cNvPr id="48" name="Picture 47"/>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4061224" y="497597"/>
            <a:ext cx="489327" cy="463801"/>
          </a:xfrm>
          <a:prstGeom prst="rect">
            <a:avLst/>
          </a:prstGeom>
        </p:spPr>
      </p:pic>
    </p:spTree>
    <p:extLst>
      <p:ext uri="{BB962C8B-B14F-4D97-AF65-F5344CB8AC3E}">
        <p14:creationId xmlns:p14="http://schemas.microsoft.com/office/powerpoint/2010/main" val="283550824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5"/>
          <p:cNvSpPr>
            <a:spLocks noChangeAspect="1"/>
          </p:cNvSpPr>
          <p:nvPr/>
        </p:nvSpPr>
        <p:spPr bwMode="black">
          <a:xfrm>
            <a:off x="6172519" y="1187938"/>
            <a:ext cx="5968093" cy="1844349"/>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defTabSz="609285"/>
            <a:endParaRPr lang="en-US" sz="2399">
              <a:solidFill>
                <a:srgbClr val="404040"/>
              </a:solidFill>
              <a:latin typeface="Segoe UI"/>
            </a:endParaRPr>
          </a:p>
        </p:txBody>
      </p:sp>
      <p:sp>
        <p:nvSpPr>
          <p:cNvPr id="9" name="Freeform 5"/>
          <p:cNvSpPr>
            <a:spLocks noChangeAspect="1"/>
          </p:cNvSpPr>
          <p:nvPr/>
        </p:nvSpPr>
        <p:spPr bwMode="black">
          <a:xfrm>
            <a:off x="2978885" y="323829"/>
            <a:ext cx="8135332" cy="1840321"/>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defTabSz="609285"/>
            <a:endParaRPr lang="en-US" sz="2399">
              <a:solidFill>
                <a:srgbClr val="404040"/>
              </a:solidFill>
              <a:latin typeface="Segoe UI"/>
            </a:endParaRPr>
          </a:p>
        </p:txBody>
      </p:sp>
      <p:sp>
        <p:nvSpPr>
          <p:cNvPr id="7" name="Rectangle: Rounded Corners 6"/>
          <p:cNvSpPr/>
          <p:nvPr/>
        </p:nvSpPr>
        <p:spPr bwMode="auto">
          <a:xfrm>
            <a:off x="3839798" y="1308453"/>
            <a:ext cx="4196176" cy="755971"/>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121870" tIns="121870" rIns="45706" bIns="45706" rtlCol="0" anchor="t" anchorCtr="0"/>
          <a:lstStyle/>
          <a:p>
            <a:pPr algn="ctr" defTabSz="1242566">
              <a:defRPr/>
            </a:pPr>
            <a:r>
              <a:rPr lang="en-US" sz="1866" b="1">
                <a:solidFill>
                  <a:srgbClr val="404040">
                    <a:lumMod val="75000"/>
                  </a:srgbClr>
                </a:solidFill>
                <a:latin typeface="Segoe UI"/>
                <a:ea typeface="Segoe UI" pitchFamily="34" charset="0"/>
                <a:cs typeface="Segoe UI" pitchFamily="34" charset="0"/>
              </a:rPr>
              <a:t>Azure Data Factory Service</a:t>
            </a:r>
          </a:p>
        </p:txBody>
      </p:sp>
      <p:sp>
        <p:nvSpPr>
          <p:cNvPr id="8" name="TextBox 7"/>
          <p:cNvSpPr txBox="1"/>
          <p:nvPr/>
        </p:nvSpPr>
        <p:spPr>
          <a:xfrm>
            <a:off x="3551051" y="1583376"/>
            <a:ext cx="4719513" cy="596911"/>
          </a:xfrm>
          <a:prstGeom prst="rect">
            <a:avLst/>
          </a:prstGeom>
          <a:noFill/>
        </p:spPr>
        <p:txBody>
          <a:bodyPr wrap="square" lIns="243742" tIns="194993" rIns="243742" bIns="194993" rtlCol="0">
            <a:spAutoFit/>
          </a:bodyPr>
          <a:lstStyle/>
          <a:p>
            <a:pPr algn="ctr" defTabSz="609285">
              <a:lnSpc>
                <a:spcPct val="90000"/>
              </a:lnSpc>
              <a:spcAft>
                <a:spcPts val="800"/>
              </a:spcAft>
              <a:defRPr/>
            </a:pPr>
            <a:r>
              <a:rPr lang="en-US" sz="1467" i="1">
                <a:gradFill>
                  <a:gsLst>
                    <a:gs pos="2917">
                      <a:srgbClr val="404040"/>
                    </a:gs>
                    <a:gs pos="30000">
                      <a:srgbClr val="404040"/>
                    </a:gs>
                  </a:gsLst>
                  <a:lin ang="5400000" scaled="0"/>
                </a:gradFill>
                <a:latin typeface="Segoe UI"/>
              </a:rPr>
              <a:t>Scheduling | Orchestration | Monitoring</a:t>
            </a:r>
          </a:p>
        </p:txBody>
      </p:sp>
      <p:cxnSp>
        <p:nvCxnSpPr>
          <p:cNvPr id="12" name="Straight Arrow Connector 11"/>
          <p:cNvCxnSpPr>
            <a:cxnSpLocks/>
          </p:cNvCxnSpPr>
          <p:nvPr/>
        </p:nvCxnSpPr>
        <p:spPr>
          <a:xfrm>
            <a:off x="6070112" y="1036881"/>
            <a:ext cx="0" cy="20110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Freeform 5"/>
          <p:cNvSpPr>
            <a:spLocks noChangeAspect="1"/>
          </p:cNvSpPr>
          <p:nvPr/>
        </p:nvSpPr>
        <p:spPr bwMode="black">
          <a:xfrm>
            <a:off x="7426616" y="3907660"/>
            <a:ext cx="5309212" cy="2872061"/>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defTabSz="609285">
              <a:defRPr/>
            </a:pPr>
            <a:endParaRPr lang="en-US" sz="2399">
              <a:solidFill>
                <a:srgbClr val="404040"/>
              </a:solidFill>
              <a:latin typeface="Segoe UI"/>
            </a:endParaRPr>
          </a:p>
        </p:txBody>
      </p:sp>
      <p:sp>
        <p:nvSpPr>
          <p:cNvPr id="22" name="Rectangle: Rounded Corners 21"/>
          <p:cNvSpPr/>
          <p:nvPr/>
        </p:nvSpPr>
        <p:spPr bwMode="auto">
          <a:xfrm>
            <a:off x="8035973" y="4594347"/>
            <a:ext cx="3851996" cy="1936429"/>
          </a:xfrm>
          <a:prstGeom prst="roundRect">
            <a:avLst>
              <a:gd name="adj" fmla="val 29739"/>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0" tIns="0" rIns="0" bIns="0" rtlCol="0" anchor="t" anchorCtr="0"/>
          <a:lstStyle/>
          <a:p>
            <a:pPr algn="ctr" defTabSz="1242566">
              <a:defRPr/>
            </a:pPr>
            <a:r>
              <a:rPr lang="en-US" sz="1866" b="1">
                <a:solidFill>
                  <a:srgbClr val="404040">
                    <a:lumMod val="75000"/>
                  </a:srgbClr>
                </a:solidFill>
                <a:latin typeface="Segoe UI"/>
                <a:ea typeface="Segoe UI" pitchFamily="34" charset="0"/>
                <a:cs typeface="Segoe UI" pitchFamily="34" charset="0"/>
              </a:rPr>
              <a:t>Cloud Apps, </a:t>
            </a:r>
            <a:r>
              <a:rPr lang="en-US" sz="1866" b="1" err="1">
                <a:solidFill>
                  <a:srgbClr val="404040">
                    <a:lumMod val="75000"/>
                  </a:srgbClr>
                </a:solidFill>
                <a:latin typeface="Segoe UI"/>
                <a:ea typeface="Segoe UI" pitchFamily="34" charset="0"/>
                <a:cs typeface="Segoe UI" pitchFamily="34" charset="0"/>
              </a:rPr>
              <a:t>Svcs</a:t>
            </a:r>
            <a:r>
              <a:rPr lang="en-US" sz="1866" b="1">
                <a:solidFill>
                  <a:srgbClr val="404040">
                    <a:lumMod val="75000"/>
                  </a:srgbClr>
                </a:solidFill>
                <a:latin typeface="Segoe UI"/>
                <a:ea typeface="Segoe UI" pitchFamily="34" charset="0"/>
                <a:cs typeface="Segoe UI" pitchFamily="34" charset="0"/>
              </a:rPr>
              <a:t> &amp; Data</a:t>
            </a:r>
          </a:p>
          <a:p>
            <a:pPr algn="ctr" defTabSz="1242566">
              <a:defRPr/>
            </a:pPr>
            <a:endParaRPr lang="en-US" sz="1600" i="1">
              <a:gradFill>
                <a:gsLst>
                  <a:gs pos="2917">
                    <a:srgbClr val="404040"/>
                  </a:gs>
                  <a:gs pos="30000">
                    <a:srgbClr val="404040"/>
                  </a:gs>
                </a:gsLst>
                <a:lin ang="5400000" scaled="0"/>
              </a:gradFill>
              <a:latin typeface="Segoe UI"/>
            </a:endParaRPr>
          </a:p>
        </p:txBody>
      </p:sp>
      <p:sp>
        <p:nvSpPr>
          <p:cNvPr id="24" name="AutoShape 4" descr="Image result for Amazon AWS"/>
          <p:cNvSpPr>
            <a:spLocks noChangeAspect="1" noChangeArrowheads="1"/>
          </p:cNvSpPr>
          <p:nvPr/>
        </p:nvSpPr>
        <p:spPr bwMode="auto">
          <a:xfrm>
            <a:off x="6172519" y="4129831"/>
            <a:ext cx="406236" cy="40623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870" tIns="60935" rIns="121870" bIns="60935" numCol="1" anchor="t" anchorCtr="0" compatLnSpc="1">
            <a:prstTxWarp prst="textNoShape">
              <a:avLst/>
            </a:prstTxWarp>
          </a:bodyPr>
          <a:lstStyle/>
          <a:p>
            <a:pPr defTabSz="609285">
              <a:defRPr/>
            </a:pPr>
            <a:endParaRPr lang="en-US" sz="2399">
              <a:solidFill>
                <a:srgbClr val="404040"/>
              </a:solidFill>
              <a:latin typeface="Segoe UI"/>
            </a:endParaRPr>
          </a:p>
        </p:txBody>
      </p:sp>
      <p:pic>
        <p:nvPicPr>
          <p:cNvPr id="1032" name="Picture 8" descr="Image result for Amazon AWS"/>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151968" y="5265726"/>
            <a:ext cx="1174566" cy="426254"/>
          </a:xfrm>
          <a:prstGeom prst="rect">
            <a:avLst/>
          </a:prstGeom>
          <a:noFill/>
          <a:extLst>
            <a:ext uri="{909E8E84-426E-40DD-AFC4-6F175D3DCCD1}">
              <a14:hiddenFill xmlns:a14="http://schemas.microsoft.com/office/drawing/2010/main">
                <a:solidFill>
                  <a:srgbClr val="FFFFFF"/>
                </a:solidFill>
              </a14:hiddenFill>
            </a:ext>
          </a:extLst>
        </p:spPr>
      </p:pic>
      <p:sp>
        <p:nvSpPr>
          <p:cNvPr id="26" name="AutoShape 10" descr="Image result for microsoft azure"/>
          <p:cNvSpPr>
            <a:spLocks noChangeAspect="1" noChangeArrowheads="1"/>
          </p:cNvSpPr>
          <p:nvPr/>
        </p:nvSpPr>
        <p:spPr bwMode="auto">
          <a:xfrm>
            <a:off x="6299118" y="4309166"/>
            <a:ext cx="406236" cy="40623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870" tIns="60935" rIns="121870" bIns="60935" numCol="1" anchor="t" anchorCtr="0" compatLnSpc="1">
            <a:prstTxWarp prst="textNoShape">
              <a:avLst/>
            </a:prstTxWarp>
          </a:bodyPr>
          <a:lstStyle/>
          <a:p>
            <a:pPr defTabSz="609285">
              <a:defRPr/>
            </a:pPr>
            <a:endParaRPr lang="en-US" sz="2399">
              <a:solidFill>
                <a:srgbClr val="404040"/>
              </a:solidFill>
              <a:latin typeface="Segoe UI"/>
            </a:endParaRPr>
          </a:p>
        </p:txBody>
      </p:sp>
      <p:pic>
        <p:nvPicPr>
          <p:cNvPr id="29" name="Picture 2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84675" y="5783531"/>
            <a:ext cx="1249093" cy="642782"/>
          </a:xfrm>
          <a:prstGeom prst="rect">
            <a:avLst/>
          </a:prstGeom>
        </p:spPr>
      </p:pic>
      <p:pic>
        <p:nvPicPr>
          <p:cNvPr id="30" name="Picture 29"/>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9655210" y="5186859"/>
            <a:ext cx="923988" cy="645199"/>
          </a:xfrm>
          <a:prstGeom prst="rect">
            <a:avLst/>
          </a:prstGeom>
        </p:spPr>
      </p:pic>
      <p:pic>
        <p:nvPicPr>
          <p:cNvPr id="32" name="Picture 31"/>
          <p:cNvPicPr>
            <a:picLocks noChangeAspect="1"/>
          </p:cNvPicPr>
          <p:nvPr/>
        </p:nvPicPr>
        <p:blipFill>
          <a:blip r:embed="rId6">
            <a:biLevel thresh="50000"/>
          </a:blip>
          <a:stretch>
            <a:fillRect/>
          </a:stretch>
        </p:blipFill>
        <p:spPr>
          <a:xfrm>
            <a:off x="90382" y="4195909"/>
            <a:ext cx="2072418" cy="2568935"/>
          </a:xfrm>
          <a:prstGeom prst="rect">
            <a:avLst/>
          </a:prstGeom>
        </p:spPr>
      </p:pic>
      <p:pic>
        <p:nvPicPr>
          <p:cNvPr id="31" name="Picture 30"/>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0732895" y="5032835"/>
            <a:ext cx="1055334" cy="414202"/>
          </a:xfrm>
          <a:prstGeom prst="rect">
            <a:avLst/>
          </a:prstGeom>
        </p:spPr>
      </p:pic>
      <p:pic>
        <p:nvPicPr>
          <p:cNvPr id="33" name="Picture 32"/>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0683458" y="5676818"/>
            <a:ext cx="1010189" cy="236380"/>
          </a:xfrm>
          <a:prstGeom prst="rect">
            <a:avLst/>
          </a:prstGeom>
        </p:spPr>
      </p:pic>
      <p:pic>
        <p:nvPicPr>
          <p:cNvPr id="34" name="Picture 3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138949" y="5933740"/>
            <a:ext cx="898263" cy="505272"/>
          </a:xfrm>
          <a:prstGeom prst="rect">
            <a:avLst/>
          </a:prstGeom>
        </p:spPr>
      </p:pic>
      <p:sp>
        <p:nvSpPr>
          <p:cNvPr id="36" name="Rectangle: Rounded Corners 35"/>
          <p:cNvSpPr/>
          <p:nvPr/>
        </p:nvSpPr>
        <p:spPr bwMode="auto">
          <a:xfrm>
            <a:off x="970189" y="4715403"/>
            <a:ext cx="3831557" cy="1833790"/>
          </a:xfrm>
          <a:prstGeom prst="roundRect">
            <a:avLst>
              <a:gd name="adj" fmla="val 29739"/>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0" tIns="0" rIns="0" bIns="0" rtlCol="0" anchor="t" anchorCtr="0"/>
          <a:lstStyle/>
          <a:p>
            <a:pPr algn="ctr" defTabSz="1242566">
              <a:defRPr/>
            </a:pPr>
            <a:r>
              <a:rPr lang="en-US" sz="1866" b="1">
                <a:solidFill>
                  <a:srgbClr val="404040">
                    <a:lumMod val="75000"/>
                  </a:srgbClr>
                </a:solidFill>
                <a:latin typeface="Segoe UI"/>
                <a:ea typeface="Segoe UI" pitchFamily="34" charset="0"/>
                <a:cs typeface="Segoe UI" pitchFamily="34" charset="0"/>
              </a:rPr>
              <a:t>On Premises Apps &amp; Data</a:t>
            </a:r>
          </a:p>
          <a:p>
            <a:pPr algn="ctr" defTabSz="1242566">
              <a:defRPr/>
            </a:pPr>
            <a:endParaRPr lang="en-US" sz="1600" i="1">
              <a:gradFill>
                <a:gsLst>
                  <a:gs pos="2917">
                    <a:srgbClr val="404040"/>
                  </a:gs>
                  <a:gs pos="30000">
                    <a:srgbClr val="404040"/>
                  </a:gs>
                </a:gsLst>
                <a:lin ang="5400000" scaled="0"/>
              </a:gradFill>
              <a:latin typeface="Segoe UI"/>
            </a:endParaRPr>
          </a:p>
        </p:txBody>
      </p:sp>
      <p:pic>
        <p:nvPicPr>
          <p:cNvPr id="35" name="Picture 3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437233" y="5282990"/>
            <a:ext cx="773144" cy="391726"/>
          </a:xfrm>
          <a:prstGeom prst="rect">
            <a:avLst/>
          </a:prstGeom>
        </p:spPr>
      </p:pic>
      <p:pic>
        <p:nvPicPr>
          <p:cNvPr id="37" name="Picture 36"/>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2269917" y="5974725"/>
            <a:ext cx="868487" cy="373394"/>
          </a:xfrm>
          <a:prstGeom prst="rect">
            <a:avLst/>
          </a:prstGeom>
        </p:spPr>
      </p:pic>
      <p:pic>
        <p:nvPicPr>
          <p:cNvPr id="38" name="Picture 37"/>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1138102" y="5848983"/>
            <a:ext cx="763813" cy="211384"/>
          </a:xfrm>
          <a:prstGeom prst="rect">
            <a:avLst/>
          </a:prstGeom>
        </p:spPr>
      </p:pic>
      <p:pic>
        <p:nvPicPr>
          <p:cNvPr id="39" name="Picture 38"/>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2295307" y="5464914"/>
            <a:ext cx="1180127" cy="318617"/>
          </a:xfrm>
          <a:prstGeom prst="rect">
            <a:avLst/>
          </a:prstGeom>
        </p:spPr>
      </p:pic>
      <p:pic>
        <p:nvPicPr>
          <p:cNvPr id="40" name="Picture 39"/>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3399288" y="6059738"/>
            <a:ext cx="1067675" cy="203366"/>
          </a:xfrm>
          <a:prstGeom prst="rect">
            <a:avLst/>
          </a:prstGeom>
        </p:spPr>
      </p:pic>
      <p:pic>
        <p:nvPicPr>
          <p:cNvPr id="41" name="Picture 40"/>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3560367" y="5298179"/>
            <a:ext cx="745524" cy="605893"/>
          </a:xfrm>
          <a:prstGeom prst="rect">
            <a:avLst/>
          </a:prstGeom>
        </p:spPr>
      </p:pic>
      <p:sp>
        <p:nvSpPr>
          <p:cNvPr id="44" name="Rectangle: Rounded Corners 43"/>
          <p:cNvSpPr/>
          <p:nvPr/>
        </p:nvSpPr>
        <p:spPr bwMode="auto">
          <a:xfrm>
            <a:off x="8427382" y="1857323"/>
            <a:ext cx="3212536" cy="1040684"/>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121870" tIns="121870" rIns="45706" bIns="45706" rtlCol="0" anchor="t" anchorCtr="0"/>
          <a:lstStyle/>
          <a:p>
            <a:pPr algn="ctr" defTabSz="1242566">
              <a:defRPr/>
            </a:pPr>
            <a:endParaRPr lang="en-US" sz="1866" b="1">
              <a:solidFill>
                <a:srgbClr val="404040">
                  <a:lumMod val="75000"/>
                </a:srgbClr>
              </a:solidFill>
              <a:latin typeface="Segoe UI"/>
              <a:ea typeface="Segoe UI" pitchFamily="34" charset="0"/>
              <a:cs typeface="Segoe UI" pitchFamily="34" charset="0"/>
            </a:endParaRPr>
          </a:p>
        </p:txBody>
      </p:sp>
      <p:sp>
        <p:nvSpPr>
          <p:cNvPr id="46" name="TextBox 45"/>
          <p:cNvSpPr txBox="1"/>
          <p:nvPr/>
        </p:nvSpPr>
        <p:spPr>
          <a:xfrm>
            <a:off x="9655212" y="1691659"/>
            <a:ext cx="1968659" cy="611037"/>
          </a:xfrm>
          <a:prstGeom prst="rect">
            <a:avLst/>
          </a:prstGeom>
          <a:noFill/>
        </p:spPr>
        <p:txBody>
          <a:bodyPr wrap="square" lIns="243742" tIns="194993" rIns="243742" bIns="194993" rtlCol="0">
            <a:spAutoFit/>
          </a:bodyPr>
          <a:lstStyle/>
          <a:p>
            <a:pPr defTabSz="609285">
              <a:lnSpc>
                <a:spcPct val="90000"/>
              </a:lnSpc>
              <a:spcAft>
                <a:spcPts val="800"/>
              </a:spcAft>
              <a:defRPr/>
            </a:pPr>
            <a:r>
              <a:rPr lang="en-US" sz="1568">
                <a:gradFill>
                  <a:gsLst>
                    <a:gs pos="2917">
                      <a:srgbClr val="404040"/>
                    </a:gs>
                    <a:gs pos="30000">
                      <a:srgbClr val="404040"/>
                    </a:gs>
                  </a:gsLst>
                  <a:lin ang="5400000" scaled="0"/>
                </a:gradFill>
                <a:latin typeface="Segoe UI"/>
              </a:rPr>
              <a:t>PaaS Cloud Host</a:t>
            </a:r>
          </a:p>
        </p:txBody>
      </p:sp>
      <p:sp>
        <p:nvSpPr>
          <p:cNvPr id="65" name="Rectangle 64"/>
          <p:cNvSpPr/>
          <p:nvPr/>
        </p:nvSpPr>
        <p:spPr bwMode="auto">
          <a:xfrm>
            <a:off x="8591908" y="2206539"/>
            <a:ext cx="2883483" cy="5363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21870" tIns="121870" rIns="45706" bIns="45706" rtlCol="0" anchor="t" anchorCtr="0"/>
          <a:lstStyle/>
          <a:p>
            <a:pPr algn="ctr" defTabSz="1242566">
              <a:defRPr/>
            </a:pPr>
            <a:r>
              <a:rPr lang="en-US" sz="1866">
                <a:gradFill>
                  <a:gsLst>
                    <a:gs pos="0">
                      <a:srgbClr val="FFFFFF"/>
                    </a:gs>
                    <a:gs pos="100000">
                      <a:srgbClr val="FFFFFF"/>
                    </a:gs>
                  </a:gsLst>
                  <a:lin ang="5400000" scaled="0"/>
                </a:gradFill>
                <a:latin typeface="Segoe UI"/>
                <a:ea typeface="Segoe UI" pitchFamily="34" charset="0"/>
                <a:cs typeface="Segoe UI" pitchFamily="34" charset="0"/>
              </a:rPr>
              <a:t>Integration Runtime</a:t>
            </a:r>
          </a:p>
        </p:txBody>
      </p:sp>
      <p:cxnSp>
        <p:nvCxnSpPr>
          <p:cNvPr id="68" name="Straight Arrow Connector 67"/>
          <p:cNvCxnSpPr>
            <a:cxnSpLocks/>
            <a:endCxn id="8" idx="2"/>
          </p:cNvCxnSpPr>
          <p:nvPr/>
        </p:nvCxnSpPr>
        <p:spPr>
          <a:xfrm flipH="1" flipV="1">
            <a:off x="5910808" y="2180286"/>
            <a:ext cx="2625095" cy="271826"/>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a:stCxn id="15" idx="6"/>
            <a:endCxn id="65" idx="2"/>
          </p:cNvCxnSpPr>
          <p:nvPr/>
        </p:nvCxnSpPr>
        <p:spPr>
          <a:xfrm flipH="1" flipV="1">
            <a:off x="10033651" y="2742937"/>
            <a:ext cx="37444" cy="1793114"/>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cxnSpLocks/>
          </p:cNvCxnSpPr>
          <p:nvPr/>
        </p:nvCxnSpPr>
        <p:spPr>
          <a:xfrm flipH="1">
            <a:off x="187230" y="250050"/>
            <a:ext cx="467588" cy="7256"/>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cxnSpLocks/>
          </p:cNvCxnSpPr>
          <p:nvPr/>
        </p:nvCxnSpPr>
        <p:spPr>
          <a:xfrm flipH="1">
            <a:off x="183049" y="657525"/>
            <a:ext cx="471770" cy="7832"/>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cxnSpLocks/>
          </p:cNvCxnSpPr>
          <p:nvPr/>
        </p:nvCxnSpPr>
        <p:spPr>
          <a:xfrm flipH="1" flipV="1">
            <a:off x="10349536" y="2757418"/>
            <a:ext cx="23899" cy="1784254"/>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8" name="TextBox 1027"/>
          <p:cNvSpPr txBox="1"/>
          <p:nvPr/>
        </p:nvSpPr>
        <p:spPr>
          <a:xfrm>
            <a:off x="434319" y="-53378"/>
            <a:ext cx="2431292" cy="615306"/>
          </a:xfrm>
          <a:prstGeom prst="rect">
            <a:avLst/>
          </a:prstGeom>
          <a:noFill/>
        </p:spPr>
        <p:txBody>
          <a:bodyPr wrap="square" lIns="243742" tIns="194993" rIns="243742" bIns="194993" rtlCol="0">
            <a:spAutoFit/>
          </a:bodyPr>
          <a:lstStyle/>
          <a:p>
            <a:pPr defTabSz="609285">
              <a:lnSpc>
                <a:spcPct val="90000"/>
              </a:lnSpc>
              <a:spcAft>
                <a:spcPts val="800"/>
              </a:spcAft>
              <a:defRPr/>
            </a:pPr>
            <a:r>
              <a:rPr lang="en-US" sz="1600">
                <a:gradFill>
                  <a:gsLst>
                    <a:gs pos="2917">
                      <a:srgbClr val="404040"/>
                    </a:gs>
                    <a:gs pos="30000">
                      <a:srgbClr val="404040"/>
                    </a:gs>
                  </a:gsLst>
                  <a:lin ang="5400000" scaled="0"/>
                </a:gradFill>
                <a:latin typeface="Segoe UI"/>
              </a:rPr>
              <a:t>Command &amp; Control</a:t>
            </a:r>
          </a:p>
        </p:txBody>
      </p:sp>
      <p:sp>
        <p:nvSpPr>
          <p:cNvPr id="102" name="TextBox 101"/>
          <p:cNvSpPr txBox="1"/>
          <p:nvPr/>
        </p:nvSpPr>
        <p:spPr>
          <a:xfrm>
            <a:off x="439648" y="349872"/>
            <a:ext cx="2431292" cy="615306"/>
          </a:xfrm>
          <a:prstGeom prst="rect">
            <a:avLst/>
          </a:prstGeom>
          <a:noFill/>
        </p:spPr>
        <p:txBody>
          <a:bodyPr wrap="square" lIns="243742" tIns="194993" rIns="243742" bIns="194993" rtlCol="0">
            <a:spAutoFit/>
          </a:bodyPr>
          <a:lstStyle/>
          <a:p>
            <a:pPr defTabSz="609285">
              <a:lnSpc>
                <a:spcPct val="90000"/>
              </a:lnSpc>
              <a:spcAft>
                <a:spcPts val="800"/>
              </a:spcAft>
              <a:defRPr/>
            </a:pPr>
            <a:r>
              <a:rPr lang="en-US" sz="1600">
                <a:gradFill>
                  <a:gsLst>
                    <a:gs pos="2917">
                      <a:srgbClr val="404040"/>
                    </a:gs>
                    <a:gs pos="30000">
                      <a:srgbClr val="404040"/>
                    </a:gs>
                  </a:gsLst>
                  <a:lin ang="5400000" scaled="0"/>
                </a:gradFill>
                <a:latin typeface="Segoe UI"/>
              </a:rPr>
              <a:t>Data Flow</a:t>
            </a:r>
          </a:p>
        </p:txBody>
      </p:sp>
      <p:sp>
        <p:nvSpPr>
          <p:cNvPr id="47" name="Rectangle: Rounded Corners 46"/>
          <p:cNvSpPr/>
          <p:nvPr/>
        </p:nvSpPr>
        <p:spPr bwMode="auto">
          <a:xfrm>
            <a:off x="3839798" y="439478"/>
            <a:ext cx="4196176" cy="597403"/>
          </a:xfrm>
          <a:prstGeom prst="roundRect">
            <a:avLst>
              <a:gd name="adj" fmla="val 29739"/>
            </a:avLst>
          </a:prstGeom>
          <a:solidFill>
            <a:schemeClr val="lt1">
              <a:alpha val="64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0" tIns="0" rIns="0" bIns="0" rtlCol="0" anchor="t" anchorCtr="0"/>
          <a:lstStyle/>
          <a:p>
            <a:pPr algn="ctr" defTabSz="1242566">
              <a:defRPr/>
            </a:pPr>
            <a:r>
              <a:rPr lang="en-US" sz="1866" b="1">
                <a:solidFill>
                  <a:srgbClr val="404040">
                    <a:lumMod val="75000"/>
                  </a:srgbClr>
                </a:solidFill>
                <a:latin typeface="Segoe UI"/>
                <a:ea typeface="Segoe UI" pitchFamily="34" charset="0"/>
                <a:cs typeface="Segoe UI" pitchFamily="34" charset="0"/>
              </a:rPr>
              <a:t>UX &amp; SDK</a:t>
            </a:r>
          </a:p>
          <a:p>
            <a:pPr algn="ctr" defTabSz="1242566">
              <a:defRPr/>
            </a:pPr>
            <a:r>
              <a:rPr lang="en-US" sz="1467" i="1">
                <a:gradFill>
                  <a:gsLst>
                    <a:gs pos="2917">
                      <a:srgbClr val="404040"/>
                    </a:gs>
                    <a:gs pos="30000">
                      <a:srgbClr val="404040"/>
                    </a:gs>
                  </a:gsLst>
                  <a:lin ang="5400000" scaled="0"/>
                </a:gradFill>
                <a:latin typeface="Segoe UI"/>
              </a:rPr>
              <a:t>Authoring  | Monitoring/</a:t>
            </a:r>
            <a:r>
              <a:rPr lang="en-US" sz="1467" i="1" err="1">
                <a:gradFill>
                  <a:gsLst>
                    <a:gs pos="2917">
                      <a:srgbClr val="404040"/>
                    </a:gs>
                    <a:gs pos="30000">
                      <a:srgbClr val="404040"/>
                    </a:gs>
                  </a:gsLst>
                  <a:lin ang="5400000" scaled="0"/>
                </a:gradFill>
                <a:latin typeface="Segoe UI"/>
              </a:rPr>
              <a:t>Mgmt</a:t>
            </a:r>
            <a:endParaRPr lang="en-US" sz="1467" i="1">
              <a:gradFill>
                <a:gsLst>
                  <a:gs pos="2917">
                    <a:srgbClr val="404040"/>
                  </a:gs>
                  <a:gs pos="30000">
                    <a:srgbClr val="404040"/>
                  </a:gs>
                </a:gsLst>
                <a:lin ang="5400000" scaled="0"/>
              </a:gradFill>
              <a:latin typeface="Segoe UI"/>
            </a:endParaRPr>
          </a:p>
        </p:txBody>
      </p:sp>
      <p:pic>
        <p:nvPicPr>
          <p:cNvPr id="48" name="Picture 47"/>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4061224" y="497597"/>
            <a:ext cx="489327" cy="463801"/>
          </a:xfrm>
          <a:prstGeom prst="rect">
            <a:avLst/>
          </a:prstGeom>
        </p:spPr>
      </p:pic>
      <p:sp>
        <p:nvSpPr>
          <p:cNvPr id="49" name="TextBox 48"/>
          <p:cNvSpPr txBox="1"/>
          <p:nvPr/>
        </p:nvSpPr>
        <p:spPr>
          <a:xfrm>
            <a:off x="8363414" y="1108195"/>
            <a:ext cx="2476643" cy="634238"/>
          </a:xfrm>
          <a:prstGeom prst="rect">
            <a:avLst/>
          </a:prstGeom>
          <a:noFill/>
        </p:spPr>
        <p:txBody>
          <a:bodyPr wrap="square" lIns="182806" tIns="146245" rIns="182806" bIns="146245" rtlCol="0">
            <a:spAutoFit/>
          </a:bodyPr>
          <a:lstStyle/>
          <a:p>
            <a:pPr defTabSz="914225">
              <a:lnSpc>
                <a:spcPct val="90000"/>
              </a:lnSpc>
              <a:spcAft>
                <a:spcPts val="600"/>
              </a:spcAft>
              <a:defRPr/>
            </a:pPr>
            <a:r>
              <a:rPr lang="en-US" sz="2399" b="1">
                <a:gradFill>
                  <a:gsLst>
                    <a:gs pos="2917">
                      <a:prstClr val="black"/>
                    </a:gs>
                    <a:gs pos="30000">
                      <a:prstClr val="black"/>
                    </a:gs>
                  </a:gsLst>
                  <a:lin ang="5400000" scaled="0"/>
                </a:gradFill>
                <a:latin typeface="Calibri" panose="020F0502020204030204"/>
              </a:rPr>
              <a:t>Azure Cloud </a:t>
            </a:r>
          </a:p>
        </p:txBody>
      </p:sp>
    </p:spTree>
    <p:extLst>
      <p:ext uri="{BB962C8B-B14F-4D97-AF65-F5344CB8AC3E}">
        <p14:creationId xmlns:p14="http://schemas.microsoft.com/office/powerpoint/2010/main" val="96789878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1026"/>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510705" y="2945063"/>
            <a:ext cx="1400104" cy="494704"/>
          </a:xfrm>
          <a:prstGeom prst="rect">
            <a:avLst/>
          </a:prstGeom>
        </p:spPr>
      </p:pic>
      <p:sp>
        <p:nvSpPr>
          <p:cNvPr id="45" name="Freeform 5"/>
          <p:cNvSpPr>
            <a:spLocks noChangeAspect="1"/>
          </p:cNvSpPr>
          <p:nvPr/>
        </p:nvSpPr>
        <p:spPr bwMode="black">
          <a:xfrm>
            <a:off x="6172519" y="1187938"/>
            <a:ext cx="5968093" cy="1844349"/>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defTabSz="609285"/>
            <a:endParaRPr lang="en-US" sz="2399">
              <a:solidFill>
                <a:srgbClr val="404040"/>
              </a:solidFill>
              <a:latin typeface="Segoe UI"/>
            </a:endParaRPr>
          </a:p>
        </p:txBody>
      </p:sp>
      <p:sp>
        <p:nvSpPr>
          <p:cNvPr id="9" name="Freeform 5"/>
          <p:cNvSpPr>
            <a:spLocks noChangeAspect="1"/>
          </p:cNvSpPr>
          <p:nvPr/>
        </p:nvSpPr>
        <p:spPr bwMode="black">
          <a:xfrm>
            <a:off x="2978885" y="323829"/>
            <a:ext cx="8135332" cy="1840321"/>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defTabSz="609285"/>
            <a:endParaRPr lang="en-US" sz="2399">
              <a:solidFill>
                <a:srgbClr val="404040"/>
              </a:solidFill>
              <a:latin typeface="Segoe UI"/>
            </a:endParaRPr>
          </a:p>
        </p:txBody>
      </p:sp>
      <p:sp>
        <p:nvSpPr>
          <p:cNvPr id="7" name="Rectangle: Rounded Corners 6"/>
          <p:cNvSpPr/>
          <p:nvPr/>
        </p:nvSpPr>
        <p:spPr bwMode="auto">
          <a:xfrm>
            <a:off x="3839798" y="1308453"/>
            <a:ext cx="4196176" cy="755971"/>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121870" tIns="121870" rIns="45706" bIns="45706" rtlCol="0" anchor="t" anchorCtr="0"/>
          <a:lstStyle/>
          <a:p>
            <a:pPr algn="ctr" defTabSz="1242566">
              <a:defRPr/>
            </a:pPr>
            <a:r>
              <a:rPr lang="en-US" sz="1866" b="1">
                <a:solidFill>
                  <a:srgbClr val="404040">
                    <a:lumMod val="75000"/>
                  </a:srgbClr>
                </a:solidFill>
                <a:latin typeface="Segoe UI"/>
                <a:ea typeface="Segoe UI" pitchFamily="34" charset="0"/>
                <a:cs typeface="Segoe UI" pitchFamily="34" charset="0"/>
              </a:rPr>
              <a:t>Azure Data Factory Service</a:t>
            </a:r>
          </a:p>
        </p:txBody>
      </p:sp>
      <p:sp>
        <p:nvSpPr>
          <p:cNvPr id="8" name="TextBox 7"/>
          <p:cNvSpPr txBox="1"/>
          <p:nvPr/>
        </p:nvSpPr>
        <p:spPr>
          <a:xfrm>
            <a:off x="3551051" y="1583376"/>
            <a:ext cx="4719513" cy="596911"/>
          </a:xfrm>
          <a:prstGeom prst="rect">
            <a:avLst/>
          </a:prstGeom>
          <a:noFill/>
        </p:spPr>
        <p:txBody>
          <a:bodyPr wrap="square" lIns="243742" tIns="194993" rIns="243742" bIns="194993" rtlCol="0">
            <a:spAutoFit/>
          </a:bodyPr>
          <a:lstStyle/>
          <a:p>
            <a:pPr algn="ctr" defTabSz="609285">
              <a:lnSpc>
                <a:spcPct val="90000"/>
              </a:lnSpc>
              <a:spcAft>
                <a:spcPts val="800"/>
              </a:spcAft>
              <a:defRPr/>
            </a:pPr>
            <a:r>
              <a:rPr lang="en-US" sz="1467" i="1">
                <a:gradFill>
                  <a:gsLst>
                    <a:gs pos="2917">
                      <a:srgbClr val="404040"/>
                    </a:gs>
                    <a:gs pos="30000">
                      <a:srgbClr val="404040"/>
                    </a:gs>
                  </a:gsLst>
                  <a:lin ang="5400000" scaled="0"/>
                </a:gradFill>
                <a:latin typeface="Segoe UI"/>
              </a:rPr>
              <a:t>Scheduling | Orchestration | Monitoring</a:t>
            </a:r>
          </a:p>
        </p:txBody>
      </p:sp>
      <p:cxnSp>
        <p:nvCxnSpPr>
          <p:cNvPr id="12" name="Straight Arrow Connector 11"/>
          <p:cNvCxnSpPr>
            <a:cxnSpLocks/>
          </p:cNvCxnSpPr>
          <p:nvPr/>
        </p:nvCxnSpPr>
        <p:spPr>
          <a:xfrm>
            <a:off x="6070112" y="1036881"/>
            <a:ext cx="0" cy="20110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Freeform 5"/>
          <p:cNvSpPr>
            <a:spLocks noChangeAspect="1"/>
          </p:cNvSpPr>
          <p:nvPr/>
        </p:nvSpPr>
        <p:spPr bwMode="black">
          <a:xfrm>
            <a:off x="7426616" y="3907660"/>
            <a:ext cx="5309212" cy="2872061"/>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defTabSz="609285">
              <a:defRPr/>
            </a:pPr>
            <a:endParaRPr lang="en-US" sz="2399">
              <a:solidFill>
                <a:srgbClr val="404040"/>
              </a:solidFill>
              <a:latin typeface="Segoe UI"/>
            </a:endParaRPr>
          </a:p>
        </p:txBody>
      </p:sp>
      <p:sp>
        <p:nvSpPr>
          <p:cNvPr id="22" name="Rectangle: Rounded Corners 21"/>
          <p:cNvSpPr/>
          <p:nvPr/>
        </p:nvSpPr>
        <p:spPr bwMode="auto">
          <a:xfrm>
            <a:off x="8035973" y="4594347"/>
            <a:ext cx="3851996" cy="1936429"/>
          </a:xfrm>
          <a:prstGeom prst="roundRect">
            <a:avLst>
              <a:gd name="adj" fmla="val 29739"/>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0" tIns="0" rIns="0" bIns="0" rtlCol="0" anchor="t" anchorCtr="0"/>
          <a:lstStyle/>
          <a:p>
            <a:pPr algn="ctr" defTabSz="1242566">
              <a:defRPr/>
            </a:pPr>
            <a:r>
              <a:rPr lang="en-US" sz="1866" b="1">
                <a:solidFill>
                  <a:srgbClr val="404040">
                    <a:lumMod val="75000"/>
                  </a:srgbClr>
                </a:solidFill>
                <a:latin typeface="Segoe UI"/>
                <a:ea typeface="Segoe UI" pitchFamily="34" charset="0"/>
                <a:cs typeface="Segoe UI" pitchFamily="34" charset="0"/>
              </a:rPr>
              <a:t>Cloud Apps, </a:t>
            </a:r>
            <a:r>
              <a:rPr lang="en-US" sz="1866" b="1" err="1">
                <a:solidFill>
                  <a:srgbClr val="404040">
                    <a:lumMod val="75000"/>
                  </a:srgbClr>
                </a:solidFill>
                <a:latin typeface="Segoe UI"/>
                <a:ea typeface="Segoe UI" pitchFamily="34" charset="0"/>
                <a:cs typeface="Segoe UI" pitchFamily="34" charset="0"/>
              </a:rPr>
              <a:t>Svcs</a:t>
            </a:r>
            <a:r>
              <a:rPr lang="en-US" sz="1866" b="1">
                <a:solidFill>
                  <a:srgbClr val="404040">
                    <a:lumMod val="75000"/>
                  </a:srgbClr>
                </a:solidFill>
                <a:latin typeface="Segoe UI"/>
                <a:ea typeface="Segoe UI" pitchFamily="34" charset="0"/>
                <a:cs typeface="Segoe UI" pitchFamily="34" charset="0"/>
              </a:rPr>
              <a:t> &amp; Data</a:t>
            </a:r>
          </a:p>
          <a:p>
            <a:pPr algn="ctr" defTabSz="1242566">
              <a:defRPr/>
            </a:pPr>
            <a:endParaRPr lang="en-US" sz="1600" i="1">
              <a:gradFill>
                <a:gsLst>
                  <a:gs pos="2917">
                    <a:srgbClr val="404040"/>
                  </a:gs>
                  <a:gs pos="30000">
                    <a:srgbClr val="404040"/>
                  </a:gs>
                </a:gsLst>
                <a:lin ang="5400000" scaled="0"/>
              </a:gradFill>
              <a:latin typeface="Segoe UI"/>
            </a:endParaRPr>
          </a:p>
        </p:txBody>
      </p:sp>
      <p:sp>
        <p:nvSpPr>
          <p:cNvPr id="23" name="AutoShape 2" descr="Image result for Amazon AWS"/>
          <p:cNvSpPr>
            <a:spLocks noChangeAspect="1" noChangeArrowheads="1"/>
          </p:cNvSpPr>
          <p:nvPr/>
        </p:nvSpPr>
        <p:spPr bwMode="auto">
          <a:xfrm>
            <a:off x="5892882" y="3902930"/>
            <a:ext cx="406236" cy="40623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870" tIns="60935" rIns="121870" bIns="60935" numCol="1" anchor="t" anchorCtr="0" compatLnSpc="1">
            <a:prstTxWarp prst="textNoShape">
              <a:avLst/>
            </a:prstTxWarp>
          </a:bodyPr>
          <a:lstStyle/>
          <a:p>
            <a:pPr defTabSz="609285">
              <a:defRPr/>
            </a:pPr>
            <a:endParaRPr lang="en-US" sz="2399">
              <a:solidFill>
                <a:srgbClr val="404040"/>
              </a:solidFill>
              <a:latin typeface="Segoe UI"/>
            </a:endParaRPr>
          </a:p>
        </p:txBody>
      </p:sp>
      <p:sp>
        <p:nvSpPr>
          <p:cNvPr id="24" name="AutoShape 4" descr="Image result for Amazon AWS"/>
          <p:cNvSpPr>
            <a:spLocks noChangeAspect="1" noChangeArrowheads="1"/>
          </p:cNvSpPr>
          <p:nvPr/>
        </p:nvSpPr>
        <p:spPr bwMode="auto">
          <a:xfrm>
            <a:off x="6172519" y="4129831"/>
            <a:ext cx="406236" cy="40623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870" tIns="60935" rIns="121870" bIns="60935" numCol="1" anchor="t" anchorCtr="0" compatLnSpc="1">
            <a:prstTxWarp prst="textNoShape">
              <a:avLst/>
            </a:prstTxWarp>
          </a:bodyPr>
          <a:lstStyle/>
          <a:p>
            <a:pPr defTabSz="609285">
              <a:defRPr/>
            </a:pPr>
            <a:endParaRPr lang="en-US" sz="2399">
              <a:solidFill>
                <a:srgbClr val="404040"/>
              </a:solidFill>
              <a:latin typeface="Segoe UI"/>
            </a:endParaRPr>
          </a:p>
        </p:txBody>
      </p:sp>
      <p:pic>
        <p:nvPicPr>
          <p:cNvPr id="1032" name="Picture 8" descr="Image result for Amazon AWS"/>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151968" y="5265726"/>
            <a:ext cx="1174566" cy="426254"/>
          </a:xfrm>
          <a:prstGeom prst="rect">
            <a:avLst/>
          </a:prstGeom>
          <a:noFill/>
          <a:extLst>
            <a:ext uri="{909E8E84-426E-40DD-AFC4-6F175D3DCCD1}">
              <a14:hiddenFill xmlns:a14="http://schemas.microsoft.com/office/drawing/2010/main">
                <a:solidFill>
                  <a:srgbClr val="FFFFFF"/>
                </a:solidFill>
              </a14:hiddenFill>
            </a:ext>
          </a:extLst>
        </p:spPr>
      </p:pic>
      <p:sp>
        <p:nvSpPr>
          <p:cNvPr id="26" name="AutoShape 10" descr="Image result for microsoft azure"/>
          <p:cNvSpPr>
            <a:spLocks noChangeAspect="1" noChangeArrowheads="1"/>
          </p:cNvSpPr>
          <p:nvPr/>
        </p:nvSpPr>
        <p:spPr bwMode="auto">
          <a:xfrm>
            <a:off x="6299118" y="4309166"/>
            <a:ext cx="406236" cy="40623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870" tIns="60935" rIns="121870" bIns="60935" numCol="1" anchor="t" anchorCtr="0" compatLnSpc="1">
            <a:prstTxWarp prst="textNoShape">
              <a:avLst/>
            </a:prstTxWarp>
          </a:bodyPr>
          <a:lstStyle/>
          <a:p>
            <a:pPr defTabSz="609285">
              <a:defRPr/>
            </a:pPr>
            <a:endParaRPr lang="en-US" sz="2399">
              <a:solidFill>
                <a:srgbClr val="404040"/>
              </a:solidFill>
              <a:latin typeface="Segoe UI"/>
            </a:endParaRPr>
          </a:p>
        </p:txBody>
      </p:sp>
      <p:pic>
        <p:nvPicPr>
          <p:cNvPr id="29" name="Picture 2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84675" y="5783531"/>
            <a:ext cx="1249093" cy="642782"/>
          </a:xfrm>
          <a:prstGeom prst="rect">
            <a:avLst/>
          </a:prstGeom>
        </p:spPr>
      </p:pic>
      <p:pic>
        <p:nvPicPr>
          <p:cNvPr id="30" name="Picture 29"/>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9655210" y="5186859"/>
            <a:ext cx="923988" cy="645199"/>
          </a:xfrm>
          <a:prstGeom prst="rect">
            <a:avLst/>
          </a:prstGeom>
        </p:spPr>
      </p:pic>
      <p:pic>
        <p:nvPicPr>
          <p:cNvPr id="32" name="Picture 31"/>
          <p:cNvPicPr>
            <a:picLocks noChangeAspect="1"/>
          </p:cNvPicPr>
          <p:nvPr/>
        </p:nvPicPr>
        <p:blipFill>
          <a:blip r:embed="rId7">
            <a:biLevel thresh="50000"/>
          </a:blip>
          <a:stretch>
            <a:fillRect/>
          </a:stretch>
        </p:blipFill>
        <p:spPr>
          <a:xfrm>
            <a:off x="90382" y="4195909"/>
            <a:ext cx="2072418" cy="2568935"/>
          </a:xfrm>
          <a:prstGeom prst="rect">
            <a:avLst/>
          </a:prstGeom>
        </p:spPr>
      </p:pic>
      <p:pic>
        <p:nvPicPr>
          <p:cNvPr id="31" name="Picture 30"/>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0732895" y="5032835"/>
            <a:ext cx="1055334" cy="414202"/>
          </a:xfrm>
          <a:prstGeom prst="rect">
            <a:avLst/>
          </a:prstGeom>
        </p:spPr>
      </p:pic>
      <p:pic>
        <p:nvPicPr>
          <p:cNvPr id="33" name="Picture 32"/>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10683458" y="5676818"/>
            <a:ext cx="1010189" cy="236380"/>
          </a:xfrm>
          <a:prstGeom prst="rect">
            <a:avLst/>
          </a:prstGeom>
        </p:spPr>
      </p:pic>
      <p:pic>
        <p:nvPicPr>
          <p:cNvPr id="34" name="Picture 3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138949" y="5933740"/>
            <a:ext cx="898263" cy="505272"/>
          </a:xfrm>
          <a:prstGeom prst="rect">
            <a:avLst/>
          </a:prstGeom>
        </p:spPr>
      </p:pic>
      <p:sp>
        <p:nvSpPr>
          <p:cNvPr id="36" name="Rectangle: Rounded Corners 35"/>
          <p:cNvSpPr/>
          <p:nvPr/>
        </p:nvSpPr>
        <p:spPr bwMode="auto">
          <a:xfrm>
            <a:off x="970189" y="4715403"/>
            <a:ext cx="3831557" cy="1833790"/>
          </a:xfrm>
          <a:prstGeom prst="roundRect">
            <a:avLst>
              <a:gd name="adj" fmla="val 29739"/>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0" tIns="0" rIns="0" bIns="0" rtlCol="0" anchor="t" anchorCtr="0"/>
          <a:lstStyle/>
          <a:p>
            <a:pPr algn="ctr" defTabSz="1242566">
              <a:defRPr/>
            </a:pPr>
            <a:r>
              <a:rPr lang="en-US" sz="1866" b="1">
                <a:solidFill>
                  <a:srgbClr val="404040">
                    <a:lumMod val="75000"/>
                  </a:srgbClr>
                </a:solidFill>
                <a:latin typeface="Segoe UI"/>
                <a:ea typeface="Segoe UI" pitchFamily="34" charset="0"/>
                <a:cs typeface="Segoe UI" pitchFamily="34" charset="0"/>
              </a:rPr>
              <a:t>On Premises Apps &amp; Data</a:t>
            </a:r>
          </a:p>
          <a:p>
            <a:pPr algn="ctr" defTabSz="1242566">
              <a:defRPr/>
            </a:pPr>
            <a:endParaRPr lang="en-US" sz="1600" i="1">
              <a:gradFill>
                <a:gsLst>
                  <a:gs pos="2917">
                    <a:srgbClr val="404040"/>
                  </a:gs>
                  <a:gs pos="30000">
                    <a:srgbClr val="404040"/>
                  </a:gs>
                </a:gsLst>
                <a:lin ang="5400000" scaled="0"/>
              </a:gradFill>
              <a:latin typeface="Segoe UI"/>
            </a:endParaRPr>
          </a:p>
        </p:txBody>
      </p:sp>
      <p:pic>
        <p:nvPicPr>
          <p:cNvPr id="35" name="Picture 34"/>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437233" y="5282990"/>
            <a:ext cx="773144" cy="391726"/>
          </a:xfrm>
          <a:prstGeom prst="rect">
            <a:avLst/>
          </a:prstGeom>
        </p:spPr>
      </p:pic>
      <p:pic>
        <p:nvPicPr>
          <p:cNvPr id="37" name="Picture 36"/>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2269917" y="5974725"/>
            <a:ext cx="868487" cy="373394"/>
          </a:xfrm>
          <a:prstGeom prst="rect">
            <a:avLst/>
          </a:prstGeom>
        </p:spPr>
      </p:pic>
      <p:pic>
        <p:nvPicPr>
          <p:cNvPr id="38" name="Picture 37"/>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1138102" y="5848983"/>
            <a:ext cx="763813" cy="211384"/>
          </a:xfrm>
          <a:prstGeom prst="rect">
            <a:avLst/>
          </a:prstGeom>
        </p:spPr>
      </p:pic>
      <p:pic>
        <p:nvPicPr>
          <p:cNvPr id="39" name="Picture 38"/>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2295307" y="5464914"/>
            <a:ext cx="1180127" cy="318617"/>
          </a:xfrm>
          <a:prstGeom prst="rect">
            <a:avLst/>
          </a:prstGeom>
        </p:spPr>
      </p:pic>
      <p:pic>
        <p:nvPicPr>
          <p:cNvPr id="40" name="Picture 39"/>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3399288" y="6059738"/>
            <a:ext cx="1067675" cy="203366"/>
          </a:xfrm>
          <a:prstGeom prst="rect">
            <a:avLst/>
          </a:prstGeom>
        </p:spPr>
      </p:pic>
      <p:pic>
        <p:nvPicPr>
          <p:cNvPr id="41" name="Picture 40"/>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3560367" y="5298179"/>
            <a:ext cx="745524" cy="605893"/>
          </a:xfrm>
          <a:prstGeom prst="rect">
            <a:avLst/>
          </a:prstGeom>
        </p:spPr>
      </p:pic>
      <p:sp>
        <p:nvSpPr>
          <p:cNvPr id="44" name="Rectangle: Rounded Corners 43"/>
          <p:cNvSpPr/>
          <p:nvPr/>
        </p:nvSpPr>
        <p:spPr bwMode="auto">
          <a:xfrm>
            <a:off x="8427382" y="1857323"/>
            <a:ext cx="3212536" cy="1040684"/>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121870" tIns="121870" rIns="45706" bIns="45706" rtlCol="0" anchor="t" anchorCtr="0"/>
          <a:lstStyle/>
          <a:p>
            <a:pPr algn="ctr" defTabSz="1242566">
              <a:defRPr/>
            </a:pPr>
            <a:endParaRPr lang="en-US" sz="1866" b="1">
              <a:solidFill>
                <a:srgbClr val="404040">
                  <a:lumMod val="75000"/>
                </a:srgbClr>
              </a:solidFill>
              <a:latin typeface="Segoe UI"/>
              <a:ea typeface="Segoe UI" pitchFamily="34" charset="0"/>
              <a:cs typeface="Segoe UI" pitchFamily="34" charset="0"/>
            </a:endParaRPr>
          </a:p>
        </p:txBody>
      </p:sp>
      <p:sp>
        <p:nvSpPr>
          <p:cNvPr id="46" name="TextBox 45"/>
          <p:cNvSpPr txBox="1"/>
          <p:nvPr/>
        </p:nvSpPr>
        <p:spPr>
          <a:xfrm>
            <a:off x="9655212" y="1691659"/>
            <a:ext cx="1968659" cy="611037"/>
          </a:xfrm>
          <a:prstGeom prst="rect">
            <a:avLst/>
          </a:prstGeom>
          <a:noFill/>
        </p:spPr>
        <p:txBody>
          <a:bodyPr wrap="square" lIns="243742" tIns="194993" rIns="243742" bIns="194993" rtlCol="0">
            <a:spAutoFit/>
          </a:bodyPr>
          <a:lstStyle/>
          <a:p>
            <a:pPr defTabSz="609285">
              <a:lnSpc>
                <a:spcPct val="90000"/>
              </a:lnSpc>
              <a:spcAft>
                <a:spcPts val="800"/>
              </a:spcAft>
              <a:defRPr/>
            </a:pPr>
            <a:r>
              <a:rPr lang="en-US" sz="1568">
                <a:gradFill>
                  <a:gsLst>
                    <a:gs pos="2917">
                      <a:srgbClr val="404040"/>
                    </a:gs>
                    <a:gs pos="30000">
                      <a:srgbClr val="404040"/>
                    </a:gs>
                  </a:gsLst>
                  <a:lin ang="5400000" scaled="0"/>
                </a:gradFill>
                <a:latin typeface="Segoe UI"/>
              </a:rPr>
              <a:t>PaaS Cloud Host</a:t>
            </a:r>
          </a:p>
        </p:txBody>
      </p:sp>
      <p:sp>
        <p:nvSpPr>
          <p:cNvPr id="59" name="Rectangle: Rounded Corners 58"/>
          <p:cNvSpPr/>
          <p:nvPr/>
        </p:nvSpPr>
        <p:spPr bwMode="auto">
          <a:xfrm>
            <a:off x="1281093" y="3289433"/>
            <a:ext cx="3212536" cy="1025753"/>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121870" tIns="121870" rIns="45706" bIns="45706" rtlCol="0" anchor="t" anchorCtr="0"/>
          <a:lstStyle/>
          <a:p>
            <a:pPr algn="ctr" defTabSz="1242566">
              <a:defRPr/>
            </a:pPr>
            <a:endParaRPr lang="en-US" sz="1866" b="1">
              <a:solidFill>
                <a:srgbClr val="404040">
                  <a:lumMod val="75000"/>
                </a:srgbClr>
              </a:solidFill>
              <a:latin typeface="Segoe UI"/>
              <a:ea typeface="Segoe UI" pitchFamily="34" charset="0"/>
              <a:cs typeface="Segoe UI" pitchFamily="34" charset="0"/>
            </a:endParaRPr>
          </a:p>
        </p:txBody>
      </p:sp>
      <p:sp>
        <p:nvSpPr>
          <p:cNvPr id="60" name="Rectangle 59"/>
          <p:cNvSpPr/>
          <p:nvPr/>
        </p:nvSpPr>
        <p:spPr bwMode="auto">
          <a:xfrm>
            <a:off x="1469395" y="3633287"/>
            <a:ext cx="2883483" cy="5363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21870" tIns="121870" rIns="45706" bIns="45706" rtlCol="0" anchor="t" anchorCtr="0"/>
          <a:lstStyle/>
          <a:p>
            <a:pPr algn="ctr" defTabSz="1242566">
              <a:defRPr/>
            </a:pPr>
            <a:r>
              <a:rPr lang="en-US" sz="1866">
                <a:gradFill>
                  <a:gsLst>
                    <a:gs pos="0">
                      <a:srgbClr val="FFFFFF"/>
                    </a:gs>
                    <a:gs pos="100000">
                      <a:srgbClr val="FFFFFF"/>
                    </a:gs>
                  </a:gsLst>
                  <a:lin ang="5400000" scaled="0"/>
                </a:gradFill>
                <a:latin typeface="Segoe UI"/>
                <a:ea typeface="Segoe UI" pitchFamily="34" charset="0"/>
                <a:cs typeface="Segoe UI" pitchFamily="34" charset="0"/>
              </a:rPr>
              <a:t>Integration Runtime</a:t>
            </a:r>
          </a:p>
        </p:txBody>
      </p:sp>
      <p:sp>
        <p:nvSpPr>
          <p:cNvPr id="64" name="TextBox 63"/>
          <p:cNvSpPr txBox="1"/>
          <p:nvPr/>
        </p:nvSpPr>
        <p:spPr>
          <a:xfrm>
            <a:off x="1176227" y="3110162"/>
            <a:ext cx="2665679" cy="615306"/>
          </a:xfrm>
          <a:prstGeom prst="rect">
            <a:avLst/>
          </a:prstGeom>
          <a:noFill/>
        </p:spPr>
        <p:txBody>
          <a:bodyPr wrap="square" lIns="243742" tIns="194993" rIns="243742" bIns="194993" rtlCol="0">
            <a:spAutoFit/>
          </a:bodyPr>
          <a:lstStyle/>
          <a:p>
            <a:pPr defTabSz="609285">
              <a:lnSpc>
                <a:spcPct val="90000"/>
              </a:lnSpc>
              <a:spcAft>
                <a:spcPts val="800"/>
              </a:spcAft>
              <a:defRPr/>
            </a:pPr>
            <a:r>
              <a:rPr lang="en-US" sz="1600">
                <a:gradFill>
                  <a:gsLst>
                    <a:gs pos="2917">
                      <a:srgbClr val="404040"/>
                    </a:gs>
                    <a:gs pos="30000">
                      <a:srgbClr val="404040"/>
                    </a:gs>
                  </a:gsLst>
                  <a:lin ang="5400000" scaled="0"/>
                </a:gradFill>
                <a:latin typeface="Segoe UI"/>
              </a:rPr>
              <a:t>Installable Agent</a:t>
            </a:r>
          </a:p>
        </p:txBody>
      </p:sp>
      <p:sp>
        <p:nvSpPr>
          <p:cNvPr id="65" name="Rectangle 64"/>
          <p:cNvSpPr/>
          <p:nvPr/>
        </p:nvSpPr>
        <p:spPr bwMode="auto">
          <a:xfrm>
            <a:off x="8591908" y="2206539"/>
            <a:ext cx="2883483" cy="5363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21870" tIns="121870" rIns="45706" bIns="45706" rtlCol="0" anchor="t" anchorCtr="0"/>
          <a:lstStyle/>
          <a:p>
            <a:pPr algn="ctr" defTabSz="1242566">
              <a:defRPr/>
            </a:pPr>
            <a:r>
              <a:rPr lang="en-US" sz="1866">
                <a:gradFill>
                  <a:gsLst>
                    <a:gs pos="0">
                      <a:srgbClr val="FFFFFF"/>
                    </a:gs>
                    <a:gs pos="100000">
                      <a:srgbClr val="FFFFFF"/>
                    </a:gs>
                  </a:gsLst>
                  <a:lin ang="5400000" scaled="0"/>
                </a:gradFill>
                <a:latin typeface="Segoe UI"/>
                <a:ea typeface="Segoe UI" pitchFamily="34" charset="0"/>
                <a:cs typeface="Segoe UI" pitchFamily="34" charset="0"/>
              </a:rPr>
              <a:t>Integration Runtime</a:t>
            </a:r>
          </a:p>
        </p:txBody>
      </p:sp>
      <p:cxnSp>
        <p:nvCxnSpPr>
          <p:cNvPr id="66" name="Straight Arrow Connector 65"/>
          <p:cNvCxnSpPr>
            <a:stCxn id="8" idx="2"/>
            <a:endCxn id="60" idx="3"/>
          </p:cNvCxnSpPr>
          <p:nvPr/>
        </p:nvCxnSpPr>
        <p:spPr>
          <a:xfrm flipH="1">
            <a:off x="4352877" y="2180287"/>
            <a:ext cx="1557931" cy="1721201"/>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endCxn id="8" idx="2"/>
          </p:cNvCxnSpPr>
          <p:nvPr/>
        </p:nvCxnSpPr>
        <p:spPr>
          <a:xfrm flipH="1" flipV="1">
            <a:off x="5910808" y="2180286"/>
            <a:ext cx="2625095" cy="271826"/>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cxnSpLocks/>
            <a:stCxn id="59" idx="2"/>
            <a:endCxn id="36" idx="0"/>
          </p:cNvCxnSpPr>
          <p:nvPr/>
        </p:nvCxnSpPr>
        <p:spPr>
          <a:xfrm flipH="1">
            <a:off x="2885965" y="4315187"/>
            <a:ext cx="1396" cy="400218"/>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a:stCxn id="15" idx="6"/>
            <a:endCxn id="65" idx="2"/>
          </p:cNvCxnSpPr>
          <p:nvPr/>
        </p:nvCxnSpPr>
        <p:spPr>
          <a:xfrm flipH="1" flipV="1">
            <a:off x="10033651" y="2742937"/>
            <a:ext cx="37444" cy="1793114"/>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cxnSpLocks/>
          </p:cNvCxnSpPr>
          <p:nvPr/>
        </p:nvCxnSpPr>
        <p:spPr>
          <a:xfrm flipH="1">
            <a:off x="187230" y="250050"/>
            <a:ext cx="467588" cy="7256"/>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cxnSpLocks/>
          </p:cNvCxnSpPr>
          <p:nvPr/>
        </p:nvCxnSpPr>
        <p:spPr>
          <a:xfrm flipH="1">
            <a:off x="183049" y="657525"/>
            <a:ext cx="471770" cy="7832"/>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cxnSpLocks/>
            <a:stCxn id="22" idx="1"/>
            <a:endCxn id="60" idx="3"/>
          </p:cNvCxnSpPr>
          <p:nvPr/>
        </p:nvCxnSpPr>
        <p:spPr>
          <a:xfrm flipH="1" flipV="1">
            <a:off x="4352877" y="3901486"/>
            <a:ext cx="3683093" cy="1661074"/>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cxnSpLocks/>
          </p:cNvCxnSpPr>
          <p:nvPr/>
        </p:nvCxnSpPr>
        <p:spPr>
          <a:xfrm flipH="1" flipV="1">
            <a:off x="3347809" y="4354766"/>
            <a:ext cx="123" cy="354181"/>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cxnSpLocks/>
          </p:cNvCxnSpPr>
          <p:nvPr/>
        </p:nvCxnSpPr>
        <p:spPr>
          <a:xfrm flipH="1" flipV="1">
            <a:off x="10349536" y="2757418"/>
            <a:ext cx="23899" cy="1784254"/>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8" name="TextBox 1027"/>
          <p:cNvSpPr txBox="1"/>
          <p:nvPr/>
        </p:nvSpPr>
        <p:spPr>
          <a:xfrm>
            <a:off x="434319" y="-53378"/>
            <a:ext cx="2431292" cy="615306"/>
          </a:xfrm>
          <a:prstGeom prst="rect">
            <a:avLst/>
          </a:prstGeom>
          <a:noFill/>
        </p:spPr>
        <p:txBody>
          <a:bodyPr wrap="square" lIns="243742" tIns="194993" rIns="243742" bIns="194993" rtlCol="0">
            <a:spAutoFit/>
          </a:bodyPr>
          <a:lstStyle/>
          <a:p>
            <a:pPr defTabSz="609285">
              <a:lnSpc>
                <a:spcPct val="90000"/>
              </a:lnSpc>
              <a:spcAft>
                <a:spcPts val="800"/>
              </a:spcAft>
              <a:defRPr/>
            </a:pPr>
            <a:r>
              <a:rPr lang="en-US" sz="1600">
                <a:gradFill>
                  <a:gsLst>
                    <a:gs pos="2917">
                      <a:srgbClr val="404040"/>
                    </a:gs>
                    <a:gs pos="30000">
                      <a:srgbClr val="404040"/>
                    </a:gs>
                  </a:gsLst>
                  <a:lin ang="5400000" scaled="0"/>
                </a:gradFill>
                <a:latin typeface="Segoe UI"/>
              </a:rPr>
              <a:t>Command &amp; Control</a:t>
            </a:r>
          </a:p>
        </p:txBody>
      </p:sp>
      <p:sp>
        <p:nvSpPr>
          <p:cNvPr id="102" name="TextBox 101"/>
          <p:cNvSpPr txBox="1"/>
          <p:nvPr/>
        </p:nvSpPr>
        <p:spPr>
          <a:xfrm>
            <a:off x="439648" y="349872"/>
            <a:ext cx="2431292" cy="615306"/>
          </a:xfrm>
          <a:prstGeom prst="rect">
            <a:avLst/>
          </a:prstGeom>
          <a:noFill/>
        </p:spPr>
        <p:txBody>
          <a:bodyPr wrap="square" lIns="243742" tIns="194993" rIns="243742" bIns="194993" rtlCol="0">
            <a:spAutoFit/>
          </a:bodyPr>
          <a:lstStyle/>
          <a:p>
            <a:pPr defTabSz="609285">
              <a:lnSpc>
                <a:spcPct val="90000"/>
              </a:lnSpc>
              <a:spcAft>
                <a:spcPts val="800"/>
              </a:spcAft>
              <a:defRPr/>
            </a:pPr>
            <a:r>
              <a:rPr lang="en-US" sz="1600">
                <a:gradFill>
                  <a:gsLst>
                    <a:gs pos="2917">
                      <a:srgbClr val="404040"/>
                    </a:gs>
                    <a:gs pos="30000">
                      <a:srgbClr val="404040"/>
                    </a:gs>
                  </a:gsLst>
                  <a:lin ang="5400000" scaled="0"/>
                </a:gradFill>
                <a:latin typeface="Segoe UI"/>
              </a:rPr>
              <a:t>Data Flow</a:t>
            </a:r>
          </a:p>
        </p:txBody>
      </p:sp>
      <p:sp>
        <p:nvSpPr>
          <p:cNvPr id="47" name="Rectangle: Rounded Corners 46"/>
          <p:cNvSpPr/>
          <p:nvPr/>
        </p:nvSpPr>
        <p:spPr bwMode="auto">
          <a:xfrm>
            <a:off x="3839798" y="439478"/>
            <a:ext cx="4196176" cy="597403"/>
          </a:xfrm>
          <a:prstGeom prst="roundRect">
            <a:avLst>
              <a:gd name="adj" fmla="val 29739"/>
            </a:avLst>
          </a:prstGeom>
          <a:solidFill>
            <a:schemeClr val="lt1">
              <a:alpha val="64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0" tIns="0" rIns="0" bIns="0" rtlCol="0" anchor="t" anchorCtr="0"/>
          <a:lstStyle/>
          <a:p>
            <a:pPr algn="ctr" defTabSz="1242566">
              <a:defRPr/>
            </a:pPr>
            <a:r>
              <a:rPr lang="en-US" sz="1866" b="1">
                <a:solidFill>
                  <a:srgbClr val="404040">
                    <a:lumMod val="75000"/>
                  </a:srgbClr>
                </a:solidFill>
                <a:latin typeface="Segoe UI"/>
                <a:ea typeface="Segoe UI" pitchFamily="34" charset="0"/>
                <a:cs typeface="Segoe UI" pitchFamily="34" charset="0"/>
              </a:rPr>
              <a:t>UX &amp; SDK</a:t>
            </a:r>
          </a:p>
          <a:p>
            <a:pPr algn="ctr" defTabSz="1242566">
              <a:defRPr/>
            </a:pPr>
            <a:r>
              <a:rPr lang="en-US" sz="1467" i="1">
                <a:gradFill>
                  <a:gsLst>
                    <a:gs pos="2917">
                      <a:srgbClr val="404040"/>
                    </a:gs>
                    <a:gs pos="30000">
                      <a:srgbClr val="404040"/>
                    </a:gs>
                  </a:gsLst>
                  <a:lin ang="5400000" scaled="0"/>
                </a:gradFill>
                <a:latin typeface="Segoe UI"/>
              </a:rPr>
              <a:t>Authoring  | Monitoring/</a:t>
            </a:r>
            <a:r>
              <a:rPr lang="en-US" sz="1467" i="1" err="1">
                <a:gradFill>
                  <a:gsLst>
                    <a:gs pos="2917">
                      <a:srgbClr val="404040"/>
                    </a:gs>
                    <a:gs pos="30000">
                      <a:srgbClr val="404040"/>
                    </a:gs>
                  </a:gsLst>
                  <a:lin ang="5400000" scaled="0"/>
                </a:gradFill>
                <a:latin typeface="Segoe UI"/>
              </a:rPr>
              <a:t>Mgmt</a:t>
            </a:r>
            <a:endParaRPr lang="en-US" sz="1467" i="1">
              <a:gradFill>
                <a:gsLst>
                  <a:gs pos="2917">
                    <a:srgbClr val="404040"/>
                  </a:gs>
                  <a:gs pos="30000">
                    <a:srgbClr val="404040"/>
                  </a:gs>
                </a:gsLst>
                <a:lin ang="5400000" scaled="0"/>
              </a:gradFill>
              <a:latin typeface="Segoe UI"/>
            </a:endParaRPr>
          </a:p>
        </p:txBody>
      </p:sp>
      <p:pic>
        <p:nvPicPr>
          <p:cNvPr id="48" name="Picture 47"/>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4061224" y="497597"/>
            <a:ext cx="489327" cy="463801"/>
          </a:xfrm>
          <a:prstGeom prst="rect">
            <a:avLst/>
          </a:prstGeom>
        </p:spPr>
      </p:pic>
      <p:sp>
        <p:nvSpPr>
          <p:cNvPr id="49" name="TextBox 48"/>
          <p:cNvSpPr txBox="1"/>
          <p:nvPr/>
        </p:nvSpPr>
        <p:spPr>
          <a:xfrm>
            <a:off x="8363414" y="1108195"/>
            <a:ext cx="2476643" cy="634238"/>
          </a:xfrm>
          <a:prstGeom prst="rect">
            <a:avLst/>
          </a:prstGeom>
          <a:noFill/>
        </p:spPr>
        <p:txBody>
          <a:bodyPr wrap="square" lIns="182806" tIns="146245" rIns="182806" bIns="146245" rtlCol="0">
            <a:spAutoFit/>
          </a:bodyPr>
          <a:lstStyle/>
          <a:p>
            <a:pPr defTabSz="914225">
              <a:lnSpc>
                <a:spcPct val="90000"/>
              </a:lnSpc>
              <a:spcAft>
                <a:spcPts val="600"/>
              </a:spcAft>
              <a:defRPr/>
            </a:pPr>
            <a:r>
              <a:rPr lang="en-US" sz="2399" b="1">
                <a:gradFill>
                  <a:gsLst>
                    <a:gs pos="2917">
                      <a:prstClr val="black"/>
                    </a:gs>
                    <a:gs pos="30000">
                      <a:prstClr val="black"/>
                    </a:gs>
                  </a:gsLst>
                  <a:lin ang="5400000" scaled="0"/>
                </a:gradFill>
                <a:latin typeface="Calibri" panose="020F0502020204030204"/>
              </a:rPr>
              <a:t>Azure Cloud </a:t>
            </a:r>
          </a:p>
        </p:txBody>
      </p:sp>
    </p:spTree>
    <p:extLst>
      <p:ext uri="{BB962C8B-B14F-4D97-AF65-F5344CB8AC3E}">
        <p14:creationId xmlns:p14="http://schemas.microsoft.com/office/powerpoint/2010/main" val="952054907"/>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102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10705" y="2945063"/>
            <a:ext cx="1400104" cy="494704"/>
          </a:xfrm>
          <a:prstGeom prst="rect">
            <a:avLst/>
          </a:prstGeom>
        </p:spPr>
      </p:pic>
      <p:sp>
        <p:nvSpPr>
          <p:cNvPr id="45" name="Freeform 5"/>
          <p:cNvSpPr>
            <a:spLocks noChangeAspect="1"/>
          </p:cNvSpPr>
          <p:nvPr/>
        </p:nvSpPr>
        <p:spPr bwMode="black">
          <a:xfrm>
            <a:off x="6149642" y="1186221"/>
            <a:ext cx="5968093" cy="1844349"/>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defTabSz="609285"/>
            <a:endParaRPr lang="en-US" sz="2399">
              <a:solidFill>
                <a:srgbClr val="404040"/>
              </a:solidFill>
              <a:latin typeface="Segoe UI"/>
            </a:endParaRPr>
          </a:p>
        </p:txBody>
      </p:sp>
      <p:sp>
        <p:nvSpPr>
          <p:cNvPr id="9" name="Freeform 5"/>
          <p:cNvSpPr>
            <a:spLocks noChangeAspect="1"/>
          </p:cNvSpPr>
          <p:nvPr/>
        </p:nvSpPr>
        <p:spPr bwMode="black">
          <a:xfrm>
            <a:off x="2978885" y="323829"/>
            <a:ext cx="8135332" cy="1840321"/>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defTabSz="609285"/>
            <a:endParaRPr lang="en-US" sz="2399">
              <a:solidFill>
                <a:srgbClr val="404040"/>
              </a:solidFill>
              <a:latin typeface="Segoe UI"/>
            </a:endParaRPr>
          </a:p>
        </p:txBody>
      </p:sp>
      <p:sp>
        <p:nvSpPr>
          <p:cNvPr id="7" name="Rectangle: Rounded Corners 6"/>
          <p:cNvSpPr/>
          <p:nvPr/>
        </p:nvSpPr>
        <p:spPr bwMode="auto">
          <a:xfrm>
            <a:off x="3839798" y="1308453"/>
            <a:ext cx="4196176" cy="755971"/>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121870" tIns="121870" rIns="45706" bIns="45706" rtlCol="0" anchor="t" anchorCtr="0"/>
          <a:lstStyle/>
          <a:p>
            <a:pPr algn="ctr" defTabSz="1242566">
              <a:defRPr/>
            </a:pPr>
            <a:r>
              <a:rPr lang="en-US" sz="1866" b="1">
                <a:solidFill>
                  <a:srgbClr val="404040">
                    <a:lumMod val="75000"/>
                  </a:srgbClr>
                </a:solidFill>
                <a:latin typeface="Segoe UI"/>
                <a:ea typeface="Segoe UI" pitchFamily="34" charset="0"/>
                <a:cs typeface="Segoe UI" pitchFamily="34" charset="0"/>
              </a:rPr>
              <a:t>Azure Data Factory Service</a:t>
            </a:r>
          </a:p>
        </p:txBody>
      </p:sp>
      <p:sp>
        <p:nvSpPr>
          <p:cNvPr id="8" name="TextBox 7"/>
          <p:cNvSpPr txBox="1"/>
          <p:nvPr/>
        </p:nvSpPr>
        <p:spPr>
          <a:xfrm>
            <a:off x="3551051" y="1583376"/>
            <a:ext cx="4719513" cy="596911"/>
          </a:xfrm>
          <a:prstGeom prst="rect">
            <a:avLst/>
          </a:prstGeom>
          <a:noFill/>
        </p:spPr>
        <p:txBody>
          <a:bodyPr wrap="square" lIns="243742" tIns="194993" rIns="243742" bIns="194993" rtlCol="0">
            <a:spAutoFit/>
          </a:bodyPr>
          <a:lstStyle/>
          <a:p>
            <a:pPr algn="ctr" defTabSz="609285">
              <a:lnSpc>
                <a:spcPct val="90000"/>
              </a:lnSpc>
              <a:spcAft>
                <a:spcPts val="800"/>
              </a:spcAft>
              <a:defRPr/>
            </a:pPr>
            <a:r>
              <a:rPr lang="en-US" sz="1467" i="1">
                <a:gradFill>
                  <a:gsLst>
                    <a:gs pos="2917">
                      <a:srgbClr val="404040"/>
                    </a:gs>
                    <a:gs pos="30000">
                      <a:srgbClr val="404040"/>
                    </a:gs>
                  </a:gsLst>
                  <a:lin ang="5400000" scaled="0"/>
                </a:gradFill>
                <a:latin typeface="Segoe UI"/>
              </a:rPr>
              <a:t>Scheduling | Orchestration | Monitoring</a:t>
            </a:r>
          </a:p>
        </p:txBody>
      </p:sp>
      <p:cxnSp>
        <p:nvCxnSpPr>
          <p:cNvPr id="12" name="Straight Arrow Connector 11"/>
          <p:cNvCxnSpPr>
            <a:cxnSpLocks/>
          </p:cNvCxnSpPr>
          <p:nvPr/>
        </p:nvCxnSpPr>
        <p:spPr>
          <a:xfrm>
            <a:off x="6070112" y="1036881"/>
            <a:ext cx="0" cy="20110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Freeform 5"/>
          <p:cNvSpPr>
            <a:spLocks noChangeAspect="1"/>
          </p:cNvSpPr>
          <p:nvPr/>
        </p:nvSpPr>
        <p:spPr bwMode="black">
          <a:xfrm>
            <a:off x="7426616" y="3907660"/>
            <a:ext cx="5309212" cy="2872061"/>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defTabSz="609285"/>
            <a:endParaRPr lang="en-US" sz="2399">
              <a:solidFill>
                <a:srgbClr val="404040"/>
              </a:solidFill>
              <a:latin typeface="Segoe UI"/>
            </a:endParaRPr>
          </a:p>
        </p:txBody>
      </p:sp>
      <p:sp>
        <p:nvSpPr>
          <p:cNvPr id="22" name="Rectangle: Rounded Corners 21"/>
          <p:cNvSpPr/>
          <p:nvPr/>
        </p:nvSpPr>
        <p:spPr bwMode="auto">
          <a:xfrm>
            <a:off x="8035973" y="4594347"/>
            <a:ext cx="3851996" cy="1936429"/>
          </a:xfrm>
          <a:prstGeom prst="roundRect">
            <a:avLst>
              <a:gd name="adj" fmla="val 29739"/>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0" tIns="0" rIns="0" bIns="0" rtlCol="0" anchor="t" anchorCtr="0"/>
          <a:lstStyle/>
          <a:p>
            <a:pPr algn="ctr" defTabSz="1242566">
              <a:defRPr/>
            </a:pPr>
            <a:r>
              <a:rPr lang="en-US" sz="1866" b="1">
                <a:solidFill>
                  <a:srgbClr val="404040">
                    <a:lumMod val="75000"/>
                  </a:srgbClr>
                </a:solidFill>
                <a:latin typeface="Segoe UI"/>
                <a:ea typeface="Segoe UI" pitchFamily="34" charset="0"/>
                <a:cs typeface="Segoe UI" pitchFamily="34" charset="0"/>
              </a:rPr>
              <a:t>Cloud Apps, </a:t>
            </a:r>
            <a:r>
              <a:rPr lang="en-US" sz="1866" b="1" err="1">
                <a:solidFill>
                  <a:srgbClr val="404040">
                    <a:lumMod val="75000"/>
                  </a:srgbClr>
                </a:solidFill>
                <a:latin typeface="Segoe UI"/>
                <a:ea typeface="Segoe UI" pitchFamily="34" charset="0"/>
                <a:cs typeface="Segoe UI" pitchFamily="34" charset="0"/>
              </a:rPr>
              <a:t>Svcs</a:t>
            </a:r>
            <a:r>
              <a:rPr lang="en-US" sz="1866" b="1">
                <a:solidFill>
                  <a:srgbClr val="404040">
                    <a:lumMod val="75000"/>
                  </a:srgbClr>
                </a:solidFill>
                <a:latin typeface="Segoe UI"/>
                <a:ea typeface="Segoe UI" pitchFamily="34" charset="0"/>
                <a:cs typeface="Segoe UI" pitchFamily="34" charset="0"/>
              </a:rPr>
              <a:t> &amp; Data</a:t>
            </a:r>
          </a:p>
          <a:p>
            <a:pPr algn="ctr" defTabSz="1242566">
              <a:defRPr/>
            </a:pPr>
            <a:endParaRPr lang="en-US" sz="1600" i="1">
              <a:gradFill>
                <a:gsLst>
                  <a:gs pos="2917">
                    <a:srgbClr val="404040"/>
                  </a:gs>
                  <a:gs pos="30000">
                    <a:srgbClr val="404040"/>
                  </a:gs>
                </a:gsLst>
                <a:lin ang="5400000" scaled="0"/>
              </a:gradFill>
              <a:latin typeface="Segoe UI"/>
            </a:endParaRPr>
          </a:p>
        </p:txBody>
      </p:sp>
      <p:sp>
        <p:nvSpPr>
          <p:cNvPr id="23" name="AutoShape 2" descr="Image result for Amazon AWS"/>
          <p:cNvSpPr>
            <a:spLocks noChangeAspect="1" noChangeArrowheads="1"/>
          </p:cNvSpPr>
          <p:nvPr/>
        </p:nvSpPr>
        <p:spPr bwMode="auto">
          <a:xfrm>
            <a:off x="5892882" y="3902930"/>
            <a:ext cx="406236" cy="40623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870" tIns="60935" rIns="121870" bIns="60935" numCol="1" anchor="t" anchorCtr="0" compatLnSpc="1">
            <a:prstTxWarp prst="textNoShape">
              <a:avLst/>
            </a:prstTxWarp>
          </a:bodyPr>
          <a:lstStyle/>
          <a:p>
            <a:pPr defTabSz="609285">
              <a:defRPr/>
            </a:pPr>
            <a:endParaRPr lang="en-US" sz="2399">
              <a:solidFill>
                <a:srgbClr val="404040"/>
              </a:solidFill>
              <a:latin typeface="Segoe UI"/>
            </a:endParaRPr>
          </a:p>
        </p:txBody>
      </p:sp>
      <p:sp>
        <p:nvSpPr>
          <p:cNvPr id="24" name="AutoShape 4" descr="Image result for Amazon AWS"/>
          <p:cNvSpPr>
            <a:spLocks noChangeAspect="1" noChangeArrowheads="1"/>
          </p:cNvSpPr>
          <p:nvPr/>
        </p:nvSpPr>
        <p:spPr bwMode="auto">
          <a:xfrm>
            <a:off x="6172519" y="4129831"/>
            <a:ext cx="406236" cy="40623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870" tIns="60935" rIns="121870" bIns="60935" numCol="1" anchor="t" anchorCtr="0" compatLnSpc="1">
            <a:prstTxWarp prst="textNoShape">
              <a:avLst/>
            </a:prstTxWarp>
          </a:bodyPr>
          <a:lstStyle/>
          <a:p>
            <a:pPr defTabSz="609285">
              <a:defRPr/>
            </a:pPr>
            <a:endParaRPr lang="en-US" sz="2399">
              <a:solidFill>
                <a:srgbClr val="404040"/>
              </a:solidFill>
              <a:latin typeface="Segoe UI"/>
            </a:endParaRPr>
          </a:p>
        </p:txBody>
      </p:sp>
      <p:pic>
        <p:nvPicPr>
          <p:cNvPr id="1032" name="Picture 8" descr="Image result for Amazon AWS"/>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151968" y="5265726"/>
            <a:ext cx="1174566" cy="426254"/>
          </a:xfrm>
          <a:prstGeom prst="rect">
            <a:avLst/>
          </a:prstGeom>
          <a:noFill/>
          <a:extLst>
            <a:ext uri="{909E8E84-426E-40DD-AFC4-6F175D3DCCD1}">
              <a14:hiddenFill xmlns:a14="http://schemas.microsoft.com/office/drawing/2010/main">
                <a:solidFill>
                  <a:srgbClr val="FFFFFF"/>
                </a:solidFill>
              </a14:hiddenFill>
            </a:ext>
          </a:extLst>
        </p:spPr>
      </p:pic>
      <p:sp>
        <p:nvSpPr>
          <p:cNvPr id="26" name="AutoShape 10" descr="Image result for microsoft azure"/>
          <p:cNvSpPr>
            <a:spLocks noChangeAspect="1" noChangeArrowheads="1"/>
          </p:cNvSpPr>
          <p:nvPr/>
        </p:nvSpPr>
        <p:spPr bwMode="auto">
          <a:xfrm>
            <a:off x="6299118" y="4309166"/>
            <a:ext cx="406236" cy="40623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870" tIns="60935" rIns="121870" bIns="60935" numCol="1" anchor="t" anchorCtr="0" compatLnSpc="1">
            <a:prstTxWarp prst="textNoShape">
              <a:avLst/>
            </a:prstTxWarp>
          </a:bodyPr>
          <a:lstStyle/>
          <a:p>
            <a:pPr defTabSz="609285">
              <a:defRPr/>
            </a:pPr>
            <a:endParaRPr lang="en-US" sz="2399">
              <a:solidFill>
                <a:srgbClr val="404040"/>
              </a:solidFill>
              <a:latin typeface="Segoe UI"/>
            </a:endParaRPr>
          </a:p>
        </p:txBody>
      </p:sp>
      <p:pic>
        <p:nvPicPr>
          <p:cNvPr id="29" name="Picture 2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84675" y="5783531"/>
            <a:ext cx="1249093" cy="642782"/>
          </a:xfrm>
          <a:prstGeom prst="rect">
            <a:avLst/>
          </a:prstGeom>
        </p:spPr>
      </p:pic>
      <p:pic>
        <p:nvPicPr>
          <p:cNvPr id="30" name="Picture 29"/>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9655210" y="5186859"/>
            <a:ext cx="923988" cy="645199"/>
          </a:xfrm>
          <a:prstGeom prst="rect">
            <a:avLst/>
          </a:prstGeom>
        </p:spPr>
      </p:pic>
      <p:pic>
        <p:nvPicPr>
          <p:cNvPr id="32" name="Picture 31"/>
          <p:cNvPicPr>
            <a:picLocks noChangeAspect="1"/>
          </p:cNvPicPr>
          <p:nvPr/>
        </p:nvPicPr>
        <p:blipFill>
          <a:blip r:embed="rId7">
            <a:biLevel thresh="50000"/>
          </a:blip>
          <a:stretch>
            <a:fillRect/>
          </a:stretch>
        </p:blipFill>
        <p:spPr>
          <a:xfrm>
            <a:off x="90382" y="4195909"/>
            <a:ext cx="2072418" cy="2568935"/>
          </a:xfrm>
          <a:prstGeom prst="rect">
            <a:avLst/>
          </a:prstGeom>
        </p:spPr>
      </p:pic>
      <p:pic>
        <p:nvPicPr>
          <p:cNvPr id="31" name="Picture 30"/>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0732895" y="5032835"/>
            <a:ext cx="1055334" cy="414202"/>
          </a:xfrm>
          <a:prstGeom prst="rect">
            <a:avLst/>
          </a:prstGeom>
        </p:spPr>
      </p:pic>
      <p:pic>
        <p:nvPicPr>
          <p:cNvPr id="33" name="Picture 32"/>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10683458" y="5676818"/>
            <a:ext cx="1010189" cy="236380"/>
          </a:xfrm>
          <a:prstGeom prst="rect">
            <a:avLst/>
          </a:prstGeom>
        </p:spPr>
      </p:pic>
      <p:pic>
        <p:nvPicPr>
          <p:cNvPr id="34" name="Picture 3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138949" y="5933740"/>
            <a:ext cx="898263" cy="505272"/>
          </a:xfrm>
          <a:prstGeom prst="rect">
            <a:avLst/>
          </a:prstGeom>
        </p:spPr>
      </p:pic>
      <p:sp>
        <p:nvSpPr>
          <p:cNvPr id="36" name="Rectangle: Rounded Corners 35"/>
          <p:cNvSpPr/>
          <p:nvPr/>
        </p:nvSpPr>
        <p:spPr bwMode="auto">
          <a:xfrm>
            <a:off x="970189" y="4715403"/>
            <a:ext cx="3831557" cy="1833790"/>
          </a:xfrm>
          <a:prstGeom prst="roundRect">
            <a:avLst>
              <a:gd name="adj" fmla="val 29739"/>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0" tIns="0" rIns="0" bIns="0" rtlCol="0" anchor="t" anchorCtr="0"/>
          <a:lstStyle/>
          <a:p>
            <a:pPr algn="ctr" defTabSz="1242566">
              <a:defRPr/>
            </a:pPr>
            <a:r>
              <a:rPr lang="en-US" sz="1866" b="1">
                <a:solidFill>
                  <a:srgbClr val="404040">
                    <a:lumMod val="75000"/>
                  </a:srgbClr>
                </a:solidFill>
                <a:latin typeface="Segoe UI"/>
                <a:ea typeface="Segoe UI" pitchFamily="34" charset="0"/>
                <a:cs typeface="Segoe UI" pitchFamily="34" charset="0"/>
              </a:rPr>
              <a:t>On Premises Apps &amp; Data</a:t>
            </a:r>
          </a:p>
          <a:p>
            <a:pPr algn="ctr" defTabSz="1242566">
              <a:defRPr/>
            </a:pPr>
            <a:endParaRPr lang="en-US" sz="1600" i="1">
              <a:gradFill>
                <a:gsLst>
                  <a:gs pos="2917">
                    <a:srgbClr val="404040"/>
                  </a:gs>
                  <a:gs pos="30000">
                    <a:srgbClr val="404040"/>
                  </a:gs>
                </a:gsLst>
                <a:lin ang="5400000" scaled="0"/>
              </a:gradFill>
              <a:latin typeface="Segoe UI"/>
            </a:endParaRPr>
          </a:p>
        </p:txBody>
      </p:sp>
      <p:pic>
        <p:nvPicPr>
          <p:cNvPr id="35" name="Picture 34"/>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437233" y="5282990"/>
            <a:ext cx="773144" cy="391726"/>
          </a:xfrm>
          <a:prstGeom prst="rect">
            <a:avLst/>
          </a:prstGeom>
        </p:spPr>
      </p:pic>
      <p:pic>
        <p:nvPicPr>
          <p:cNvPr id="37" name="Picture 36"/>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2269917" y="5974725"/>
            <a:ext cx="868487" cy="373394"/>
          </a:xfrm>
          <a:prstGeom prst="rect">
            <a:avLst/>
          </a:prstGeom>
        </p:spPr>
      </p:pic>
      <p:pic>
        <p:nvPicPr>
          <p:cNvPr id="38" name="Picture 37"/>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1138102" y="5848983"/>
            <a:ext cx="763813" cy="211384"/>
          </a:xfrm>
          <a:prstGeom prst="rect">
            <a:avLst/>
          </a:prstGeom>
        </p:spPr>
      </p:pic>
      <p:pic>
        <p:nvPicPr>
          <p:cNvPr id="39" name="Picture 38"/>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2295307" y="5464914"/>
            <a:ext cx="1180127" cy="318617"/>
          </a:xfrm>
          <a:prstGeom prst="rect">
            <a:avLst/>
          </a:prstGeom>
        </p:spPr>
      </p:pic>
      <p:pic>
        <p:nvPicPr>
          <p:cNvPr id="40" name="Picture 39"/>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3399288" y="6059738"/>
            <a:ext cx="1067675" cy="203366"/>
          </a:xfrm>
          <a:prstGeom prst="rect">
            <a:avLst/>
          </a:prstGeom>
        </p:spPr>
      </p:pic>
      <p:pic>
        <p:nvPicPr>
          <p:cNvPr id="41" name="Picture 40"/>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3560367" y="5298179"/>
            <a:ext cx="745524" cy="605893"/>
          </a:xfrm>
          <a:prstGeom prst="rect">
            <a:avLst/>
          </a:prstGeom>
        </p:spPr>
      </p:pic>
      <p:sp>
        <p:nvSpPr>
          <p:cNvPr id="44" name="Rectangle: Rounded Corners 43"/>
          <p:cNvSpPr/>
          <p:nvPr/>
        </p:nvSpPr>
        <p:spPr bwMode="auto">
          <a:xfrm>
            <a:off x="8427382" y="1857323"/>
            <a:ext cx="3212536" cy="1040684"/>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121870" tIns="121870" rIns="45706" bIns="45706" rtlCol="0" anchor="t" anchorCtr="0"/>
          <a:lstStyle/>
          <a:p>
            <a:pPr algn="ctr" defTabSz="1242566">
              <a:defRPr/>
            </a:pPr>
            <a:endParaRPr lang="en-US" sz="1866" b="1">
              <a:solidFill>
                <a:srgbClr val="404040">
                  <a:lumMod val="75000"/>
                </a:srgbClr>
              </a:solidFill>
              <a:latin typeface="Segoe UI"/>
              <a:ea typeface="Segoe UI" pitchFamily="34" charset="0"/>
              <a:cs typeface="Segoe UI" pitchFamily="34" charset="0"/>
            </a:endParaRPr>
          </a:p>
        </p:txBody>
      </p:sp>
      <p:sp>
        <p:nvSpPr>
          <p:cNvPr id="46" name="TextBox 45"/>
          <p:cNvSpPr txBox="1"/>
          <p:nvPr/>
        </p:nvSpPr>
        <p:spPr>
          <a:xfrm>
            <a:off x="8896886" y="1691659"/>
            <a:ext cx="2506079" cy="615375"/>
          </a:xfrm>
          <a:prstGeom prst="rect">
            <a:avLst/>
          </a:prstGeom>
          <a:noFill/>
        </p:spPr>
        <p:txBody>
          <a:bodyPr wrap="square" lIns="243742" tIns="194993" rIns="243742" bIns="194993" rtlCol="0">
            <a:spAutoFit/>
          </a:bodyPr>
          <a:lstStyle/>
          <a:p>
            <a:pPr algn="r" defTabSz="609285">
              <a:lnSpc>
                <a:spcPct val="90000"/>
              </a:lnSpc>
              <a:spcAft>
                <a:spcPts val="800"/>
              </a:spcAft>
              <a:defRPr/>
            </a:pPr>
            <a:r>
              <a:rPr lang="en-US" sz="1600">
                <a:gradFill>
                  <a:gsLst>
                    <a:gs pos="2917">
                      <a:srgbClr val="404040"/>
                    </a:gs>
                    <a:gs pos="30000">
                      <a:srgbClr val="404040"/>
                    </a:gs>
                  </a:gsLst>
                  <a:lin ang="5400000" scaled="0"/>
                </a:gradFill>
                <a:latin typeface="Segoe UI"/>
              </a:rPr>
              <a:t>PaaS Cloud Host</a:t>
            </a:r>
          </a:p>
        </p:txBody>
      </p:sp>
      <p:sp>
        <p:nvSpPr>
          <p:cNvPr id="59" name="Rectangle: Rounded Corners 58"/>
          <p:cNvSpPr/>
          <p:nvPr/>
        </p:nvSpPr>
        <p:spPr bwMode="auto">
          <a:xfrm>
            <a:off x="1281093" y="3289433"/>
            <a:ext cx="3212536" cy="1025753"/>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121870" tIns="121870" rIns="45706" bIns="45706" rtlCol="0" anchor="t" anchorCtr="0"/>
          <a:lstStyle/>
          <a:p>
            <a:pPr algn="ctr" defTabSz="1242566">
              <a:defRPr/>
            </a:pPr>
            <a:endParaRPr lang="en-US" sz="1866" b="1">
              <a:solidFill>
                <a:srgbClr val="404040">
                  <a:lumMod val="75000"/>
                </a:srgbClr>
              </a:solidFill>
              <a:latin typeface="Segoe UI"/>
              <a:ea typeface="Segoe UI" pitchFamily="34" charset="0"/>
              <a:cs typeface="Segoe UI" pitchFamily="34" charset="0"/>
            </a:endParaRPr>
          </a:p>
        </p:txBody>
      </p:sp>
      <p:sp>
        <p:nvSpPr>
          <p:cNvPr id="60" name="Rectangle 59"/>
          <p:cNvSpPr/>
          <p:nvPr/>
        </p:nvSpPr>
        <p:spPr bwMode="auto">
          <a:xfrm>
            <a:off x="1469395" y="3633287"/>
            <a:ext cx="2883483" cy="5363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21870" tIns="121870" rIns="45706" bIns="45706" rtlCol="0" anchor="t" anchorCtr="0"/>
          <a:lstStyle/>
          <a:p>
            <a:pPr algn="ctr" defTabSz="1242566">
              <a:defRPr/>
            </a:pPr>
            <a:r>
              <a:rPr lang="en-US" sz="1866">
                <a:gradFill>
                  <a:gsLst>
                    <a:gs pos="0">
                      <a:srgbClr val="FFFFFF"/>
                    </a:gs>
                    <a:gs pos="100000">
                      <a:srgbClr val="FFFFFF"/>
                    </a:gs>
                  </a:gsLst>
                  <a:lin ang="5400000" scaled="0"/>
                </a:gradFill>
                <a:latin typeface="Segoe UI"/>
                <a:ea typeface="Segoe UI" pitchFamily="34" charset="0"/>
                <a:cs typeface="Segoe UI" pitchFamily="34" charset="0"/>
              </a:rPr>
              <a:t>Integration Runtime</a:t>
            </a:r>
          </a:p>
        </p:txBody>
      </p:sp>
      <p:sp>
        <p:nvSpPr>
          <p:cNvPr id="64" name="TextBox 63"/>
          <p:cNvSpPr txBox="1"/>
          <p:nvPr/>
        </p:nvSpPr>
        <p:spPr>
          <a:xfrm>
            <a:off x="1176227" y="3110162"/>
            <a:ext cx="2665679" cy="615306"/>
          </a:xfrm>
          <a:prstGeom prst="rect">
            <a:avLst/>
          </a:prstGeom>
          <a:noFill/>
        </p:spPr>
        <p:txBody>
          <a:bodyPr wrap="square" lIns="243742" tIns="194993" rIns="243742" bIns="194993" rtlCol="0">
            <a:spAutoFit/>
          </a:bodyPr>
          <a:lstStyle/>
          <a:p>
            <a:pPr defTabSz="609285">
              <a:lnSpc>
                <a:spcPct val="90000"/>
              </a:lnSpc>
              <a:spcAft>
                <a:spcPts val="800"/>
              </a:spcAft>
              <a:defRPr/>
            </a:pPr>
            <a:r>
              <a:rPr lang="en-US" sz="1600">
                <a:gradFill>
                  <a:gsLst>
                    <a:gs pos="2917">
                      <a:srgbClr val="404040"/>
                    </a:gs>
                    <a:gs pos="30000">
                      <a:srgbClr val="404040"/>
                    </a:gs>
                  </a:gsLst>
                  <a:lin ang="5400000" scaled="0"/>
                </a:gradFill>
                <a:latin typeface="Segoe UI"/>
              </a:rPr>
              <a:t>Installable Agent</a:t>
            </a:r>
          </a:p>
        </p:txBody>
      </p:sp>
      <p:sp>
        <p:nvSpPr>
          <p:cNvPr id="65" name="Rectangle 64"/>
          <p:cNvSpPr/>
          <p:nvPr/>
        </p:nvSpPr>
        <p:spPr bwMode="auto">
          <a:xfrm>
            <a:off x="8591908" y="2206539"/>
            <a:ext cx="2883483" cy="5363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21870" tIns="121870" rIns="45706" bIns="45706" rtlCol="0" anchor="t" anchorCtr="0"/>
          <a:lstStyle/>
          <a:p>
            <a:pPr algn="ctr" defTabSz="1242566">
              <a:defRPr/>
            </a:pPr>
            <a:r>
              <a:rPr lang="en-US" sz="1866">
                <a:gradFill>
                  <a:gsLst>
                    <a:gs pos="0">
                      <a:srgbClr val="FFFFFF"/>
                    </a:gs>
                    <a:gs pos="100000">
                      <a:srgbClr val="FFFFFF"/>
                    </a:gs>
                  </a:gsLst>
                  <a:lin ang="5400000" scaled="0"/>
                </a:gradFill>
                <a:latin typeface="Segoe UI"/>
                <a:ea typeface="Segoe UI" pitchFamily="34" charset="0"/>
                <a:cs typeface="Segoe UI" pitchFamily="34" charset="0"/>
              </a:rPr>
              <a:t>Integration Runtime</a:t>
            </a:r>
          </a:p>
        </p:txBody>
      </p:sp>
      <p:cxnSp>
        <p:nvCxnSpPr>
          <p:cNvPr id="66" name="Straight Arrow Connector 65"/>
          <p:cNvCxnSpPr>
            <a:stCxn id="8" idx="2"/>
            <a:endCxn id="60" idx="3"/>
          </p:cNvCxnSpPr>
          <p:nvPr/>
        </p:nvCxnSpPr>
        <p:spPr>
          <a:xfrm flipH="1">
            <a:off x="4352877" y="2180287"/>
            <a:ext cx="1557931" cy="1721201"/>
          </a:xfrm>
          <a:prstGeom prst="straightConnector1">
            <a:avLst/>
          </a:prstGeom>
          <a:ln w="12700">
            <a:solidFill>
              <a:schemeClr val="bg1">
                <a:lumMod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endCxn id="8" idx="2"/>
          </p:cNvCxnSpPr>
          <p:nvPr/>
        </p:nvCxnSpPr>
        <p:spPr>
          <a:xfrm flipH="1" flipV="1">
            <a:off x="5910808" y="2180286"/>
            <a:ext cx="2625095" cy="271826"/>
          </a:xfrm>
          <a:prstGeom prst="straightConnector1">
            <a:avLst/>
          </a:prstGeom>
          <a:ln w="12700">
            <a:solidFill>
              <a:schemeClr val="bg1">
                <a:lumMod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cxnSpLocks/>
            <a:stCxn id="59" idx="2"/>
            <a:endCxn id="36" idx="0"/>
          </p:cNvCxnSpPr>
          <p:nvPr/>
        </p:nvCxnSpPr>
        <p:spPr>
          <a:xfrm flipH="1">
            <a:off x="2885965" y="4315187"/>
            <a:ext cx="1396" cy="400218"/>
          </a:xfrm>
          <a:prstGeom prst="straightConnector1">
            <a:avLst/>
          </a:prstGeom>
          <a:ln w="12700">
            <a:solidFill>
              <a:schemeClr val="bg1">
                <a:lumMod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a:stCxn id="15" idx="6"/>
            <a:endCxn id="65" idx="2"/>
          </p:cNvCxnSpPr>
          <p:nvPr/>
        </p:nvCxnSpPr>
        <p:spPr>
          <a:xfrm flipH="1" flipV="1">
            <a:off x="10033651" y="2742937"/>
            <a:ext cx="37444" cy="1793114"/>
          </a:xfrm>
          <a:prstGeom prst="straightConnector1">
            <a:avLst/>
          </a:prstGeom>
          <a:ln w="12700">
            <a:solidFill>
              <a:schemeClr val="bg1">
                <a:lumMod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cxnSpLocks/>
          </p:cNvCxnSpPr>
          <p:nvPr/>
        </p:nvCxnSpPr>
        <p:spPr>
          <a:xfrm flipH="1">
            <a:off x="187230" y="250050"/>
            <a:ext cx="467588" cy="7256"/>
          </a:xfrm>
          <a:prstGeom prst="straightConnector1">
            <a:avLst/>
          </a:prstGeom>
          <a:ln w="12700">
            <a:solidFill>
              <a:schemeClr val="bg1">
                <a:lumMod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cxnSpLocks/>
          </p:cNvCxnSpPr>
          <p:nvPr/>
        </p:nvCxnSpPr>
        <p:spPr>
          <a:xfrm flipH="1">
            <a:off x="183049" y="657525"/>
            <a:ext cx="471770" cy="7832"/>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cxnSpLocks/>
            <a:stCxn id="22" idx="1"/>
            <a:endCxn id="60" idx="3"/>
          </p:cNvCxnSpPr>
          <p:nvPr/>
        </p:nvCxnSpPr>
        <p:spPr>
          <a:xfrm flipH="1" flipV="1">
            <a:off x="4352877" y="3901486"/>
            <a:ext cx="3683093" cy="1661074"/>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cxnSpLocks/>
          </p:cNvCxnSpPr>
          <p:nvPr/>
        </p:nvCxnSpPr>
        <p:spPr>
          <a:xfrm flipH="1" flipV="1">
            <a:off x="3347809" y="4354766"/>
            <a:ext cx="123" cy="354181"/>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cxnSpLocks/>
          </p:cNvCxnSpPr>
          <p:nvPr/>
        </p:nvCxnSpPr>
        <p:spPr>
          <a:xfrm flipH="1" flipV="1">
            <a:off x="10349536" y="2757418"/>
            <a:ext cx="23899" cy="1784254"/>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8" name="TextBox 1027"/>
          <p:cNvSpPr txBox="1"/>
          <p:nvPr/>
        </p:nvSpPr>
        <p:spPr>
          <a:xfrm>
            <a:off x="434319" y="-53378"/>
            <a:ext cx="2431292" cy="615306"/>
          </a:xfrm>
          <a:prstGeom prst="rect">
            <a:avLst/>
          </a:prstGeom>
          <a:noFill/>
        </p:spPr>
        <p:txBody>
          <a:bodyPr wrap="square" lIns="243742" tIns="194993" rIns="243742" bIns="194993" rtlCol="0">
            <a:spAutoFit/>
          </a:bodyPr>
          <a:lstStyle/>
          <a:p>
            <a:pPr defTabSz="609285">
              <a:lnSpc>
                <a:spcPct val="90000"/>
              </a:lnSpc>
              <a:spcAft>
                <a:spcPts val="800"/>
              </a:spcAft>
              <a:defRPr/>
            </a:pPr>
            <a:r>
              <a:rPr lang="en-US" sz="1600">
                <a:gradFill>
                  <a:gsLst>
                    <a:gs pos="2917">
                      <a:srgbClr val="404040"/>
                    </a:gs>
                    <a:gs pos="30000">
                      <a:srgbClr val="404040"/>
                    </a:gs>
                  </a:gsLst>
                  <a:lin ang="5400000" scaled="0"/>
                </a:gradFill>
                <a:latin typeface="Segoe UI"/>
              </a:rPr>
              <a:t>Command &amp; Control</a:t>
            </a:r>
          </a:p>
        </p:txBody>
      </p:sp>
      <p:sp>
        <p:nvSpPr>
          <p:cNvPr id="102" name="TextBox 101"/>
          <p:cNvSpPr txBox="1"/>
          <p:nvPr/>
        </p:nvSpPr>
        <p:spPr>
          <a:xfrm>
            <a:off x="439648" y="349872"/>
            <a:ext cx="2431292" cy="615306"/>
          </a:xfrm>
          <a:prstGeom prst="rect">
            <a:avLst/>
          </a:prstGeom>
          <a:noFill/>
        </p:spPr>
        <p:txBody>
          <a:bodyPr wrap="square" lIns="243742" tIns="194993" rIns="243742" bIns="194993" rtlCol="0">
            <a:spAutoFit/>
          </a:bodyPr>
          <a:lstStyle/>
          <a:p>
            <a:pPr defTabSz="609285">
              <a:lnSpc>
                <a:spcPct val="90000"/>
              </a:lnSpc>
              <a:spcAft>
                <a:spcPts val="800"/>
              </a:spcAft>
              <a:defRPr/>
            </a:pPr>
            <a:r>
              <a:rPr lang="en-US" sz="1600">
                <a:gradFill>
                  <a:gsLst>
                    <a:gs pos="2917">
                      <a:srgbClr val="404040"/>
                    </a:gs>
                    <a:gs pos="30000">
                      <a:srgbClr val="404040"/>
                    </a:gs>
                  </a:gsLst>
                  <a:lin ang="5400000" scaled="0"/>
                </a:gradFill>
                <a:latin typeface="Segoe UI"/>
              </a:rPr>
              <a:t>Data Flow</a:t>
            </a:r>
          </a:p>
        </p:txBody>
      </p:sp>
      <p:sp>
        <p:nvSpPr>
          <p:cNvPr id="47" name="Rectangle: Rounded Corners 46"/>
          <p:cNvSpPr/>
          <p:nvPr/>
        </p:nvSpPr>
        <p:spPr bwMode="auto">
          <a:xfrm>
            <a:off x="3839798" y="439478"/>
            <a:ext cx="4196176" cy="597403"/>
          </a:xfrm>
          <a:prstGeom prst="roundRect">
            <a:avLst>
              <a:gd name="adj" fmla="val 29739"/>
            </a:avLst>
          </a:prstGeom>
          <a:solidFill>
            <a:schemeClr val="lt1">
              <a:alpha val="64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0" tIns="0" rIns="0" bIns="0" rtlCol="0" anchor="t" anchorCtr="0"/>
          <a:lstStyle/>
          <a:p>
            <a:pPr algn="ctr" defTabSz="1242566">
              <a:defRPr/>
            </a:pPr>
            <a:r>
              <a:rPr lang="en-US" sz="1866" b="1">
                <a:solidFill>
                  <a:srgbClr val="404040">
                    <a:lumMod val="75000"/>
                  </a:srgbClr>
                </a:solidFill>
                <a:latin typeface="Segoe UI"/>
                <a:ea typeface="Segoe UI" pitchFamily="34" charset="0"/>
                <a:cs typeface="Segoe UI" pitchFamily="34" charset="0"/>
              </a:rPr>
              <a:t>UX &amp; SDK</a:t>
            </a:r>
          </a:p>
          <a:p>
            <a:pPr algn="ctr" defTabSz="1242566">
              <a:defRPr/>
            </a:pPr>
            <a:r>
              <a:rPr lang="en-US" sz="1467" i="1">
                <a:gradFill>
                  <a:gsLst>
                    <a:gs pos="2917">
                      <a:srgbClr val="404040"/>
                    </a:gs>
                    <a:gs pos="30000">
                      <a:srgbClr val="404040"/>
                    </a:gs>
                  </a:gsLst>
                  <a:lin ang="5400000" scaled="0"/>
                </a:gradFill>
                <a:latin typeface="Segoe UI"/>
              </a:rPr>
              <a:t>Authoring  | Monitoring/</a:t>
            </a:r>
            <a:r>
              <a:rPr lang="en-US" sz="1467" i="1" err="1">
                <a:gradFill>
                  <a:gsLst>
                    <a:gs pos="2917">
                      <a:srgbClr val="404040"/>
                    </a:gs>
                    <a:gs pos="30000">
                      <a:srgbClr val="404040"/>
                    </a:gs>
                  </a:gsLst>
                  <a:lin ang="5400000" scaled="0"/>
                </a:gradFill>
                <a:latin typeface="Segoe UI"/>
              </a:rPr>
              <a:t>Mgmt</a:t>
            </a:r>
            <a:endParaRPr lang="en-US" sz="1467" i="1">
              <a:gradFill>
                <a:gsLst>
                  <a:gs pos="2917">
                    <a:srgbClr val="404040"/>
                  </a:gs>
                  <a:gs pos="30000">
                    <a:srgbClr val="404040"/>
                  </a:gs>
                </a:gsLst>
                <a:lin ang="5400000" scaled="0"/>
              </a:gradFill>
              <a:latin typeface="Segoe UI"/>
            </a:endParaRPr>
          </a:p>
        </p:txBody>
      </p:sp>
      <p:pic>
        <p:nvPicPr>
          <p:cNvPr id="48" name="Picture 47"/>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4061224" y="497597"/>
            <a:ext cx="489327" cy="463801"/>
          </a:xfrm>
          <a:prstGeom prst="rect">
            <a:avLst/>
          </a:prstGeom>
        </p:spPr>
      </p:pic>
      <p:sp>
        <p:nvSpPr>
          <p:cNvPr id="49" name="TextBox 48"/>
          <p:cNvSpPr txBox="1"/>
          <p:nvPr/>
        </p:nvSpPr>
        <p:spPr>
          <a:xfrm>
            <a:off x="8206816" y="1050567"/>
            <a:ext cx="2476643" cy="634238"/>
          </a:xfrm>
          <a:prstGeom prst="rect">
            <a:avLst/>
          </a:prstGeom>
          <a:noFill/>
        </p:spPr>
        <p:txBody>
          <a:bodyPr wrap="square" lIns="182806" tIns="146245" rIns="182806" bIns="146245" rtlCol="0">
            <a:spAutoFit/>
          </a:bodyPr>
          <a:lstStyle/>
          <a:p>
            <a:pPr algn="r" defTabSz="914225">
              <a:lnSpc>
                <a:spcPct val="90000"/>
              </a:lnSpc>
              <a:spcAft>
                <a:spcPts val="600"/>
              </a:spcAft>
              <a:defRPr/>
            </a:pPr>
            <a:r>
              <a:rPr lang="en-US" sz="2399" b="1">
                <a:gradFill>
                  <a:gsLst>
                    <a:gs pos="2917">
                      <a:prstClr val="black"/>
                    </a:gs>
                    <a:gs pos="30000">
                      <a:prstClr val="black"/>
                    </a:gs>
                  </a:gsLst>
                  <a:lin ang="5400000" scaled="0"/>
                </a:gradFill>
                <a:latin typeface="Calibri" panose="020F0502020204030204"/>
              </a:rPr>
              <a:t>Azure Cloud </a:t>
            </a:r>
          </a:p>
        </p:txBody>
      </p:sp>
      <p:sp>
        <p:nvSpPr>
          <p:cNvPr id="50" name="Rectangle 49">
            <a:extLst>
              <a:ext uri="{FF2B5EF4-FFF2-40B4-BE49-F238E27FC236}">
                <a16:creationId xmlns:a16="http://schemas.microsoft.com/office/drawing/2014/main" id="{77EC7172-4167-47D9-A8DF-5FDFD24B5D23}"/>
              </a:ext>
            </a:extLst>
          </p:cNvPr>
          <p:cNvSpPr/>
          <p:nvPr/>
        </p:nvSpPr>
        <p:spPr bwMode="auto">
          <a:xfrm>
            <a:off x="1882449" y="2277315"/>
            <a:ext cx="8684293" cy="2377370"/>
          </a:xfrm>
          <a:prstGeom prst="rect">
            <a:avLst/>
          </a:prstGeom>
          <a:solidFill>
            <a:srgbClr val="0072C6"/>
          </a:solidFill>
          <a:ln>
            <a:noFill/>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2"/>
          </a:lnRef>
          <a:fillRef idx="3">
            <a:schemeClr val="accent2"/>
          </a:fillRef>
          <a:effectRef idx="2">
            <a:schemeClr val="accent2"/>
          </a:effectRef>
          <a:fontRef idx="minor">
            <a:schemeClr val="lt1"/>
          </a:fontRef>
        </p:style>
        <p:txBody>
          <a:bodyPr lIns="121870" tIns="121870" rIns="45706" bIns="45706" rtlCol="0" anchor="t" anchorCtr="0"/>
          <a:lstStyle/>
          <a:p>
            <a:pPr algn="ctr" defTabSz="1242566">
              <a:defRPr/>
            </a:pPr>
            <a:r>
              <a:rPr lang="en-US" sz="2799" b="1">
                <a:gradFill>
                  <a:gsLst>
                    <a:gs pos="0">
                      <a:srgbClr val="FFFFFF"/>
                    </a:gs>
                    <a:gs pos="100000">
                      <a:srgbClr val="FFFFFF"/>
                    </a:gs>
                  </a:gsLst>
                  <a:lin ang="5400000" scaled="0"/>
                </a:gradFill>
                <a:latin typeface="Segoe UI"/>
                <a:ea typeface="Segoe UI" pitchFamily="34" charset="0"/>
                <a:cs typeface="Segoe UI" pitchFamily="34" charset="0"/>
              </a:rPr>
              <a:t>Integration Runtime</a:t>
            </a:r>
          </a:p>
          <a:p>
            <a:pPr algn="ctr" defTabSz="1242566">
              <a:defRPr/>
            </a:pPr>
            <a:endParaRPr lang="en-US" sz="2799" b="1">
              <a:gradFill>
                <a:gsLst>
                  <a:gs pos="0">
                    <a:srgbClr val="FFFFFF"/>
                  </a:gs>
                  <a:gs pos="100000">
                    <a:srgbClr val="FFFFFF"/>
                  </a:gs>
                </a:gsLst>
                <a:lin ang="5400000" scaled="0"/>
              </a:gradFill>
              <a:latin typeface="Segoe UI"/>
              <a:ea typeface="Segoe UI" pitchFamily="34" charset="0"/>
              <a:cs typeface="Segoe UI" pitchFamily="34" charset="0"/>
            </a:endParaRPr>
          </a:p>
          <a:p>
            <a:pPr defTabSz="1242566">
              <a:defRPr/>
            </a:pPr>
            <a:r>
              <a:rPr lang="en-US" sz="2799" b="1">
                <a:gradFill>
                  <a:gsLst>
                    <a:gs pos="0">
                      <a:srgbClr val="FFFFFF"/>
                    </a:gs>
                    <a:gs pos="100000">
                      <a:srgbClr val="FFFFFF"/>
                    </a:gs>
                  </a:gsLst>
                  <a:lin ang="5400000" scaled="0"/>
                </a:gradFill>
                <a:latin typeface="Segoe UI"/>
                <a:ea typeface="Segoe UI" pitchFamily="34" charset="0"/>
                <a:cs typeface="Segoe UI" pitchFamily="34" charset="0"/>
              </a:rPr>
              <a:t>  - Activity Dispatch/Monitor (spark, copy, ml, </a:t>
            </a:r>
            <a:r>
              <a:rPr lang="en-US" sz="2799" b="1"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2799" b="1">
                <a:gradFill>
                  <a:gsLst>
                    <a:gs pos="0">
                      <a:srgbClr val="FFFFFF"/>
                    </a:gs>
                    <a:gs pos="100000">
                      <a:srgbClr val="FFFFFF"/>
                    </a:gs>
                  </a:gsLst>
                  <a:lin ang="5400000" scaled="0"/>
                </a:gradFill>
                <a:latin typeface="Segoe UI"/>
                <a:ea typeface="Segoe UI" pitchFamily="34" charset="0"/>
                <a:cs typeface="Segoe UI" pitchFamily="34" charset="0"/>
              </a:rPr>
              <a:t>)</a:t>
            </a:r>
          </a:p>
          <a:p>
            <a:pPr defTabSz="1242566">
              <a:defRPr/>
            </a:pPr>
            <a:r>
              <a:rPr lang="en-US" sz="2799" b="1">
                <a:gradFill>
                  <a:gsLst>
                    <a:gs pos="0">
                      <a:srgbClr val="FFFFFF"/>
                    </a:gs>
                    <a:gs pos="100000">
                      <a:srgbClr val="FFFFFF"/>
                    </a:gs>
                  </a:gsLst>
                  <a:lin ang="5400000" scaled="0"/>
                </a:gradFill>
                <a:latin typeface="Segoe UI"/>
                <a:ea typeface="Segoe UI" pitchFamily="34" charset="0"/>
                <a:cs typeface="Segoe UI" pitchFamily="34" charset="0"/>
              </a:rPr>
              <a:t>  - Data Movement </a:t>
            </a:r>
          </a:p>
          <a:p>
            <a:pPr defTabSz="1242566">
              <a:defRPr/>
            </a:pPr>
            <a:r>
              <a:rPr lang="en-US" sz="2799" b="1">
                <a:gradFill>
                  <a:gsLst>
                    <a:gs pos="0">
                      <a:srgbClr val="FFFFFF"/>
                    </a:gs>
                    <a:gs pos="100000">
                      <a:srgbClr val="FFFFFF"/>
                    </a:gs>
                  </a:gsLst>
                  <a:lin ang="5400000" scaled="0"/>
                </a:gradFill>
                <a:latin typeface="Segoe UI"/>
                <a:ea typeface="Segoe UI" pitchFamily="34" charset="0"/>
                <a:cs typeface="Segoe UI" pitchFamily="34" charset="0"/>
              </a:rPr>
              <a:t>  - SSIS Package Execution</a:t>
            </a:r>
          </a:p>
          <a:p>
            <a:pPr defTabSz="1242566">
              <a:defRPr/>
            </a:pPr>
            <a:endParaRPr lang="en-US" sz="2799" b="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55420489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898F1A5-81B4-4D59-9D6C-55556B71277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1923" y="1530996"/>
            <a:ext cx="11341152" cy="4475670"/>
          </a:xfrm>
          <a:prstGeom prst="rect">
            <a:avLst/>
          </a:prstGeom>
        </p:spPr>
      </p:pic>
      <p:sp>
        <p:nvSpPr>
          <p:cNvPr id="8" name="Rectangle 7">
            <a:extLst>
              <a:ext uri="{FF2B5EF4-FFF2-40B4-BE49-F238E27FC236}">
                <a16:creationId xmlns:a16="http://schemas.microsoft.com/office/drawing/2014/main" id="{767378F3-44D2-4C0A-95F6-71AEDB878084}"/>
              </a:ext>
            </a:extLst>
          </p:cNvPr>
          <p:cNvSpPr/>
          <p:nvPr/>
        </p:nvSpPr>
        <p:spPr>
          <a:xfrm>
            <a:off x="2229177" y="4521735"/>
            <a:ext cx="1477546" cy="17102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defTabSz="914049">
              <a:defRPr/>
            </a:pPr>
            <a:r>
              <a:rPr lang="en-US" sz="900">
                <a:solidFill>
                  <a:prstClr val="black"/>
                </a:solidFill>
                <a:latin typeface="Calibri" panose="020F0502020204030204"/>
              </a:rPr>
              <a:t>ADF Foo On-</a:t>
            </a:r>
            <a:r>
              <a:rPr lang="en-US" sz="900" err="1">
                <a:solidFill>
                  <a:prstClr val="black"/>
                </a:solidFill>
                <a:latin typeface="Calibri" panose="020F0502020204030204"/>
              </a:rPr>
              <a:t>prem</a:t>
            </a:r>
            <a:endParaRPr lang="en-US" sz="900">
              <a:solidFill>
                <a:prstClr val="black"/>
              </a:solidFill>
              <a:latin typeface="Calibri" panose="020F0502020204030204"/>
            </a:endParaRPr>
          </a:p>
        </p:txBody>
      </p:sp>
      <p:sp>
        <p:nvSpPr>
          <p:cNvPr id="2" name="Rectangle 1">
            <a:extLst>
              <a:ext uri="{FF2B5EF4-FFF2-40B4-BE49-F238E27FC236}">
                <a16:creationId xmlns:a16="http://schemas.microsoft.com/office/drawing/2014/main" id="{10D17FD7-B858-4299-967E-B953B8FFEC16}"/>
              </a:ext>
            </a:extLst>
          </p:cNvPr>
          <p:cNvSpPr/>
          <p:nvPr/>
        </p:nvSpPr>
        <p:spPr>
          <a:xfrm>
            <a:off x="2416136" y="3947911"/>
            <a:ext cx="1252663" cy="7448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r>
              <a:rPr lang="en-US" sz="1400">
                <a:solidFill>
                  <a:prstClr val="white"/>
                </a:solidFill>
                <a:latin typeface="Calibri" panose="020F0502020204030204"/>
              </a:rPr>
              <a:t>“IR”</a:t>
            </a:r>
          </a:p>
        </p:txBody>
      </p:sp>
      <p:sp>
        <p:nvSpPr>
          <p:cNvPr id="3" name="Rectangle 2">
            <a:extLst>
              <a:ext uri="{FF2B5EF4-FFF2-40B4-BE49-F238E27FC236}">
                <a16:creationId xmlns:a16="http://schemas.microsoft.com/office/drawing/2014/main" id="{1DDC3820-23E4-45BC-8960-4DEC9F450A40}"/>
              </a:ext>
            </a:extLst>
          </p:cNvPr>
          <p:cNvSpPr/>
          <p:nvPr/>
        </p:nvSpPr>
        <p:spPr>
          <a:xfrm>
            <a:off x="8680811" y="3352823"/>
            <a:ext cx="861881" cy="2731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en-US">
              <a:solidFill>
                <a:prstClr val="white"/>
              </a:solidFill>
              <a:latin typeface="Calibri" panose="020F0502020204030204"/>
            </a:endParaRPr>
          </a:p>
        </p:txBody>
      </p:sp>
      <p:sp>
        <p:nvSpPr>
          <p:cNvPr id="11" name="Rectangle 10">
            <a:extLst>
              <a:ext uri="{FF2B5EF4-FFF2-40B4-BE49-F238E27FC236}">
                <a16:creationId xmlns:a16="http://schemas.microsoft.com/office/drawing/2014/main" id="{A43E1B47-6C1F-4996-89B4-BB2B1F920FE8}"/>
              </a:ext>
            </a:extLst>
          </p:cNvPr>
          <p:cNvSpPr/>
          <p:nvPr/>
        </p:nvSpPr>
        <p:spPr>
          <a:xfrm>
            <a:off x="1057720" y="4766062"/>
            <a:ext cx="861881" cy="919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773135B3-D1F4-43E3-B2C1-062EDE4D9D4F}"/>
              </a:ext>
            </a:extLst>
          </p:cNvPr>
          <p:cNvSpPr/>
          <p:nvPr/>
        </p:nvSpPr>
        <p:spPr>
          <a:xfrm>
            <a:off x="1020943" y="1909967"/>
            <a:ext cx="1434535" cy="2731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r>
              <a:rPr lang="en-US">
                <a:solidFill>
                  <a:prstClr val="black"/>
                </a:solidFill>
                <a:latin typeface="Calibri" panose="020F0502020204030204"/>
              </a:rPr>
              <a:t>Customer 1</a:t>
            </a:r>
          </a:p>
        </p:txBody>
      </p:sp>
      <p:sp>
        <p:nvSpPr>
          <p:cNvPr id="14" name="Rectangle 13">
            <a:extLst>
              <a:ext uri="{FF2B5EF4-FFF2-40B4-BE49-F238E27FC236}">
                <a16:creationId xmlns:a16="http://schemas.microsoft.com/office/drawing/2014/main" id="{AE7EE4FE-AC90-4959-BB4F-A7879CD86143}"/>
              </a:ext>
            </a:extLst>
          </p:cNvPr>
          <p:cNvSpPr/>
          <p:nvPr/>
        </p:nvSpPr>
        <p:spPr>
          <a:xfrm>
            <a:off x="944050" y="2690364"/>
            <a:ext cx="1586891" cy="2731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r>
              <a:rPr lang="en-US" sz="1000">
                <a:solidFill>
                  <a:prstClr val="black"/>
                </a:solidFill>
                <a:latin typeface="Calibri" panose="020F0502020204030204"/>
              </a:rPr>
              <a:t>Customer 1 firewall border</a:t>
            </a:r>
          </a:p>
        </p:txBody>
      </p:sp>
      <p:sp>
        <p:nvSpPr>
          <p:cNvPr id="15" name="Rectangle 14">
            <a:extLst>
              <a:ext uri="{FF2B5EF4-FFF2-40B4-BE49-F238E27FC236}">
                <a16:creationId xmlns:a16="http://schemas.microsoft.com/office/drawing/2014/main" id="{194D7824-B03F-495E-9832-981BA9D79A50}"/>
              </a:ext>
            </a:extLst>
          </p:cNvPr>
          <p:cNvSpPr/>
          <p:nvPr/>
        </p:nvSpPr>
        <p:spPr>
          <a:xfrm>
            <a:off x="989430" y="4605825"/>
            <a:ext cx="287641" cy="160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en-US">
              <a:solidFill>
                <a:prstClr val="white"/>
              </a:solidFill>
              <a:latin typeface="Calibri" panose="020F0502020204030204"/>
            </a:endParaRPr>
          </a:p>
        </p:txBody>
      </p:sp>
      <p:sp>
        <p:nvSpPr>
          <p:cNvPr id="5" name="Title 4"/>
          <p:cNvSpPr>
            <a:spLocks noGrp="1"/>
          </p:cNvSpPr>
          <p:nvPr>
            <p:ph type="title"/>
          </p:nvPr>
        </p:nvSpPr>
        <p:spPr>
          <a:xfrm>
            <a:off x="269241" y="472569"/>
            <a:ext cx="11655840" cy="1188161"/>
          </a:xfrm>
        </p:spPr>
        <p:txBody>
          <a:bodyPr>
            <a:normAutofit/>
          </a:bodyPr>
          <a:lstStyle/>
          <a:p>
            <a:r>
              <a:rPr lang="en-US" sz="2745" b="1"/>
              <a:t>Azure Data Factory “Integration Runtime” deployed on premises for transformation and then moved to cloud</a:t>
            </a:r>
            <a:endParaRPr lang="en-US" sz="5294" b="1"/>
          </a:p>
        </p:txBody>
      </p:sp>
    </p:spTree>
    <p:extLst>
      <p:ext uri="{BB962C8B-B14F-4D97-AF65-F5344CB8AC3E}">
        <p14:creationId xmlns:p14="http://schemas.microsoft.com/office/powerpoint/2010/main" val="447610472"/>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Azure Analysis Services</a:t>
            </a:r>
          </a:p>
          <a:p>
            <a:pPr>
              <a:spcBef>
                <a:spcPct val="0"/>
              </a:spcBef>
            </a:pPr>
            <a:r>
              <a:rPr lang="en-US" sz="3137" dirty="0">
                <a:gradFill>
                  <a:gsLst>
                    <a:gs pos="1250">
                      <a:schemeClr val="tx2"/>
                    </a:gs>
                    <a:gs pos="100000">
                      <a:schemeClr val="tx2"/>
                    </a:gs>
                  </a:gsLst>
                  <a:lin ang="5400000" scaled="0"/>
                </a:gradFill>
              </a:rPr>
              <a:t>Enterprise grade analytics engine as a service</a:t>
            </a:r>
          </a:p>
        </p:txBody>
      </p:sp>
      <p:sp>
        <p:nvSpPr>
          <p:cNvPr id="160" name="TextBox 159"/>
          <p:cNvSpPr txBox="1"/>
          <p:nvPr/>
        </p:nvSpPr>
        <p:spPr>
          <a:xfrm>
            <a:off x="694112" y="4010764"/>
            <a:ext cx="2155249" cy="1603172"/>
          </a:xfrm>
          <a:prstGeom prst="rect">
            <a:avLst/>
          </a:prstGeom>
          <a:noFill/>
        </p:spPr>
        <p:txBody>
          <a:bodyPr wrap="square" rtlCol="0">
            <a:spAutoFit/>
          </a:bodyPr>
          <a:lstStyle/>
          <a:p>
            <a:pPr defTabSz="914225">
              <a:lnSpc>
                <a:spcPct val="90000"/>
              </a:lnSpc>
              <a:spcAft>
                <a:spcPts val="600"/>
              </a:spcAft>
              <a:defRPr/>
            </a:pPr>
            <a:r>
              <a:rPr lang="en-US" sz="1961" b="1" kern="0" dirty="0">
                <a:gradFill>
                  <a:gsLst>
                    <a:gs pos="97177">
                      <a:srgbClr val="0078D7"/>
                    </a:gs>
                    <a:gs pos="85321">
                      <a:srgbClr val="0078D7"/>
                    </a:gs>
                  </a:gsLst>
                  <a:lin ang="0" scaled="0"/>
                </a:gradFill>
                <a:latin typeface="Segoe UI Semilight" panose="020B0402040204020203" pitchFamily="34" charset="0"/>
                <a:cs typeface="Segoe UI Semilight" panose="020B0402040204020203" pitchFamily="34" charset="0"/>
              </a:rPr>
              <a:t>Build rich semantic models</a:t>
            </a:r>
          </a:p>
          <a:p>
            <a:pPr defTabSz="914225">
              <a:lnSpc>
                <a:spcPct val="90000"/>
              </a:lnSpc>
              <a:spcBef>
                <a:spcPts val="196"/>
              </a:spcBef>
              <a:defRPr/>
            </a:pPr>
            <a:r>
              <a:rPr lang="en-US" sz="1568" kern="0" dirty="0">
                <a:gradFill>
                  <a:gsLst>
                    <a:gs pos="85321">
                      <a:srgbClr val="353535"/>
                    </a:gs>
                    <a:gs pos="57000">
                      <a:srgbClr val="353535"/>
                    </a:gs>
                  </a:gsLst>
                  <a:lin ang="0" scaled="0"/>
                </a:gradFill>
                <a:latin typeface="Segoe UI" panose="020B0502040204020203" pitchFamily="34" charset="0"/>
                <a:cs typeface="Segoe UI" panose="020B0502040204020203" pitchFamily="34" charset="0"/>
              </a:rPr>
              <a:t>Transform complex data into business user friendly semantic models</a:t>
            </a:r>
          </a:p>
        </p:txBody>
      </p:sp>
      <p:sp>
        <p:nvSpPr>
          <p:cNvPr id="161" name="TextBox 160"/>
          <p:cNvSpPr txBox="1"/>
          <p:nvPr/>
        </p:nvSpPr>
        <p:spPr>
          <a:xfrm>
            <a:off x="3584966" y="4010763"/>
            <a:ext cx="2268464" cy="1603172"/>
          </a:xfrm>
          <a:prstGeom prst="rect">
            <a:avLst/>
          </a:prstGeom>
          <a:noFill/>
        </p:spPr>
        <p:txBody>
          <a:bodyPr wrap="square" rtlCol="0">
            <a:spAutoFit/>
          </a:bodyPr>
          <a:lstStyle/>
          <a:p>
            <a:pPr defTabSz="914225">
              <a:lnSpc>
                <a:spcPct val="90000"/>
              </a:lnSpc>
              <a:spcAft>
                <a:spcPts val="600"/>
              </a:spcAft>
              <a:defRPr/>
            </a:pPr>
            <a:r>
              <a:rPr lang="en-US" sz="1961" b="1" kern="0" dirty="0">
                <a:gradFill>
                  <a:gsLst>
                    <a:gs pos="97177">
                      <a:srgbClr val="0078D7"/>
                    </a:gs>
                    <a:gs pos="85321">
                      <a:srgbClr val="0078D7"/>
                    </a:gs>
                  </a:gsLst>
                  <a:lin ang="0" scaled="0"/>
                </a:gradFill>
                <a:latin typeface="Segoe UI Semilight" panose="020B0402040204020203" pitchFamily="34" charset="0"/>
                <a:cs typeface="Segoe UI Semilight" panose="020B0402040204020203" pitchFamily="34" charset="0"/>
              </a:rPr>
              <a:t>Gain insights at the speed of thought</a:t>
            </a:r>
          </a:p>
          <a:p>
            <a:pPr defTabSz="914225">
              <a:lnSpc>
                <a:spcPct val="90000"/>
              </a:lnSpc>
              <a:spcBef>
                <a:spcPts val="196"/>
              </a:spcBef>
              <a:defRPr/>
            </a:pPr>
            <a:r>
              <a:rPr lang="en-US" sz="1568" kern="0" dirty="0">
                <a:gradFill>
                  <a:gsLst>
                    <a:gs pos="85321">
                      <a:srgbClr val="353535"/>
                    </a:gs>
                    <a:gs pos="57000">
                      <a:srgbClr val="353535"/>
                    </a:gs>
                  </a:gsLst>
                  <a:lin ang="0" scaled="0"/>
                </a:gradFill>
                <a:latin typeface="Segoe UI" panose="020B0502040204020203" pitchFamily="34" charset="0"/>
                <a:cs typeface="Segoe UI" panose="020B0502040204020203" pitchFamily="34" charset="0"/>
              </a:rPr>
              <a:t>Gain instant insights with in-memory cache using your preferred visualization tools </a:t>
            </a:r>
          </a:p>
        </p:txBody>
      </p:sp>
      <p:grpSp>
        <p:nvGrpSpPr>
          <p:cNvPr id="4" name="Group 3"/>
          <p:cNvGrpSpPr/>
          <p:nvPr/>
        </p:nvGrpSpPr>
        <p:grpSpPr>
          <a:xfrm>
            <a:off x="3587421" y="2210898"/>
            <a:ext cx="1384594" cy="1384594"/>
            <a:chOff x="9301751" y="2254735"/>
            <a:chExt cx="1412358" cy="1412358"/>
          </a:xfrm>
        </p:grpSpPr>
        <p:sp>
          <p:nvSpPr>
            <p:cNvPr id="27" name="Oval 26"/>
            <p:cNvSpPr/>
            <p:nvPr/>
          </p:nvSpPr>
          <p:spPr bwMode="auto">
            <a:xfrm>
              <a:off x="9301751" y="2254735"/>
              <a:ext cx="1412358" cy="1412358"/>
            </a:xfrm>
            <a:prstGeom prst="ellipse">
              <a:avLst/>
            </a:prstGeom>
            <a:solidFill>
              <a:srgbClr val="F8F8F8"/>
            </a:solidFill>
            <a:ln w="698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dirty="0" err="1">
                <a:gradFill>
                  <a:gsLst>
                    <a:gs pos="5439">
                      <a:srgbClr val="F8F8F8"/>
                    </a:gs>
                    <a:gs pos="10000">
                      <a:srgbClr val="F8F8F8"/>
                    </a:gs>
                  </a:gsLst>
                  <a:lin ang="5400000" scaled="0"/>
                </a:gradFill>
                <a:latin typeface="Segoe UI"/>
              </a:endParaRPr>
            </a:p>
          </p:txBody>
        </p:sp>
        <p:grpSp>
          <p:nvGrpSpPr>
            <p:cNvPr id="179" name="Group 178"/>
            <p:cNvGrpSpPr/>
            <p:nvPr/>
          </p:nvGrpSpPr>
          <p:grpSpPr>
            <a:xfrm>
              <a:off x="9642289" y="2665588"/>
              <a:ext cx="731283" cy="590653"/>
              <a:chOff x="9722329" y="2521754"/>
              <a:chExt cx="1155675" cy="933431"/>
            </a:xfrm>
          </p:grpSpPr>
          <p:sp>
            <p:nvSpPr>
              <p:cNvPr id="180" name="Freeform 33"/>
              <p:cNvSpPr>
                <a:spLocks noChangeAspect="1" noEditPoints="1"/>
              </p:cNvSpPr>
              <p:nvPr/>
            </p:nvSpPr>
            <p:spPr bwMode="black">
              <a:xfrm>
                <a:off x="10216814" y="2679763"/>
                <a:ext cx="451890" cy="321437"/>
              </a:xfrm>
              <a:custGeom>
                <a:avLst/>
                <a:gdLst>
                  <a:gd name="T0" fmla="*/ 0 w 1871"/>
                  <a:gd name="T1" fmla="*/ 1139 h 1330"/>
                  <a:gd name="T2" fmla="*/ 1871 w 1871"/>
                  <a:gd name="T3" fmla="*/ 1139 h 1330"/>
                  <a:gd name="T4" fmla="*/ 1871 w 1871"/>
                  <a:gd name="T5" fmla="*/ 1330 h 1330"/>
                  <a:gd name="T6" fmla="*/ 0 w 1871"/>
                  <a:gd name="T7" fmla="*/ 1330 h 1330"/>
                  <a:gd name="T8" fmla="*/ 0 w 1871"/>
                  <a:gd name="T9" fmla="*/ 1139 h 1330"/>
                  <a:gd name="T10" fmla="*/ 1870 w 1871"/>
                  <a:gd name="T11" fmla="*/ 0 h 1330"/>
                  <a:gd name="T12" fmla="*/ 1829 w 1871"/>
                  <a:gd name="T13" fmla="*/ 312 h 1330"/>
                  <a:gd name="T14" fmla="*/ 1766 w 1871"/>
                  <a:gd name="T15" fmla="*/ 249 h 1330"/>
                  <a:gd name="T16" fmla="*/ 1118 w 1871"/>
                  <a:gd name="T17" fmla="*/ 897 h 1330"/>
                  <a:gd name="T18" fmla="*/ 1115 w 1871"/>
                  <a:gd name="T19" fmla="*/ 894 h 1330"/>
                  <a:gd name="T20" fmla="*/ 1112 w 1871"/>
                  <a:gd name="T21" fmla="*/ 897 h 1330"/>
                  <a:gd name="T22" fmla="*/ 951 w 1871"/>
                  <a:gd name="T23" fmla="*/ 736 h 1330"/>
                  <a:gd name="T24" fmla="*/ 951 w 1871"/>
                  <a:gd name="T25" fmla="*/ 737 h 1330"/>
                  <a:gd name="T26" fmla="*/ 710 w 1871"/>
                  <a:gd name="T27" fmla="*/ 496 h 1330"/>
                  <a:gd name="T28" fmla="*/ 175 w 1871"/>
                  <a:gd name="T29" fmla="*/ 1032 h 1330"/>
                  <a:gd name="T30" fmla="*/ 171 w 1871"/>
                  <a:gd name="T31" fmla="*/ 1037 h 1330"/>
                  <a:gd name="T32" fmla="*/ 166 w 1871"/>
                  <a:gd name="T33" fmla="*/ 1041 h 1330"/>
                  <a:gd name="T34" fmla="*/ 161 w 1871"/>
                  <a:gd name="T35" fmla="*/ 1046 h 1330"/>
                  <a:gd name="T36" fmla="*/ 160 w 1871"/>
                  <a:gd name="T37" fmla="*/ 1045 h 1330"/>
                  <a:gd name="T38" fmla="*/ 140 w 1871"/>
                  <a:gd name="T39" fmla="*/ 1059 h 1330"/>
                  <a:gd name="T40" fmla="*/ 101 w 1871"/>
                  <a:gd name="T41" fmla="*/ 1066 h 1330"/>
                  <a:gd name="T42" fmla="*/ 1 w 1871"/>
                  <a:gd name="T43" fmla="*/ 967 h 1330"/>
                  <a:gd name="T44" fmla="*/ 9 w 1871"/>
                  <a:gd name="T45" fmla="*/ 928 h 1330"/>
                  <a:gd name="T46" fmla="*/ 23 w 1871"/>
                  <a:gd name="T47" fmla="*/ 908 h 1330"/>
                  <a:gd name="T48" fmla="*/ 19 w 1871"/>
                  <a:gd name="T49" fmla="*/ 905 h 1330"/>
                  <a:gd name="T50" fmla="*/ 707 w 1871"/>
                  <a:gd name="T51" fmla="*/ 217 h 1330"/>
                  <a:gd name="T52" fmla="*/ 710 w 1871"/>
                  <a:gd name="T53" fmla="*/ 220 h 1330"/>
                  <a:gd name="T54" fmla="*/ 713 w 1871"/>
                  <a:gd name="T55" fmla="*/ 217 h 1330"/>
                  <a:gd name="T56" fmla="*/ 874 w 1871"/>
                  <a:gd name="T57" fmla="*/ 378 h 1330"/>
                  <a:gd name="T58" fmla="*/ 874 w 1871"/>
                  <a:gd name="T59" fmla="*/ 377 h 1330"/>
                  <a:gd name="T60" fmla="*/ 1115 w 1871"/>
                  <a:gd name="T61" fmla="*/ 618 h 1330"/>
                  <a:gd name="T62" fmla="*/ 1625 w 1871"/>
                  <a:gd name="T63" fmla="*/ 108 h 1330"/>
                  <a:gd name="T64" fmla="*/ 1558 w 1871"/>
                  <a:gd name="T65" fmla="*/ 41 h 1330"/>
                  <a:gd name="T66" fmla="*/ 1870 w 1871"/>
                  <a:gd name="T67" fmla="*/ 0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1" h="1330">
                    <a:moveTo>
                      <a:pt x="0" y="1139"/>
                    </a:moveTo>
                    <a:cubicBezTo>
                      <a:pt x="1871" y="1139"/>
                      <a:pt x="1871" y="1139"/>
                      <a:pt x="1871" y="1139"/>
                    </a:cubicBezTo>
                    <a:cubicBezTo>
                      <a:pt x="1871" y="1330"/>
                      <a:pt x="1871" y="1330"/>
                      <a:pt x="1871" y="1330"/>
                    </a:cubicBezTo>
                    <a:cubicBezTo>
                      <a:pt x="0" y="1330"/>
                      <a:pt x="0" y="1330"/>
                      <a:pt x="0" y="1330"/>
                    </a:cubicBezTo>
                    <a:cubicBezTo>
                      <a:pt x="0" y="1139"/>
                      <a:pt x="0" y="1139"/>
                      <a:pt x="0" y="1139"/>
                    </a:cubicBezTo>
                    <a:close/>
                    <a:moveTo>
                      <a:pt x="1870" y="0"/>
                    </a:moveTo>
                    <a:cubicBezTo>
                      <a:pt x="1829" y="312"/>
                      <a:pt x="1829" y="312"/>
                      <a:pt x="1829" y="312"/>
                    </a:cubicBezTo>
                    <a:cubicBezTo>
                      <a:pt x="1766" y="249"/>
                      <a:pt x="1766" y="249"/>
                      <a:pt x="1766" y="249"/>
                    </a:cubicBezTo>
                    <a:cubicBezTo>
                      <a:pt x="1118" y="897"/>
                      <a:pt x="1118" y="897"/>
                      <a:pt x="1118" y="897"/>
                    </a:cubicBezTo>
                    <a:cubicBezTo>
                      <a:pt x="1115" y="894"/>
                      <a:pt x="1115" y="894"/>
                      <a:pt x="1115" y="894"/>
                    </a:cubicBezTo>
                    <a:cubicBezTo>
                      <a:pt x="1112" y="897"/>
                      <a:pt x="1112" y="897"/>
                      <a:pt x="1112" y="897"/>
                    </a:cubicBezTo>
                    <a:cubicBezTo>
                      <a:pt x="951" y="736"/>
                      <a:pt x="951" y="736"/>
                      <a:pt x="951" y="736"/>
                    </a:cubicBezTo>
                    <a:cubicBezTo>
                      <a:pt x="951" y="737"/>
                      <a:pt x="951" y="737"/>
                      <a:pt x="951" y="737"/>
                    </a:cubicBezTo>
                    <a:cubicBezTo>
                      <a:pt x="710" y="496"/>
                      <a:pt x="710" y="496"/>
                      <a:pt x="710" y="496"/>
                    </a:cubicBezTo>
                    <a:cubicBezTo>
                      <a:pt x="175" y="1032"/>
                      <a:pt x="175" y="1032"/>
                      <a:pt x="175" y="1032"/>
                    </a:cubicBezTo>
                    <a:cubicBezTo>
                      <a:pt x="171" y="1037"/>
                      <a:pt x="171" y="1037"/>
                      <a:pt x="171" y="1037"/>
                    </a:cubicBezTo>
                    <a:cubicBezTo>
                      <a:pt x="166" y="1041"/>
                      <a:pt x="166" y="1041"/>
                      <a:pt x="166" y="1041"/>
                    </a:cubicBezTo>
                    <a:cubicBezTo>
                      <a:pt x="161" y="1046"/>
                      <a:pt x="161" y="1046"/>
                      <a:pt x="161" y="1046"/>
                    </a:cubicBezTo>
                    <a:cubicBezTo>
                      <a:pt x="160" y="1045"/>
                      <a:pt x="160" y="1045"/>
                      <a:pt x="160" y="1045"/>
                    </a:cubicBezTo>
                    <a:cubicBezTo>
                      <a:pt x="140" y="1059"/>
                      <a:pt x="140" y="1059"/>
                      <a:pt x="140" y="1059"/>
                    </a:cubicBezTo>
                    <a:cubicBezTo>
                      <a:pt x="128" y="1064"/>
                      <a:pt x="115" y="1066"/>
                      <a:pt x="101" y="1066"/>
                    </a:cubicBezTo>
                    <a:cubicBezTo>
                      <a:pt x="46" y="1066"/>
                      <a:pt x="1" y="1022"/>
                      <a:pt x="1" y="967"/>
                    </a:cubicBezTo>
                    <a:cubicBezTo>
                      <a:pt x="1" y="953"/>
                      <a:pt x="4" y="940"/>
                      <a:pt x="9" y="928"/>
                    </a:cubicBezTo>
                    <a:cubicBezTo>
                      <a:pt x="23" y="908"/>
                      <a:pt x="23" y="908"/>
                      <a:pt x="23" y="908"/>
                    </a:cubicBezTo>
                    <a:cubicBezTo>
                      <a:pt x="19" y="905"/>
                      <a:pt x="19" y="905"/>
                      <a:pt x="19" y="905"/>
                    </a:cubicBezTo>
                    <a:cubicBezTo>
                      <a:pt x="707" y="217"/>
                      <a:pt x="707" y="217"/>
                      <a:pt x="707" y="217"/>
                    </a:cubicBezTo>
                    <a:cubicBezTo>
                      <a:pt x="710" y="220"/>
                      <a:pt x="710" y="220"/>
                      <a:pt x="710" y="220"/>
                    </a:cubicBezTo>
                    <a:cubicBezTo>
                      <a:pt x="713" y="217"/>
                      <a:pt x="713" y="217"/>
                      <a:pt x="713" y="217"/>
                    </a:cubicBezTo>
                    <a:cubicBezTo>
                      <a:pt x="874" y="378"/>
                      <a:pt x="874" y="378"/>
                      <a:pt x="874" y="378"/>
                    </a:cubicBezTo>
                    <a:cubicBezTo>
                      <a:pt x="874" y="377"/>
                      <a:pt x="874" y="377"/>
                      <a:pt x="874" y="377"/>
                    </a:cubicBezTo>
                    <a:cubicBezTo>
                      <a:pt x="1115" y="618"/>
                      <a:pt x="1115" y="618"/>
                      <a:pt x="1115" y="618"/>
                    </a:cubicBezTo>
                    <a:cubicBezTo>
                      <a:pt x="1625" y="108"/>
                      <a:pt x="1625" y="108"/>
                      <a:pt x="1625" y="108"/>
                    </a:cubicBezTo>
                    <a:cubicBezTo>
                      <a:pt x="1558" y="41"/>
                      <a:pt x="1558" y="41"/>
                      <a:pt x="1558" y="41"/>
                    </a:cubicBezTo>
                    <a:cubicBezTo>
                      <a:pt x="1870" y="0"/>
                      <a:pt x="1870" y="0"/>
                      <a:pt x="1870" y="0"/>
                    </a:cubicBezTo>
                    <a:close/>
                  </a:path>
                </a:pathLst>
              </a:custGeom>
              <a:solidFill>
                <a:schemeClr val="bg1">
                  <a:lumMod val="50000"/>
                </a:schemeClr>
              </a:solidFill>
              <a:ln>
                <a:noFill/>
              </a:ln>
            </p:spPr>
            <p:txBody>
              <a:bodyPr vert="horz" wrap="square" lIns="91427" tIns="45713" rIns="91427" bIns="45713" numCol="1" anchor="t" anchorCtr="0" compatLnSpc="1">
                <a:prstTxWarp prst="textNoShape">
                  <a:avLst/>
                </a:prstTxWarp>
              </a:bodyPr>
              <a:lstStyle/>
              <a:p>
                <a:pPr defTabSz="931684" fontAlgn="base">
                  <a:spcBef>
                    <a:spcPct val="0"/>
                  </a:spcBef>
                  <a:spcAft>
                    <a:spcPct val="0"/>
                  </a:spcAft>
                  <a:defRPr/>
                </a:pPr>
                <a:endParaRPr lang="en-US" sz="2400" dirty="0">
                  <a:solidFill>
                    <a:srgbClr val="000000"/>
                  </a:solidFill>
                  <a:latin typeface="Segoe UI" charset="0"/>
                  <a:ea typeface="MS PGothic" charset="0"/>
                </a:endParaRPr>
              </a:p>
            </p:txBody>
          </p:sp>
          <p:sp>
            <p:nvSpPr>
              <p:cNvPr id="181" name="Freeform 9"/>
              <p:cNvSpPr>
                <a:spLocks noChangeAspect="1" noEditPoints="1"/>
              </p:cNvSpPr>
              <p:nvPr/>
            </p:nvSpPr>
            <p:spPr bwMode="black">
              <a:xfrm rot="16200000" flipH="1">
                <a:off x="10122317" y="2406954"/>
                <a:ext cx="640887" cy="870487"/>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2" name="Group 181"/>
              <p:cNvGrpSpPr/>
              <p:nvPr/>
            </p:nvGrpSpPr>
            <p:grpSpPr>
              <a:xfrm>
                <a:off x="9722329" y="2871605"/>
                <a:ext cx="584013" cy="583580"/>
                <a:chOff x="9651050" y="2802005"/>
                <a:chExt cx="660577" cy="660087"/>
              </a:xfrm>
            </p:grpSpPr>
            <p:sp>
              <p:nvSpPr>
                <p:cNvPr id="183" name="Oval 182"/>
                <p:cNvSpPr/>
                <p:nvPr/>
              </p:nvSpPr>
              <p:spPr bwMode="auto">
                <a:xfrm>
                  <a:off x="9651050" y="2806838"/>
                  <a:ext cx="655256" cy="655254"/>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Freeform 302"/>
                <p:cNvSpPr/>
                <p:nvPr/>
              </p:nvSpPr>
              <p:spPr bwMode="auto">
                <a:xfrm>
                  <a:off x="9656370" y="2802003"/>
                  <a:ext cx="655252" cy="655251"/>
                </a:xfrm>
                <a:custGeom>
                  <a:avLst/>
                  <a:gdLst>
                    <a:gd name="connsiteX0" fmla="*/ 996965 w 6303772"/>
                    <a:gd name="connsiteY0" fmla="*/ 3294143 h 6303773"/>
                    <a:gd name="connsiteX1" fmla="*/ 1960544 w 6303772"/>
                    <a:gd name="connsiteY1" fmla="*/ 3294143 h 6303773"/>
                    <a:gd name="connsiteX2" fmla="*/ 1976018 w 6303772"/>
                    <a:gd name="connsiteY2" fmla="*/ 3395532 h 6303773"/>
                    <a:gd name="connsiteX3" fmla="*/ 2157926 w 6303772"/>
                    <a:gd name="connsiteY3" fmla="*/ 3827823 h 6303773"/>
                    <a:gd name="connsiteX4" fmla="*/ 2214651 w 6303772"/>
                    <a:gd name="connsiteY4" fmla="*/ 3903679 h 6303773"/>
                    <a:gd name="connsiteX5" fmla="*/ 1533192 w 6303772"/>
                    <a:gd name="connsiteY5" fmla="*/ 4585139 h 6303773"/>
                    <a:gd name="connsiteX6" fmla="*/ 1485447 w 6303772"/>
                    <a:gd name="connsiteY6" fmla="*/ 4532607 h 6303773"/>
                    <a:gd name="connsiteX7" fmla="*/ 1000988 w 6303772"/>
                    <a:gd name="connsiteY7" fmla="*/ 3373819 h 6303773"/>
                    <a:gd name="connsiteX8" fmla="*/ 3151886 w 6303772"/>
                    <a:gd name="connsiteY8" fmla="*/ 2778399 h 6303773"/>
                    <a:gd name="connsiteX9" fmla="*/ 3360706 w 6303772"/>
                    <a:gd name="connsiteY9" fmla="*/ 2842184 h 6303773"/>
                    <a:gd name="connsiteX10" fmla="*/ 3414121 w 6303772"/>
                    <a:gd name="connsiteY10" fmla="*/ 2886256 h 6303773"/>
                    <a:gd name="connsiteX11" fmla="*/ 5303721 w 6303772"/>
                    <a:gd name="connsiteY11" fmla="*/ 2886256 h 6303773"/>
                    <a:gd name="connsiteX12" fmla="*/ 5569350 w 6303772"/>
                    <a:gd name="connsiteY12" fmla="*/ 3151885 h 6303773"/>
                    <a:gd name="connsiteX13" fmla="*/ 5303721 w 6303772"/>
                    <a:gd name="connsiteY13" fmla="*/ 3417514 h 6303773"/>
                    <a:gd name="connsiteX14" fmla="*/ 3414121 w 6303772"/>
                    <a:gd name="connsiteY14" fmla="*/ 3417514 h 6303773"/>
                    <a:gd name="connsiteX15" fmla="*/ 3360706 w 6303772"/>
                    <a:gd name="connsiteY15" fmla="*/ 3461586 h 6303773"/>
                    <a:gd name="connsiteX16" fmla="*/ 3151886 w 6303772"/>
                    <a:gd name="connsiteY16" fmla="*/ 3525371 h 6303773"/>
                    <a:gd name="connsiteX17" fmla="*/ 2778400 w 6303772"/>
                    <a:gd name="connsiteY17" fmla="*/ 3151885 h 6303773"/>
                    <a:gd name="connsiteX18" fmla="*/ 3151886 w 6303772"/>
                    <a:gd name="connsiteY18" fmla="*/ 2778399 h 6303773"/>
                    <a:gd name="connsiteX19" fmla="*/ 4790800 w 6303772"/>
                    <a:gd name="connsiteY19" fmla="*/ 1722120 h 6303773"/>
                    <a:gd name="connsiteX20" fmla="*/ 4835374 w 6303772"/>
                    <a:gd name="connsiteY20" fmla="*/ 1771164 h 6303773"/>
                    <a:gd name="connsiteX21" fmla="*/ 5286941 w 6303772"/>
                    <a:gd name="connsiteY21" fmla="*/ 2714428 h 6303773"/>
                    <a:gd name="connsiteX22" fmla="*/ 5296704 w 6303772"/>
                    <a:gd name="connsiteY22" fmla="*/ 2778399 h 6303773"/>
                    <a:gd name="connsiteX23" fmla="*/ 4309896 w 6303772"/>
                    <a:gd name="connsiteY23" fmla="*/ 2778399 h 6303773"/>
                    <a:gd name="connsiteX24" fmla="*/ 4274360 w 6303772"/>
                    <a:gd name="connsiteY24" fmla="*/ 2681306 h 6303773"/>
                    <a:gd name="connsiteX25" fmla="*/ 4162895 w 6303772"/>
                    <a:gd name="connsiteY25" fmla="*/ 2475947 h 6303773"/>
                    <a:gd name="connsiteX26" fmla="*/ 4109019 w 6303772"/>
                    <a:gd name="connsiteY26" fmla="*/ 2403900 h 6303773"/>
                    <a:gd name="connsiteX27" fmla="*/ 1537875 w 6303772"/>
                    <a:gd name="connsiteY27" fmla="*/ 1713480 h 6303773"/>
                    <a:gd name="connsiteX28" fmla="*/ 2218859 w 6303772"/>
                    <a:gd name="connsiteY28" fmla="*/ 2394464 h 6303773"/>
                    <a:gd name="connsiteX29" fmla="*/ 2157927 w 6303772"/>
                    <a:gd name="connsiteY29" fmla="*/ 2475947 h 6303773"/>
                    <a:gd name="connsiteX30" fmla="*/ 1976019 w 6303772"/>
                    <a:gd name="connsiteY30" fmla="*/ 2908239 h 6303773"/>
                    <a:gd name="connsiteX31" fmla="*/ 1959706 w 6303772"/>
                    <a:gd name="connsiteY31" fmla="*/ 3015127 h 6303773"/>
                    <a:gd name="connsiteX32" fmla="*/ 996688 w 6303772"/>
                    <a:gd name="connsiteY32" fmla="*/ 3015127 h 6303773"/>
                    <a:gd name="connsiteX33" fmla="*/ 1000989 w 6303772"/>
                    <a:gd name="connsiteY33" fmla="*/ 2929951 h 6303773"/>
                    <a:gd name="connsiteX34" fmla="*/ 1485448 w 6303772"/>
                    <a:gd name="connsiteY34" fmla="*/ 1771164 h 6303773"/>
                    <a:gd name="connsiteX35" fmla="*/ 3012381 w 6303772"/>
                    <a:gd name="connsiteY35" fmla="*/ 988731 h 6303773"/>
                    <a:gd name="connsiteX36" fmla="*/ 3012381 w 6303772"/>
                    <a:gd name="connsiteY36" fmla="*/ 1952900 h 6303773"/>
                    <a:gd name="connsiteX37" fmla="*/ 2916765 w 6303772"/>
                    <a:gd name="connsiteY37" fmla="*/ 1967494 h 6303773"/>
                    <a:gd name="connsiteX38" fmla="*/ 2484473 w 6303772"/>
                    <a:gd name="connsiteY38" fmla="*/ 2149402 h 6303773"/>
                    <a:gd name="connsiteX39" fmla="*/ 2418053 w 6303772"/>
                    <a:gd name="connsiteY39" fmla="*/ 2199071 h 6303773"/>
                    <a:gd name="connsiteX40" fmla="*/ 1735798 w 6303772"/>
                    <a:gd name="connsiteY40" fmla="*/ 1516814 h 6303773"/>
                    <a:gd name="connsiteX41" fmla="*/ 1779690 w 6303772"/>
                    <a:gd name="connsiteY41" fmla="*/ 1476922 h 6303773"/>
                    <a:gd name="connsiteX42" fmla="*/ 2938477 w 6303772"/>
                    <a:gd name="connsiteY42" fmla="*/ 992463 h 6303773"/>
                    <a:gd name="connsiteX43" fmla="*/ 3291396 w 6303772"/>
                    <a:gd name="connsiteY43" fmla="*/ 987870 h 6303773"/>
                    <a:gd name="connsiteX44" fmla="*/ 3382344 w 6303772"/>
                    <a:gd name="connsiteY44" fmla="*/ 992463 h 6303773"/>
                    <a:gd name="connsiteX45" fmla="*/ 4541132 w 6303772"/>
                    <a:gd name="connsiteY45" fmla="*/ 1476922 h 6303773"/>
                    <a:gd name="connsiteX46" fmla="*/ 4593664 w 6303772"/>
                    <a:gd name="connsiteY46" fmla="*/ 1524667 h 6303773"/>
                    <a:gd name="connsiteX47" fmla="*/ 3912204 w 6303772"/>
                    <a:gd name="connsiteY47" fmla="*/ 2206126 h 6303773"/>
                    <a:gd name="connsiteX48" fmla="*/ 3836348 w 6303772"/>
                    <a:gd name="connsiteY48" fmla="*/ 2149402 h 6303773"/>
                    <a:gd name="connsiteX49" fmla="*/ 3404057 w 6303772"/>
                    <a:gd name="connsiteY49" fmla="*/ 1967494 h 6303773"/>
                    <a:gd name="connsiteX50" fmla="*/ 3291396 w 6303772"/>
                    <a:gd name="connsiteY50" fmla="*/ 1950299 h 6303773"/>
                    <a:gd name="connsiteX51" fmla="*/ 3151886 w 6303772"/>
                    <a:gd name="connsiteY51" fmla="*/ 467929 h 6303773"/>
                    <a:gd name="connsiteX52" fmla="*/ 467929 w 6303772"/>
                    <a:gd name="connsiteY52" fmla="*/ 3151886 h 6303773"/>
                    <a:gd name="connsiteX53" fmla="*/ 3151886 w 6303772"/>
                    <a:gd name="connsiteY53" fmla="*/ 5835844 h 6303773"/>
                    <a:gd name="connsiteX54" fmla="*/ 5835843 w 6303772"/>
                    <a:gd name="connsiteY54" fmla="*/ 3151886 h 6303773"/>
                    <a:gd name="connsiteX55" fmla="*/ 3151886 w 6303772"/>
                    <a:gd name="connsiteY55" fmla="*/ 467929 h 6303773"/>
                    <a:gd name="connsiteX56" fmla="*/ 3151886 w 6303772"/>
                    <a:gd name="connsiteY56" fmla="*/ 0 h 6303773"/>
                    <a:gd name="connsiteX57" fmla="*/ 6303772 w 6303772"/>
                    <a:gd name="connsiteY57" fmla="*/ 3151886 h 6303773"/>
                    <a:gd name="connsiteX58" fmla="*/ 3151886 w 6303772"/>
                    <a:gd name="connsiteY58" fmla="*/ 6303773 h 6303773"/>
                    <a:gd name="connsiteX59" fmla="*/ 0 w 6303772"/>
                    <a:gd name="connsiteY59" fmla="*/ 3151886 h 6303773"/>
                    <a:gd name="connsiteX60" fmla="*/ 3151886 w 6303772"/>
                    <a:gd name="connsiteY60" fmla="*/ 0 h 630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303772" h="6303773">
                      <a:moveTo>
                        <a:pt x="996965" y="3294143"/>
                      </a:moveTo>
                      <a:lnTo>
                        <a:pt x="1960544" y="3294143"/>
                      </a:lnTo>
                      <a:lnTo>
                        <a:pt x="1976018" y="3395532"/>
                      </a:lnTo>
                      <a:cubicBezTo>
                        <a:pt x="2008227" y="3552932"/>
                        <a:pt x="2071023" y="3699189"/>
                        <a:pt x="2157926" y="3827823"/>
                      </a:cubicBezTo>
                      <a:lnTo>
                        <a:pt x="2214651" y="3903679"/>
                      </a:lnTo>
                      <a:lnTo>
                        <a:pt x="1533192" y="4585139"/>
                      </a:lnTo>
                      <a:lnTo>
                        <a:pt x="1485447" y="4532607"/>
                      </a:lnTo>
                      <a:cubicBezTo>
                        <a:pt x="1220031" y="4210996"/>
                        <a:pt x="1045451" y="3811640"/>
                        <a:pt x="1000988" y="3373819"/>
                      </a:cubicBezTo>
                      <a:close/>
                      <a:moveTo>
                        <a:pt x="3151886" y="2778399"/>
                      </a:moveTo>
                      <a:cubicBezTo>
                        <a:pt x="3229237" y="2778399"/>
                        <a:pt x="3301097" y="2801913"/>
                        <a:pt x="3360706" y="2842184"/>
                      </a:cubicBezTo>
                      <a:lnTo>
                        <a:pt x="3414121" y="2886256"/>
                      </a:lnTo>
                      <a:lnTo>
                        <a:pt x="5303721" y="2886256"/>
                      </a:lnTo>
                      <a:cubicBezTo>
                        <a:pt x="5450424" y="2886256"/>
                        <a:pt x="5569350" y="3005182"/>
                        <a:pt x="5569350" y="3151885"/>
                      </a:cubicBezTo>
                      <a:cubicBezTo>
                        <a:pt x="5569350" y="3298588"/>
                        <a:pt x="5450424" y="3417514"/>
                        <a:pt x="5303721" y="3417514"/>
                      </a:cubicBezTo>
                      <a:lnTo>
                        <a:pt x="3414121" y="3417514"/>
                      </a:lnTo>
                      <a:lnTo>
                        <a:pt x="3360706" y="3461586"/>
                      </a:lnTo>
                      <a:cubicBezTo>
                        <a:pt x="3301097" y="3501857"/>
                        <a:pt x="3229237" y="3525371"/>
                        <a:pt x="3151886" y="3525371"/>
                      </a:cubicBezTo>
                      <a:cubicBezTo>
                        <a:pt x="2945615" y="3525371"/>
                        <a:pt x="2778400" y="3358156"/>
                        <a:pt x="2778400" y="3151885"/>
                      </a:cubicBezTo>
                      <a:cubicBezTo>
                        <a:pt x="2778400" y="2945614"/>
                        <a:pt x="2945615" y="2778399"/>
                        <a:pt x="3151886" y="2778399"/>
                      </a:cubicBezTo>
                      <a:close/>
                      <a:moveTo>
                        <a:pt x="4790800" y="1722120"/>
                      </a:moveTo>
                      <a:lnTo>
                        <a:pt x="4835374" y="1771164"/>
                      </a:lnTo>
                      <a:cubicBezTo>
                        <a:pt x="5056555" y="2039173"/>
                        <a:pt x="5214654" y="2361171"/>
                        <a:pt x="5286941" y="2714428"/>
                      </a:cubicBezTo>
                      <a:lnTo>
                        <a:pt x="5296704" y="2778399"/>
                      </a:lnTo>
                      <a:lnTo>
                        <a:pt x="4309896" y="2778399"/>
                      </a:lnTo>
                      <a:lnTo>
                        <a:pt x="4274360" y="2681306"/>
                      </a:lnTo>
                      <a:cubicBezTo>
                        <a:pt x="4243771" y="2608987"/>
                        <a:pt x="4206346" y="2540264"/>
                        <a:pt x="4162895" y="2475947"/>
                      </a:cubicBezTo>
                      <a:lnTo>
                        <a:pt x="4109019" y="2403900"/>
                      </a:lnTo>
                      <a:close/>
                      <a:moveTo>
                        <a:pt x="1537875" y="1713480"/>
                      </a:moveTo>
                      <a:lnTo>
                        <a:pt x="2218859" y="2394464"/>
                      </a:lnTo>
                      <a:lnTo>
                        <a:pt x="2157927" y="2475947"/>
                      </a:lnTo>
                      <a:cubicBezTo>
                        <a:pt x="2071024" y="2604581"/>
                        <a:pt x="2008228" y="2750839"/>
                        <a:pt x="1976019" y="2908239"/>
                      </a:cubicBezTo>
                      <a:lnTo>
                        <a:pt x="1959706" y="3015127"/>
                      </a:lnTo>
                      <a:lnTo>
                        <a:pt x="996688" y="3015127"/>
                      </a:lnTo>
                      <a:lnTo>
                        <a:pt x="1000989" y="2929951"/>
                      </a:lnTo>
                      <a:cubicBezTo>
                        <a:pt x="1045452" y="2492130"/>
                        <a:pt x="1220032" y="2092775"/>
                        <a:pt x="1485448" y="1771164"/>
                      </a:cubicBezTo>
                      <a:close/>
                      <a:moveTo>
                        <a:pt x="3012381" y="988731"/>
                      </a:moveTo>
                      <a:lnTo>
                        <a:pt x="3012381" y="1952900"/>
                      </a:lnTo>
                      <a:lnTo>
                        <a:pt x="2916765" y="1967494"/>
                      </a:lnTo>
                      <a:cubicBezTo>
                        <a:pt x="2759365" y="1999702"/>
                        <a:pt x="2613107" y="2062498"/>
                        <a:pt x="2484473" y="2149402"/>
                      </a:cubicBezTo>
                      <a:lnTo>
                        <a:pt x="2418053" y="2199071"/>
                      </a:lnTo>
                      <a:lnTo>
                        <a:pt x="1735798" y="1516814"/>
                      </a:lnTo>
                      <a:lnTo>
                        <a:pt x="1779690" y="1476922"/>
                      </a:lnTo>
                      <a:cubicBezTo>
                        <a:pt x="2101301" y="1211505"/>
                        <a:pt x="2500656" y="1036926"/>
                        <a:pt x="2938477" y="992463"/>
                      </a:cubicBezTo>
                      <a:close/>
                      <a:moveTo>
                        <a:pt x="3291396" y="987870"/>
                      </a:moveTo>
                      <a:lnTo>
                        <a:pt x="3382344" y="992463"/>
                      </a:lnTo>
                      <a:cubicBezTo>
                        <a:pt x="3820165" y="1036926"/>
                        <a:pt x="4219521" y="1211505"/>
                        <a:pt x="4541132" y="1476922"/>
                      </a:cubicBezTo>
                      <a:lnTo>
                        <a:pt x="4593664" y="1524667"/>
                      </a:lnTo>
                      <a:lnTo>
                        <a:pt x="3912204" y="2206126"/>
                      </a:lnTo>
                      <a:lnTo>
                        <a:pt x="3836348" y="2149402"/>
                      </a:lnTo>
                      <a:cubicBezTo>
                        <a:pt x="3707714" y="2062498"/>
                        <a:pt x="3561457" y="1999703"/>
                        <a:pt x="3404057" y="1967494"/>
                      </a:cubicBezTo>
                      <a:lnTo>
                        <a:pt x="3291396" y="1950299"/>
                      </a:lnTo>
                      <a:close/>
                      <a:moveTo>
                        <a:pt x="3151886" y="467929"/>
                      </a:moveTo>
                      <a:cubicBezTo>
                        <a:pt x="1669577" y="467929"/>
                        <a:pt x="467929" y="1669578"/>
                        <a:pt x="467929" y="3151886"/>
                      </a:cubicBezTo>
                      <a:cubicBezTo>
                        <a:pt x="467929" y="4634195"/>
                        <a:pt x="1669577" y="5835844"/>
                        <a:pt x="3151886" y="5835844"/>
                      </a:cubicBezTo>
                      <a:cubicBezTo>
                        <a:pt x="4634195" y="5835844"/>
                        <a:pt x="5835843" y="4634195"/>
                        <a:pt x="5835843" y="3151886"/>
                      </a:cubicBezTo>
                      <a:cubicBezTo>
                        <a:pt x="5835843" y="1669578"/>
                        <a:pt x="4634195" y="467929"/>
                        <a:pt x="3151886" y="467929"/>
                      </a:cubicBezTo>
                      <a:close/>
                      <a:moveTo>
                        <a:pt x="3151886" y="0"/>
                      </a:moveTo>
                      <a:cubicBezTo>
                        <a:pt x="4892625" y="0"/>
                        <a:pt x="6303772" y="1411147"/>
                        <a:pt x="6303772" y="3151886"/>
                      </a:cubicBezTo>
                      <a:cubicBezTo>
                        <a:pt x="6303772" y="4892625"/>
                        <a:pt x="4892625" y="6303773"/>
                        <a:pt x="3151886" y="6303773"/>
                      </a:cubicBezTo>
                      <a:cubicBezTo>
                        <a:pt x="1411147" y="6303773"/>
                        <a:pt x="0" y="4892625"/>
                        <a:pt x="0" y="3151886"/>
                      </a:cubicBezTo>
                      <a:cubicBezTo>
                        <a:pt x="0" y="1411147"/>
                        <a:pt x="1411147" y="0"/>
                        <a:pt x="3151886" y="0"/>
                      </a:cubicBez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grpSp>
        <p:nvGrpSpPr>
          <p:cNvPr id="9" name="Group 8"/>
          <p:cNvGrpSpPr/>
          <p:nvPr/>
        </p:nvGrpSpPr>
        <p:grpSpPr>
          <a:xfrm>
            <a:off x="787795" y="2210898"/>
            <a:ext cx="1384594" cy="1384594"/>
            <a:chOff x="613918" y="2254735"/>
            <a:chExt cx="1412358" cy="1412358"/>
          </a:xfrm>
        </p:grpSpPr>
        <p:sp>
          <p:nvSpPr>
            <p:cNvPr id="25" name="Oval 24"/>
            <p:cNvSpPr/>
            <p:nvPr/>
          </p:nvSpPr>
          <p:spPr bwMode="auto">
            <a:xfrm>
              <a:off x="613918" y="2254735"/>
              <a:ext cx="1412358" cy="1412358"/>
            </a:xfrm>
            <a:prstGeom prst="ellipse">
              <a:avLst/>
            </a:prstGeom>
            <a:solidFill>
              <a:srgbClr val="F8F8F8"/>
            </a:solidFill>
            <a:ln w="698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dirty="0" err="1">
                <a:gradFill>
                  <a:gsLst>
                    <a:gs pos="5439">
                      <a:srgbClr val="F8F8F8"/>
                    </a:gs>
                    <a:gs pos="10000">
                      <a:srgbClr val="F8F8F8"/>
                    </a:gs>
                  </a:gsLst>
                  <a:lin ang="5400000" scaled="0"/>
                </a:gradFill>
                <a:latin typeface="Segoe UI"/>
              </a:endParaRPr>
            </a:p>
          </p:txBody>
        </p:sp>
        <p:pic>
          <p:nvPicPr>
            <p:cNvPr id="8" name="Picture 7"/>
            <p:cNvPicPr>
              <a:picLocks noChangeAspect="1"/>
            </p:cNvPicPr>
            <p:nvPr/>
          </p:nvPicPr>
          <p:blipFill>
            <a:blip r:embed="rId3">
              <a:duotone>
                <a:schemeClr val="accent5">
                  <a:shade val="45000"/>
                  <a:satMod val="135000"/>
                </a:schemeClr>
                <a:prstClr val="white"/>
              </a:duotone>
            </a:blip>
            <a:stretch>
              <a:fillRect/>
            </a:stretch>
          </p:blipFill>
          <p:spPr>
            <a:xfrm>
              <a:off x="936579" y="2654379"/>
              <a:ext cx="830098" cy="644601"/>
            </a:xfrm>
            <a:prstGeom prst="rect">
              <a:avLst/>
            </a:prstGeom>
          </p:spPr>
        </p:pic>
      </p:grpSp>
      <p:sp>
        <p:nvSpPr>
          <p:cNvPr id="44" name="TextBox 43"/>
          <p:cNvSpPr txBox="1"/>
          <p:nvPr/>
        </p:nvSpPr>
        <p:spPr>
          <a:xfrm>
            <a:off x="6589034" y="4010764"/>
            <a:ext cx="2039726" cy="1385929"/>
          </a:xfrm>
          <a:prstGeom prst="rect">
            <a:avLst/>
          </a:prstGeom>
          <a:noFill/>
        </p:spPr>
        <p:txBody>
          <a:bodyPr wrap="square" rtlCol="0">
            <a:spAutoFit/>
          </a:bodyPr>
          <a:lstStyle/>
          <a:p>
            <a:pPr defTabSz="914225">
              <a:lnSpc>
                <a:spcPct val="90000"/>
              </a:lnSpc>
              <a:spcAft>
                <a:spcPts val="600"/>
              </a:spcAft>
              <a:defRPr/>
            </a:pPr>
            <a:r>
              <a:rPr lang="en-US" sz="1961" b="1" kern="0" dirty="0">
                <a:gradFill>
                  <a:gsLst>
                    <a:gs pos="97177">
                      <a:srgbClr val="0078D7"/>
                    </a:gs>
                    <a:gs pos="85321">
                      <a:srgbClr val="0078D7"/>
                    </a:gs>
                  </a:gsLst>
                  <a:lin ang="0" scaled="0"/>
                </a:gradFill>
                <a:latin typeface="Segoe UI Semilight" panose="020B0402040204020203" pitchFamily="34" charset="0"/>
                <a:cs typeface="Segoe UI Semilight" panose="020B0402040204020203" pitchFamily="34" charset="0"/>
              </a:rPr>
              <a:t>Proven </a:t>
            </a:r>
            <a:br>
              <a:rPr lang="en-US" sz="1961" b="1" kern="0" dirty="0">
                <a:gradFill>
                  <a:gsLst>
                    <a:gs pos="97177">
                      <a:srgbClr val="0078D7"/>
                    </a:gs>
                    <a:gs pos="85321">
                      <a:srgbClr val="0078D7"/>
                    </a:gs>
                  </a:gsLst>
                  <a:lin ang="0" scaled="0"/>
                </a:gradFill>
                <a:latin typeface="Segoe UI Semilight" panose="020B0402040204020203" pitchFamily="34" charset="0"/>
                <a:cs typeface="Segoe UI Semilight" panose="020B0402040204020203" pitchFamily="34" charset="0"/>
              </a:rPr>
            </a:br>
            <a:r>
              <a:rPr lang="en-US" sz="1961" b="1" kern="0" dirty="0">
                <a:gradFill>
                  <a:gsLst>
                    <a:gs pos="97177">
                      <a:srgbClr val="0078D7"/>
                    </a:gs>
                    <a:gs pos="85321">
                      <a:srgbClr val="0078D7"/>
                    </a:gs>
                  </a:gsLst>
                  <a:lin ang="0" scaled="0"/>
                </a:gradFill>
                <a:latin typeface="Segoe UI Semilight" panose="020B0402040204020203" pitchFamily="34" charset="0"/>
                <a:cs typeface="Segoe UI Semilight" panose="020B0402040204020203" pitchFamily="34" charset="0"/>
              </a:rPr>
              <a:t>technology</a:t>
            </a:r>
          </a:p>
          <a:p>
            <a:pPr defTabSz="914225">
              <a:lnSpc>
                <a:spcPct val="90000"/>
              </a:lnSpc>
              <a:spcBef>
                <a:spcPts val="196"/>
              </a:spcBef>
              <a:defRPr/>
            </a:pPr>
            <a:r>
              <a:rPr lang="en-US" sz="1568" kern="0" dirty="0">
                <a:gradFill>
                  <a:gsLst>
                    <a:gs pos="85321">
                      <a:srgbClr val="353535"/>
                    </a:gs>
                    <a:gs pos="57000">
                      <a:srgbClr val="353535"/>
                    </a:gs>
                  </a:gsLst>
                  <a:lin ang="0" scaled="0"/>
                </a:gradFill>
                <a:latin typeface="Segoe UI" panose="020B0502040204020203" pitchFamily="34" charset="0"/>
                <a:cs typeface="Segoe UI" panose="020B0502040204020203" pitchFamily="34" charset="0"/>
              </a:rPr>
              <a:t>Based on powerful, </a:t>
            </a:r>
            <a:br>
              <a:rPr lang="en-US" sz="1568" kern="0" dirty="0">
                <a:gradFill>
                  <a:gsLst>
                    <a:gs pos="85321">
                      <a:srgbClr val="353535"/>
                    </a:gs>
                    <a:gs pos="57000">
                      <a:srgbClr val="353535"/>
                    </a:gs>
                  </a:gsLst>
                  <a:lin ang="0" scaled="0"/>
                </a:gradFill>
                <a:latin typeface="Segoe UI" panose="020B0502040204020203" pitchFamily="34" charset="0"/>
                <a:cs typeface="Segoe UI" panose="020B0502040204020203" pitchFamily="34" charset="0"/>
              </a:rPr>
            </a:br>
            <a:r>
              <a:rPr lang="en-US" sz="1568" kern="0" dirty="0">
                <a:gradFill>
                  <a:gsLst>
                    <a:gs pos="85321">
                      <a:srgbClr val="353535"/>
                    </a:gs>
                    <a:gs pos="57000">
                      <a:srgbClr val="353535"/>
                    </a:gs>
                  </a:gsLst>
                  <a:lin ang="0" scaled="0"/>
                </a:gradFill>
                <a:latin typeface="Segoe UI" panose="020B0502040204020203" pitchFamily="34" charset="0"/>
                <a:cs typeface="Segoe UI" panose="020B0502040204020203" pitchFamily="34" charset="0"/>
              </a:rPr>
              <a:t>proven SQL Server Analysis Services</a:t>
            </a:r>
          </a:p>
        </p:txBody>
      </p:sp>
      <p:grpSp>
        <p:nvGrpSpPr>
          <p:cNvPr id="45" name="Group 44"/>
          <p:cNvGrpSpPr/>
          <p:nvPr/>
        </p:nvGrpSpPr>
        <p:grpSpPr>
          <a:xfrm>
            <a:off x="6589034" y="2210898"/>
            <a:ext cx="1384594" cy="1384594"/>
            <a:chOff x="3440105" y="2254735"/>
            <a:chExt cx="1412358" cy="1412358"/>
          </a:xfrm>
        </p:grpSpPr>
        <p:sp>
          <p:nvSpPr>
            <p:cNvPr id="46" name="Oval 45"/>
            <p:cNvSpPr/>
            <p:nvPr/>
          </p:nvSpPr>
          <p:spPr bwMode="auto">
            <a:xfrm>
              <a:off x="3440105" y="2254735"/>
              <a:ext cx="1412358" cy="1412358"/>
            </a:xfrm>
            <a:prstGeom prst="ellipse">
              <a:avLst/>
            </a:prstGeom>
            <a:solidFill>
              <a:srgbClr val="F8F8F8"/>
            </a:solidFill>
            <a:ln w="698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dirty="0" err="1">
                <a:gradFill>
                  <a:gsLst>
                    <a:gs pos="5439">
                      <a:srgbClr val="F8F8F8"/>
                    </a:gs>
                    <a:gs pos="10000">
                      <a:srgbClr val="F8F8F8"/>
                    </a:gs>
                  </a:gsLst>
                  <a:lin ang="5400000" scaled="0"/>
                </a:gradFill>
                <a:latin typeface="Segoe UI"/>
              </a:endParaRPr>
            </a:p>
          </p:txBody>
        </p:sp>
        <p:grpSp>
          <p:nvGrpSpPr>
            <p:cNvPr id="47" name="Group 46"/>
            <p:cNvGrpSpPr/>
            <p:nvPr/>
          </p:nvGrpSpPr>
          <p:grpSpPr>
            <a:xfrm>
              <a:off x="3799868" y="2657362"/>
              <a:ext cx="692832" cy="607105"/>
              <a:chOff x="1227214" y="2470104"/>
              <a:chExt cx="1040050" cy="911361"/>
            </a:xfrm>
          </p:grpSpPr>
          <p:sp>
            <p:nvSpPr>
              <p:cNvPr id="48" name="Freeform 39"/>
              <p:cNvSpPr>
                <a:spLocks/>
              </p:cNvSpPr>
              <p:nvPr/>
            </p:nvSpPr>
            <p:spPr bwMode="auto">
              <a:xfrm>
                <a:off x="1483794" y="2470104"/>
                <a:ext cx="783470" cy="855478"/>
              </a:xfrm>
              <a:custGeom>
                <a:avLst/>
                <a:gdLst>
                  <a:gd name="connsiteX0" fmla="*/ 125323 w 1014215"/>
                  <a:gd name="connsiteY0" fmla="*/ 329467 h 1107432"/>
                  <a:gd name="connsiteX1" fmla="*/ 476077 w 1014215"/>
                  <a:gd name="connsiteY1" fmla="*/ 532127 h 1107432"/>
                  <a:gd name="connsiteX2" fmla="*/ 474864 w 1014215"/>
                  <a:gd name="connsiteY2" fmla="*/ 1098952 h 1107432"/>
                  <a:gd name="connsiteX3" fmla="*/ 459087 w 1014215"/>
                  <a:gd name="connsiteY3" fmla="*/ 1107432 h 1107432"/>
                  <a:gd name="connsiteX4" fmla="*/ 108333 w 1014215"/>
                  <a:gd name="connsiteY4" fmla="*/ 904772 h 1107432"/>
                  <a:gd name="connsiteX5" fmla="*/ 109547 w 1014215"/>
                  <a:gd name="connsiteY5" fmla="*/ 339192 h 1107432"/>
                  <a:gd name="connsiteX6" fmla="*/ 998983 w 1014215"/>
                  <a:gd name="connsiteY6" fmla="*/ 245825 h 1107432"/>
                  <a:gd name="connsiteX7" fmla="*/ 1014215 w 1014215"/>
                  <a:gd name="connsiteY7" fmla="*/ 255248 h 1107432"/>
                  <a:gd name="connsiteX8" fmla="*/ 1014083 w 1014215"/>
                  <a:gd name="connsiteY8" fmla="*/ 660340 h 1107432"/>
                  <a:gd name="connsiteX9" fmla="*/ 523669 w 1014215"/>
                  <a:gd name="connsiteY9" fmla="*/ 942080 h 1107432"/>
                  <a:gd name="connsiteX10" fmla="*/ 507360 w 1014215"/>
                  <a:gd name="connsiteY10" fmla="*/ 933279 h 1107432"/>
                  <a:gd name="connsiteX11" fmla="*/ 507491 w 1014215"/>
                  <a:gd name="connsiteY11" fmla="*/ 528187 h 1107432"/>
                  <a:gd name="connsiteX12" fmla="*/ 998983 w 1014215"/>
                  <a:gd name="connsiteY12" fmla="*/ 245825 h 1107432"/>
                  <a:gd name="connsiteX13" fmla="*/ 351430 w 1014215"/>
                  <a:gd name="connsiteY13" fmla="*/ 0 h 1107432"/>
                  <a:gd name="connsiteX14" fmla="*/ 840630 w 1014215"/>
                  <a:gd name="connsiteY14" fmla="*/ 283841 h 1107432"/>
                  <a:gd name="connsiteX15" fmla="*/ 841164 w 1014215"/>
                  <a:gd name="connsiteY15" fmla="*/ 302366 h 1107432"/>
                  <a:gd name="connsiteX16" fmla="*/ 490278 w 1014215"/>
                  <a:gd name="connsiteY16" fmla="*/ 504799 h 1107432"/>
                  <a:gd name="connsiteX17" fmla="*/ 0 w 1014215"/>
                  <a:gd name="connsiteY17" fmla="*/ 220335 h 1107432"/>
                  <a:gd name="connsiteX18" fmla="*/ 544 w 1014215"/>
                  <a:gd name="connsiteY18" fmla="*/ 202432 h 110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4215" h="1107432">
                    <a:moveTo>
                      <a:pt x="125323" y="329467"/>
                    </a:moveTo>
                    <a:lnTo>
                      <a:pt x="476077" y="532127"/>
                    </a:lnTo>
                    <a:cubicBezTo>
                      <a:pt x="475673" y="721095"/>
                      <a:pt x="475268" y="909985"/>
                      <a:pt x="474864" y="1098952"/>
                    </a:cubicBezTo>
                    <a:lnTo>
                      <a:pt x="459087" y="1107432"/>
                    </a:lnTo>
                    <a:lnTo>
                      <a:pt x="108333" y="904772"/>
                    </a:lnTo>
                    <a:cubicBezTo>
                      <a:pt x="111974" y="899716"/>
                      <a:pt x="106715" y="435037"/>
                      <a:pt x="109547" y="339192"/>
                    </a:cubicBezTo>
                    <a:close/>
                    <a:moveTo>
                      <a:pt x="998983" y="245825"/>
                    </a:moveTo>
                    <a:lnTo>
                      <a:pt x="1014215" y="255248"/>
                    </a:lnTo>
                    <a:lnTo>
                      <a:pt x="1014083" y="660340"/>
                    </a:lnTo>
                    <a:cubicBezTo>
                      <a:pt x="1007884" y="659716"/>
                      <a:pt x="608090" y="896609"/>
                      <a:pt x="523669" y="942080"/>
                    </a:cubicBezTo>
                    <a:lnTo>
                      <a:pt x="507360" y="933279"/>
                    </a:lnTo>
                    <a:lnTo>
                      <a:pt x="507491" y="528187"/>
                    </a:lnTo>
                    <a:cubicBezTo>
                      <a:pt x="671344" y="434054"/>
                      <a:pt x="835130" y="339959"/>
                      <a:pt x="998983" y="245825"/>
                    </a:cubicBezTo>
                    <a:close/>
                    <a:moveTo>
                      <a:pt x="351430" y="0"/>
                    </a:moveTo>
                    <a:cubicBezTo>
                      <a:pt x="353989" y="5681"/>
                      <a:pt x="759042" y="233466"/>
                      <a:pt x="840630" y="283841"/>
                    </a:cubicBezTo>
                    <a:lnTo>
                      <a:pt x="841164" y="302366"/>
                    </a:lnTo>
                    <a:lnTo>
                      <a:pt x="490278" y="504799"/>
                    </a:lnTo>
                    <a:cubicBezTo>
                      <a:pt x="326830" y="409965"/>
                      <a:pt x="163449" y="315169"/>
                      <a:pt x="0" y="220335"/>
                    </a:cubicBezTo>
                    <a:lnTo>
                      <a:pt x="544" y="202432"/>
                    </a:lnTo>
                    <a:close/>
                  </a:path>
                </a:pathLst>
              </a:custGeom>
              <a:solidFill>
                <a:schemeClr val="bg1">
                  <a:lumMod val="50000"/>
                </a:schemeClr>
              </a:solidFill>
              <a:ln>
                <a:noFill/>
              </a:ln>
            </p:spPr>
            <p:txBody>
              <a:bodyPr vert="horz" wrap="square" lIns="89630" tIns="44814" rIns="89630" bIns="44814" numCol="1" anchor="t" anchorCtr="0" compatLnSpc="1">
                <a:prstTxWarp prst="textNoShape">
                  <a:avLst/>
                </a:prstTxWarp>
                <a:noAutofit/>
              </a:bodyPr>
              <a:lstStyle/>
              <a:p>
                <a:pPr defTabSz="896214">
                  <a:defRPr/>
                </a:pPr>
                <a:endParaRPr lang="en-US" sz="1765" kern="0">
                  <a:solidFill>
                    <a:sysClr val="windowText" lastClr="000000"/>
                  </a:solidFill>
                  <a:latin typeface="Segoe UI"/>
                </a:endParaRPr>
              </a:p>
            </p:txBody>
          </p:sp>
          <p:grpSp>
            <p:nvGrpSpPr>
              <p:cNvPr id="49" name="Group 48"/>
              <p:cNvGrpSpPr/>
              <p:nvPr/>
            </p:nvGrpSpPr>
            <p:grpSpPr>
              <a:xfrm>
                <a:off x="1227214" y="2929560"/>
                <a:ext cx="451905" cy="451905"/>
                <a:chOff x="1208013" y="2916080"/>
                <a:chExt cx="493121" cy="493121"/>
              </a:xfrm>
            </p:grpSpPr>
            <p:sp>
              <p:nvSpPr>
                <p:cNvPr id="50" name="Oval 49"/>
                <p:cNvSpPr/>
                <p:nvPr/>
              </p:nvSpPr>
              <p:spPr>
                <a:xfrm>
                  <a:off x="1208013" y="2916080"/>
                  <a:ext cx="493121" cy="493121"/>
                </a:xfrm>
                <a:prstGeom prst="ellipse">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latin typeface="Segoe UI"/>
                  </a:endParaRPr>
                </a:p>
              </p:txBody>
            </p:sp>
            <p:sp>
              <p:nvSpPr>
                <p:cNvPr id="51" name="Freeform: Shape 50"/>
                <p:cNvSpPr/>
                <p:nvPr/>
              </p:nvSpPr>
              <p:spPr bwMode="auto">
                <a:xfrm rot="284808">
                  <a:off x="1302739" y="3041745"/>
                  <a:ext cx="300855" cy="275479"/>
                </a:xfrm>
                <a:custGeom>
                  <a:avLst/>
                  <a:gdLst>
                    <a:gd name="connsiteX0" fmla="*/ 0 w 1847088"/>
                    <a:gd name="connsiteY0" fmla="*/ 1045464 h 1706880"/>
                    <a:gd name="connsiteX1" fmla="*/ 225552 w 1847088"/>
                    <a:gd name="connsiteY1" fmla="*/ 722376 h 1706880"/>
                    <a:gd name="connsiteX2" fmla="*/ 749808 w 1847088"/>
                    <a:gd name="connsiteY2" fmla="*/ 1179576 h 1706880"/>
                    <a:gd name="connsiteX3" fmla="*/ 1539240 w 1847088"/>
                    <a:gd name="connsiteY3" fmla="*/ 0 h 1706880"/>
                    <a:gd name="connsiteX4" fmla="*/ 1847088 w 1847088"/>
                    <a:gd name="connsiteY4" fmla="*/ 210312 h 1706880"/>
                    <a:gd name="connsiteX5" fmla="*/ 816864 w 1847088"/>
                    <a:gd name="connsiteY5" fmla="*/ 1706880 h 1706880"/>
                    <a:gd name="connsiteX6" fmla="*/ 0 w 1847088"/>
                    <a:gd name="connsiteY6" fmla="*/ 1045464 h 1706880"/>
                    <a:gd name="connsiteX0" fmla="*/ 0 w 1909753"/>
                    <a:gd name="connsiteY0" fmla="*/ 1045464 h 1706880"/>
                    <a:gd name="connsiteX1" fmla="*/ 225552 w 1909753"/>
                    <a:gd name="connsiteY1" fmla="*/ 722376 h 1706880"/>
                    <a:gd name="connsiteX2" fmla="*/ 749808 w 1909753"/>
                    <a:gd name="connsiteY2" fmla="*/ 1179576 h 1706880"/>
                    <a:gd name="connsiteX3" fmla="*/ 1539240 w 1909753"/>
                    <a:gd name="connsiteY3" fmla="*/ 0 h 1706880"/>
                    <a:gd name="connsiteX4" fmla="*/ 1909753 w 1909753"/>
                    <a:gd name="connsiteY4" fmla="*/ 252087 h 1706880"/>
                    <a:gd name="connsiteX5" fmla="*/ 816864 w 1909753"/>
                    <a:gd name="connsiteY5" fmla="*/ 1706880 h 1706880"/>
                    <a:gd name="connsiteX6" fmla="*/ 0 w 1909753"/>
                    <a:gd name="connsiteY6" fmla="*/ 1045464 h 1706880"/>
                    <a:gd name="connsiteX0" fmla="*/ 0 w 1909753"/>
                    <a:gd name="connsiteY0" fmla="*/ 1014131 h 1675547"/>
                    <a:gd name="connsiteX1" fmla="*/ 225552 w 1909753"/>
                    <a:gd name="connsiteY1" fmla="*/ 691043 h 1675547"/>
                    <a:gd name="connsiteX2" fmla="*/ 749808 w 1909753"/>
                    <a:gd name="connsiteY2" fmla="*/ 1148243 h 1675547"/>
                    <a:gd name="connsiteX3" fmla="*/ 1591461 w 1909753"/>
                    <a:gd name="connsiteY3" fmla="*/ 0 h 1675547"/>
                    <a:gd name="connsiteX4" fmla="*/ 1909753 w 1909753"/>
                    <a:gd name="connsiteY4" fmla="*/ 220754 h 1675547"/>
                    <a:gd name="connsiteX5" fmla="*/ 816864 w 1909753"/>
                    <a:gd name="connsiteY5" fmla="*/ 1675547 h 1675547"/>
                    <a:gd name="connsiteX6" fmla="*/ 0 w 1909753"/>
                    <a:gd name="connsiteY6" fmla="*/ 1014131 h 1675547"/>
                    <a:gd name="connsiteX0" fmla="*/ 0 w 1909753"/>
                    <a:gd name="connsiteY0" fmla="*/ 1014131 h 1675547"/>
                    <a:gd name="connsiteX1" fmla="*/ 225552 w 1909753"/>
                    <a:gd name="connsiteY1" fmla="*/ 691043 h 1675547"/>
                    <a:gd name="connsiteX2" fmla="*/ 802444 w 1909753"/>
                    <a:gd name="connsiteY2" fmla="*/ 1195620 h 1675547"/>
                    <a:gd name="connsiteX3" fmla="*/ 1591461 w 1909753"/>
                    <a:gd name="connsiteY3" fmla="*/ 0 h 1675547"/>
                    <a:gd name="connsiteX4" fmla="*/ 1909753 w 1909753"/>
                    <a:gd name="connsiteY4" fmla="*/ 220754 h 1675547"/>
                    <a:gd name="connsiteX5" fmla="*/ 816864 w 1909753"/>
                    <a:gd name="connsiteY5" fmla="*/ 1675547 h 1675547"/>
                    <a:gd name="connsiteX6" fmla="*/ 0 w 1909753"/>
                    <a:gd name="connsiteY6" fmla="*/ 1014131 h 1675547"/>
                    <a:gd name="connsiteX0" fmla="*/ 0 w 1909753"/>
                    <a:gd name="connsiteY0" fmla="*/ 972024 h 1633440"/>
                    <a:gd name="connsiteX1" fmla="*/ 225552 w 1909753"/>
                    <a:gd name="connsiteY1" fmla="*/ 648936 h 1633440"/>
                    <a:gd name="connsiteX2" fmla="*/ 802444 w 1909753"/>
                    <a:gd name="connsiteY2" fmla="*/ 1153513 h 1633440"/>
                    <a:gd name="connsiteX3" fmla="*/ 1628307 w 1909753"/>
                    <a:gd name="connsiteY3" fmla="*/ 0 h 1633440"/>
                    <a:gd name="connsiteX4" fmla="*/ 1909753 w 1909753"/>
                    <a:gd name="connsiteY4" fmla="*/ 178647 h 1633440"/>
                    <a:gd name="connsiteX5" fmla="*/ 816864 w 1909753"/>
                    <a:gd name="connsiteY5" fmla="*/ 1633440 h 1633440"/>
                    <a:gd name="connsiteX6" fmla="*/ 0 w 1909753"/>
                    <a:gd name="connsiteY6" fmla="*/ 972024 h 1633440"/>
                    <a:gd name="connsiteX0" fmla="*/ 0 w 1909753"/>
                    <a:gd name="connsiteY0" fmla="*/ 972024 h 1633440"/>
                    <a:gd name="connsiteX1" fmla="*/ 299244 w 1909753"/>
                    <a:gd name="connsiteY1" fmla="*/ 727893 h 1633440"/>
                    <a:gd name="connsiteX2" fmla="*/ 802444 w 1909753"/>
                    <a:gd name="connsiteY2" fmla="*/ 1153513 h 1633440"/>
                    <a:gd name="connsiteX3" fmla="*/ 1628307 w 1909753"/>
                    <a:gd name="connsiteY3" fmla="*/ 0 h 1633440"/>
                    <a:gd name="connsiteX4" fmla="*/ 1909753 w 1909753"/>
                    <a:gd name="connsiteY4" fmla="*/ 178647 h 1633440"/>
                    <a:gd name="connsiteX5" fmla="*/ 816864 w 1909753"/>
                    <a:gd name="connsiteY5" fmla="*/ 1633440 h 1633440"/>
                    <a:gd name="connsiteX6" fmla="*/ 0 w 1909753"/>
                    <a:gd name="connsiteY6" fmla="*/ 972024 h 1633440"/>
                    <a:gd name="connsiteX0" fmla="*/ 0 w 1820270"/>
                    <a:gd name="connsiteY0" fmla="*/ 1040452 h 1633440"/>
                    <a:gd name="connsiteX1" fmla="*/ 209761 w 1820270"/>
                    <a:gd name="connsiteY1" fmla="*/ 727893 h 1633440"/>
                    <a:gd name="connsiteX2" fmla="*/ 712961 w 1820270"/>
                    <a:gd name="connsiteY2" fmla="*/ 1153513 h 1633440"/>
                    <a:gd name="connsiteX3" fmla="*/ 1538824 w 1820270"/>
                    <a:gd name="connsiteY3" fmla="*/ 0 h 1633440"/>
                    <a:gd name="connsiteX4" fmla="*/ 1820270 w 1820270"/>
                    <a:gd name="connsiteY4" fmla="*/ 178647 h 1633440"/>
                    <a:gd name="connsiteX5" fmla="*/ 727381 w 1820270"/>
                    <a:gd name="connsiteY5" fmla="*/ 1633440 h 1633440"/>
                    <a:gd name="connsiteX6" fmla="*/ 0 w 1820270"/>
                    <a:gd name="connsiteY6" fmla="*/ 1040452 h 1633440"/>
                    <a:gd name="connsiteX0" fmla="*/ 0 w 1820270"/>
                    <a:gd name="connsiteY0" fmla="*/ 1040452 h 1628175"/>
                    <a:gd name="connsiteX1" fmla="*/ 209761 w 1820270"/>
                    <a:gd name="connsiteY1" fmla="*/ 727893 h 1628175"/>
                    <a:gd name="connsiteX2" fmla="*/ 712961 w 1820270"/>
                    <a:gd name="connsiteY2" fmla="*/ 1153513 h 1628175"/>
                    <a:gd name="connsiteX3" fmla="*/ 1538824 w 1820270"/>
                    <a:gd name="connsiteY3" fmla="*/ 0 h 1628175"/>
                    <a:gd name="connsiteX4" fmla="*/ 1820270 w 1820270"/>
                    <a:gd name="connsiteY4" fmla="*/ 178647 h 1628175"/>
                    <a:gd name="connsiteX5" fmla="*/ 811604 w 1820270"/>
                    <a:gd name="connsiteY5" fmla="*/ 1628175 h 1628175"/>
                    <a:gd name="connsiteX6" fmla="*/ 0 w 1820270"/>
                    <a:gd name="connsiteY6" fmla="*/ 1040452 h 1628175"/>
                    <a:gd name="connsiteX0" fmla="*/ 0 w 1820270"/>
                    <a:gd name="connsiteY0" fmla="*/ 1040452 h 1628175"/>
                    <a:gd name="connsiteX1" fmla="*/ 209761 w 1820270"/>
                    <a:gd name="connsiteY1" fmla="*/ 727893 h 1628175"/>
                    <a:gd name="connsiteX2" fmla="*/ 712961 w 1820270"/>
                    <a:gd name="connsiteY2" fmla="*/ 1153513 h 1628175"/>
                    <a:gd name="connsiteX3" fmla="*/ 1538824 w 1820270"/>
                    <a:gd name="connsiteY3" fmla="*/ 0 h 1628175"/>
                    <a:gd name="connsiteX4" fmla="*/ 1820270 w 1820270"/>
                    <a:gd name="connsiteY4" fmla="*/ 178647 h 1628175"/>
                    <a:gd name="connsiteX5" fmla="*/ 785288 w 1820270"/>
                    <a:gd name="connsiteY5" fmla="*/ 1628175 h 1628175"/>
                    <a:gd name="connsiteX6" fmla="*/ 0 w 1820270"/>
                    <a:gd name="connsiteY6" fmla="*/ 1040452 h 1628175"/>
                    <a:gd name="connsiteX0" fmla="*/ 0 w 1778159"/>
                    <a:gd name="connsiteY0" fmla="*/ 1040452 h 1628175"/>
                    <a:gd name="connsiteX1" fmla="*/ 167650 w 1778159"/>
                    <a:gd name="connsiteY1" fmla="*/ 727893 h 1628175"/>
                    <a:gd name="connsiteX2" fmla="*/ 670850 w 1778159"/>
                    <a:gd name="connsiteY2" fmla="*/ 1153513 h 1628175"/>
                    <a:gd name="connsiteX3" fmla="*/ 1496713 w 1778159"/>
                    <a:gd name="connsiteY3" fmla="*/ 0 h 1628175"/>
                    <a:gd name="connsiteX4" fmla="*/ 1778159 w 1778159"/>
                    <a:gd name="connsiteY4" fmla="*/ 178647 h 1628175"/>
                    <a:gd name="connsiteX5" fmla="*/ 743177 w 1778159"/>
                    <a:gd name="connsiteY5" fmla="*/ 1628175 h 1628175"/>
                    <a:gd name="connsiteX6" fmla="*/ 0 w 1778159"/>
                    <a:gd name="connsiteY6" fmla="*/ 1040452 h 1628175"/>
                    <a:gd name="connsiteX0" fmla="*/ 0 w 1778159"/>
                    <a:gd name="connsiteY0" fmla="*/ 1040452 h 1628175"/>
                    <a:gd name="connsiteX1" fmla="*/ 172912 w 1778159"/>
                    <a:gd name="connsiteY1" fmla="*/ 764739 h 1628175"/>
                    <a:gd name="connsiteX2" fmla="*/ 670850 w 1778159"/>
                    <a:gd name="connsiteY2" fmla="*/ 1153513 h 1628175"/>
                    <a:gd name="connsiteX3" fmla="*/ 1496713 w 1778159"/>
                    <a:gd name="connsiteY3" fmla="*/ 0 h 1628175"/>
                    <a:gd name="connsiteX4" fmla="*/ 1778159 w 1778159"/>
                    <a:gd name="connsiteY4" fmla="*/ 178647 h 1628175"/>
                    <a:gd name="connsiteX5" fmla="*/ 743177 w 1778159"/>
                    <a:gd name="connsiteY5" fmla="*/ 1628175 h 1628175"/>
                    <a:gd name="connsiteX6" fmla="*/ 0 w 1778159"/>
                    <a:gd name="connsiteY6" fmla="*/ 1040452 h 16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8159" h="1628175">
                      <a:moveTo>
                        <a:pt x="0" y="1040452"/>
                      </a:moveTo>
                      <a:lnTo>
                        <a:pt x="172912" y="764739"/>
                      </a:lnTo>
                      <a:lnTo>
                        <a:pt x="670850" y="1153513"/>
                      </a:lnTo>
                      <a:lnTo>
                        <a:pt x="1496713" y="0"/>
                      </a:lnTo>
                      <a:lnTo>
                        <a:pt x="1778159" y="178647"/>
                      </a:lnTo>
                      <a:lnTo>
                        <a:pt x="743177" y="1628175"/>
                      </a:lnTo>
                      <a:lnTo>
                        <a:pt x="0" y="1040452"/>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sp>
        <p:nvSpPr>
          <p:cNvPr id="52" name="Rectangle 51"/>
          <p:cNvSpPr/>
          <p:nvPr/>
        </p:nvSpPr>
        <p:spPr>
          <a:xfrm>
            <a:off x="9364365" y="4010763"/>
            <a:ext cx="2202900" cy="1385929"/>
          </a:xfrm>
          <a:prstGeom prst="rect">
            <a:avLst/>
          </a:prstGeom>
        </p:spPr>
        <p:txBody>
          <a:bodyPr wrap="square">
            <a:spAutoFit/>
          </a:bodyPr>
          <a:lstStyle/>
          <a:p>
            <a:pPr defTabSz="914225">
              <a:lnSpc>
                <a:spcPct val="90000"/>
              </a:lnSpc>
              <a:spcAft>
                <a:spcPts val="600"/>
              </a:spcAft>
              <a:defRPr/>
            </a:pPr>
            <a:r>
              <a:rPr lang="en-US" sz="1961" b="1" kern="0" dirty="0">
                <a:gradFill>
                  <a:gsLst>
                    <a:gs pos="97177">
                      <a:srgbClr val="0078D7"/>
                    </a:gs>
                    <a:gs pos="85321">
                      <a:srgbClr val="0078D7"/>
                    </a:gs>
                  </a:gsLst>
                  <a:lin ang="0" scaled="0"/>
                </a:gradFill>
                <a:latin typeface="Segoe UI Semilight" panose="020B0402040204020203" pitchFamily="34" charset="0"/>
                <a:cs typeface="Segoe UI Semilight" panose="020B0402040204020203" pitchFamily="34" charset="0"/>
              </a:rPr>
              <a:t>Provision and scale with ease</a:t>
            </a:r>
          </a:p>
          <a:p>
            <a:pPr defTabSz="914225">
              <a:lnSpc>
                <a:spcPct val="90000"/>
              </a:lnSpc>
              <a:spcBef>
                <a:spcPts val="196"/>
              </a:spcBef>
              <a:defRPr/>
            </a:pPr>
            <a:r>
              <a:rPr lang="en-US" sz="1568" kern="0" dirty="0">
                <a:gradFill>
                  <a:gsLst>
                    <a:gs pos="85321">
                      <a:srgbClr val="353535"/>
                    </a:gs>
                    <a:gs pos="57000">
                      <a:srgbClr val="353535"/>
                    </a:gs>
                  </a:gsLst>
                  <a:lin ang="0" scaled="0"/>
                </a:gradFill>
                <a:latin typeface="Segoe UI" panose="020B0502040204020203" pitchFamily="34" charset="0"/>
                <a:cs typeface="Segoe UI" panose="020B0502040204020203" pitchFamily="34" charset="0"/>
              </a:rPr>
              <a:t>Easy to deploy, scale, </a:t>
            </a:r>
            <a:br>
              <a:rPr lang="en-US" sz="1568" kern="0" dirty="0">
                <a:gradFill>
                  <a:gsLst>
                    <a:gs pos="85321">
                      <a:srgbClr val="353535"/>
                    </a:gs>
                    <a:gs pos="57000">
                      <a:srgbClr val="353535"/>
                    </a:gs>
                  </a:gsLst>
                  <a:lin ang="0" scaled="0"/>
                </a:gradFill>
                <a:latin typeface="Segoe UI" panose="020B0502040204020203" pitchFamily="34" charset="0"/>
                <a:cs typeface="Segoe UI" panose="020B0502040204020203" pitchFamily="34" charset="0"/>
              </a:rPr>
            </a:br>
            <a:r>
              <a:rPr lang="en-US" sz="1568" kern="0" dirty="0">
                <a:gradFill>
                  <a:gsLst>
                    <a:gs pos="85321">
                      <a:srgbClr val="353535"/>
                    </a:gs>
                    <a:gs pos="57000">
                      <a:srgbClr val="353535"/>
                    </a:gs>
                  </a:gsLst>
                  <a:lin ang="0" scaled="0"/>
                </a:gradFill>
                <a:latin typeface="Segoe UI" panose="020B0502040204020203" pitchFamily="34" charset="0"/>
                <a:cs typeface="Segoe UI" panose="020B0502040204020203" pitchFamily="34" charset="0"/>
              </a:rPr>
              <a:t>and manage as  platform-as-a-service</a:t>
            </a:r>
          </a:p>
        </p:txBody>
      </p:sp>
      <p:grpSp>
        <p:nvGrpSpPr>
          <p:cNvPr id="53" name="Group 52"/>
          <p:cNvGrpSpPr/>
          <p:nvPr/>
        </p:nvGrpSpPr>
        <p:grpSpPr>
          <a:xfrm>
            <a:off x="9364364" y="2210898"/>
            <a:ext cx="1384594" cy="1384594"/>
            <a:chOff x="6531484" y="2254735"/>
            <a:chExt cx="1412358" cy="1412358"/>
          </a:xfrm>
        </p:grpSpPr>
        <p:sp>
          <p:nvSpPr>
            <p:cNvPr id="54" name="Oval 53"/>
            <p:cNvSpPr/>
            <p:nvPr/>
          </p:nvSpPr>
          <p:spPr bwMode="auto">
            <a:xfrm>
              <a:off x="6531484" y="2254735"/>
              <a:ext cx="1412358" cy="1412358"/>
            </a:xfrm>
            <a:prstGeom prst="ellipse">
              <a:avLst/>
            </a:prstGeom>
            <a:solidFill>
              <a:srgbClr val="F8F8F8"/>
            </a:solidFill>
            <a:ln w="698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dirty="0" err="1">
                <a:gradFill>
                  <a:gsLst>
                    <a:gs pos="5439">
                      <a:srgbClr val="F8F8F8"/>
                    </a:gs>
                    <a:gs pos="10000">
                      <a:srgbClr val="F8F8F8"/>
                    </a:gs>
                  </a:gsLst>
                  <a:lin ang="5400000" scaled="0"/>
                </a:gradFill>
                <a:latin typeface="Segoe UI"/>
              </a:endParaRPr>
            </a:p>
          </p:txBody>
        </p:sp>
        <p:sp>
          <p:nvSpPr>
            <p:cNvPr id="55" name="Freeform 5"/>
            <p:cNvSpPr>
              <a:spLocks noChangeAspect="1" noEditPoints="1"/>
            </p:cNvSpPr>
            <p:nvPr/>
          </p:nvSpPr>
          <p:spPr bwMode="black">
            <a:xfrm>
              <a:off x="6833152" y="2709266"/>
              <a:ext cx="809022" cy="503296"/>
            </a:xfrm>
            <a:custGeom>
              <a:avLst/>
              <a:gdLst>
                <a:gd name="T0" fmla="*/ 997 w 1058"/>
                <a:gd name="T1" fmla="*/ 289 h 657"/>
                <a:gd name="T2" fmla="*/ 903 w 1058"/>
                <a:gd name="T3" fmla="*/ 232 h 657"/>
                <a:gd name="T4" fmla="*/ 903 w 1058"/>
                <a:gd name="T5" fmla="*/ 216 h 657"/>
                <a:gd name="T6" fmla="*/ 843 w 1058"/>
                <a:gd name="T7" fmla="*/ 65 h 657"/>
                <a:gd name="T8" fmla="*/ 693 w 1058"/>
                <a:gd name="T9" fmla="*/ 0 h 657"/>
                <a:gd name="T10" fmla="*/ 508 w 1058"/>
                <a:gd name="T11" fmla="*/ 105 h 657"/>
                <a:gd name="T12" fmla="*/ 425 w 1058"/>
                <a:gd name="T13" fmla="*/ 89 h 657"/>
                <a:gd name="T14" fmla="*/ 276 w 1058"/>
                <a:gd name="T15" fmla="*/ 147 h 657"/>
                <a:gd name="T16" fmla="*/ 224 w 1058"/>
                <a:gd name="T17" fmla="*/ 224 h 657"/>
                <a:gd name="T18" fmla="*/ 215 w 1058"/>
                <a:gd name="T19" fmla="*/ 224 h 657"/>
                <a:gd name="T20" fmla="*/ 64 w 1058"/>
                <a:gd name="T21" fmla="*/ 288 h 657"/>
                <a:gd name="T22" fmla="*/ 0 w 1058"/>
                <a:gd name="T23" fmla="*/ 440 h 657"/>
                <a:gd name="T24" fmla="*/ 64 w 1058"/>
                <a:gd name="T25" fmla="*/ 592 h 657"/>
                <a:gd name="T26" fmla="*/ 215 w 1058"/>
                <a:gd name="T27" fmla="*/ 657 h 657"/>
                <a:gd name="T28" fmla="*/ 843 w 1058"/>
                <a:gd name="T29" fmla="*/ 657 h 657"/>
                <a:gd name="T30" fmla="*/ 997 w 1058"/>
                <a:gd name="T31" fmla="*/ 592 h 657"/>
                <a:gd name="T32" fmla="*/ 1058 w 1058"/>
                <a:gd name="T33" fmla="*/ 440 h 657"/>
                <a:gd name="T34" fmla="*/ 997 w 1058"/>
                <a:gd name="T35" fmla="*/ 289 h 657"/>
                <a:gd name="T36" fmla="*/ 843 w 1058"/>
                <a:gd name="T37" fmla="*/ 597 h 657"/>
                <a:gd name="T38" fmla="*/ 692 w 1058"/>
                <a:gd name="T39" fmla="*/ 597 h 657"/>
                <a:gd name="T40" fmla="*/ 692 w 1058"/>
                <a:gd name="T41" fmla="*/ 437 h 657"/>
                <a:gd name="T42" fmla="*/ 777 w 1058"/>
                <a:gd name="T43" fmla="*/ 437 h 657"/>
                <a:gd name="T44" fmla="*/ 607 w 1058"/>
                <a:gd name="T45" fmla="*/ 220 h 657"/>
                <a:gd name="T46" fmla="*/ 438 w 1058"/>
                <a:gd name="T47" fmla="*/ 437 h 657"/>
                <a:gd name="T48" fmla="*/ 523 w 1058"/>
                <a:gd name="T49" fmla="*/ 437 h 657"/>
                <a:gd name="T50" fmla="*/ 523 w 1058"/>
                <a:gd name="T51" fmla="*/ 597 h 657"/>
                <a:gd name="T52" fmla="*/ 215 w 1058"/>
                <a:gd name="T53" fmla="*/ 597 h 657"/>
                <a:gd name="T54" fmla="*/ 60 w 1058"/>
                <a:gd name="T55" fmla="*/ 440 h 657"/>
                <a:gd name="T56" fmla="*/ 215 w 1058"/>
                <a:gd name="T57" fmla="*/ 284 h 657"/>
                <a:gd name="T58" fmla="*/ 270 w 1058"/>
                <a:gd name="T59" fmla="*/ 297 h 657"/>
                <a:gd name="T60" fmla="*/ 425 w 1058"/>
                <a:gd name="T61" fmla="*/ 149 h 657"/>
                <a:gd name="T62" fmla="*/ 538 w 1058"/>
                <a:gd name="T63" fmla="*/ 199 h 657"/>
                <a:gd name="T64" fmla="*/ 693 w 1058"/>
                <a:gd name="T65" fmla="*/ 60 h 657"/>
                <a:gd name="T66" fmla="*/ 843 w 1058"/>
                <a:gd name="T67" fmla="*/ 216 h 657"/>
                <a:gd name="T68" fmla="*/ 831 w 1058"/>
                <a:gd name="T69" fmla="*/ 288 h 657"/>
                <a:gd name="T70" fmla="*/ 843 w 1058"/>
                <a:gd name="T71" fmla="*/ 284 h 657"/>
                <a:gd name="T72" fmla="*/ 998 w 1058"/>
                <a:gd name="T73" fmla="*/ 440 h 657"/>
                <a:gd name="T74" fmla="*/ 843 w 1058"/>
                <a:gd name="T75" fmla="*/ 597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8" h="657">
                  <a:moveTo>
                    <a:pt x="997" y="289"/>
                  </a:moveTo>
                  <a:cubicBezTo>
                    <a:pt x="970" y="261"/>
                    <a:pt x="938" y="242"/>
                    <a:pt x="903" y="232"/>
                  </a:cubicBezTo>
                  <a:cubicBezTo>
                    <a:pt x="903" y="227"/>
                    <a:pt x="903" y="222"/>
                    <a:pt x="903" y="216"/>
                  </a:cubicBezTo>
                  <a:cubicBezTo>
                    <a:pt x="903" y="160"/>
                    <a:pt x="882" y="106"/>
                    <a:pt x="843" y="65"/>
                  </a:cubicBezTo>
                  <a:cubicBezTo>
                    <a:pt x="803" y="23"/>
                    <a:pt x="749" y="0"/>
                    <a:pt x="693" y="0"/>
                  </a:cubicBezTo>
                  <a:cubicBezTo>
                    <a:pt x="616" y="0"/>
                    <a:pt x="547" y="42"/>
                    <a:pt x="508" y="105"/>
                  </a:cubicBezTo>
                  <a:cubicBezTo>
                    <a:pt x="483" y="94"/>
                    <a:pt x="454" y="89"/>
                    <a:pt x="425" y="89"/>
                  </a:cubicBezTo>
                  <a:cubicBezTo>
                    <a:pt x="368" y="89"/>
                    <a:pt x="316" y="110"/>
                    <a:pt x="276" y="147"/>
                  </a:cubicBezTo>
                  <a:cubicBezTo>
                    <a:pt x="253" y="169"/>
                    <a:pt x="236" y="195"/>
                    <a:pt x="224" y="224"/>
                  </a:cubicBezTo>
                  <a:cubicBezTo>
                    <a:pt x="221" y="224"/>
                    <a:pt x="218" y="224"/>
                    <a:pt x="215" y="224"/>
                  </a:cubicBezTo>
                  <a:cubicBezTo>
                    <a:pt x="159" y="224"/>
                    <a:pt x="105" y="247"/>
                    <a:pt x="64" y="288"/>
                  </a:cubicBezTo>
                  <a:cubicBezTo>
                    <a:pt x="23" y="329"/>
                    <a:pt x="0" y="383"/>
                    <a:pt x="0" y="440"/>
                  </a:cubicBezTo>
                  <a:cubicBezTo>
                    <a:pt x="0" y="497"/>
                    <a:pt x="23" y="551"/>
                    <a:pt x="64" y="592"/>
                  </a:cubicBezTo>
                  <a:cubicBezTo>
                    <a:pt x="105" y="634"/>
                    <a:pt x="159" y="657"/>
                    <a:pt x="215" y="657"/>
                  </a:cubicBezTo>
                  <a:cubicBezTo>
                    <a:pt x="843" y="657"/>
                    <a:pt x="843" y="657"/>
                    <a:pt x="843" y="657"/>
                  </a:cubicBezTo>
                  <a:cubicBezTo>
                    <a:pt x="902" y="657"/>
                    <a:pt x="956" y="634"/>
                    <a:pt x="997" y="592"/>
                  </a:cubicBezTo>
                  <a:cubicBezTo>
                    <a:pt x="1036" y="551"/>
                    <a:pt x="1058" y="497"/>
                    <a:pt x="1058" y="440"/>
                  </a:cubicBezTo>
                  <a:cubicBezTo>
                    <a:pt x="1058" y="383"/>
                    <a:pt x="1036" y="329"/>
                    <a:pt x="997" y="289"/>
                  </a:cubicBezTo>
                  <a:close/>
                  <a:moveTo>
                    <a:pt x="843" y="597"/>
                  </a:moveTo>
                  <a:cubicBezTo>
                    <a:pt x="843" y="597"/>
                    <a:pt x="843" y="597"/>
                    <a:pt x="692" y="597"/>
                  </a:cubicBezTo>
                  <a:cubicBezTo>
                    <a:pt x="692" y="437"/>
                    <a:pt x="692" y="437"/>
                    <a:pt x="692" y="437"/>
                  </a:cubicBezTo>
                  <a:cubicBezTo>
                    <a:pt x="777" y="437"/>
                    <a:pt x="777" y="437"/>
                    <a:pt x="777" y="437"/>
                  </a:cubicBezTo>
                  <a:cubicBezTo>
                    <a:pt x="607" y="220"/>
                    <a:pt x="607" y="220"/>
                    <a:pt x="607" y="220"/>
                  </a:cubicBezTo>
                  <a:cubicBezTo>
                    <a:pt x="438" y="437"/>
                    <a:pt x="438" y="437"/>
                    <a:pt x="438" y="437"/>
                  </a:cubicBezTo>
                  <a:cubicBezTo>
                    <a:pt x="523" y="437"/>
                    <a:pt x="523" y="437"/>
                    <a:pt x="523" y="437"/>
                  </a:cubicBezTo>
                  <a:cubicBezTo>
                    <a:pt x="523" y="597"/>
                    <a:pt x="523" y="597"/>
                    <a:pt x="523" y="597"/>
                  </a:cubicBezTo>
                  <a:cubicBezTo>
                    <a:pt x="442" y="597"/>
                    <a:pt x="341" y="597"/>
                    <a:pt x="215" y="597"/>
                  </a:cubicBezTo>
                  <a:cubicBezTo>
                    <a:pt x="131" y="597"/>
                    <a:pt x="60" y="525"/>
                    <a:pt x="60" y="440"/>
                  </a:cubicBezTo>
                  <a:cubicBezTo>
                    <a:pt x="60" y="356"/>
                    <a:pt x="131" y="284"/>
                    <a:pt x="215" y="284"/>
                  </a:cubicBezTo>
                  <a:cubicBezTo>
                    <a:pt x="236" y="284"/>
                    <a:pt x="253" y="288"/>
                    <a:pt x="270" y="297"/>
                  </a:cubicBezTo>
                  <a:cubicBezTo>
                    <a:pt x="274" y="212"/>
                    <a:pt x="341" y="149"/>
                    <a:pt x="425" y="149"/>
                  </a:cubicBezTo>
                  <a:cubicBezTo>
                    <a:pt x="471" y="149"/>
                    <a:pt x="508" y="166"/>
                    <a:pt x="538" y="199"/>
                  </a:cubicBezTo>
                  <a:cubicBezTo>
                    <a:pt x="546" y="123"/>
                    <a:pt x="613" y="60"/>
                    <a:pt x="693" y="60"/>
                  </a:cubicBezTo>
                  <a:cubicBezTo>
                    <a:pt x="776" y="60"/>
                    <a:pt x="843" y="132"/>
                    <a:pt x="843" y="216"/>
                  </a:cubicBezTo>
                  <a:cubicBezTo>
                    <a:pt x="843" y="242"/>
                    <a:pt x="839" y="267"/>
                    <a:pt x="831" y="288"/>
                  </a:cubicBezTo>
                  <a:cubicBezTo>
                    <a:pt x="835" y="284"/>
                    <a:pt x="839" y="284"/>
                    <a:pt x="843" y="284"/>
                  </a:cubicBezTo>
                  <a:cubicBezTo>
                    <a:pt x="931" y="284"/>
                    <a:pt x="998" y="356"/>
                    <a:pt x="998" y="440"/>
                  </a:cubicBezTo>
                  <a:cubicBezTo>
                    <a:pt x="998" y="525"/>
                    <a:pt x="931" y="597"/>
                    <a:pt x="843" y="597"/>
                  </a:cubicBezTo>
                  <a:close/>
                </a:path>
              </a:pathLst>
            </a:custGeom>
            <a:solidFill>
              <a:schemeClr val="bg1">
                <a:lumMod val="50000"/>
              </a:schemeClr>
            </a:solidFill>
            <a:ln>
              <a:solidFill>
                <a:schemeClr val="bg2"/>
              </a:solidFill>
            </a:ln>
          </p:spPr>
          <p:txBody>
            <a:bodyPr vert="horz" wrap="square" lIns="47442" tIns="23721" rIns="47442" bIns="23721" numCol="1" anchor="t" anchorCtr="0" compatLnSpc="1">
              <a:prstTxWarp prst="textNoShape">
                <a:avLst/>
              </a:prstTxWarp>
            </a:bodyPr>
            <a:lstStyle/>
            <a:p>
              <a:pPr defTabSz="483878">
                <a:defRPr/>
              </a:pPr>
              <a:endParaRPr lang="en-US" sz="934" kern="0" dirty="0">
                <a:solidFill>
                  <a:srgbClr val="505050"/>
                </a:solidFill>
                <a:latin typeface="Segoe UI"/>
              </a:endParaRPr>
            </a:p>
          </p:txBody>
        </p:sp>
      </p:grpSp>
    </p:spTree>
    <p:extLst>
      <p:ext uri="{BB962C8B-B14F-4D97-AF65-F5344CB8AC3E}">
        <p14:creationId xmlns:p14="http://schemas.microsoft.com/office/powerpoint/2010/main" val="283867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3274F8-31BE-45C4-8897-2DB2F10CEF3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4374" y="1215949"/>
            <a:ext cx="11334747" cy="5290537"/>
          </a:xfrm>
          <a:prstGeom prst="rect">
            <a:avLst/>
          </a:prstGeom>
        </p:spPr>
      </p:pic>
      <p:sp>
        <p:nvSpPr>
          <p:cNvPr id="9" name="Rectangle 8">
            <a:extLst>
              <a:ext uri="{FF2B5EF4-FFF2-40B4-BE49-F238E27FC236}">
                <a16:creationId xmlns:a16="http://schemas.microsoft.com/office/drawing/2014/main" id="{970D5D57-ED98-47C5-9E9C-1BC86428E28C}"/>
              </a:ext>
            </a:extLst>
          </p:cNvPr>
          <p:cNvSpPr/>
          <p:nvPr/>
        </p:nvSpPr>
        <p:spPr>
          <a:xfrm>
            <a:off x="7144952" y="5123145"/>
            <a:ext cx="1477546" cy="17102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defTabSz="914049">
              <a:defRPr/>
            </a:pPr>
            <a:r>
              <a:rPr lang="en-US" sz="900">
                <a:solidFill>
                  <a:prstClr val="black"/>
                </a:solidFill>
                <a:latin typeface="Calibri" panose="020F0502020204030204"/>
              </a:rPr>
              <a:t>ADF Foo in </a:t>
            </a:r>
            <a:r>
              <a:rPr lang="en-US" sz="900" err="1">
                <a:solidFill>
                  <a:prstClr val="black"/>
                </a:solidFill>
                <a:latin typeface="Calibri" panose="020F0502020204030204"/>
              </a:rPr>
              <a:t>vnet</a:t>
            </a:r>
            <a:endParaRPr lang="en-US" sz="900">
              <a:solidFill>
                <a:prstClr val="black"/>
              </a:solidFill>
              <a:latin typeface="Calibri" panose="020F0502020204030204"/>
            </a:endParaRPr>
          </a:p>
        </p:txBody>
      </p:sp>
      <p:sp>
        <p:nvSpPr>
          <p:cNvPr id="10" name="Rectangle 9">
            <a:extLst>
              <a:ext uri="{FF2B5EF4-FFF2-40B4-BE49-F238E27FC236}">
                <a16:creationId xmlns:a16="http://schemas.microsoft.com/office/drawing/2014/main" id="{DD21CD74-E0AE-4A42-A30E-DA2AE4C007D4}"/>
              </a:ext>
            </a:extLst>
          </p:cNvPr>
          <p:cNvSpPr/>
          <p:nvPr/>
        </p:nvSpPr>
        <p:spPr>
          <a:xfrm>
            <a:off x="7342783" y="4568913"/>
            <a:ext cx="1096360" cy="7252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r>
              <a:rPr lang="en-US" sz="1400">
                <a:solidFill>
                  <a:prstClr val="white"/>
                </a:solidFill>
                <a:latin typeface="Calibri" panose="020F0502020204030204"/>
              </a:rPr>
              <a:t>“IR”</a:t>
            </a:r>
          </a:p>
        </p:txBody>
      </p:sp>
      <p:sp>
        <p:nvSpPr>
          <p:cNvPr id="11" name="Rectangle 10">
            <a:extLst>
              <a:ext uri="{FF2B5EF4-FFF2-40B4-BE49-F238E27FC236}">
                <a16:creationId xmlns:a16="http://schemas.microsoft.com/office/drawing/2014/main" id="{6FB0F544-6B26-4D6A-944D-45F114955E1B}"/>
              </a:ext>
            </a:extLst>
          </p:cNvPr>
          <p:cNvSpPr/>
          <p:nvPr/>
        </p:nvSpPr>
        <p:spPr>
          <a:xfrm>
            <a:off x="999929" y="2415937"/>
            <a:ext cx="1434535" cy="2731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r>
              <a:rPr lang="en-US">
                <a:solidFill>
                  <a:prstClr val="black"/>
                </a:solidFill>
                <a:latin typeface="Calibri" panose="020F0502020204030204"/>
              </a:rPr>
              <a:t>Customer 2</a:t>
            </a:r>
          </a:p>
        </p:txBody>
      </p:sp>
      <p:sp>
        <p:nvSpPr>
          <p:cNvPr id="12" name="Rectangle 11">
            <a:extLst>
              <a:ext uri="{FF2B5EF4-FFF2-40B4-BE49-F238E27FC236}">
                <a16:creationId xmlns:a16="http://schemas.microsoft.com/office/drawing/2014/main" id="{693566E8-373D-4CAD-B3DE-0CFE70E5CF3D}"/>
              </a:ext>
            </a:extLst>
          </p:cNvPr>
          <p:cNvSpPr/>
          <p:nvPr/>
        </p:nvSpPr>
        <p:spPr>
          <a:xfrm>
            <a:off x="1078735" y="5294165"/>
            <a:ext cx="772292" cy="833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64B593D3-560B-4179-B559-28721BACFA27}"/>
              </a:ext>
            </a:extLst>
          </p:cNvPr>
          <p:cNvSpPr/>
          <p:nvPr/>
        </p:nvSpPr>
        <p:spPr>
          <a:xfrm>
            <a:off x="847572" y="3718455"/>
            <a:ext cx="1586891" cy="2731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r>
              <a:rPr lang="en-US" sz="1000">
                <a:solidFill>
                  <a:prstClr val="black"/>
                </a:solidFill>
                <a:latin typeface="Calibri" panose="020F0502020204030204"/>
              </a:rPr>
              <a:t>Customer 2 firewall border</a:t>
            </a:r>
          </a:p>
        </p:txBody>
      </p:sp>
      <p:sp>
        <p:nvSpPr>
          <p:cNvPr id="14" name="Rectangle 13">
            <a:extLst>
              <a:ext uri="{FF2B5EF4-FFF2-40B4-BE49-F238E27FC236}">
                <a16:creationId xmlns:a16="http://schemas.microsoft.com/office/drawing/2014/main" id="{4D88E725-1855-43B0-8CE1-1EC6132A9C49}"/>
              </a:ext>
            </a:extLst>
          </p:cNvPr>
          <p:cNvSpPr/>
          <p:nvPr/>
        </p:nvSpPr>
        <p:spPr>
          <a:xfrm>
            <a:off x="7073186" y="4264716"/>
            <a:ext cx="747937" cy="2731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r>
              <a:rPr lang="en-US" sz="1000">
                <a:solidFill>
                  <a:prstClr val="black"/>
                </a:solidFill>
                <a:latin typeface="Calibri" panose="020F0502020204030204"/>
              </a:rPr>
              <a:t>Customer 2 </a:t>
            </a:r>
            <a:r>
              <a:rPr lang="en-US" sz="1000" err="1">
                <a:solidFill>
                  <a:prstClr val="black"/>
                </a:solidFill>
                <a:latin typeface="Calibri" panose="020F0502020204030204"/>
              </a:rPr>
              <a:t>vnet</a:t>
            </a:r>
            <a:endParaRPr lang="en-US" sz="1000">
              <a:solidFill>
                <a:prstClr val="black"/>
              </a:solidFill>
              <a:latin typeface="Calibri" panose="020F0502020204030204"/>
            </a:endParaRPr>
          </a:p>
        </p:txBody>
      </p:sp>
      <p:sp>
        <p:nvSpPr>
          <p:cNvPr id="15" name="Rectangle 14">
            <a:extLst>
              <a:ext uri="{FF2B5EF4-FFF2-40B4-BE49-F238E27FC236}">
                <a16:creationId xmlns:a16="http://schemas.microsoft.com/office/drawing/2014/main" id="{BA350B9A-9C7F-4030-8551-C59A4F90A61D}"/>
              </a:ext>
            </a:extLst>
          </p:cNvPr>
          <p:cNvSpPr/>
          <p:nvPr/>
        </p:nvSpPr>
        <p:spPr>
          <a:xfrm>
            <a:off x="856108" y="5123146"/>
            <a:ext cx="287641" cy="160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AEE5F042-C592-4C4D-B18F-907EA7B1C509}"/>
              </a:ext>
            </a:extLst>
          </p:cNvPr>
          <p:cNvSpPr/>
          <p:nvPr/>
        </p:nvSpPr>
        <p:spPr>
          <a:xfrm>
            <a:off x="8701828" y="2890500"/>
            <a:ext cx="861881" cy="2731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en-US">
              <a:solidFill>
                <a:prstClr val="white"/>
              </a:solidFill>
              <a:latin typeface="Calibri" panose="020F0502020204030204"/>
            </a:endParaRPr>
          </a:p>
        </p:txBody>
      </p:sp>
      <p:sp>
        <p:nvSpPr>
          <p:cNvPr id="2" name="Title 1"/>
          <p:cNvSpPr>
            <a:spLocks noGrp="1"/>
          </p:cNvSpPr>
          <p:nvPr>
            <p:ph type="title"/>
          </p:nvPr>
        </p:nvSpPr>
        <p:spPr/>
        <p:txBody>
          <a:bodyPr>
            <a:normAutofit/>
          </a:bodyPr>
          <a:lstStyle/>
          <a:p>
            <a:r>
              <a:rPr lang="en-US" sz="3137" b="1"/>
              <a:t>Azure Data Factory “Integration Runtime” deployed inside </a:t>
            </a:r>
            <a:r>
              <a:rPr lang="en-US" sz="3137" b="1" err="1"/>
              <a:t>VNet</a:t>
            </a:r>
            <a:endParaRPr lang="en-US" sz="5882" b="1"/>
          </a:p>
        </p:txBody>
      </p:sp>
    </p:spTree>
    <p:extLst>
      <p:ext uri="{BB962C8B-B14F-4D97-AF65-F5344CB8AC3E}">
        <p14:creationId xmlns:p14="http://schemas.microsoft.com/office/powerpoint/2010/main" val="3661588972"/>
      </p:ext>
    </p:extLst>
  </p:cSld>
  <p:clrMapOvr>
    <a:masterClrMapping/>
  </p:clrMapOvr>
  <p:transition spd="med">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SSIS in ADF</a:t>
            </a:r>
          </a:p>
        </p:txBody>
      </p:sp>
    </p:spTree>
    <p:extLst>
      <p:ext uri="{BB962C8B-B14F-4D97-AF65-F5344CB8AC3E}">
        <p14:creationId xmlns:p14="http://schemas.microsoft.com/office/powerpoint/2010/main" val="3116125775"/>
      </p:ext>
    </p:extLst>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024" y="154197"/>
            <a:ext cx="10514108" cy="1150945"/>
          </a:xfrm>
        </p:spPr>
        <p:txBody>
          <a:bodyPr>
            <a:normAutofit/>
          </a:bodyPr>
          <a:lstStyle/>
          <a:p>
            <a:r>
              <a:rPr lang="en-US" sz="3600" b="1"/>
              <a:t>SSIS as an Integration Runtime</a:t>
            </a:r>
            <a:endParaRPr lang="en-US" sz="3600"/>
          </a:p>
        </p:txBody>
      </p:sp>
      <p:grpSp>
        <p:nvGrpSpPr>
          <p:cNvPr id="27" name="Group 26"/>
          <p:cNvGrpSpPr/>
          <p:nvPr/>
        </p:nvGrpSpPr>
        <p:grpSpPr>
          <a:xfrm>
            <a:off x="275885" y="1486919"/>
            <a:ext cx="6644603" cy="5135646"/>
            <a:chOff x="2738762" y="1577679"/>
            <a:chExt cx="6777841" cy="5238626"/>
          </a:xfrm>
        </p:grpSpPr>
        <p:sp>
          <p:nvSpPr>
            <p:cNvPr id="28" name="TextBox 27"/>
            <p:cNvSpPr txBox="1"/>
            <p:nvPr/>
          </p:nvSpPr>
          <p:spPr>
            <a:xfrm>
              <a:off x="8101037" y="4413564"/>
              <a:ext cx="1350397" cy="282383"/>
            </a:xfrm>
            <a:prstGeom prst="rect">
              <a:avLst/>
            </a:prstGeom>
            <a:noFill/>
          </p:spPr>
          <p:txBody>
            <a:bodyPr wrap="square" rtlCol="0">
              <a:spAutoFit/>
            </a:bodyPr>
            <a:lstStyle/>
            <a:p>
              <a:pPr defTabSz="914367"/>
              <a:r>
                <a:rPr lang="en-US" sz="1175">
                  <a:solidFill>
                    <a:srgbClr val="353535"/>
                  </a:solidFill>
                  <a:latin typeface="Segoe UI Semilight"/>
                </a:rPr>
                <a:t>Execute/Manage</a:t>
              </a:r>
              <a:endParaRPr lang="en-US" sz="1765">
                <a:solidFill>
                  <a:srgbClr val="353535"/>
                </a:solidFill>
                <a:latin typeface="Segoe UI Semilight"/>
              </a:endParaRPr>
            </a:p>
          </p:txBody>
        </p:sp>
        <p:sp>
          <p:nvSpPr>
            <p:cNvPr id="29" name="TextBox 28"/>
            <p:cNvSpPr txBox="1"/>
            <p:nvPr/>
          </p:nvSpPr>
          <p:spPr>
            <a:xfrm>
              <a:off x="6885880" y="2761317"/>
              <a:ext cx="838340" cy="282383"/>
            </a:xfrm>
            <a:prstGeom prst="rect">
              <a:avLst/>
            </a:prstGeom>
            <a:noFill/>
          </p:spPr>
          <p:txBody>
            <a:bodyPr wrap="square" rtlCol="0">
              <a:spAutoFit/>
            </a:bodyPr>
            <a:lstStyle/>
            <a:p>
              <a:pPr defTabSz="914367"/>
              <a:r>
                <a:rPr lang="en-US" sz="1175">
                  <a:solidFill>
                    <a:srgbClr val="353535"/>
                  </a:solidFill>
                  <a:latin typeface="Segoe UI Semilight"/>
                </a:rPr>
                <a:t>Provision</a:t>
              </a:r>
              <a:endParaRPr lang="en-US" sz="1765">
                <a:solidFill>
                  <a:srgbClr val="353535"/>
                </a:solidFill>
                <a:latin typeface="Segoe UI Semilight"/>
              </a:endParaRPr>
            </a:p>
          </p:txBody>
        </p:sp>
        <p:cxnSp>
          <p:nvCxnSpPr>
            <p:cNvPr id="30" name="Straight Connector 29"/>
            <p:cNvCxnSpPr/>
            <p:nvPr/>
          </p:nvCxnSpPr>
          <p:spPr>
            <a:xfrm flipV="1">
              <a:off x="2844111" y="4183170"/>
              <a:ext cx="6672492" cy="43903"/>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44111" y="4795724"/>
              <a:ext cx="1756835" cy="798447"/>
            </a:xfrm>
            <a:prstGeom prst="rect">
              <a:avLst/>
            </a:prstGeom>
          </p:spPr>
        </p:pic>
        <p:sp>
          <p:nvSpPr>
            <p:cNvPr id="32" name="TextBox 31"/>
            <p:cNvSpPr txBox="1"/>
            <p:nvPr/>
          </p:nvSpPr>
          <p:spPr>
            <a:xfrm>
              <a:off x="2844111" y="5621333"/>
              <a:ext cx="956147" cy="282383"/>
            </a:xfrm>
            <a:prstGeom prst="rect">
              <a:avLst/>
            </a:prstGeom>
            <a:noFill/>
          </p:spPr>
          <p:txBody>
            <a:bodyPr wrap="square" rtlCol="0">
              <a:spAutoFit/>
            </a:bodyPr>
            <a:lstStyle/>
            <a:p>
              <a:pPr defTabSz="914367"/>
              <a:r>
                <a:rPr lang="en-US" sz="1175" b="1">
                  <a:solidFill>
                    <a:srgbClr val="0078D7"/>
                  </a:solidFill>
                  <a:latin typeface="Segoe UI Semilight"/>
                </a:rPr>
                <a:t>SSDT</a:t>
              </a:r>
            </a:p>
          </p:txBody>
        </p:sp>
        <p:pic>
          <p:nvPicPr>
            <p:cNvPr id="33" name="Picture 3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32184" y="4729964"/>
              <a:ext cx="1772218" cy="880041"/>
            </a:xfrm>
            <a:prstGeom prst="rect">
              <a:avLst/>
            </a:prstGeom>
          </p:spPr>
        </p:pic>
        <p:sp>
          <p:nvSpPr>
            <p:cNvPr id="34" name="TextBox 33"/>
            <p:cNvSpPr txBox="1"/>
            <p:nvPr/>
          </p:nvSpPr>
          <p:spPr>
            <a:xfrm>
              <a:off x="8203731" y="5594171"/>
              <a:ext cx="800672" cy="282383"/>
            </a:xfrm>
            <a:prstGeom prst="rect">
              <a:avLst/>
            </a:prstGeom>
            <a:noFill/>
          </p:spPr>
          <p:txBody>
            <a:bodyPr wrap="square" rtlCol="0">
              <a:spAutoFit/>
            </a:bodyPr>
            <a:lstStyle/>
            <a:p>
              <a:pPr algn="r" defTabSz="914367"/>
              <a:r>
                <a:rPr lang="en-US" sz="1175" b="1">
                  <a:solidFill>
                    <a:srgbClr val="0078D7"/>
                  </a:solidFill>
                  <a:latin typeface="Segoe UI Semilight"/>
                </a:rPr>
                <a:t>SSMS</a:t>
              </a:r>
            </a:p>
          </p:txBody>
        </p:sp>
        <p:sp>
          <p:nvSpPr>
            <p:cNvPr id="35" name="TextBox 34"/>
            <p:cNvSpPr txBox="1"/>
            <p:nvPr/>
          </p:nvSpPr>
          <p:spPr>
            <a:xfrm>
              <a:off x="2744771" y="3861202"/>
              <a:ext cx="1186950" cy="313772"/>
            </a:xfrm>
            <a:prstGeom prst="rect">
              <a:avLst/>
            </a:prstGeom>
            <a:noFill/>
          </p:spPr>
          <p:txBody>
            <a:bodyPr wrap="square" rtlCol="0">
              <a:spAutoFit/>
            </a:bodyPr>
            <a:lstStyle/>
            <a:p>
              <a:pPr defTabSz="914367"/>
              <a:r>
                <a:rPr lang="en-US" sz="1371" b="1">
                  <a:solidFill>
                    <a:srgbClr val="353535"/>
                  </a:solidFill>
                  <a:latin typeface="Segoe UI Semilight"/>
                </a:rPr>
                <a:t>Cloud</a:t>
              </a:r>
            </a:p>
          </p:txBody>
        </p:sp>
        <p:sp>
          <p:nvSpPr>
            <p:cNvPr id="36" name="TextBox 35"/>
            <p:cNvSpPr txBox="1"/>
            <p:nvPr/>
          </p:nvSpPr>
          <p:spPr>
            <a:xfrm>
              <a:off x="2738762" y="4225844"/>
              <a:ext cx="1186950" cy="307648"/>
            </a:xfrm>
            <a:prstGeom prst="rect">
              <a:avLst/>
            </a:prstGeom>
            <a:noFill/>
          </p:spPr>
          <p:txBody>
            <a:bodyPr wrap="square" rtlCol="0">
              <a:spAutoFit/>
            </a:bodyPr>
            <a:lstStyle/>
            <a:p>
              <a:pPr defTabSz="914367"/>
              <a:r>
                <a:rPr lang="en-US" sz="1371" b="1">
                  <a:solidFill>
                    <a:srgbClr val="353535"/>
                  </a:solidFill>
                  <a:latin typeface="Segoe UI Semilight"/>
                </a:rPr>
                <a:t>On-Premises</a:t>
              </a:r>
            </a:p>
          </p:txBody>
        </p:sp>
        <p:sp>
          <p:nvSpPr>
            <p:cNvPr id="38" name="TextBox 37"/>
            <p:cNvSpPr txBox="1"/>
            <p:nvPr/>
          </p:nvSpPr>
          <p:spPr>
            <a:xfrm rot="20393134">
              <a:off x="5039894" y="4432554"/>
              <a:ext cx="1197432" cy="282383"/>
            </a:xfrm>
            <a:prstGeom prst="rect">
              <a:avLst/>
            </a:prstGeom>
            <a:noFill/>
          </p:spPr>
          <p:txBody>
            <a:bodyPr wrap="square" rtlCol="0">
              <a:spAutoFit/>
            </a:bodyPr>
            <a:lstStyle/>
            <a:p>
              <a:pPr defTabSz="914367"/>
              <a:r>
                <a:rPr lang="en-US" sz="1175">
                  <a:solidFill>
                    <a:srgbClr val="353535"/>
                  </a:solidFill>
                  <a:latin typeface="Segoe UI Semilight"/>
                </a:rPr>
                <a:t>Author/Deploy</a:t>
              </a:r>
              <a:endParaRPr lang="en-US" sz="1765">
                <a:solidFill>
                  <a:srgbClr val="353535"/>
                </a:solidFill>
                <a:latin typeface="Segoe UI Semilight"/>
              </a:endParaRPr>
            </a:p>
          </p:txBody>
        </p:sp>
        <p:sp>
          <p:nvSpPr>
            <p:cNvPr id="39" name="Rectangle 38"/>
            <p:cNvSpPr/>
            <p:nvPr/>
          </p:nvSpPr>
          <p:spPr>
            <a:xfrm>
              <a:off x="5448165" y="5965302"/>
              <a:ext cx="1210787" cy="851003"/>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371" b="1">
                  <a:solidFill>
                    <a:srgbClr val="353535"/>
                  </a:solidFill>
                  <a:latin typeface="Segoe UI Semilight"/>
                </a:rPr>
                <a:t>SSIS Server</a:t>
              </a:r>
            </a:p>
          </p:txBody>
        </p:sp>
        <p:cxnSp>
          <p:nvCxnSpPr>
            <p:cNvPr id="40" name="Straight Arrow Connector 39"/>
            <p:cNvCxnSpPr/>
            <p:nvPr/>
          </p:nvCxnSpPr>
          <p:spPr>
            <a:xfrm>
              <a:off x="3722528" y="5594173"/>
              <a:ext cx="1600183" cy="796631"/>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6744909" y="5610006"/>
              <a:ext cx="1373384" cy="780798"/>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rot="1619402">
              <a:off x="3924581" y="6022408"/>
              <a:ext cx="1197432" cy="282383"/>
            </a:xfrm>
            <a:prstGeom prst="rect">
              <a:avLst/>
            </a:prstGeom>
            <a:noFill/>
          </p:spPr>
          <p:txBody>
            <a:bodyPr wrap="square" rtlCol="0">
              <a:spAutoFit/>
            </a:bodyPr>
            <a:lstStyle/>
            <a:p>
              <a:pPr defTabSz="914367"/>
              <a:r>
                <a:rPr lang="en-US" sz="1175">
                  <a:solidFill>
                    <a:srgbClr val="000000"/>
                  </a:solidFill>
                  <a:latin typeface="Segoe UI Semilight"/>
                </a:rPr>
                <a:t>Author/Deploy</a:t>
              </a:r>
              <a:endParaRPr lang="en-US" sz="1765">
                <a:solidFill>
                  <a:srgbClr val="000000"/>
                </a:solidFill>
                <a:latin typeface="Segoe UI Semilight"/>
              </a:endParaRPr>
            </a:p>
          </p:txBody>
        </p:sp>
        <p:sp>
          <p:nvSpPr>
            <p:cNvPr id="43" name="TextBox 42"/>
            <p:cNvSpPr txBox="1"/>
            <p:nvPr/>
          </p:nvSpPr>
          <p:spPr>
            <a:xfrm rot="19842393">
              <a:off x="6748558" y="5935558"/>
              <a:ext cx="1915665" cy="282383"/>
            </a:xfrm>
            <a:prstGeom prst="rect">
              <a:avLst/>
            </a:prstGeom>
            <a:noFill/>
          </p:spPr>
          <p:txBody>
            <a:bodyPr wrap="square" rtlCol="0">
              <a:spAutoFit/>
            </a:bodyPr>
            <a:lstStyle/>
            <a:p>
              <a:pPr defTabSz="914367"/>
              <a:r>
                <a:rPr lang="en-US" sz="1175">
                  <a:solidFill>
                    <a:srgbClr val="000000"/>
                  </a:solidFill>
                  <a:latin typeface="Segoe UI Semilight"/>
                </a:rPr>
                <a:t>Execute/Manage</a:t>
              </a:r>
              <a:endParaRPr lang="en-US" sz="1765">
                <a:solidFill>
                  <a:srgbClr val="000000"/>
                </a:solidFill>
                <a:latin typeface="Segoe UI Semilight"/>
              </a:endParaRPr>
            </a:p>
          </p:txBody>
        </p:sp>
        <p:pic>
          <p:nvPicPr>
            <p:cNvPr id="45" name="Picture 4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137485" y="2922269"/>
              <a:ext cx="1756737" cy="853598"/>
            </a:xfrm>
            <a:prstGeom prst="rect">
              <a:avLst/>
            </a:prstGeom>
          </p:spPr>
        </p:pic>
        <p:sp>
          <p:nvSpPr>
            <p:cNvPr id="46" name="TextBox 45"/>
            <p:cNvSpPr txBox="1"/>
            <p:nvPr/>
          </p:nvSpPr>
          <p:spPr>
            <a:xfrm>
              <a:off x="5137484" y="3779267"/>
              <a:ext cx="1748393" cy="276871"/>
            </a:xfrm>
            <a:prstGeom prst="rect">
              <a:avLst/>
            </a:prstGeom>
            <a:noFill/>
          </p:spPr>
          <p:txBody>
            <a:bodyPr wrap="square" rtlCol="0">
              <a:spAutoFit/>
            </a:bodyPr>
            <a:lstStyle/>
            <a:p>
              <a:pPr algn="ctr" defTabSz="914367"/>
              <a:r>
                <a:rPr lang="en-US" sz="1175" b="1">
                  <a:solidFill>
                    <a:srgbClr val="353535"/>
                  </a:solidFill>
                  <a:latin typeface="Segoe UI Semilight"/>
                </a:rPr>
                <a:t>Azure Data Factory V2</a:t>
              </a:r>
            </a:p>
          </p:txBody>
        </p:sp>
        <p:cxnSp>
          <p:nvCxnSpPr>
            <p:cNvPr id="47" name="Straight Arrow Connector 46"/>
            <p:cNvCxnSpPr/>
            <p:nvPr/>
          </p:nvCxnSpPr>
          <p:spPr>
            <a:xfrm flipV="1">
              <a:off x="4697509" y="3998045"/>
              <a:ext cx="3121948" cy="11449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flipV="1">
              <a:off x="8118293" y="3998045"/>
              <a:ext cx="8317" cy="7319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6937534" y="2993176"/>
              <a:ext cx="669038" cy="6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Cloud 49"/>
            <p:cNvSpPr/>
            <p:nvPr/>
          </p:nvSpPr>
          <p:spPr>
            <a:xfrm>
              <a:off x="4019279" y="2249595"/>
              <a:ext cx="44270" cy="4676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Semilight"/>
              </a:endParaRPr>
            </a:p>
          </p:txBody>
        </p:sp>
        <p:pic>
          <p:nvPicPr>
            <p:cNvPr id="51" name="Picture 5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087574" y="1890507"/>
              <a:ext cx="768488" cy="811695"/>
            </a:xfrm>
            <a:prstGeom prst="rect">
              <a:avLst/>
            </a:prstGeom>
          </p:spPr>
        </p:pic>
        <p:sp>
          <p:nvSpPr>
            <p:cNvPr id="52" name="TextBox 51"/>
            <p:cNvSpPr txBox="1"/>
            <p:nvPr/>
          </p:nvSpPr>
          <p:spPr>
            <a:xfrm>
              <a:off x="4087575" y="2703703"/>
              <a:ext cx="768489" cy="313772"/>
            </a:xfrm>
            <a:prstGeom prst="rect">
              <a:avLst/>
            </a:prstGeom>
            <a:noFill/>
          </p:spPr>
          <p:txBody>
            <a:bodyPr wrap="square" rtlCol="0">
              <a:spAutoFit/>
            </a:bodyPr>
            <a:lstStyle/>
            <a:p>
              <a:pPr algn="ctr" defTabSz="914367"/>
              <a:r>
                <a:rPr lang="en-US" sz="1371" b="1">
                  <a:solidFill>
                    <a:srgbClr val="353535"/>
                  </a:solidFill>
                  <a:latin typeface="Segoe UI Semilight"/>
                </a:rPr>
                <a:t>HDI</a:t>
              </a:r>
            </a:p>
          </p:txBody>
        </p:sp>
        <p:pic>
          <p:nvPicPr>
            <p:cNvPr id="54" name="Picture 53"/>
            <p:cNvPicPr>
              <a:picLocks noChangeAspect="1"/>
            </p:cNvPicPr>
            <p:nvPr/>
          </p:nvPicPr>
          <p:blipFill>
            <a:blip r:embed="rId7"/>
            <a:stretch>
              <a:fillRect/>
            </a:stretch>
          </p:blipFill>
          <p:spPr>
            <a:xfrm>
              <a:off x="5332254" y="1577679"/>
              <a:ext cx="809510" cy="799987"/>
            </a:xfrm>
            <a:prstGeom prst="rect">
              <a:avLst/>
            </a:prstGeom>
          </p:spPr>
        </p:pic>
        <p:sp>
          <p:nvSpPr>
            <p:cNvPr id="56" name="Rectangle 55"/>
            <p:cNvSpPr/>
            <p:nvPr/>
          </p:nvSpPr>
          <p:spPr>
            <a:xfrm>
              <a:off x="5332254" y="2387850"/>
              <a:ext cx="809510" cy="313772"/>
            </a:xfrm>
            <a:prstGeom prst="rect">
              <a:avLst/>
            </a:prstGeom>
          </p:spPr>
          <p:txBody>
            <a:bodyPr wrap="square">
              <a:spAutoFit/>
            </a:bodyPr>
            <a:lstStyle/>
            <a:p>
              <a:pPr algn="ctr" defTabSz="914367"/>
              <a:r>
                <a:rPr lang="en-US" sz="1371" b="1">
                  <a:solidFill>
                    <a:srgbClr val="353535"/>
                  </a:solidFill>
                  <a:latin typeface="Segoe UI Semilight"/>
                </a:rPr>
                <a:t>ML</a:t>
              </a:r>
            </a:p>
          </p:txBody>
        </p:sp>
      </p:grpSp>
      <p:sp>
        <p:nvSpPr>
          <p:cNvPr id="57" name="Text Placeholder 2"/>
          <p:cNvSpPr txBox="1">
            <a:spLocks/>
          </p:cNvSpPr>
          <p:nvPr/>
        </p:nvSpPr>
        <p:spPr>
          <a:xfrm>
            <a:off x="7001348" y="1042004"/>
            <a:ext cx="4863549" cy="4525894"/>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48193" lvl="1" indent="-224097" defTabSz="914367"/>
            <a:r>
              <a:rPr lang="en-US" sz="1765">
                <a:solidFill>
                  <a:srgbClr val="0070C0"/>
                </a:solidFill>
                <a:latin typeface="Segoe UI Semilight"/>
              </a:rPr>
              <a:t>Provision SSIS IR via Data Factory</a:t>
            </a:r>
          </a:p>
          <a:p>
            <a:pPr marL="448193" lvl="1" indent="-224097" defTabSz="914367"/>
            <a:endParaRPr lang="en-US" sz="1765">
              <a:solidFill>
                <a:srgbClr val="0070C0"/>
              </a:solidFill>
              <a:latin typeface="Segoe UI Semilight"/>
            </a:endParaRPr>
          </a:p>
          <a:p>
            <a:pPr marL="448193" lvl="1" indent="-224097" defTabSz="914367"/>
            <a:r>
              <a:rPr lang="en-US" sz="1765">
                <a:solidFill>
                  <a:srgbClr val="0070C0"/>
                </a:solidFill>
                <a:latin typeface="Segoe UI Semilight"/>
              </a:rPr>
              <a:t>Use SQL Server Data Tools (</a:t>
            </a:r>
            <a:r>
              <a:rPr lang="en-US" sz="1765" b="1">
                <a:solidFill>
                  <a:srgbClr val="0070C0"/>
                </a:solidFill>
                <a:latin typeface="Segoe UI Semilight"/>
              </a:rPr>
              <a:t>SSDT</a:t>
            </a:r>
            <a:r>
              <a:rPr lang="en-US" sz="1765">
                <a:solidFill>
                  <a:srgbClr val="0070C0"/>
                </a:solidFill>
                <a:latin typeface="Segoe UI Semilight"/>
              </a:rPr>
              <a:t>) to author/deploy SSIS packages</a:t>
            </a:r>
          </a:p>
          <a:p>
            <a:pPr marL="448193" lvl="1" indent="-224097" defTabSz="914367"/>
            <a:endParaRPr lang="en-US" sz="1765">
              <a:solidFill>
                <a:srgbClr val="0070C0"/>
              </a:solidFill>
              <a:latin typeface="Segoe UI Semilight"/>
            </a:endParaRPr>
          </a:p>
          <a:p>
            <a:pPr marL="448193" lvl="1" indent="-224097" defTabSz="914367"/>
            <a:r>
              <a:rPr lang="en-US" sz="1765">
                <a:solidFill>
                  <a:srgbClr val="0070C0"/>
                </a:solidFill>
                <a:latin typeface="Segoe UI Semilight"/>
              </a:rPr>
              <a:t>Use SQL Server Management Studio (SSMS) to execute/manage SSIS packages</a:t>
            </a:r>
          </a:p>
          <a:p>
            <a:pPr marL="448193" lvl="1" indent="-224097" defTabSz="914367"/>
            <a:endParaRPr lang="en-US" sz="1765">
              <a:solidFill>
                <a:srgbClr val="0070C0"/>
              </a:solidFill>
              <a:latin typeface="Segoe UI Semilight"/>
            </a:endParaRPr>
          </a:p>
          <a:p>
            <a:pPr marL="448193" lvl="1" indent="-224097" defTabSz="914367"/>
            <a:r>
              <a:rPr lang="en-US" sz="1765">
                <a:solidFill>
                  <a:srgbClr val="0070C0"/>
                </a:solidFill>
                <a:latin typeface="Segoe UI Semilight"/>
              </a:rPr>
              <a:t>Target SSIS customers who want to move all/part of their on-premises workloads and just “lift &amp; shift” many existing packages to Azure</a:t>
            </a:r>
          </a:p>
          <a:p>
            <a:pPr marL="448193" lvl="1" indent="-224097" defTabSz="914367"/>
            <a:endParaRPr lang="en-US" sz="1765">
              <a:solidFill>
                <a:srgbClr val="0070C0"/>
              </a:solidFill>
              <a:latin typeface="Segoe UI Semilight"/>
            </a:endParaRPr>
          </a:p>
          <a:p>
            <a:pPr marL="448193" lvl="1" indent="-224097" defTabSz="914367"/>
            <a:r>
              <a:rPr lang="en-US" sz="1765">
                <a:solidFill>
                  <a:srgbClr val="0070C0"/>
                </a:solidFill>
                <a:latin typeface="Segoe UI Semilight"/>
              </a:rPr>
              <a:t>Independent Software Vendors (ISVs) can build extensions/Software as a Service (</a:t>
            </a:r>
            <a:r>
              <a:rPr lang="en-US" sz="1765" b="1">
                <a:solidFill>
                  <a:srgbClr val="0070C0"/>
                </a:solidFill>
                <a:latin typeface="Segoe UI Semilight"/>
              </a:rPr>
              <a:t>SaaS</a:t>
            </a:r>
            <a:r>
              <a:rPr lang="en-US" sz="1765">
                <a:solidFill>
                  <a:srgbClr val="0070C0"/>
                </a:solidFill>
                <a:latin typeface="Segoe UI Semilight"/>
              </a:rPr>
              <a:t>) on SSIS Everest</a:t>
            </a:r>
          </a:p>
        </p:txBody>
      </p:sp>
      <p:sp>
        <p:nvSpPr>
          <p:cNvPr id="3" name="Rectangle: Rounded Corners 2"/>
          <p:cNvSpPr/>
          <p:nvPr/>
        </p:nvSpPr>
        <p:spPr bwMode="auto">
          <a:xfrm>
            <a:off x="5130143" y="2619559"/>
            <a:ext cx="1663246" cy="121051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568" b="1">
                <a:solidFill>
                  <a:srgbClr val="FFFFFF"/>
                </a:solidFill>
                <a:latin typeface="Segoe UI Semilight"/>
              </a:rPr>
              <a:t>SSIS IR </a:t>
            </a:r>
            <a:r>
              <a:rPr lang="en-US" sz="1372" b="1">
                <a:solidFill>
                  <a:srgbClr val="FFFFFF"/>
                </a:solidFill>
                <a:latin typeface="Segoe UI Semilight"/>
              </a:rPr>
              <a:t>on ADF</a:t>
            </a:r>
            <a:r>
              <a:rPr lang="en-US" sz="1372">
                <a:solidFill>
                  <a:srgbClr val="FFFFFF"/>
                </a:solidFill>
                <a:latin typeface="Segoe UI Semilight"/>
              </a:rPr>
              <a:t> compute resource</a:t>
            </a:r>
          </a:p>
          <a:p>
            <a:pPr algn="ctr" defTabSz="914102" fontAlgn="base">
              <a:lnSpc>
                <a:spcPct val="90000"/>
              </a:lnSpc>
              <a:spcBef>
                <a:spcPct val="0"/>
              </a:spcBef>
              <a:spcAft>
                <a:spcPct val="0"/>
              </a:spcAft>
            </a:pPr>
            <a:endParaRPr lang="en-US" sz="1372" err="1">
              <a:solidFill>
                <a:srgbClr val="FFFFFF"/>
              </a:soli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880369707"/>
      </p:ext>
    </p:extLst>
  </p:cSld>
  <p:clrMapOvr>
    <a:masterClrMapping/>
  </p:clrMapOvr>
  <p:transition spd="med">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65998" y="1162128"/>
            <a:ext cx="2470585" cy="374793"/>
          </a:xfrm>
          <a:prstGeom prst="rect">
            <a:avLst/>
          </a:prstGeom>
          <a:noFill/>
        </p:spPr>
        <p:txBody>
          <a:bodyPr wrap="square" rtlCol="0">
            <a:spAutoFit/>
          </a:bodyPr>
          <a:lstStyle/>
          <a:p>
            <a:pPr defTabSz="914225"/>
            <a:r>
              <a:rPr lang="en-US" b="1" u="sng">
                <a:solidFill>
                  <a:prstClr val="black"/>
                </a:solidFill>
                <a:latin typeface="Calibri" panose="020F0502020204030204"/>
              </a:rPr>
              <a:t>Traditional ETL</a:t>
            </a:r>
          </a:p>
        </p:txBody>
      </p:sp>
      <p:sp>
        <p:nvSpPr>
          <p:cNvPr id="14" name="Arrow: Down 13"/>
          <p:cNvSpPr/>
          <p:nvPr/>
        </p:nvSpPr>
        <p:spPr>
          <a:xfrm>
            <a:off x="2108023" y="1770920"/>
            <a:ext cx="174636" cy="287635"/>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endParaRPr lang="en-US">
              <a:solidFill>
                <a:prstClr val="white"/>
              </a:solidFill>
              <a:latin typeface="Calibri" panose="020F0502020204030204"/>
            </a:endParaRPr>
          </a:p>
        </p:txBody>
      </p:sp>
      <p:sp>
        <p:nvSpPr>
          <p:cNvPr id="19" name="TextBox 18"/>
          <p:cNvSpPr txBox="1"/>
          <p:nvPr/>
        </p:nvSpPr>
        <p:spPr>
          <a:xfrm>
            <a:off x="1120590" y="2118303"/>
            <a:ext cx="3482445" cy="374793"/>
          </a:xfrm>
          <a:prstGeom prst="rect">
            <a:avLst/>
          </a:prstGeom>
          <a:noFill/>
        </p:spPr>
        <p:txBody>
          <a:bodyPr wrap="square" rtlCol="0">
            <a:spAutoFit/>
          </a:bodyPr>
          <a:lstStyle/>
          <a:p>
            <a:pPr defTabSz="914225"/>
            <a:r>
              <a:rPr lang="en-US">
                <a:solidFill>
                  <a:prstClr val="black"/>
                </a:solidFill>
                <a:latin typeface="Calibri" panose="020F0502020204030204"/>
              </a:rPr>
              <a:t>1. SSIS on Prem (to SQL </a:t>
            </a:r>
            <a:r>
              <a:rPr lang="en-US" err="1">
                <a:solidFill>
                  <a:prstClr val="black"/>
                </a:solidFill>
                <a:latin typeface="Calibri" panose="020F0502020204030204"/>
              </a:rPr>
              <a:t>Svr</a:t>
            </a:r>
            <a:r>
              <a:rPr lang="en-US">
                <a:solidFill>
                  <a:prstClr val="black"/>
                </a:solidFill>
                <a:latin typeface="Calibri" panose="020F0502020204030204"/>
              </a:rPr>
              <a:t>)</a:t>
            </a:r>
          </a:p>
        </p:txBody>
      </p:sp>
      <p:sp>
        <p:nvSpPr>
          <p:cNvPr id="44" name="Arrow: Down 43"/>
          <p:cNvSpPr/>
          <p:nvPr/>
        </p:nvSpPr>
        <p:spPr>
          <a:xfrm>
            <a:off x="2091361" y="2534349"/>
            <a:ext cx="174637" cy="417118"/>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endParaRPr lang="en-US">
              <a:solidFill>
                <a:prstClr val="white"/>
              </a:solidFill>
              <a:latin typeface="Calibri" panose="020F0502020204030204"/>
            </a:endParaRPr>
          </a:p>
        </p:txBody>
      </p:sp>
      <p:sp>
        <p:nvSpPr>
          <p:cNvPr id="45" name="TextBox 44"/>
          <p:cNvSpPr txBox="1"/>
          <p:nvPr/>
        </p:nvSpPr>
        <p:spPr>
          <a:xfrm>
            <a:off x="1120587" y="3025725"/>
            <a:ext cx="3988664" cy="374793"/>
          </a:xfrm>
          <a:prstGeom prst="rect">
            <a:avLst/>
          </a:prstGeom>
          <a:noFill/>
        </p:spPr>
        <p:txBody>
          <a:bodyPr wrap="square" rtlCol="0">
            <a:spAutoFit/>
          </a:bodyPr>
          <a:lstStyle/>
          <a:p>
            <a:pPr defTabSz="914225"/>
            <a:r>
              <a:rPr lang="en-US">
                <a:solidFill>
                  <a:prstClr val="black"/>
                </a:solidFill>
                <a:latin typeface="Calibri" panose="020F0502020204030204"/>
              </a:rPr>
              <a:t>2. SSIS on IaaS (to SQL on IaaS | </a:t>
            </a:r>
            <a:r>
              <a:rPr lang="en-US" err="1">
                <a:solidFill>
                  <a:prstClr val="black"/>
                </a:solidFill>
                <a:latin typeface="Calibri" panose="020F0502020204030204"/>
              </a:rPr>
              <a:t>Az</a:t>
            </a:r>
            <a:r>
              <a:rPr lang="en-US">
                <a:solidFill>
                  <a:prstClr val="black"/>
                </a:solidFill>
                <a:latin typeface="Calibri" panose="020F0502020204030204"/>
              </a:rPr>
              <a:t> DB)</a:t>
            </a:r>
          </a:p>
        </p:txBody>
      </p:sp>
      <p:sp>
        <p:nvSpPr>
          <p:cNvPr id="46" name="TextBox 45"/>
          <p:cNvSpPr txBox="1"/>
          <p:nvPr/>
        </p:nvSpPr>
        <p:spPr>
          <a:xfrm>
            <a:off x="2202369" y="2598392"/>
            <a:ext cx="2511676" cy="271554"/>
          </a:xfrm>
          <a:prstGeom prst="rect">
            <a:avLst/>
          </a:prstGeom>
          <a:noFill/>
        </p:spPr>
        <p:txBody>
          <a:bodyPr wrap="square" rtlCol="0">
            <a:spAutoFit/>
          </a:bodyPr>
          <a:lstStyle/>
          <a:p>
            <a:pPr marL="168072" indent="-168072" defTabSz="914225">
              <a:buFont typeface="Arial" panose="020B0604020202020204" pitchFamily="34" charset="0"/>
              <a:buChar char="•"/>
            </a:pPr>
            <a:r>
              <a:rPr lang="en-US" sz="1176" i="1">
                <a:solidFill>
                  <a:prstClr val="black"/>
                </a:solidFill>
                <a:latin typeface="Calibri" panose="020F0502020204030204"/>
              </a:rPr>
              <a:t>Lift &amp; Shift w/ compatibility</a:t>
            </a:r>
          </a:p>
        </p:txBody>
      </p:sp>
      <p:sp>
        <p:nvSpPr>
          <p:cNvPr id="47" name="Arrow: Down 46"/>
          <p:cNvSpPr/>
          <p:nvPr/>
        </p:nvSpPr>
        <p:spPr>
          <a:xfrm>
            <a:off x="2091360" y="3536942"/>
            <a:ext cx="190047" cy="697537"/>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endParaRPr lang="en-US">
              <a:solidFill>
                <a:prstClr val="white"/>
              </a:solidFill>
              <a:latin typeface="Calibri" panose="020F0502020204030204"/>
            </a:endParaRPr>
          </a:p>
        </p:txBody>
      </p:sp>
      <p:sp>
        <p:nvSpPr>
          <p:cNvPr id="49" name="TextBox 48"/>
          <p:cNvSpPr txBox="1"/>
          <p:nvPr/>
        </p:nvSpPr>
        <p:spPr>
          <a:xfrm>
            <a:off x="2211493" y="3590736"/>
            <a:ext cx="3070681" cy="429080"/>
          </a:xfrm>
          <a:prstGeom prst="rect">
            <a:avLst/>
          </a:prstGeom>
          <a:noFill/>
        </p:spPr>
        <p:txBody>
          <a:bodyPr wrap="square" rtlCol="0">
            <a:spAutoFit/>
          </a:bodyPr>
          <a:lstStyle/>
          <a:p>
            <a:pPr marL="168072" indent="-168072" defTabSz="914225">
              <a:buFont typeface="Arial" panose="020B0604020202020204" pitchFamily="34" charset="0"/>
              <a:buChar char="•"/>
            </a:pPr>
            <a:r>
              <a:rPr lang="en-US" sz="1100" i="1">
                <a:solidFill>
                  <a:prstClr val="black"/>
                </a:solidFill>
                <a:latin typeface="Calibri" panose="020F0502020204030204"/>
              </a:rPr>
              <a:t>Want PaaS benefits (scale, no VM </a:t>
            </a:r>
            <a:r>
              <a:rPr lang="en-US" sz="1100" i="1" err="1">
                <a:solidFill>
                  <a:prstClr val="black"/>
                </a:solidFill>
                <a:latin typeface="Calibri" panose="020F0502020204030204"/>
              </a:rPr>
              <a:t>mgmt</a:t>
            </a:r>
            <a:r>
              <a:rPr lang="en-US" sz="1100" i="1">
                <a:solidFill>
                  <a:prstClr val="black"/>
                </a:solidFill>
                <a:latin typeface="Calibri" panose="020F0502020204030204"/>
              </a:rPr>
              <a:t>, </a:t>
            </a:r>
            <a:r>
              <a:rPr lang="en-US" sz="1100" i="1" err="1">
                <a:solidFill>
                  <a:prstClr val="black"/>
                </a:solidFill>
                <a:latin typeface="Calibri" panose="020F0502020204030204"/>
              </a:rPr>
              <a:t>etc</a:t>
            </a:r>
            <a:r>
              <a:rPr lang="en-US" sz="1100" i="1">
                <a:solidFill>
                  <a:prstClr val="black"/>
                </a:solidFill>
                <a:latin typeface="Calibri" panose="020F0502020204030204"/>
              </a:rPr>
              <a:t>)</a:t>
            </a:r>
          </a:p>
          <a:p>
            <a:pPr marL="168072" indent="-168072" defTabSz="914225">
              <a:buFont typeface="Arial" panose="020B0604020202020204" pitchFamily="34" charset="0"/>
              <a:buChar char="•"/>
            </a:pPr>
            <a:r>
              <a:rPr lang="en-US" sz="1100" i="1">
                <a:solidFill>
                  <a:prstClr val="black"/>
                </a:solidFill>
                <a:latin typeface="Calibri" panose="020F0502020204030204"/>
              </a:rPr>
              <a:t>Mix reuse &amp; modernization</a:t>
            </a:r>
          </a:p>
        </p:txBody>
      </p:sp>
      <p:sp>
        <p:nvSpPr>
          <p:cNvPr id="50" name="TextBox 49"/>
          <p:cNvSpPr txBox="1"/>
          <p:nvPr/>
        </p:nvSpPr>
        <p:spPr>
          <a:xfrm>
            <a:off x="1120588" y="4376417"/>
            <a:ext cx="3482445" cy="374793"/>
          </a:xfrm>
          <a:prstGeom prst="rect">
            <a:avLst/>
          </a:prstGeom>
          <a:noFill/>
        </p:spPr>
        <p:txBody>
          <a:bodyPr wrap="square" rtlCol="0">
            <a:spAutoFit/>
          </a:bodyPr>
          <a:lstStyle/>
          <a:p>
            <a:pPr defTabSz="914225"/>
            <a:r>
              <a:rPr lang="en-US">
                <a:solidFill>
                  <a:prstClr val="black"/>
                </a:solidFill>
                <a:latin typeface="Calibri" panose="020F0502020204030204"/>
              </a:rPr>
              <a:t>3. SSIS Runtime in ADF</a:t>
            </a:r>
          </a:p>
        </p:txBody>
      </p:sp>
      <p:cxnSp>
        <p:nvCxnSpPr>
          <p:cNvPr id="58" name="Straight Arrow Connector 57"/>
          <p:cNvCxnSpPr>
            <a:cxnSpLocks/>
          </p:cNvCxnSpPr>
          <p:nvPr/>
        </p:nvCxnSpPr>
        <p:spPr>
          <a:xfrm>
            <a:off x="3318947" y="4745698"/>
            <a:ext cx="1705268" cy="500643"/>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64" name="Rectangle 63"/>
          <p:cNvSpPr/>
          <p:nvPr/>
        </p:nvSpPr>
        <p:spPr>
          <a:xfrm>
            <a:off x="4051591" y="5359126"/>
            <a:ext cx="4552304" cy="431739"/>
          </a:xfrm>
          <a:prstGeom prst="rect">
            <a:avLst/>
          </a:prstGeom>
          <a:solidFill>
            <a:schemeClr val="accent1">
              <a:lumMod val="10000"/>
              <a:lumOff val="90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4225"/>
            <a:r>
              <a:rPr lang="en-US">
                <a:solidFill>
                  <a:srgbClr val="353535"/>
                </a:solidFill>
                <a:latin typeface="Calibri" panose="020F0502020204030204"/>
              </a:rPr>
              <a:t>SSIS Package A</a:t>
            </a:r>
          </a:p>
        </p:txBody>
      </p:sp>
      <p:sp>
        <p:nvSpPr>
          <p:cNvPr id="67" name="TextBox 66"/>
          <p:cNvSpPr txBox="1"/>
          <p:nvPr/>
        </p:nvSpPr>
        <p:spPr>
          <a:xfrm>
            <a:off x="2762722" y="5390357"/>
            <a:ext cx="830408" cy="367477"/>
          </a:xfrm>
          <a:prstGeom prst="rect">
            <a:avLst/>
          </a:prstGeom>
          <a:noFill/>
        </p:spPr>
        <p:txBody>
          <a:bodyPr wrap="square" rtlCol="0">
            <a:spAutoFit/>
          </a:bodyPr>
          <a:lstStyle/>
          <a:p>
            <a:pPr defTabSz="914225"/>
            <a:r>
              <a:rPr lang="en-US">
                <a:solidFill>
                  <a:srgbClr val="353535"/>
                </a:solidFill>
                <a:latin typeface="Calibri" panose="020F0502020204030204"/>
              </a:rPr>
              <a:t>Trigger</a:t>
            </a:r>
          </a:p>
        </p:txBody>
      </p:sp>
      <p:cxnSp>
        <p:nvCxnSpPr>
          <p:cNvPr id="69" name="Straight Arrow Connector 68"/>
          <p:cNvCxnSpPr>
            <a:cxnSpLocks/>
          </p:cNvCxnSpPr>
          <p:nvPr/>
        </p:nvCxnSpPr>
        <p:spPr>
          <a:xfrm>
            <a:off x="3555035" y="5574995"/>
            <a:ext cx="458461" cy="0"/>
          </a:xfrm>
          <a:prstGeom prst="straightConnector1">
            <a:avLst/>
          </a:prstGeom>
          <a:ln>
            <a:solidFill>
              <a:schemeClr val="bg1">
                <a:lumMod val="65000"/>
              </a:schemeClr>
            </a:solidFill>
            <a:tailEnd type="triangle"/>
          </a:ln>
        </p:spPr>
        <p:style>
          <a:lnRef idx="2">
            <a:schemeClr val="dk1"/>
          </a:lnRef>
          <a:fillRef idx="1">
            <a:schemeClr val="lt1"/>
          </a:fillRef>
          <a:effectRef idx="0">
            <a:schemeClr val="dk1"/>
          </a:effectRef>
          <a:fontRef idx="minor">
            <a:schemeClr val="dk1"/>
          </a:fontRef>
        </p:style>
      </p:cxnSp>
      <p:pic>
        <p:nvPicPr>
          <p:cNvPr id="170" name="Picture 16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02963" y="507988"/>
            <a:ext cx="3606288" cy="6073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1" name="TextBox 170"/>
          <p:cNvSpPr txBox="1"/>
          <p:nvPr/>
        </p:nvSpPr>
        <p:spPr>
          <a:xfrm>
            <a:off x="8752058" y="5390356"/>
            <a:ext cx="2062772" cy="374793"/>
          </a:xfrm>
          <a:prstGeom prst="rect">
            <a:avLst/>
          </a:prstGeom>
          <a:noFill/>
        </p:spPr>
        <p:txBody>
          <a:bodyPr wrap="none" rtlCol="0">
            <a:spAutoFit/>
          </a:bodyPr>
          <a:lstStyle/>
          <a:p>
            <a:pPr defTabSz="914225"/>
            <a:r>
              <a:rPr lang="en-US">
                <a:solidFill>
                  <a:prstClr val="black"/>
                </a:solidFill>
                <a:latin typeface="Calibri" panose="020F0502020204030204"/>
              </a:rPr>
              <a:t>SSIS Package “As-is”</a:t>
            </a:r>
          </a:p>
        </p:txBody>
      </p:sp>
    </p:spTree>
    <p:extLst>
      <p:ext uri="{BB962C8B-B14F-4D97-AF65-F5344CB8AC3E}">
        <p14:creationId xmlns:p14="http://schemas.microsoft.com/office/powerpoint/2010/main" val="1591949035"/>
      </p:ext>
    </p:extLst>
  </p:cSld>
  <p:clrMapOvr>
    <a:masterClrMapping/>
  </p:clrMapOvr>
  <p:transition spd="med">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65998" y="1162128"/>
            <a:ext cx="2470585" cy="374793"/>
          </a:xfrm>
          <a:prstGeom prst="rect">
            <a:avLst/>
          </a:prstGeom>
          <a:noFill/>
        </p:spPr>
        <p:txBody>
          <a:bodyPr wrap="square" rtlCol="0">
            <a:spAutoFit/>
          </a:bodyPr>
          <a:lstStyle/>
          <a:p>
            <a:pPr defTabSz="914225"/>
            <a:r>
              <a:rPr lang="en-US" b="1" u="sng">
                <a:solidFill>
                  <a:prstClr val="black"/>
                </a:solidFill>
                <a:latin typeface="Calibri" panose="020F0502020204030204"/>
              </a:rPr>
              <a:t>Traditional ETL</a:t>
            </a:r>
          </a:p>
        </p:txBody>
      </p:sp>
      <p:sp>
        <p:nvSpPr>
          <p:cNvPr id="14" name="Arrow: Down 13"/>
          <p:cNvSpPr/>
          <p:nvPr/>
        </p:nvSpPr>
        <p:spPr>
          <a:xfrm>
            <a:off x="2108023" y="1770920"/>
            <a:ext cx="174636" cy="287635"/>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endParaRPr lang="en-US">
              <a:solidFill>
                <a:prstClr val="white"/>
              </a:solidFill>
              <a:latin typeface="Calibri" panose="020F0502020204030204"/>
            </a:endParaRPr>
          </a:p>
        </p:txBody>
      </p:sp>
      <p:sp>
        <p:nvSpPr>
          <p:cNvPr id="19" name="TextBox 18"/>
          <p:cNvSpPr txBox="1"/>
          <p:nvPr/>
        </p:nvSpPr>
        <p:spPr>
          <a:xfrm>
            <a:off x="1120590" y="2118303"/>
            <a:ext cx="3482445" cy="374793"/>
          </a:xfrm>
          <a:prstGeom prst="rect">
            <a:avLst/>
          </a:prstGeom>
          <a:noFill/>
        </p:spPr>
        <p:txBody>
          <a:bodyPr wrap="square" rtlCol="0">
            <a:spAutoFit/>
          </a:bodyPr>
          <a:lstStyle/>
          <a:p>
            <a:pPr defTabSz="914225"/>
            <a:r>
              <a:rPr lang="en-US">
                <a:solidFill>
                  <a:prstClr val="black"/>
                </a:solidFill>
                <a:latin typeface="Calibri" panose="020F0502020204030204"/>
              </a:rPr>
              <a:t>1. SSIS on Prem (to SQL </a:t>
            </a:r>
            <a:r>
              <a:rPr lang="en-US" err="1">
                <a:solidFill>
                  <a:prstClr val="black"/>
                </a:solidFill>
                <a:latin typeface="Calibri" panose="020F0502020204030204"/>
              </a:rPr>
              <a:t>Svr</a:t>
            </a:r>
            <a:r>
              <a:rPr lang="en-US">
                <a:solidFill>
                  <a:prstClr val="black"/>
                </a:solidFill>
                <a:latin typeface="Calibri" panose="020F0502020204030204"/>
              </a:rPr>
              <a:t>)</a:t>
            </a:r>
          </a:p>
        </p:txBody>
      </p:sp>
      <p:sp>
        <p:nvSpPr>
          <p:cNvPr id="44" name="Arrow: Down 43"/>
          <p:cNvSpPr/>
          <p:nvPr/>
        </p:nvSpPr>
        <p:spPr>
          <a:xfrm>
            <a:off x="2091361" y="2534349"/>
            <a:ext cx="174637" cy="417118"/>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endParaRPr lang="en-US">
              <a:solidFill>
                <a:prstClr val="white"/>
              </a:solidFill>
              <a:latin typeface="Calibri" panose="020F0502020204030204"/>
            </a:endParaRPr>
          </a:p>
        </p:txBody>
      </p:sp>
      <p:sp>
        <p:nvSpPr>
          <p:cNvPr id="45" name="TextBox 44"/>
          <p:cNvSpPr txBox="1"/>
          <p:nvPr/>
        </p:nvSpPr>
        <p:spPr>
          <a:xfrm>
            <a:off x="1120587" y="3025725"/>
            <a:ext cx="3988664" cy="374793"/>
          </a:xfrm>
          <a:prstGeom prst="rect">
            <a:avLst/>
          </a:prstGeom>
          <a:noFill/>
        </p:spPr>
        <p:txBody>
          <a:bodyPr wrap="square" rtlCol="0">
            <a:spAutoFit/>
          </a:bodyPr>
          <a:lstStyle/>
          <a:p>
            <a:pPr defTabSz="914225"/>
            <a:r>
              <a:rPr lang="en-US">
                <a:solidFill>
                  <a:prstClr val="black"/>
                </a:solidFill>
                <a:latin typeface="Calibri" panose="020F0502020204030204"/>
              </a:rPr>
              <a:t>2. SSIS on IaaS (to SQL on IaaS | </a:t>
            </a:r>
            <a:r>
              <a:rPr lang="en-US" err="1">
                <a:solidFill>
                  <a:prstClr val="black"/>
                </a:solidFill>
                <a:latin typeface="Calibri" panose="020F0502020204030204"/>
              </a:rPr>
              <a:t>Az</a:t>
            </a:r>
            <a:r>
              <a:rPr lang="en-US">
                <a:solidFill>
                  <a:prstClr val="black"/>
                </a:solidFill>
                <a:latin typeface="Calibri" panose="020F0502020204030204"/>
              </a:rPr>
              <a:t> DB)</a:t>
            </a:r>
          </a:p>
        </p:txBody>
      </p:sp>
      <p:sp>
        <p:nvSpPr>
          <p:cNvPr id="47" name="Arrow: Down 46"/>
          <p:cNvSpPr/>
          <p:nvPr/>
        </p:nvSpPr>
        <p:spPr>
          <a:xfrm>
            <a:off x="2091360" y="3536942"/>
            <a:ext cx="190047" cy="697537"/>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endParaRPr lang="en-US">
              <a:solidFill>
                <a:prstClr val="white"/>
              </a:solidFill>
              <a:latin typeface="Calibri" panose="020F0502020204030204"/>
            </a:endParaRPr>
          </a:p>
        </p:txBody>
      </p:sp>
      <p:sp>
        <p:nvSpPr>
          <p:cNvPr id="50" name="TextBox 49"/>
          <p:cNvSpPr txBox="1"/>
          <p:nvPr/>
        </p:nvSpPr>
        <p:spPr>
          <a:xfrm>
            <a:off x="1120588" y="4376417"/>
            <a:ext cx="3482445" cy="374793"/>
          </a:xfrm>
          <a:prstGeom prst="rect">
            <a:avLst/>
          </a:prstGeom>
          <a:noFill/>
        </p:spPr>
        <p:txBody>
          <a:bodyPr wrap="square" rtlCol="0">
            <a:spAutoFit/>
          </a:bodyPr>
          <a:lstStyle/>
          <a:p>
            <a:pPr defTabSz="914225"/>
            <a:r>
              <a:rPr lang="en-US">
                <a:solidFill>
                  <a:prstClr val="black"/>
                </a:solidFill>
                <a:latin typeface="Calibri" panose="020F0502020204030204"/>
              </a:rPr>
              <a:t>3. SSIS Runtime in ADF</a:t>
            </a:r>
          </a:p>
        </p:txBody>
      </p:sp>
      <p:cxnSp>
        <p:nvCxnSpPr>
          <p:cNvPr id="58" name="Straight Arrow Connector 57"/>
          <p:cNvCxnSpPr>
            <a:cxnSpLocks/>
          </p:cNvCxnSpPr>
          <p:nvPr/>
        </p:nvCxnSpPr>
        <p:spPr>
          <a:xfrm>
            <a:off x="3318947" y="4745698"/>
            <a:ext cx="1705268" cy="500643"/>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64" name="Rectangle 63"/>
          <p:cNvSpPr/>
          <p:nvPr/>
        </p:nvSpPr>
        <p:spPr>
          <a:xfrm>
            <a:off x="4051591" y="5359126"/>
            <a:ext cx="4552304" cy="431739"/>
          </a:xfrm>
          <a:prstGeom prst="rect">
            <a:avLst/>
          </a:prstGeom>
          <a:solidFill>
            <a:schemeClr val="accent1">
              <a:lumMod val="10000"/>
              <a:lumOff val="90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4225"/>
            <a:r>
              <a:rPr lang="en-US">
                <a:solidFill>
                  <a:srgbClr val="353535"/>
                </a:solidFill>
                <a:latin typeface="Calibri" panose="020F0502020204030204"/>
              </a:rPr>
              <a:t>SSIS Package A</a:t>
            </a:r>
          </a:p>
        </p:txBody>
      </p:sp>
      <p:sp>
        <p:nvSpPr>
          <p:cNvPr id="65" name="Rectangle 64"/>
          <p:cNvSpPr/>
          <p:nvPr/>
        </p:nvSpPr>
        <p:spPr>
          <a:xfrm>
            <a:off x="4051591" y="5849964"/>
            <a:ext cx="4552304" cy="431739"/>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4225"/>
            <a:endParaRPr lang="en-US">
              <a:solidFill>
                <a:srgbClr val="353535"/>
              </a:solidFill>
              <a:latin typeface="Calibri" panose="020F0502020204030204"/>
            </a:endParaRPr>
          </a:p>
        </p:txBody>
      </p:sp>
      <p:sp>
        <p:nvSpPr>
          <p:cNvPr id="66" name="Rectangle 65"/>
          <p:cNvSpPr/>
          <p:nvPr/>
        </p:nvSpPr>
        <p:spPr>
          <a:xfrm>
            <a:off x="4051591" y="6340803"/>
            <a:ext cx="4552304" cy="431739"/>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4225"/>
            <a:endParaRPr lang="en-US">
              <a:solidFill>
                <a:srgbClr val="353535"/>
              </a:solidFill>
              <a:latin typeface="Calibri" panose="020F0502020204030204"/>
            </a:endParaRPr>
          </a:p>
        </p:txBody>
      </p:sp>
      <p:sp>
        <p:nvSpPr>
          <p:cNvPr id="67" name="TextBox 66"/>
          <p:cNvSpPr txBox="1"/>
          <p:nvPr/>
        </p:nvSpPr>
        <p:spPr>
          <a:xfrm>
            <a:off x="2762722" y="5390357"/>
            <a:ext cx="830408" cy="367477"/>
          </a:xfrm>
          <a:prstGeom prst="rect">
            <a:avLst/>
          </a:prstGeom>
          <a:noFill/>
        </p:spPr>
        <p:txBody>
          <a:bodyPr wrap="square" rtlCol="0">
            <a:spAutoFit/>
          </a:bodyPr>
          <a:lstStyle/>
          <a:p>
            <a:pPr defTabSz="914225"/>
            <a:r>
              <a:rPr lang="en-US">
                <a:solidFill>
                  <a:srgbClr val="353535"/>
                </a:solidFill>
                <a:latin typeface="Calibri" panose="020F0502020204030204"/>
              </a:rPr>
              <a:t>Trigger</a:t>
            </a:r>
          </a:p>
        </p:txBody>
      </p:sp>
      <p:cxnSp>
        <p:nvCxnSpPr>
          <p:cNvPr id="69" name="Straight Arrow Connector 68"/>
          <p:cNvCxnSpPr>
            <a:cxnSpLocks/>
          </p:cNvCxnSpPr>
          <p:nvPr/>
        </p:nvCxnSpPr>
        <p:spPr>
          <a:xfrm>
            <a:off x="3555035" y="5574995"/>
            <a:ext cx="458461" cy="0"/>
          </a:xfrm>
          <a:prstGeom prst="straightConnector1">
            <a:avLst/>
          </a:prstGeom>
          <a:ln>
            <a:solidFill>
              <a:schemeClr val="bg1">
                <a:lumMod val="65000"/>
              </a:schemeClr>
            </a:solidFill>
            <a:tailEnd type="triangle"/>
          </a:ln>
        </p:spPr>
        <p:style>
          <a:lnRef idx="2">
            <a:schemeClr val="dk1"/>
          </a:lnRef>
          <a:fillRef idx="1">
            <a:schemeClr val="lt1"/>
          </a:fillRef>
          <a:effectRef idx="0">
            <a:schemeClr val="dk1"/>
          </a:effectRef>
          <a:fontRef idx="minor">
            <a:schemeClr val="dk1"/>
          </a:fontRef>
        </p:style>
      </p:cxnSp>
      <p:sp>
        <p:nvSpPr>
          <p:cNvPr id="72" name="TextBox 71"/>
          <p:cNvSpPr txBox="1"/>
          <p:nvPr/>
        </p:nvSpPr>
        <p:spPr>
          <a:xfrm>
            <a:off x="2762722" y="5858844"/>
            <a:ext cx="830408" cy="367477"/>
          </a:xfrm>
          <a:prstGeom prst="rect">
            <a:avLst/>
          </a:prstGeom>
          <a:noFill/>
        </p:spPr>
        <p:txBody>
          <a:bodyPr wrap="square" rtlCol="0">
            <a:spAutoFit/>
          </a:bodyPr>
          <a:lstStyle/>
          <a:p>
            <a:pPr defTabSz="914225"/>
            <a:r>
              <a:rPr lang="en-US">
                <a:solidFill>
                  <a:srgbClr val="353535"/>
                </a:solidFill>
                <a:latin typeface="Calibri" panose="020F0502020204030204"/>
              </a:rPr>
              <a:t>Trigger</a:t>
            </a:r>
          </a:p>
        </p:txBody>
      </p:sp>
      <p:cxnSp>
        <p:nvCxnSpPr>
          <p:cNvPr id="73" name="Straight Arrow Connector 72"/>
          <p:cNvCxnSpPr>
            <a:cxnSpLocks/>
          </p:cNvCxnSpPr>
          <p:nvPr/>
        </p:nvCxnSpPr>
        <p:spPr>
          <a:xfrm>
            <a:off x="3555035" y="6043483"/>
            <a:ext cx="458461" cy="0"/>
          </a:xfrm>
          <a:prstGeom prst="straightConnector1">
            <a:avLst/>
          </a:prstGeom>
          <a:ln>
            <a:solidFill>
              <a:schemeClr val="bg1">
                <a:lumMod val="65000"/>
              </a:schemeClr>
            </a:solidFill>
            <a:tailEnd type="triangle"/>
          </a:ln>
        </p:spPr>
        <p:style>
          <a:lnRef idx="2">
            <a:schemeClr val="dk1"/>
          </a:lnRef>
          <a:fillRef idx="1">
            <a:schemeClr val="lt1"/>
          </a:fillRef>
          <a:effectRef idx="0">
            <a:schemeClr val="dk1"/>
          </a:effectRef>
          <a:fontRef idx="minor">
            <a:schemeClr val="dk1"/>
          </a:fontRef>
        </p:style>
      </p:cxnSp>
      <p:sp>
        <p:nvSpPr>
          <p:cNvPr id="76" name="TextBox 75"/>
          <p:cNvSpPr txBox="1"/>
          <p:nvPr/>
        </p:nvSpPr>
        <p:spPr>
          <a:xfrm>
            <a:off x="2762722" y="6353502"/>
            <a:ext cx="830408" cy="367477"/>
          </a:xfrm>
          <a:prstGeom prst="rect">
            <a:avLst/>
          </a:prstGeom>
          <a:noFill/>
        </p:spPr>
        <p:txBody>
          <a:bodyPr wrap="square" rtlCol="0">
            <a:spAutoFit/>
          </a:bodyPr>
          <a:lstStyle/>
          <a:p>
            <a:pPr defTabSz="914225"/>
            <a:r>
              <a:rPr lang="en-US">
                <a:solidFill>
                  <a:srgbClr val="353535"/>
                </a:solidFill>
                <a:latin typeface="Calibri" panose="020F0502020204030204"/>
              </a:rPr>
              <a:t>Trigger</a:t>
            </a:r>
          </a:p>
        </p:txBody>
      </p:sp>
      <p:cxnSp>
        <p:nvCxnSpPr>
          <p:cNvPr id="77" name="Straight Arrow Connector 76"/>
          <p:cNvCxnSpPr>
            <a:cxnSpLocks/>
          </p:cNvCxnSpPr>
          <p:nvPr/>
        </p:nvCxnSpPr>
        <p:spPr>
          <a:xfrm>
            <a:off x="3555035" y="6538141"/>
            <a:ext cx="458461" cy="0"/>
          </a:xfrm>
          <a:prstGeom prst="straightConnector1">
            <a:avLst/>
          </a:prstGeom>
          <a:ln>
            <a:solidFill>
              <a:schemeClr val="bg1">
                <a:lumMod val="65000"/>
              </a:schemeClr>
            </a:solidFill>
            <a:tailEnd type="triangle"/>
          </a:ln>
        </p:spPr>
        <p:style>
          <a:lnRef idx="2">
            <a:schemeClr val="dk1"/>
          </a:lnRef>
          <a:fillRef idx="1">
            <a:schemeClr val="lt1"/>
          </a:fillRef>
          <a:effectRef idx="0">
            <a:schemeClr val="dk1"/>
          </a:effectRef>
          <a:fontRef idx="minor">
            <a:schemeClr val="dk1"/>
          </a:fontRef>
        </p:style>
      </p:cxnSp>
      <p:sp>
        <p:nvSpPr>
          <p:cNvPr id="80" name="Rectangle 79"/>
          <p:cNvSpPr/>
          <p:nvPr/>
        </p:nvSpPr>
        <p:spPr>
          <a:xfrm>
            <a:off x="4254120" y="5917847"/>
            <a:ext cx="683135" cy="284880"/>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r>
              <a:rPr lang="en-US">
                <a:solidFill>
                  <a:srgbClr val="353535"/>
                </a:solidFill>
                <a:latin typeface="Calibri" panose="020F0502020204030204"/>
              </a:rPr>
              <a:t>Copy</a:t>
            </a:r>
          </a:p>
        </p:txBody>
      </p:sp>
      <p:sp>
        <p:nvSpPr>
          <p:cNvPr id="81" name="Rectangle 80"/>
          <p:cNvSpPr/>
          <p:nvPr/>
        </p:nvSpPr>
        <p:spPr>
          <a:xfrm>
            <a:off x="5109252" y="5917847"/>
            <a:ext cx="1209682" cy="284880"/>
          </a:xfrm>
          <a:prstGeom prst="rect">
            <a:avLst/>
          </a:prstGeom>
          <a:solidFill>
            <a:schemeClr val="accent1">
              <a:lumMod val="10000"/>
              <a:lumOff val="90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4225"/>
            <a:r>
              <a:rPr lang="en-US">
                <a:solidFill>
                  <a:srgbClr val="353535"/>
                </a:solidFill>
                <a:latin typeface="Calibri" panose="020F0502020204030204"/>
              </a:rPr>
              <a:t>SSIS </a:t>
            </a:r>
            <a:r>
              <a:rPr lang="en-US" err="1">
                <a:solidFill>
                  <a:srgbClr val="353535"/>
                </a:solidFill>
                <a:latin typeface="Calibri" panose="020F0502020204030204"/>
              </a:rPr>
              <a:t>Pkg</a:t>
            </a:r>
            <a:r>
              <a:rPr lang="en-US">
                <a:solidFill>
                  <a:srgbClr val="353535"/>
                </a:solidFill>
                <a:latin typeface="Calibri" panose="020F0502020204030204"/>
              </a:rPr>
              <a:t> A</a:t>
            </a:r>
          </a:p>
        </p:txBody>
      </p:sp>
      <p:sp>
        <p:nvSpPr>
          <p:cNvPr id="82" name="Rectangle 81"/>
          <p:cNvSpPr/>
          <p:nvPr/>
        </p:nvSpPr>
        <p:spPr>
          <a:xfrm>
            <a:off x="6461430" y="5917847"/>
            <a:ext cx="1209682" cy="284880"/>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r>
              <a:rPr lang="en-US">
                <a:solidFill>
                  <a:srgbClr val="353535"/>
                </a:solidFill>
                <a:latin typeface="Calibri" panose="020F0502020204030204"/>
              </a:rPr>
              <a:t>AML</a:t>
            </a:r>
          </a:p>
        </p:txBody>
      </p:sp>
      <p:sp>
        <p:nvSpPr>
          <p:cNvPr id="83" name="Rectangle 82"/>
          <p:cNvSpPr/>
          <p:nvPr/>
        </p:nvSpPr>
        <p:spPr>
          <a:xfrm>
            <a:off x="4254120" y="6423045"/>
            <a:ext cx="683135" cy="284880"/>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r>
              <a:rPr lang="en-US">
                <a:solidFill>
                  <a:srgbClr val="353535"/>
                </a:solidFill>
                <a:latin typeface="Calibri" panose="020F0502020204030204"/>
              </a:rPr>
              <a:t>Copy</a:t>
            </a:r>
          </a:p>
        </p:txBody>
      </p:sp>
      <p:sp>
        <p:nvSpPr>
          <p:cNvPr id="84" name="Rectangle 83"/>
          <p:cNvSpPr/>
          <p:nvPr/>
        </p:nvSpPr>
        <p:spPr>
          <a:xfrm>
            <a:off x="5109252" y="6423045"/>
            <a:ext cx="1209682" cy="284880"/>
          </a:xfrm>
          <a:prstGeom prst="rect">
            <a:avLst/>
          </a:prstGeom>
          <a:solidFill>
            <a:schemeClr val="accent1">
              <a:lumMod val="10000"/>
              <a:lumOff val="90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4225"/>
            <a:r>
              <a:rPr lang="en-US">
                <a:solidFill>
                  <a:srgbClr val="353535"/>
                </a:solidFill>
                <a:latin typeface="Calibri" panose="020F0502020204030204"/>
              </a:rPr>
              <a:t>Spark</a:t>
            </a:r>
          </a:p>
        </p:txBody>
      </p:sp>
      <p:sp>
        <p:nvSpPr>
          <p:cNvPr id="85" name="Rectangle 84"/>
          <p:cNvSpPr/>
          <p:nvPr/>
        </p:nvSpPr>
        <p:spPr>
          <a:xfrm>
            <a:off x="6461430" y="6423045"/>
            <a:ext cx="1209682" cy="284880"/>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r>
              <a:rPr lang="en-US">
                <a:solidFill>
                  <a:srgbClr val="353535"/>
                </a:solidFill>
                <a:latin typeface="Calibri" panose="020F0502020204030204"/>
              </a:rPr>
              <a:t>AML</a:t>
            </a:r>
          </a:p>
        </p:txBody>
      </p:sp>
      <p:cxnSp>
        <p:nvCxnSpPr>
          <p:cNvPr id="86" name="Straight Arrow Connector 85"/>
          <p:cNvCxnSpPr>
            <a:cxnSpLocks/>
            <a:stCxn id="83" idx="3"/>
            <a:endCxn id="84" idx="1"/>
          </p:cNvCxnSpPr>
          <p:nvPr/>
        </p:nvCxnSpPr>
        <p:spPr>
          <a:xfrm>
            <a:off x="4937256" y="6565485"/>
            <a:ext cx="171996" cy="0"/>
          </a:xfrm>
          <a:prstGeom prst="straightConnector1">
            <a:avLst/>
          </a:prstGeom>
          <a:ln>
            <a:solidFill>
              <a:schemeClr val="bg1">
                <a:lumMod val="65000"/>
              </a:schemeClr>
            </a:solidFill>
            <a:tailEnd type="triangle"/>
          </a:ln>
        </p:spPr>
        <p:style>
          <a:lnRef idx="2">
            <a:schemeClr val="dk1"/>
          </a:lnRef>
          <a:fillRef idx="1">
            <a:schemeClr val="lt1"/>
          </a:fillRef>
          <a:effectRef idx="0">
            <a:schemeClr val="dk1"/>
          </a:effectRef>
          <a:fontRef idx="minor">
            <a:schemeClr val="dk1"/>
          </a:fontRef>
        </p:style>
      </p:cxnSp>
      <p:cxnSp>
        <p:nvCxnSpPr>
          <p:cNvPr id="89" name="Straight Arrow Connector 88"/>
          <p:cNvCxnSpPr>
            <a:cxnSpLocks/>
          </p:cNvCxnSpPr>
          <p:nvPr/>
        </p:nvCxnSpPr>
        <p:spPr>
          <a:xfrm>
            <a:off x="4951167" y="6043514"/>
            <a:ext cx="171996" cy="0"/>
          </a:xfrm>
          <a:prstGeom prst="straightConnector1">
            <a:avLst/>
          </a:prstGeom>
          <a:ln>
            <a:solidFill>
              <a:schemeClr val="bg1">
                <a:lumMod val="65000"/>
              </a:schemeClr>
            </a:solidFill>
            <a:tailEnd type="triangle"/>
          </a:ln>
        </p:spPr>
        <p:style>
          <a:lnRef idx="2">
            <a:schemeClr val="dk1"/>
          </a:lnRef>
          <a:fillRef idx="1">
            <a:schemeClr val="lt1"/>
          </a:fillRef>
          <a:effectRef idx="0">
            <a:schemeClr val="dk1"/>
          </a:effectRef>
          <a:fontRef idx="minor">
            <a:schemeClr val="dk1"/>
          </a:fontRef>
        </p:style>
      </p:cxnSp>
      <p:cxnSp>
        <p:nvCxnSpPr>
          <p:cNvPr id="92" name="Straight Arrow Connector 91"/>
          <p:cNvCxnSpPr>
            <a:cxnSpLocks/>
          </p:cNvCxnSpPr>
          <p:nvPr/>
        </p:nvCxnSpPr>
        <p:spPr>
          <a:xfrm>
            <a:off x="6318934" y="6060287"/>
            <a:ext cx="171996" cy="0"/>
          </a:xfrm>
          <a:prstGeom prst="straightConnector1">
            <a:avLst/>
          </a:prstGeom>
          <a:ln>
            <a:solidFill>
              <a:schemeClr val="bg1">
                <a:lumMod val="65000"/>
              </a:schemeClr>
            </a:solidFill>
            <a:tailEnd type="triangle"/>
          </a:ln>
        </p:spPr>
        <p:style>
          <a:lnRef idx="2">
            <a:schemeClr val="dk1"/>
          </a:lnRef>
          <a:fillRef idx="1">
            <a:schemeClr val="lt1"/>
          </a:fillRef>
          <a:effectRef idx="0">
            <a:schemeClr val="dk1"/>
          </a:effectRef>
          <a:fontRef idx="minor">
            <a:schemeClr val="dk1"/>
          </a:fontRef>
        </p:style>
      </p:cxnSp>
      <p:cxnSp>
        <p:nvCxnSpPr>
          <p:cNvPr id="96" name="Straight Arrow Connector 95"/>
          <p:cNvCxnSpPr>
            <a:cxnSpLocks/>
          </p:cNvCxnSpPr>
          <p:nvPr/>
        </p:nvCxnSpPr>
        <p:spPr>
          <a:xfrm>
            <a:off x="6318934" y="6565485"/>
            <a:ext cx="171996" cy="0"/>
          </a:xfrm>
          <a:prstGeom prst="straightConnector1">
            <a:avLst/>
          </a:prstGeom>
          <a:ln>
            <a:solidFill>
              <a:schemeClr val="bg1">
                <a:lumMod val="65000"/>
              </a:schemeClr>
            </a:solidFill>
            <a:tailEnd type="triangle"/>
          </a:ln>
        </p:spPr>
        <p:style>
          <a:lnRef idx="2">
            <a:schemeClr val="dk1"/>
          </a:lnRef>
          <a:fillRef idx="1">
            <a:schemeClr val="lt1"/>
          </a:fillRef>
          <a:effectRef idx="0">
            <a:schemeClr val="dk1"/>
          </a:effectRef>
          <a:fontRef idx="minor">
            <a:schemeClr val="dk1"/>
          </a:fontRef>
        </p:style>
      </p:cxnSp>
      <p:cxnSp>
        <p:nvCxnSpPr>
          <p:cNvPr id="97" name="Straight Arrow Connector 96"/>
          <p:cNvCxnSpPr>
            <a:cxnSpLocks/>
          </p:cNvCxnSpPr>
          <p:nvPr/>
        </p:nvCxnSpPr>
        <p:spPr>
          <a:xfrm>
            <a:off x="7667725" y="6069396"/>
            <a:ext cx="171996" cy="0"/>
          </a:xfrm>
          <a:prstGeom prst="straightConnector1">
            <a:avLst/>
          </a:prstGeom>
          <a:ln>
            <a:solidFill>
              <a:schemeClr val="bg1">
                <a:lumMod val="65000"/>
              </a:schemeClr>
            </a:solidFill>
            <a:tailEnd type="triangle"/>
          </a:ln>
        </p:spPr>
        <p:style>
          <a:lnRef idx="2">
            <a:schemeClr val="dk1"/>
          </a:lnRef>
          <a:fillRef idx="1">
            <a:schemeClr val="lt1"/>
          </a:fillRef>
          <a:effectRef idx="0">
            <a:schemeClr val="dk1"/>
          </a:effectRef>
          <a:fontRef idx="minor">
            <a:schemeClr val="dk1"/>
          </a:fontRef>
        </p:style>
      </p:cxnSp>
      <p:cxnSp>
        <p:nvCxnSpPr>
          <p:cNvPr id="98" name="Straight Arrow Connector 97"/>
          <p:cNvCxnSpPr>
            <a:cxnSpLocks/>
          </p:cNvCxnSpPr>
          <p:nvPr/>
        </p:nvCxnSpPr>
        <p:spPr>
          <a:xfrm>
            <a:off x="7667725" y="6565485"/>
            <a:ext cx="171996" cy="0"/>
          </a:xfrm>
          <a:prstGeom prst="straightConnector1">
            <a:avLst/>
          </a:prstGeom>
          <a:ln>
            <a:solidFill>
              <a:schemeClr val="bg1">
                <a:lumMod val="65000"/>
              </a:schemeClr>
            </a:solidFill>
            <a:tailEnd type="triangle"/>
          </a:ln>
        </p:spPr>
        <p:style>
          <a:lnRef idx="2">
            <a:schemeClr val="dk1"/>
          </a:lnRef>
          <a:fillRef idx="1">
            <a:schemeClr val="lt1"/>
          </a:fillRef>
          <a:effectRef idx="0">
            <a:schemeClr val="dk1"/>
          </a:effectRef>
          <a:fontRef idx="minor">
            <a:schemeClr val="dk1"/>
          </a:fontRef>
        </p:style>
      </p:cxnSp>
      <p:sp>
        <p:nvSpPr>
          <p:cNvPr id="99" name="Rectangle 98"/>
          <p:cNvSpPr/>
          <p:nvPr/>
        </p:nvSpPr>
        <p:spPr>
          <a:xfrm>
            <a:off x="7859557" y="5903651"/>
            <a:ext cx="630054" cy="324472"/>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r>
              <a:rPr lang="en-US">
                <a:solidFill>
                  <a:srgbClr val="353535"/>
                </a:solidFill>
                <a:latin typeface="Calibri" panose="020F0502020204030204"/>
              </a:rPr>
              <a:t>…</a:t>
            </a:r>
          </a:p>
        </p:txBody>
      </p:sp>
      <p:sp>
        <p:nvSpPr>
          <p:cNvPr id="100" name="Rectangle 99"/>
          <p:cNvSpPr/>
          <p:nvPr/>
        </p:nvSpPr>
        <p:spPr>
          <a:xfrm>
            <a:off x="7859557" y="6394437"/>
            <a:ext cx="630054" cy="324472"/>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r>
              <a:rPr lang="en-US">
                <a:solidFill>
                  <a:srgbClr val="353535"/>
                </a:solidFill>
                <a:latin typeface="Calibri" panose="020F0502020204030204"/>
              </a:rPr>
              <a:t>…</a:t>
            </a:r>
          </a:p>
        </p:txBody>
      </p:sp>
      <p:pic>
        <p:nvPicPr>
          <p:cNvPr id="170" name="Picture 16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02963" y="507988"/>
            <a:ext cx="3606288" cy="6073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1" name="TextBox 170"/>
          <p:cNvSpPr txBox="1"/>
          <p:nvPr/>
        </p:nvSpPr>
        <p:spPr>
          <a:xfrm>
            <a:off x="8752058" y="5390356"/>
            <a:ext cx="2062772" cy="374793"/>
          </a:xfrm>
          <a:prstGeom prst="rect">
            <a:avLst/>
          </a:prstGeom>
          <a:noFill/>
        </p:spPr>
        <p:txBody>
          <a:bodyPr wrap="none" rtlCol="0">
            <a:spAutoFit/>
          </a:bodyPr>
          <a:lstStyle/>
          <a:p>
            <a:pPr defTabSz="914225"/>
            <a:r>
              <a:rPr lang="en-US">
                <a:solidFill>
                  <a:prstClr val="black"/>
                </a:solidFill>
                <a:latin typeface="Calibri" panose="020F0502020204030204"/>
              </a:rPr>
              <a:t>SSIS Package “As-is”</a:t>
            </a:r>
          </a:p>
        </p:txBody>
      </p:sp>
      <p:sp>
        <p:nvSpPr>
          <p:cNvPr id="172" name="TextBox 171"/>
          <p:cNvSpPr txBox="1"/>
          <p:nvPr/>
        </p:nvSpPr>
        <p:spPr>
          <a:xfrm>
            <a:off x="8752058" y="5884756"/>
            <a:ext cx="2209778" cy="374793"/>
          </a:xfrm>
          <a:prstGeom prst="rect">
            <a:avLst/>
          </a:prstGeom>
          <a:noFill/>
        </p:spPr>
        <p:txBody>
          <a:bodyPr wrap="none" rtlCol="0">
            <a:spAutoFit/>
          </a:bodyPr>
          <a:lstStyle/>
          <a:p>
            <a:pPr defTabSz="914225"/>
            <a:r>
              <a:rPr lang="en-US">
                <a:solidFill>
                  <a:prstClr val="black"/>
                </a:solidFill>
                <a:latin typeface="Calibri" panose="020F0502020204030204"/>
              </a:rPr>
              <a:t>SSIS Package “Reuse”</a:t>
            </a:r>
          </a:p>
        </p:txBody>
      </p:sp>
      <p:sp>
        <p:nvSpPr>
          <p:cNvPr id="173" name="TextBox 172"/>
          <p:cNvSpPr txBox="1"/>
          <p:nvPr/>
        </p:nvSpPr>
        <p:spPr>
          <a:xfrm>
            <a:off x="8751163" y="6376742"/>
            <a:ext cx="2053060" cy="367477"/>
          </a:xfrm>
          <a:prstGeom prst="rect">
            <a:avLst/>
          </a:prstGeom>
          <a:noFill/>
        </p:spPr>
        <p:txBody>
          <a:bodyPr wrap="none" rtlCol="0">
            <a:spAutoFit/>
          </a:bodyPr>
          <a:lstStyle/>
          <a:p>
            <a:pPr defTabSz="914225"/>
            <a:r>
              <a:rPr lang="en-US">
                <a:solidFill>
                  <a:prstClr val="black"/>
                </a:solidFill>
                <a:latin typeface="Calibri" panose="020F0502020204030204"/>
              </a:rPr>
              <a:t>Transform “@Scale”</a:t>
            </a:r>
          </a:p>
        </p:txBody>
      </p:sp>
      <p:sp>
        <p:nvSpPr>
          <p:cNvPr id="39" name="TextBox 38">
            <a:extLst>
              <a:ext uri="{FF2B5EF4-FFF2-40B4-BE49-F238E27FC236}">
                <a16:creationId xmlns:a16="http://schemas.microsoft.com/office/drawing/2014/main" id="{98D6EF2B-3386-4A34-93FB-F8C979BDE40B}"/>
              </a:ext>
            </a:extLst>
          </p:cNvPr>
          <p:cNvSpPr txBox="1"/>
          <p:nvPr/>
        </p:nvSpPr>
        <p:spPr>
          <a:xfrm>
            <a:off x="2202369" y="2598392"/>
            <a:ext cx="2511676" cy="271554"/>
          </a:xfrm>
          <a:prstGeom prst="rect">
            <a:avLst/>
          </a:prstGeom>
          <a:noFill/>
        </p:spPr>
        <p:txBody>
          <a:bodyPr wrap="square" rtlCol="0">
            <a:spAutoFit/>
          </a:bodyPr>
          <a:lstStyle/>
          <a:p>
            <a:pPr marL="168072" indent="-168072" defTabSz="914225">
              <a:buFont typeface="Arial" panose="020B0604020202020204" pitchFamily="34" charset="0"/>
              <a:buChar char="•"/>
            </a:pPr>
            <a:r>
              <a:rPr lang="en-US" sz="1176" i="1">
                <a:solidFill>
                  <a:prstClr val="black"/>
                </a:solidFill>
                <a:latin typeface="Calibri" panose="020F0502020204030204"/>
              </a:rPr>
              <a:t>Lift &amp; Shift w/ compatibility</a:t>
            </a:r>
          </a:p>
        </p:txBody>
      </p:sp>
      <p:sp>
        <p:nvSpPr>
          <p:cNvPr id="40" name="TextBox 39">
            <a:extLst>
              <a:ext uri="{FF2B5EF4-FFF2-40B4-BE49-F238E27FC236}">
                <a16:creationId xmlns:a16="http://schemas.microsoft.com/office/drawing/2014/main" id="{E471165B-D45A-4A2A-9F4F-B33C2DA99903}"/>
              </a:ext>
            </a:extLst>
          </p:cNvPr>
          <p:cNvSpPr txBox="1"/>
          <p:nvPr/>
        </p:nvSpPr>
        <p:spPr>
          <a:xfrm>
            <a:off x="2211493" y="3590736"/>
            <a:ext cx="3070681" cy="429080"/>
          </a:xfrm>
          <a:prstGeom prst="rect">
            <a:avLst/>
          </a:prstGeom>
          <a:noFill/>
        </p:spPr>
        <p:txBody>
          <a:bodyPr wrap="square" rtlCol="0">
            <a:spAutoFit/>
          </a:bodyPr>
          <a:lstStyle/>
          <a:p>
            <a:pPr marL="168072" indent="-168072" defTabSz="914225">
              <a:buFont typeface="Arial" panose="020B0604020202020204" pitchFamily="34" charset="0"/>
              <a:buChar char="•"/>
            </a:pPr>
            <a:r>
              <a:rPr lang="en-US" sz="1100" i="1">
                <a:solidFill>
                  <a:prstClr val="black"/>
                </a:solidFill>
                <a:latin typeface="Calibri" panose="020F0502020204030204"/>
              </a:rPr>
              <a:t>Want PaaS benefits (scale, no VM </a:t>
            </a:r>
            <a:r>
              <a:rPr lang="en-US" sz="1100" i="1" err="1">
                <a:solidFill>
                  <a:prstClr val="black"/>
                </a:solidFill>
                <a:latin typeface="Calibri" panose="020F0502020204030204"/>
              </a:rPr>
              <a:t>mgmt</a:t>
            </a:r>
            <a:r>
              <a:rPr lang="en-US" sz="1100" i="1">
                <a:solidFill>
                  <a:prstClr val="black"/>
                </a:solidFill>
                <a:latin typeface="Calibri" panose="020F0502020204030204"/>
              </a:rPr>
              <a:t>, </a:t>
            </a:r>
            <a:r>
              <a:rPr lang="en-US" sz="1100" i="1" err="1">
                <a:solidFill>
                  <a:prstClr val="black"/>
                </a:solidFill>
                <a:latin typeface="Calibri" panose="020F0502020204030204"/>
              </a:rPr>
              <a:t>etc</a:t>
            </a:r>
            <a:r>
              <a:rPr lang="en-US" sz="1100" i="1">
                <a:solidFill>
                  <a:prstClr val="black"/>
                </a:solidFill>
                <a:latin typeface="Calibri" panose="020F0502020204030204"/>
              </a:rPr>
              <a:t>)</a:t>
            </a:r>
          </a:p>
          <a:p>
            <a:pPr marL="168072" indent="-168072" defTabSz="914225">
              <a:buFont typeface="Arial" panose="020B0604020202020204" pitchFamily="34" charset="0"/>
              <a:buChar char="•"/>
            </a:pPr>
            <a:r>
              <a:rPr lang="en-US" sz="1100" i="1">
                <a:solidFill>
                  <a:prstClr val="black"/>
                </a:solidFill>
                <a:latin typeface="Calibri" panose="020F0502020204030204"/>
              </a:rPr>
              <a:t>Mix reuse &amp; modernization</a:t>
            </a:r>
          </a:p>
        </p:txBody>
      </p:sp>
    </p:spTree>
    <p:extLst>
      <p:ext uri="{BB962C8B-B14F-4D97-AF65-F5344CB8AC3E}">
        <p14:creationId xmlns:p14="http://schemas.microsoft.com/office/powerpoint/2010/main" val="1557763185"/>
      </p:ext>
    </p:extLst>
  </p:cSld>
  <p:clrMapOvr>
    <a:masterClrMapping/>
  </p:clrMapOvr>
  <p:transitio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65998" y="1162128"/>
            <a:ext cx="2470585" cy="374793"/>
          </a:xfrm>
          <a:prstGeom prst="rect">
            <a:avLst/>
          </a:prstGeom>
          <a:noFill/>
        </p:spPr>
        <p:txBody>
          <a:bodyPr wrap="square" rtlCol="0">
            <a:spAutoFit/>
          </a:bodyPr>
          <a:lstStyle/>
          <a:p>
            <a:pPr defTabSz="914225"/>
            <a:r>
              <a:rPr lang="en-US" b="1" u="sng">
                <a:solidFill>
                  <a:prstClr val="black"/>
                </a:solidFill>
                <a:latin typeface="Calibri" panose="020F0502020204030204"/>
              </a:rPr>
              <a:t>Traditional ETL</a:t>
            </a:r>
          </a:p>
        </p:txBody>
      </p:sp>
      <p:sp>
        <p:nvSpPr>
          <p:cNvPr id="14" name="Arrow: Down 13"/>
          <p:cNvSpPr/>
          <p:nvPr/>
        </p:nvSpPr>
        <p:spPr>
          <a:xfrm>
            <a:off x="2108023" y="1770920"/>
            <a:ext cx="174636" cy="287635"/>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endParaRPr lang="en-US">
              <a:solidFill>
                <a:prstClr val="white"/>
              </a:solidFill>
              <a:latin typeface="Calibri" panose="020F0502020204030204"/>
            </a:endParaRPr>
          </a:p>
        </p:txBody>
      </p:sp>
      <p:sp>
        <p:nvSpPr>
          <p:cNvPr id="19" name="TextBox 18"/>
          <p:cNvSpPr txBox="1"/>
          <p:nvPr/>
        </p:nvSpPr>
        <p:spPr>
          <a:xfrm>
            <a:off x="1120590" y="2118303"/>
            <a:ext cx="3482445" cy="374793"/>
          </a:xfrm>
          <a:prstGeom prst="rect">
            <a:avLst/>
          </a:prstGeom>
          <a:noFill/>
        </p:spPr>
        <p:txBody>
          <a:bodyPr wrap="square" rtlCol="0">
            <a:spAutoFit/>
          </a:bodyPr>
          <a:lstStyle/>
          <a:p>
            <a:pPr defTabSz="914225"/>
            <a:r>
              <a:rPr lang="en-US">
                <a:solidFill>
                  <a:prstClr val="black"/>
                </a:solidFill>
                <a:latin typeface="Calibri" panose="020F0502020204030204"/>
              </a:rPr>
              <a:t>1. SSIS on Prem (to SQL </a:t>
            </a:r>
            <a:r>
              <a:rPr lang="en-US" err="1">
                <a:solidFill>
                  <a:prstClr val="black"/>
                </a:solidFill>
                <a:latin typeface="Calibri" panose="020F0502020204030204"/>
              </a:rPr>
              <a:t>Svr</a:t>
            </a:r>
            <a:r>
              <a:rPr lang="en-US">
                <a:solidFill>
                  <a:prstClr val="black"/>
                </a:solidFill>
                <a:latin typeface="Calibri" panose="020F0502020204030204"/>
              </a:rPr>
              <a:t>)</a:t>
            </a:r>
          </a:p>
        </p:txBody>
      </p:sp>
      <p:sp>
        <p:nvSpPr>
          <p:cNvPr id="44" name="Arrow: Down 43"/>
          <p:cNvSpPr/>
          <p:nvPr/>
        </p:nvSpPr>
        <p:spPr>
          <a:xfrm>
            <a:off x="2091361" y="2534349"/>
            <a:ext cx="174637" cy="417118"/>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endParaRPr lang="en-US">
              <a:solidFill>
                <a:prstClr val="white"/>
              </a:solidFill>
              <a:latin typeface="Calibri" panose="020F0502020204030204"/>
            </a:endParaRPr>
          </a:p>
        </p:txBody>
      </p:sp>
      <p:sp>
        <p:nvSpPr>
          <p:cNvPr id="45" name="TextBox 44"/>
          <p:cNvSpPr txBox="1"/>
          <p:nvPr/>
        </p:nvSpPr>
        <p:spPr>
          <a:xfrm>
            <a:off x="1120587" y="3025725"/>
            <a:ext cx="3988664" cy="374793"/>
          </a:xfrm>
          <a:prstGeom prst="rect">
            <a:avLst/>
          </a:prstGeom>
          <a:noFill/>
        </p:spPr>
        <p:txBody>
          <a:bodyPr wrap="square" rtlCol="0">
            <a:spAutoFit/>
          </a:bodyPr>
          <a:lstStyle/>
          <a:p>
            <a:pPr defTabSz="914225"/>
            <a:r>
              <a:rPr lang="en-US">
                <a:solidFill>
                  <a:prstClr val="black"/>
                </a:solidFill>
                <a:latin typeface="Calibri" panose="020F0502020204030204"/>
              </a:rPr>
              <a:t>2. SSIS on IaaS (to SQL on IaaS | </a:t>
            </a:r>
            <a:r>
              <a:rPr lang="en-US" err="1">
                <a:solidFill>
                  <a:prstClr val="black"/>
                </a:solidFill>
                <a:latin typeface="Calibri" panose="020F0502020204030204"/>
              </a:rPr>
              <a:t>Az</a:t>
            </a:r>
            <a:r>
              <a:rPr lang="en-US">
                <a:solidFill>
                  <a:prstClr val="black"/>
                </a:solidFill>
                <a:latin typeface="Calibri" panose="020F0502020204030204"/>
              </a:rPr>
              <a:t> DB)</a:t>
            </a:r>
          </a:p>
        </p:txBody>
      </p:sp>
      <p:sp>
        <p:nvSpPr>
          <p:cNvPr id="47" name="Arrow: Down 46"/>
          <p:cNvSpPr/>
          <p:nvPr/>
        </p:nvSpPr>
        <p:spPr>
          <a:xfrm>
            <a:off x="2091360" y="3536942"/>
            <a:ext cx="190047" cy="697537"/>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endParaRPr lang="en-US">
              <a:solidFill>
                <a:prstClr val="white"/>
              </a:solidFill>
              <a:latin typeface="Calibri" panose="020F0502020204030204"/>
            </a:endParaRPr>
          </a:p>
        </p:txBody>
      </p:sp>
      <p:sp>
        <p:nvSpPr>
          <p:cNvPr id="50" name="TextBox 49"/>
          <p:cNvSpPr txBox="1"/>
          <p:nvPr/>
        </p:nvSpPr>
        <p:spPr>
          <a:xfrm>
            <a:off x="1120588" y="4376417"/>
            <a:ext cx="3482445" cy="374793"/>
          </a:xfrm>
          <a:prstGeom prst="rect">
            <a:avLst/>
          </a:prstGeom>
          <a:noFill/>
        </p:spPr>
        <p:txBody>
          <a:bodyPr wrap="square" rtlCol="0">
            <a:spAutoFit/>
          </a:bodyPr>
          <a:lstStyle/>
          <a:p>
            <a:pPr defTabSz="914225"/>
            <a:r>
              <a:rPr lang="en-US">
                <a:solidFill>
                  <a:prstClr val="black"/>
                </a:solidFill>
                <a:latin typeface="Calibri" panose="020F0502020204030204"/>
              </a:rPr>
              <a:t>3. </a:t>
            </a:r>
            <a:r>
              <a:rPr lang="en-US" b="1">
                <a:solidFill>
                  <a:prstClr val="black"/>
                </a:solidFill>
                <a:latin typeface="Calibri" panose="020F0502020204030204"/>
              </a:rPr>
              <a:t>SSIS Runtime in ADF</a:t>
            </a:r>
          </a:p>
        </p:txBody>
      </p:sp>
      <p:cxnSp>
        <p:nvCxnSpPr>
          <p:cNvPr id="58" name="Straight Arrow Connector 57"/>
          <p:cNvCxnSpPr>
            <a:cxnSpLocks/>
          </p:cNvCxnSpPr>
          <p:nvPr/>
        </p:nvCxnSpPr>
        <p:spPr>
          <a:xfrm>
            <a:off x="3318947" y="4745698"/>
            <a:ext cx="1705268" cy="500643"/>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64" name="Rectangle 63"/>
          <p:cNvSpPr/>
          <p:nvPr/>
        </p:nvSpPr>
        <p:spPr>
          <a:xfrm>
            <a:off x="4051591" y="5359126"/>
            <a:ext cx="4552304" cy="431739"/>
          </a:xfrm>
          <a:prstGeom prst="rect">
            <a:avLst/>
          </a:prstGeom>
          <a:solidFill>
            <a:schemeClr val="accent1">
              <a:lumMod val="10000"/>
              <a:lumOff val="90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4225"/>
            <a:r>
              <a:rPr lang="en-US">
                <a:solidFill>
                  <a:srgbClr val="353535"/>
                </a:solidFill>
                <a:latin typeface="Calibri" panose="020F0502020204030204"/>
              </a:rPr>
              <a:t>SSIS Package A</a:t>
            </a:r>
          </a:p>
        </p:txBody>
      </p:sp>
      <p:sp>
        <p:nvSpPr>
          <p:cNvPr id="65" name="Rectangle 64"/>
          <p:cNvSpPr/>
          <p:nvPr/>
        </p:nvSpPr>
        <p:spPr>
          <a:xfrm>
            <a:off x="4051591" y="5849964"/>
            <a:ext cx="4552304" cy="431739"/>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4225"/>
            <a:endParaRPr lang="en-US">
              <a:solidFill>
                <a:srgbClr val="353535"/>
              </a:solidFill>
              <a:latin typeface="Calibri" panose="020F0502020204030204"/>
            </a:endParaRPr>
          </a:p>
        </p:txBody>
      </p:sp>
      <p:sp>
        <p:nvSpPr>
          <p:cNvPr id="66" name="Rectangle 65"/>
          <p:cNvSpPr/>
          <p:nvPr/>
        </p:nvSpPr>
        <p:spPr>
          <a:xfrm>
            <a:off x="4051591" y="6340803"/>
            <a:ext cx="4552304" cy="431739"/>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4225"/>
            <a:endParaRPr lang="en-US">
              <a:solidFill>
                <a:srgbClr val="353535"/>
              </a:solidFill>
              <a:latin typeface="Calibri" panose="020F0502020204030204"/>
            </a:endParaRPr>
          </a:p>
        </p:txBody>
      </p:sp>
      <p:sp>
        <p:nvSpPr>
          <p:cNvPr id="67" name="TextBox 66"/>
          <p:cNvSpPr txBox="1"/>
          <p:nvPr/>
        </p:nvSpPr>
        <p:spPr>
          <a:xfrm>
            <a:off x="2762722" y="5390357"/>
            <a:ext cx="830408" cy="367477"/>
          </a:xfrm>
          <a:prstGeom prst="rect">
            <a:avLst/>
          </a:prstGeom>
          <a:noFill/>
        </p:spPr>
        <p:txBody>
          <a:bodyPr wrap="square" rtlCol="0">
            <a:spAutoFit/>
          </a:bodyPr>
          <a:lstStyle/>
          <a:p>
            <a:pPr defTabSz="914225"/>
            <a:r>
              <a:rPr lang="en-US">
                <a:solidFill>
                  <a:srgbClr val="353535"/>
                </a:solidFill>
                <a:latin typeface="Calibri" panose="020F0502020204030204"/>
              </a:rPr>
              <a:t>Trigger</a:t>
            </a:r>
          </a:p>
        </p:txBody>
      </p:sp>
      <p:cxnSp>
        <p:nvCxnSpPr>
          <p:cNvPr id="69" name="Straight Arrow Connector 68"/>
          <p:cNvCxnSpPr>
            <a:cxnSpLocks/>
          </p:cNvCxnSpPr>
          <p:nvPr/>
        </p:nvCxnSpPr>
        <p:spPr>
          <a:xfrm>
            <a:off x="3555035" y="5574995"/>
            <a:ext cx="458461" cy="0"/>
          </a:xfrm>
          <a:prstGeom prst="straightConnector1">
            <a:avLst/>
          </a:prstGeom>
          <a:ln>
            <a:solidFill>
              <a:schemeClr val="bg1">
                <a:lumMod val="65000"/>
              </a:schemeClr>
            </a:solidFill>
            <a:tailEnd type="triangle"/>
          </a:ln>
        </p:spPr>
        <p:style>
          <a:lnRef idx="2">
            <a:schemeClr val="dk1"/>
          </a:lnRef>
          <a:fillRef idx="1">
            <a:schemeClr val="lt1"/>
          </a:fillRef>
          <a:effectRef idx="0">
            <a:schemeClr val="dk1"/>
          </a:effectRef>
          <a:fontRef idx="minor">
            <a:schemeClr val="dk1"/>
          </a:fontRef>
        </p:style>
      </p:cxnSp>
      <p:sp>
        <p:nvSpPr>
          <p:cNvPr id="72" name="TextBox 71"/>
          <p:cNvSpPr txBox="1"/>
          <p:nvPr/>
        </p:nvSpPr>
        <p:spPr>
          <a:xfrm>
            <a:off x="2762722" y="5858844"/>
            <a:ext cx="830408" cy="367477"/>
          </a:xfrm>
          <a:prstGeom prst="rect">
            <a:avLst/>
          </a:prstGeom>
          <a:noFill/>
        </p:spPr>
        <p:txBody>
          <a:bodyPr wrap="square" rtlCol="0">
            <a:spAutoFit/>
          </a:bodyPr>
          <a:lstStyle/>
          <a:p>
            <a:pPr defTabSz="914225"/>
            <a:r>
              <a:rPr lang="en-US">
                <a:solidFill>
                  <a:srgbClr val="353535"/>
                </a:solidFill>
                <a:latin typeface="Calibri" panose="020F0502020204030204"/>
              </a:rPr>
              <a:t>Trigger</a:t>
            </a:r>
          </a:p>
        </p:txBody>
      </p:sp>
      <p:cxnSp>
        <p:nvCxnSpPr>
          <p:cNvPr id="73" name="Straight Arrow Connector 72"/>
          <p:cNvCxnSpPr>
            <a:cxnSpLocks/>
          </p:cNvCxnSpPr>
          <p:nvPr/>
        </p:nvCxnSpPr>
        <p:spPr>
          <a:xfrm>
            <a:off x="3555035" y="6043483"/>
            <a:ext cx="458461" cy="0"/>
          </a:xfrm>
          <a:prstGeom prst="straightConnector1">
            <a:avLst/>
          </a:prstGeom>
          <a:ln>
            <a:solidFill>
              <a:schemeClr val="bg1">
                <a:lumMod val="65000"/>
              </a:schemeClr>
            </a:solidFill>
            <a:tailEnd type="triangle"/>
          </a:ln>
        </p:spPr>
        <p:style>
          <a:lnRef idx="2">
            <a:schemeClr val="dk1"/>
          </a:lnRef>
          <a:fillRef idx="1">
            <a:schemeClr val="lt1"/>
          </a:fillRef>
          <a:effectRef idx="0">
            <a:schemeClr val="dk1"/>
          </a:effectRef>
          <a:fontRef idx="minor">
            <a:schemeClr val="dk1"/>
          </a:fontRef>
        </p:style>
      </p:cxnSp>
      <p:sp>
        <p:nvSpPr>
          <p:cNvPr id="76" name="TextBox 75"/>
          <p:cNvSpPr txBox="1"/>
          <p:nvPr/>
        </p:nvSpPr>
        <p:spPr>
          <a:xfrm>
            <a:off x="2762722" y="6353502"/>
            <a:ext cx="830408" cy="367477"/>
          </a:xfrm>
          <a:prstGeom prst="rect">
            <a:avLst/>
          </a:prstGeom>
          <a:noFill/>
        </p:spPr>
        <p:txBody>
          <a:bodyPr wrap="square" rtlCol="0">
            <a:spAutoFit/>
          </a:bodyPr>
          <a:lstStyle/>
          <a:p>
            <a:pPr defTabSz="914225"/>
            <a:r>
              <a:rPr lang="en-US">
                <a:solidFill>
                  <a:srgbClr val="353535"/>
                </a:solidFill>
                <a:latin typeface="Calibri" panose="020F0502020204030204"/>
              </a:rPr>
              <a:t>Trigger</a:t>
            </a:r>
          </a:p>
        </p:txBody>
      </p:sp>
      <p:cxnSp>
        <p:nvCxnSpPr>
          <p:cNvPr id="77" name="Straight Arrow Connector 76"/>
          <p:cNvCxnSpPr>
            <a:cxnSpLocks/>
          </p:cNvCxnSpPr>
          <p:nvPr/>
        </p:nvCxnSpPr>
        <p:spPr>
          <a:xfrm>
            <a:off x="3555035" y="6538141"/>
            <a:ext cx="458461" cy="0"/>
          </a:xfrm>
          <a:prstGeom prst="straightConnector1">
            <a:avLst/>
          </a:prstGeom>
          <a:ln>
            <a:solidFill>
              <a:schemeClr val="bg1">
                <a:lumMod val="65000"/>
              </a:schemeClr>
            </a:solidFill>
            <a:tailEnd type="triangle"/>
          </a:ln>
        </p:spPr>
        <p:style>
          <a:lnRef idx="2">
            <a:schemeClr val="dk1"/>
          </a:lnRef>
          <a:fillRef idx="1">
            <a:schemeClr val="lt1"/>
          </a:fillRef>
          <a:effectRef idx="0">
            <a:schemeClr val="dk1"/>
          </a:effectRef>
          <a:fontRef idx="minor">
            <a:schemeClr val="dk1"/>
          </a:fontRef>
        </p:style>
      </p:cxnSp>
      <p:sp>
        <p:nvSpPr>
          <p:cNvPr id="80" name="Rectangle 79"/>
          <p:cNvSpPr/>
          <p:nvPr/>
        </p:nvSpPr>
        <p:spPr>
          <a:xfrm>
            <a:off x="4254120" y="5917847"/>
            <a:ext cx="683135" cy="284880"/>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r>
              <a:rPr lang="en-US">
                <a:solidFill>
                  <a:srgbClr val="353535"/>
                </a:solidFill>
                <a:latin typeface="Calibri" panose="020F0502020204030204"/>
              </a:rPr>
              <a:t>Copy</a:t>
            </a:r>
          </a:p>
        </p:txBody>
      </p:sp>
      <p:sp>
        <p:nvSpPr>
          <p:cNvPr id="81" name="Rectangle 80"/>
          <p:cNvSpPr/>
          <p:nvPr/>
        </p:nvSpPr>
        <p:spPr>
          <a:xfrm>
            <a:off x="5109252" y="5917847"/>
            <a:ext cx="1209682" cy="284880"/>
          </a:xfrm>
          <a:prstGeom prst="rect">
            <a:avLst/>
          </a:prstGeom>
          <a:solidFill>
            <a:schemeClr val="accent1">
              <a:lumMod val="10000"/>
              <a:lumOff val="90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4225"/>
            <a:r>
              <a:rPr lang="en-US">
                <a:solidFill>
                  <a:srgbClr val="353535"/>
                </a:solidFill>
                <a:latin typeface="Calibri" panose="020F0502020204030204"/>
              </a:rPr>
              <a:t>SSIS </a:t>
            </a:r>
            <a:r>
              <a:rPr lang="en-US" err="1">
                <a:solidFill>
                  <a:srgbClr val="353535"/>
                </a:solidFill>
                <a:latin typeface="Calibri" panose="020F0502020204030204"/>
              </a:rPr>
              <a:t>Pkg</a:t>
            </a:r>
            <a:r>
              <a:rPr lang="en-US">
                <a:solidFill>
                  <a:srgbClr val="353535"/>
                </a:solidFill>
                <a:latin typeface="Calibri" panose="020F0502020204030204"/>
              </a:rPr>
              <a:t> A</a:t>
            </a:r>
          </a:p>
        </p:txBody>
      </p:sp>
      <p:sp>
        <p:nvSpPr>
          <p:cNvPr id="82" name="Rectangle 81"/>
          <p:cNvSpPr/>
          <p:nvPr/>
        </p:nvSpPr>
        <p:spPr>
          <a:xfrm>
            <a:off x="6461430" y="5917847"/>
            <a:ext cx="1209682" cy="284880"/>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r>
              <a:rPr lang="en-US">
                <a:solidFill>
                  <a:srgbClr val="353535"/>
                </a:solidFill>
                <a:latin typeface="Calibri" panose="020F0502020204030204"/>
              </a:rPr>
              <a:t>AML</a:t>
            </a:r>
          </a:p>
        </p:txBody>
      </p:sp>
      <p:sp>
        <p:nvSpPr>
          <p:cNvPr id="83" name="Rectangle 82"/>
          <p:cNvSpPr/>
          <p:nvPr/>
        </p:nvSpPr>
        <p:spPr>
          <a:xfrm>
            <a:off x="4254120" y="6423045"/>
            <a:ext cx="683135" cy="284880"/>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r>
              <a:rPr lang="en-US">
                <a:solidFill>
                  <a:srgbClr val="353535"/>
                </a:solidFill>
                <a:latin typeface="Calibri" panose="020F0502020204030204"/>
              </a:rPr>
              <a:t>Copy</a:t>
            </a:r>
          </a:p>
        </p:txBody>
      </p:sp>
      <p:sp>
        <p:nvSpPr>
          <p:cNvPr id="84" name="Rectangle 83"/>
          <p:cNvSpPr/>
          <p:nvPr/>
        </p:nvSpPr>
        <p:spPr>
          <a:xfrm>
            <a:off x="5109252" y="6423045"/>
            <a:ext cx="1209682" cy="284880"/>
          </a:xfrm>
          <a:prstGeom prst="rect">
            <a:avLst/>
          </a:prstGeom>
          <a:solidFill>
            <a:schemeClr val="accent1">
              <a:lumMod val="10000"/>
              <a:lumOff val="90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4225"/>
            <a:r>
              <a:rPr lang="en-US">
                <a:solidFill>
                  <a:srgbClr val="353535"/>
                </a:solidFill>
                <a:latin typeface="Calibri" panose="020F0502020204030204"/>
              </a:rPr>
              <a:t>Spark</a:t>
            </a:r>
          </a:p>
        </p:txBody>
      </p:sp>
      <p:sp>
        <p:nvSpPr>
          <p:cNvPr id="85" name="Rectangle 84"/>
          <p:cNvSpPr/>
          <p:nvPr/>
        </p:nvSpPr>
        <p:spPr>
          <a:xfrm>
            <a:off x="6461430" y="6423045"/>
            <a:ext cx="1209682" cy="284880"/>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r>
              <a:rPr lang="en-US">
                <a:solidFill>
                  <a:srgbClr val="353535"/>
                </a:solidFill>
                <a:latin typeface="Calibri" panose="020F0502020204030204"/>
              </a:rPr>
              <a:t>AML</a:t>
            </a:r>
          </a:p>
        </p:txBody>
      </p:sp>
      <p:cxnSp>
        <p:nvCxnSpPr>
          <p:cNvPr id="86" name="Straight Arrow Connector 85"/>
          <p:cNvCxnSpPr>
            <a:cxnSpLocks/>
            <a:stCxn id="83" idx="3"/>
            <a:endCxn id="84" idx="1"/>
          </p:cNvCxnSpPr>
          <p:nvPr/>
        </p:nvCxnSpPr>
        <p:spPr>
          <a:xfrm>
            <a:off x="4937256" y="6565485"/>
            <a:ext cx="171996" cy="0"/>
          </a:xfrm>
          <a:prstGeom prst="straightConnector1">
            <a:avLst/>
          </a:prstGeom>
          <a:ln>
            <a:solidFill>
              <a:schemeClr val="bg1">
                <a:lumMod val="65000"/>
              </a:schemeClr>
            </a:solidFill>
            <a:tailEnd type="triangle"/>
          </a:ln>
        </p:spPr>
        <p:style>
          <a:lnRef idx="2">
            <a:schemeClr val="dk1"/>
          </a:lnRef>
          <a:fillRef idx="1">
            <a:schemeClr val="lt1"/>
          </a:fillRef>
          <a:effectRef idx="0">
            <a:schemeClr val="dk1"/>
          </a:effectRef>
          <a:fontRef idx="minor">
            <a:schemeClr val="dk1"/>
          </a:fontRef>
        </p:style>
      </p:cxnSp>
      <p:cxnSp>
        <p:nvCxnSpPr>
          <p:cNvPr id="89" name="Straight Arrow Connector 88"/>
          <p:cNvCxnSpPr>
            <a:cxnSpLocks/>
          </p:cNvCxnSpPr>
          <p:nvPr/>
        </p:nvCxnSpPr>
        <p:spPr>
          <a:xfrm>
            <a:off x="4951167" y="6043514"/>
            <a:ext cx="171996" cy="0"/>
          </a:xfrm>
          <a:prstGeom prst="straightConnector1">
            <a:avLst/>
          </a:prstGeom>
          <a:ln>
            <a:solidFill>
              <a:schemeClr val="bg1">
                <a:lumMod val="65000"/>
              </a:schemeClr>
            </a:solidFill>
            <a:tailEnd type="triangle"/>
          </a:ln>
        </p:spPr>
        <p:style>
          <a:lnRef idx="2">
            <a:schemeClr val="dk1"/>
          </a:lnRef>
          <a:fillRef idx="1">
            <a:schemeClr val="lt1"/>
          </a:fillRef>
          <a:effectRef idx="0">
            <a:schemeClr val="dk1"/>
          </a:effectRef>
          <a:fontRef idx="minor">
            <a:schemeClr val="dk1"/>
          </a:fontRef>
        </p:style>
      </p:cxnSp>
      <p:cxnSp>
        <p:nvCxnSpPr>
          <p:cNvPr id="92" name="Straight Arrow Connector 91"/>
          <p:cNvCxnSpPr>
            <a:cxnSpLocks/>
          </p:cNvCxnSpPr>
          <p:nvPr/>
        </p:nvCxnSpPr>
        <p:spPr>
          <a:xfrm>
            <a:off x="6318934" y="6060287"/>
            <a:ext cx="171996" cy="0"/>
          </a:xfrm>
          <a:prstGeom prst="straightConnector1">
            <a:avLst/>
          </a:prstGeom>
          <a:ln>
            <a:solidFill>
              <a:schemeClr val="bg1">
                <a:lumMod val="65000"/>
              </a:schemeClr>
            </a:solidFill>
            <a:tailEnd type="triangle"/>
          </a:ln>
        </p:spPr>
        <p:style>
          <a:lnRef idx="2">
            <a:schemeClr val="dk1"/>
          </a:lnRef>
          <a:fillRef idx="1">
            <a:schemeClr val="lt1"/>
          </a:fillRef>
          <a:effectRef idx="0">
            <a:schemeClr val="dk1"/>
          </a:effectRef>
          <a:fontRef idx="minor">
            <a:schemeClr val="dk1"/>
          </a:fontRef>
        </p:style>
      </p:cxnSp>
      <p:cxnSp>
        <p:nvCxnSpPr>
          <p:cNvPr id="96" name="Straight Arrow Connector 95"/>
          <p:cNvCxnSpPr>
            <a:cxnSpLocks/>
          </p:cNvCxnSpPr>
          <p:nvPr/>
        </p:nvCxnSpPr>
        <p:spPr>
          <a:xfrm>
            <a:off x="6318934" y="6565485"/>
            <a:ext cx="171996" cy="0"/>
          </a:xfrm>
          <a:prstGeom prst="straightConnector1">
            <a:avLst/>
          </a:prstGeom>
          <a:ln>
            <a:solidFill>
              <a:schemeClr val="bg1">
                <a:lumMod val="65000"/>
              </a:schemeClr>
            </a:solidFill>
            <a:tailEnd type="triangle"/>
          </a:ln>
        </p:spPr>
        <p:style>
          <a:lnRef idx="2">
            <a:schemeClr val="dk1"/>
          </a:lnRef>
          <a:fillRef idx="1">
            <a:schemeClr val="lt1"/>
          </a:fillRef>
          <a:effectRef idx="0">
            <a:schemeClr val="dk1"/>
          </a:effectRef>
          <a:fontRef idx="minor">
            <a:schemeClr val="dk1"/>
          </a:fontRef>
        </p:style>
      </p:cxnSp>
      <p:cxnSp>
        <p:nvCxnSpPr>
          <p:cNvPr id="97" name="Straight Arrow Connector 96"/>
          <p:cNvCxnSpPr>
            <a:cxnSpLocks/>
          </p:cNvCxnSpPr>
          <p:nvPr/>
        </p:nvCxnSpPr>
        <p:spPr>
          <a:xfrm>
            <a:off x="7667725" y="6069396"/>
            <a:ext cx="171996" cy="0"/>
          </a:xfrm>
          <a:prstGeom prst="straightConnector1">
            <a:avLst/>
          </a:prstGeom>
          <a:ln>
            <a:solidFill>
              <a:schemeClr val="bg1">
                <a:lumMod val="65000"/>
              </a:schemeClr>
            </a:solidFill>
            <a:tailEnd type="triangle"/>
          </a:ln>
        </p:spPr>
        <p:style>
          <a:lnRef idx="2">
            <a:schemeClr val="dk1"/>
          </a:lnRef>
          <a:fillRef idx="1">
            <a:schemeClr val="lt1"/>
          </a:fillRef>
          <a:effectRef idx="0">
            <a:schemeClr val="dk1"/>
          </a:effectRef>
          <a:fontRef idx="minor">
            <a:schemeClr val="dk1"/>
          </a:fontRef>
        </p:style>
      </p:cxnSp>
      <p:cxnSp>
        <p:nvCxnSpPr>
          <p:cNvPr id="98" name="Straight Arrow Connector 97"/>
          <p:cNvCxnSpPr>
            <a:cxnSpLocks/>
          </p:cNvCxnSpPr>
          <p:nvPr/>
        </p:nvCxnSpPr>
        <p:spPr>
          <a:xfrm>
            <a:off x="7667725" y="6565485"/>
            <a:ext cx="171996" cy="0"/>
          </a:xfrm>
          <a:prstGeom prst="straightConnector1">
            <a:avLst/>
          </a:prstGeom>
          <a:ln>
            <a:solidFill>
              <a:schemeClr val="bg1">
                <a:lumMod val="65000"/>
              </a:schemeClr>
            </a:solidFill>
            <a:tailEnd type="triangle"/>
          </a:ln>
        </p:spPr>
        <p:style>
          <a:lnRef idx="2">
            <a:schemeClr val="dk1"/>
          </a:lnRef>
          <a:fillRef idx="1">
            <a:schemeClr val="lt1"/>
          </a:fillRef>
          <a:effectRef idx="0">
            <a:schemeClr val="dk1"/>
          </a:effectRef>
          <a:fontRef idx="minor">
            <a:schemeClr val="dk1"/>
          </a:fontRef>
        </p:style>
      </p:cxnSp>
      <p:sp>
        <p:nvSpPr>
          <p:cNvPr id="99" name="Rectangle 98"/>
          <p:cNvSpPr/>
          <p:nvPr/>
        </p:nvSpPr>
        <p:spPr>
          <a:xfrm>
            <a:off x="7859557" y="5903651"/>
            <a:ext cx="630054" cy="324472"/>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r>
              <a:rPr lang="en-US">
                <a:solidFill>
                  <a:srgbClr val="353535"/>
                </a:solidFill>
                <a:latin typeface="Calibri" panose="020F0502020204030204"/>
              </a:rPr>
              <a:t>…</a:t>
            </a:r>
          </a:p>
        </p:txBody>
      </p:sp>
      <p:sp>
        <p:nvSpPr>
          <p:cNvPr id="100" name="Rectangle 99"/>
          <p:cNvSpPr/>
          <p:nvPr/>
        </p:nvSpPr>
        <p:spPr>
          <a:xfrm>
            <a:off x="7859557" y="6394437"/>
            <a:ext cx="630054" cy="324472"/>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r>
              <a:rPr lang="en-US">
                <a:solidFill>
                  <a:srgbClr val="353535"/>
                </a:solidFill>
                <a:latin typeface="Calibri" panose="020F0502020204030204"/>
              </a:rPr>
              <a:t>…</a:t>
            </a:r>
          </a:p>
        </p:txBody>
      </p:sp>
      <p:pic>
        <p:nvPicPr>
          <p:cNvPr id="170" name="Picture 16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02963" y="507988"/>
            <a:ext cx="3606288" cy="6073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1" name="TextBox 170"/>
          <p:cNvSpPr txBox="1"/>
          <p:nvPr/>
        </p:nvSpPr>
        <p:spPr>
          <a:xfrm>
            <a:off x="8752058" y="5390356"/>
            <a:ext cx="2062772" cy="374793"/>
          </a:xfrm>
          <a:prstGeom prst="rect">
            <a:avLst/>
          </a:prstGeom>
          <a:noFill/>
        </p:spPr>
        <p:txBody>
          <a:bodyPr wrap="none" rtlCol="0">
            <a:spAutoFit/>
          </a:bodyPr>
          <a:lstStyle/>
          <a:p>
            <a:pPr defTabSz="914225"/>
            <a:r>
              <a:rPr lang="en-US">
                <a:solidFill>
                  <a:prstClr val="black"/>
                </a:solidFill>
                <a:latin typeface="Calibri" panose="020F0502020204030204"/>
              </a:rPr>
              <a:t>SSIS Package “As-is”</a:t>
            </a:r>
          </a:p>
        </p:txBody>
      </p:sp>
      <p:sp>
        <p:nvSpPr>
          <p:cNvPr id="172" name="TextBox 171"/>
          <p:cNvSpPr txBox="1"/>
          <p:nvPr/>
        </p:nvSpPr>
        <p:spPr>
          <a:xfrm>
            <a:off x="8752058" y="5884756"/>
            <a:ext cx="2209778" cy="374793"/>
          </a:xfrm>
          <a:prstGeom prst="rect">
            <a:avLst/>
          </a:prstGeom>
          <a:noFill/>
        </p:spPr>
        <p:txBody>
          <a:bodyPr wrap="none" rtlCol="0">
            <a:spAutoFit/>
          </a:bodyPr>
          <a:lstStyle/>
          <a:p>
            <a:pPr defTabSz="914225"/>
            <a:r>
              <a:rPr lang="en-US">
                <a:solidFill>
                  <a:prstClr val="black"/>
                </a:solidFill>
                <a:latin typeface="Calibri" panose="020F0502020204030204"/>
              </a:rPr>
              <a:t>SSIS Package “Reuse”</a:t>
            </a:r>
          </a:p>
        </p:txBody>
      </p:sp>
      <p:sp>
        <p:nvSpPr>
          <p:cNvPr id="173" name="TextBox 172"/>
          <p:cNvSpPr txBox="1"/>
          <p:nvPr/>
        </p:nvSpPr>
        <p:spPr>
          <a:xfrm>
            <a:off x="8751163" y="6376742"/>
            <a:ext cx="2053060" cy="367477"/>
          </a:xfrm>
          <a:prstGeom prst="rect">
            <a:avLst/>
          </a:prstGeom>
          <a:noFill/>
        </p:spPr>
        <p:txBody>
          <a:bodyPr wrap="none" rtlCol="0">
            <a:spAutoFit/>
          </a:bodyPr>
          <a:lstStyle/>
          <a:p>
            <a:pPr defTabSz="914225"/>
            <a:r>
              <a:rPr lang="en-US">
                <a:solidFill>
                  <a:prstClr val="black"/>
                </a:solidFill>
                <a:latin typeface="Calibri" panose="020F0502020204030204"/>
              </a:rPr>
              <a:t>Transform “@Scale”</a:t>
            </a:r>
          </a:p>
        </p:txBody>
      </p:sp>
      <p:sp>
        <p:nvSpPr>
          <p:cNvPr id="39" name="TextBox 38">
            <a:extLst>
              <a:ext uri="{FF2B5EF4-FFF2-40B4-BE49-F238E27FC236}">
                <a16:creationId xmlns:a16="http://schemas.microsoft.com/office/drawing/2014/main" id="{D057B0E6-C9A6-43CC-B27F-7430DB8DA606}"/>
              </a:ext>
            </a:extLst>
          </p:cNvPr>
          <p:cNvSpPr txBox="1"/>
          <p:nvPr/>
        </p:nvSpPr>
        <p:spPr>
          <a:xfrm>
            <a:off x="6614582" y="1320773"/>
            <a:ext cx="3260245" cy="367477"/>
          </a:xfrm>
          <a:prstGeom prst="rect">
            <a:avLst/>
          </a:prstGeom>
          <a:noFill/>
        </p:spPr>
        <p:txBody>
          <a:bodyPr wrap="square" rtlCol="0">
            <a:spAutoFit/>
          </a:bodyPr>
          <a:lstStyle/>
          <a:p>
            <a:pPr defTabSz="914225"/>
            <a:r>
              <a:rPr lang="en-US" b="1" u="sng">
                <a:solidFill>
                  <a:prstClr val="black"/>
                </a:solidFill>
                <a:latin typeface="Calibri" panose="020F0502020204030204"/>
              </a:rPr>
              <a:t>Modern DW &amp; Data Driven SaaS</a:t>
            </a:r>
          </a:p>
        </p:txBody>
      </p:sp>
      <p:grpSp>
        <p:nvGrpSpPr>
          <p:cNvPr id="6" name="Group 5">
            <a:extLst>
              <a:ext uri="{FF2B5EF4-FFF2-40B4-BE49-F238E27FC236}">
                <a16:creationId xmlns:a16="http://schemas.microsoft.com/office/drawing/2014/main" id="{DF106549-2DA9-4A5F-90CF-36FD09096CC5}"/>
              </a:ext>
            </a:extLst>
          </p:cNvPr>
          <p:cNvGrpSpPr/>
          <p:nvPr/>
        </p:nvGrpSpPr>
        <p:grpSpPr>
          <a:xfrm>
            <a:off x="5671396" y="142109"/>
            <a:ext cx="58781" cy="4524612"/>
            <a:chOff x="5785119" y="717790"/>
            <a:chExt cx="50648" cy="3636105"/>
          </a:xfrm>
        </p:grpSpPr>
        <p:cxnSp>
          <p:nvCxnSpPr>
            <p:cNvPr id="40" name="Straight Connector 39">
              <a:extLst>
                <a:ext uri="{FF2B5EF4-FFF2-40B4-BE49-F238E27FC236}">
                  <a16:creationId xmlns:a16="http://schemas.microsoft.com/office/drawing/2014/main" id="{AD95EEFE-248C-468B-9497-86119631D7B8}"/>
                </a:ext>
              </a:extLst>
            </p:cNvPr>
            <p:cNvCxnSpPr>
              <a:cxnSpLocks/>
            </p:cNvCxnSpPr>
            <p:nvPr/>
          </p:nvCxnSpPr>
          <p:spPr>
            <a:xfrm>
              <a:off x="5785119" y="717790"/>
              <a:ext cx="5239" cy="3636105"/>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285F7B0B-D60E-4289-835D-B164B2DDC97B}"/>
                </a:ext>
              </a:extLst>
            </p:cNvPr>
            <p:cNvCxnSpPr>
              <a:cxnSpLocks/>
            </p:cNvCxnSpPr>
            <p:nvPr/>
          </p:nvCxnSpPr>
          <p:spPr>
            <a:xfrm>
              <a:off x="5830528" y="717790"/>
              <a:ext cx="5239" cy="3636105"/>
            </a:xfrm>
            <a:prstGeom prst="line">
              <a:avLst/>
            </a:prstGeom>
          </p:spPr>
          <p:style>
            <a:lnRef idx="1">
              <a:schemeClr val="dk1"/>
            </a:lnRef>
            <a:fillRef idx="0">
              <a:schemeClr val="dk1"/>
            </a:fillRef>
            <a:effectRef idx="0">
              <a:schemeClr val="dk1"/>
            </a:effectRef>
            <a:fontRef idx="minor">
              <a:schemeClr val="tx1"/>
            </a:fontRef>
          </p:style>
        </p:cxnSp>
      </p:grpSp>
      <p:sp>
        <p:nvSpPr>
          <p:cNvPr id="42" name="Arrow: Down 41">
            <a:extLst>
              <a:ext uri="{FF2B5EF4-FFF2-40B4-BE49-F238E27FC236}">
                <a16:creationId xmlns:a16="http://schemas.microsoft.com/office/drawing/2014/main" id="{A386B017-0160-4FED-8B61-086D0CDD690E}"/>
              </a:ext>
            </a:extLst>
          </p:cNvPr>
          <p:cNvSpPr/>
          <p:nvPr/>
        </p:nvSpPr>
        <p:spPr>
          <a:xfrm>
            <a:off x="6892135" y="1797265"/>
            <a:ext cx="174636" cy="287635"/>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endParaRPr lang="en-US">
              <a:solidFill>
                <a:prstClr val="white"/>
              </a:solidFill>
              <a:latin typeface="Calibri" panose="020F0502020204030204"/>
            </a:endParaRPr>
          </a:p>
        </p:txBody>
      </p:sp>
      <p:sp>
        <p:nvSpPr>
          <p:cNvPr id="43" name="Arrow: Down 42">
            <a:extLst>
              <a:ext uri="{FF2B5EF4-FFF2-40B4-BE49-F238E27FC236}">
                <a16:creationId xmlns:a16="http://schemas.microsoft.com/office/drawing/2014/main" id="{B7C7EEB6-00BD-4D07-BE85-569C59CE51E3}"/>
              </a:ext>
            </a:extLst>
          </p:cNvPr>
          <p:cNvSpPr/>
          <p:nvPr/>
        </p:nvSpPr>
        <p:spPr>
          <a:xfrm>
            <a:off x="6892134" y="2619181"/>
            <a:ext cx="183196" cy="1757237"/>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endParaRPr lang="en-US">
              <a:solidFill>
                <a:prstClr val="white"/>
              </a:solidFill>
              <a:latin typeface="Calibri" panose="020F0502020204030204"/>
            </a:endParaRPr>
          </a:p>
        </p:txBody>
      </p:sp>
      <p:sp>
        <p:nvSpPr>
          <p:cNvPr id="48" name="TextBox 47">
            <a:extLst>
              <a:ext uri="{FF2B5EF4-FFF2-40B4-BE49-F238E27FC236}">
                <a16:creationId xmlns:a16="http://schemas.microsoft.com/office/drawing/2014/main" id="{760E340C-EE7D-471E-8918-44702853162A}"/>
              </a:ext>
            </a:extLst>
          </p:cNvPr>
          <p:cNvSpPr txBox="1"/>
          <p:nvPr/>
        </p:nvSpPr>
        <p:spPr>
          <a:xfrm>
            <a:off x="6236395" y="4376417"/>
            <a:ext cx="4191963" cy="374793"/>
          </a:xfrm>
          <a:prstGeom prst="rect">
            <a:avLst/>
          </a:prstGeom>
          <a:noFill/>
        </p:spPr>
        <p:txBody>
          <a:bodyPr wrap="square" rtlCol="0">
            <a:spAutoFit/>
          </a:bodyPr>
          <a:lstStyle/>
          <a:p>
            <a:pPr defTabSz="914225"/>
            <a:r>
              <a:rPr lang="en-US">
                <a:solidFill>
                  <a:prstClr val="black"/>
                </a:solidFill>
                <a:latin typeface="Calibri" panose="020F0502020204030204"/>
              </a:rPr>
              <a:t>2. </a:t>
            </a:r>
            <a:r>
              <a:rPr lang="en-US" b="1">
                <a:solidFill>
                  <a:prstClr val="black"/>
                </a:solidFill>
                <a:latin typeface="Calibri" panose="020F0502020204030204"/>
              </a:rPr>
              <a:t>ADF v2 (PaaS: Control Flow, Data Flow)</a:t>
            </a:r>
          </a:p>
        </p:txBody>
      </p:sp>
      <p:cxnSp>
        <p:nvCxnSpPr>
          <p:cNvPr id="52" name="Straight Arrow Connector 51">
            <a:extLst>
              <a:ext uri="{FF2B5EF4-FFF2-40B4-BE49-F238E27FC236}">
                <a16:creationId xmlns:a16="http://schemas.microsoft.com/office/drawing/2014/main" id="{A2C08710-7463-43A2-A122-7683A09CDE0C}"/>
              </a:ext>
            </a:extLst>
          </p:cNvPr>
          <p:cNvCxnSpPr>
            <a:cxnSpLocks/>
          </p:cNvCxnSpPr>
          <p:nvPr/>
        </p:nvCxnSpPr>
        <p:spPr>
          <a:xfrm flipH="1">
            <a:off x="5202582" y="4745698"/>
            <a:ext cx="1561145" cy="500643"/>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pic>
        <p:nvPicPr>
          <p:cNvPr id="53" name="Picture 52">
            <a:extLst>
              <a:ext uri="{FF2B5EF4-FFF2-40B4-BE49-F238E27FC236}">
                <a16:creationId xmlns:a16="http://schemas.microsoft.com/office/drawing/2014/main" id="{081CDAF8-C7BC-4AD6-BC64-29018589271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36396" y="366882"/>
            <a:ext cx="4090621" cy="9228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4" name="TextBox 53">
            <a:extLst>
              <a:ext uri="{FF2B5EF4-FFF2-40B4-BE49-F238E27FC236}">
                <a16:creationId xmlns:a16="http://schemas.microsoft.com/office/drawing/2014/main" id="{4ED948CE-727F-41E2-A6B4-32175B6285AC}"/>
              </a:ext>
            </a:extLst>
          </p:cNvPr>
          <p:cNvSpPr txBox="1"/>
          <p:nvPr/>
        </p:nvSpPr>
        <p:spPr>
          <a:xfrm>
            <a:off x="6236396" y="2118842"/>
            <a:ext cx="4792213" cy="563151"/>
          </a:xfrm>
          <a:prstGeom prst="rect">
            <a:avLst/>
          </a:prstGeom>
          <a:noFill/>
        </p:spPr>
        <p:txBody>
          <a:bodyPr wrap="square" rtlCol="0">
            <a:spAutoFit/>
          </a:bodyPr>
          <a:lstStyle/>
          <a:p>
            <a:pPr defTabSz="914225"/>
            <a:r>
              <a:rPr lang="en-US">
                <a:solidFill>
                  <a:prstClr val="black"/>
                </a:solidFill>
                <a:latin typeface="Calibri" panose="020F0502020204030204"/>
              </a:rPr>
              <a:t>1. ADF V1 (Time-series, Tumbling Window) </a:t>
            </a:r>
          </a:p>
          <a:p>
            <a:pPr defTabSz="914225"/>
            <a:r>
              <a:rPr lang="en-US" sz="1200">
                <a:solidFill>
                  <a:prstClr val="black"/>
                </a:solidFill>
                <a:latin typeface="Calibri" panose="020F0502020204030204"/>
              </a:rPr>
              <a:t>(scenarios: log processing, etc.) </a:t>
            </a:r>
          </a:p>
        </p:txBody>
      </p:sp>
      <p:sp>
        <p:nvSpPr>
          <p:cNvPr id="55" name="TextBox 54">
            <a:extLst>
              <a:ext uri="{FF2B5EF4-FFF2-40B4-BE49-F238E27FC236}">
                <a16:creationId xmlns:a16="http://schemas.microsoft.com/office/drawing/2014/main" id="{0A35D34B-B2BA-49B3-92A4-69680970F945}"/>
              </a:ext>
            </a:extLst>
          </p:cNvPr>
          <p:cNvSpPr txBox="1"/>
          <p:nvPr/>
        </p:nvSpPr>
        <p:spPr>
          <a:xfrm>
            <a:off x="2202369" y="2598392"/>
            <a:ext cx="2511676" cy="271554"/>
          </a:xfrm>
          <a:prstGeom prst="rect">
            <a:avLst/>
          </a:prstGeom>
          <a:noFill/>
        </p:spPr>
        <p:txBody>
          <a:bodyPr wrap="square" rtlCol="0">
            <a:spAutoFit/>
          </a:bodyPr>
          <a:lstStyle/>
          <a:p>
            <a:pPr marL="168072" indent="-168072" defTabSz="914225">
              <a:buFont typeface="Arial" panose="020B0604020202020204" pitchFamily="34" charset="0"/>
              <a:buChar char="•"/>
            </a:pPr>
            <a:r>
              <a:rPr lang="en-US" sz="1176" i="1">
                <a:solidFill>
                  <a:prstClr val="black"/>
                </a:solidFill>
                <a:latin typeface="Calibri" panose="020F0502020204030204"/>
              </a:rPr>
              <a:t>Lift &amp; Shift w/ compatibility</a:t>
            </a:r>
          </a:p>
        </p:txBody>
      </p:sp>
      <p:sp>
        <p:nvSpPr>
          <p:cNvPr id="56" name="TextBox 55">
            <a:extLst>
              <a:ext uri="{FF2B5EF4-FFF2-40B4-BE49-F238E27FC236}">
                <a16:creationId xmlns:a16="http://schemas.microsoft.com/office/drawing/2014/main" id="{AEDB67F0-0F5B-4DD5-B3A4-EC7C987C8436}"/>
              </a:ext>
            </a:extLst>
          </p:cNvPr>
          <p:cNvSpPr txBox="1"/>
          <p:nvPr/>
        </p:nvSpPr>
        <p:spPr>
          <a:xfrm>
            <a:off x="2211493" y="3590736"/>
            <a:ext cx="3070681" cy="635174"/>
          </a:xfrm>
          <a:prstGeom prst="rect">
            <a:avLst/>
          </a:prstGeom>
          <a:noFill/>
        </p:spPr>
        <p:txBody>
          <a:bodyPr wrap="square" rtlCol="0">
            <a:spAutoFit/>
          </a:bodyPr>
          <a:lstStyle/>
          <a:p>
            <a:pPr marL="168072" indent="-168072" defTabSz="914225">
              <a:buFont typeface="Arial" panose="020B0604020202020204" pitchFamily="34" charset="0"/>
              <a:buChar char="•"/>
            </a:pPr>
            <a:r>
              <a:rPr lang="en-US" sz="1176" i="1">
                <a:solidFill>
                  <a:prstClr val="black"/>
                </a:solidFill>
                <a:latin typeface="Calibri" panose="020F0502020204030204"/>
              </a:rPr>
              <a:t>Want PaaS benefits (scale, no VM </a:t>
            </a:r>
            <a:r>
              <a:rPr lang="en-US" sz="1176" i="1" err="1">
                <a:solidFill>
                  <a:prstClr val="black"/>
                </a:solidFill>
                <a:latin typeface="Calibri" panose="020F0502020204030204"/>
              </a:rPr>
              <a:t>mgmt</a:t>
            </a:r>
            <a:r>
              <a:rPr lang="en-US" sz="1176" i="1">
                <a:solidFill>
                  <a:prstClr val="black"/>
                </a:solidFill>
                <a:latin typeface="Calibri" panose="020F0502020204030204"/>
              </a:rPr>
              <a:t>, </a:t>
            </a:r>
            <a:r>
              <a:rPr lang="en-US" sz="1176" i="1" err="1">
                <a:solidFill>
                  <a:prstClr val="black"/>
                </a:solidFill>
                <a:latin typeface="Calibri" panose="020F0502020204030204"/>
              </a:rPr>
              <a:t>etc</a:t>
            </a:r>
            <a:r>
              <a:rPr lang="en-US" sz="1176" i="1">
                <a:solidFill>
                  <a:prstClr val="black"/>
                </a:solidFill>
                <a:latin typeface="Calibri" panose="020F0502020204030204"/>
              </a:rPr>
              <a:t>)</a:t>
            </a:r>
          </a:p>
          <a:p>
            <a:pPr marL="168072" indent="-168072" defTabSz="914225">
              <a:buFont typeface="Arial" panose="020B0604020202020204" pitchFamily="34" charset="0"/>
              <a:buChar char="•"/>
            </a:pPr>
            <a:r>
              <a:rPr lang="en-US" sz="1176" i="1">
                <a:solidFill>
                  <a:prstClr val="black"/>
                </a:solidFill>
                <a:latin typeface="Calibri" panose="020F0502020204030204"/>
              </a:rPr>
              <a:t>Mix reuse &amp; modernization</a:t>
            </a:r>
          </a:p>
        </p:txBody>
      </p:sp>
      <p:sp>
        <p:nvSpPr>
          <p:cNvPr id="57" name="TextBox 56">
            <a:extLst>
              <a:ext uri="{FF2B5EF4-FFF2-40B4-BE49-F238E27FC236}">
                <a16:creationId xmlns:a16="http://schemas.microsoft.com/office/drawing/2014/main" id="{59BCF345-1A39-4432-BC9B-D32D9EA1D4D4}"/>
              </a:ext>
            </a:extLst>
          </p:cNvPr>
          <p:cNvSpPr txBox="1"/>
          <p:nvPr/>
        </p:nvSpPr>
        <p:spPr>
          <a:xfrm>
            <a:off x="7016639" y="3336932"/>
            <a:ext cx="3895065" cy="633625"/>
          </a:xfrm>
          <a:prstGeom prst="rect">
            <a:avLst/>
          </a:prstGeom>
          <a:noFill/>
        </p:spPr>
        <p:txBody>
          <a:bodyPr wrap="square" rtlCol="0">
            <a:spAutoFit/>
          </a:bodyPr>
          <a:lstStyle/>
          <a:p>
            <a:pPr defTabSz="914225"/>
            <a:r>
              <a:rPr lang="en-US" sz="1176" i="1">
                <a:solidFill>
                  <a:prstClr val="black"/>
                </a:solidFill>
                <a:latin typeface="Calibri" panose="020F0502020204030204"/>
              </a:rPr>
              <a:t>Migrate v1 to v2:</a:t>
            </a:r>
          </a:p>
          <a:p>
            <a:pPr marL="168072" indent="-168072" defTabSz="914225">
              <a:buFont typeface="Arial" panose="020B0604020202020204" pitchFamily="34" charset="0"/>
              <a:buChar char="•"/>
            </a:pPr>
            <a:r>
              <a:rPr lang="en-US" sz="1176" i="1">
                <a:solidFill>
                  <a:prstClr val="black"/>
                </a:solidFill>
                <a:latin typeface="Calibri" panose="020F0502020204030204"/>
              </a:rPr>
              <a:t>Much more flexible model</a:t>
            </a:r>
          </a:p>
          <a:p>
            <a:pPr marL="168072" indent="-168072" defTabSz="914225">
              <a:buFont typeface="Arial" panose="020B0604020202020204" pitchFamily="34" charset="0"/>
              <a:buChar char="•"/>
            </a:pPr>
            <a:r>
              <a:rPr lang="en-US" sz="1176" i="1">
                <a:solidFill>
                  <a:prstClr val="black"/>
                </a:solidFill>
                <a:latin typeface="Calibri" panose="020F0502020204030204"/>
              </a:rPr>
              <a:t>Similar or cheaper in many scenarios</a:t>
            </a:r>
          </a:p>
        </p:txBody>
      </p:sp>
    </p:spTree>
    <p:extLst>
      <p:ext uri="{BB962C8B-B14F-4D97-AF65-F5344CB8AC3E}">
        <p14:creationId xmlns:p14="http://schemas.microsoft.com/office/powerpoint/2010/main" val="2719453584"/>
      </p:ext>
    </p:extLst>
  </p:cSld>
  <p:clrMapOvr>
    <a:masterClrMapping/>
  </p:clrMapOvr>
  <p:transition spd="med">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269240" y="2505671"/>
            <a:ext cx="11653523" cy="1846659"/>
          </a:xfrm>
        </p:spPr>
        <p:txBody>
          <a:bodyPr/>
          <a:lstStyle/>
          <a:p>
            <a:pPr lvl="0" defTabSz="914400">
              <a:lnSpc>
                <a:spcPct val="100000"/>
              </a:lnSpc>
              <a:spcBef>
                <a:spcPts val="0"/>
              </a:spcBef>
              <a:defRPr/>
            </a:pPr>
            <a:r>
              <a:rPr lang="en-US" dirty="0"/>
              <a:t>Azure Database for MariaDB, PostgreSQL, MySQL</a:t>
            </a:r>
          </a:p>
        </p:txBody>
      </p:sp>
    </p:spTree>
    <p:extLst>
      <p:ext uri="{BB962C8B-B14F-4D97-AF65-F5344CB8AC3E}">
        <p14:creationId xmlns:p14="http://schemas.microsoft.com/office/powerpoint/2010/main" val="131223079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20873" y="1704832"/>
            <a:ext cx="6047450" cy="4418325"/>
          </a:xfrm>
          <a:prstGeom prst="rect">
            <a:avLst/>
          </a:prstGeom>
          <a:noFill/>
        </p:spPr>
        <p:txBody>
          <a:bodyPr wrap="square" lIns="548562" rtlCol="0">
            <a:spAutoFit/>
          </a:bodyPr>
          <a:lstStyle/>
          <a:p>
            <a:pPr defTabSz="914225">
              <a:spcAft>
                <a:spcPts val="2400"/>
              </a:spcAft>
            </a:pPr>
            <a:r>
              <a:rPr lang="en-US" sz="1568" dirty="0">
                <a:solidFill>
                  <a:srgbClr val="505050"/>
                </a:solidFill>
                <a:latin typeface="Segoe UI Light" charset="0"/>
                <a:ea typeface="Segoe UI Light" charset="0"/>
                <a:cs typeface="Segoe UI Light" charset="0"/>
              </a:rPr>
              <a:t>Work in the DB of your choice</a:t>
            </a:r>
          </a:p>
          <a:p>
            <a:pPr defTabSz="914225">
              <a:spcAft>
                <a:spcPts val="2400"/>
              </a:spcAft>
            </a:pPr>
            <a:r>
              <a:rPr lang="en-US" sz="1568" dirty="0">
                <a:solidFill>
                  <a:srgbClr val="505050"/>
                </a:solidFill>
                <a:latin typeface="Segoe UI Light" charset="0"/>
                <a:ea typeface="Segoe UI Light" charset="0"/>
                <a:cs typeface="Segoe UI Light" charset="0"/>
              </a:rPr>
              <a:t>Choices that enable you to </a:t>
            </a:r>
            <a:r>
              <a:rPr lang="en-US" sz="1568" b="1" dirty="0">
                <a:solidFill>
                  <a:srgbClr val="505050"/>
                </a:solidFill>
                <a:latin typeface="Segoe UI Light" charset="0"/>
                <a:ea typeface="Segoe UI Light" charset="0"/>
                <a:cs typeface="Segoe UI Light" charset="0"/>
              </a:rPr>
              <a:t>focus on your app</a:t>
            </a:r>
          </a:p>
          <a:p>
            <a:pPr defTabSz="914225">
              <a:spcAft>
                <a:spcPts val="2400"/>
              </a:spcAft>
            </a:pPr>
            <a:r>
              <a:rPr lang="en-US" sz="1568" dirty="0">
                <a:solidFill>
                  <a:srgbClr val="505050"/>
                </a:solidFill>
                <a:latin typeface="Segoe UI Light" charset="0"/>
                <a:ea typeface="Segoe UI Light" charset="0"/>
                <a:cs typeface="Segoe UI Light" charset="0"/>
              </a:rPr>
              <a:t>Create with built-in </a:t>
            </a:r>
            <a:r>
              <a:rPr lang="en-US" sz="1568" b="1" dirty="0">
                <a:solidFill>
                  <a:srgbClr val="505050"/>
                </a:solidFill>
                <a:latin typeface="Segoe UI Light" charset="0"/>
                <a:ea typeface="Segoe UI Light" charset="0"/>
                <a:cs typeface="Segoe UI Light" charset="0"/>
              </a:rPr>
              <a:t>high availability</a:t>
            </a:r>
          </a:p>
          <a:p>
            <a:pPr defTabSz="914225">
              <a:spcAft>
                <a:spcPts val="2400"/>
              </a:spcAft>
            </a:pPr>
            <a:r>
              <a:rPr lang="en-US" sz="1568" dirty="0">
                <a:solidFill>
                  <a:srgbClr val="505050"/>
                </a:solidFill>
                <a:latin typeface="Segoe UI Light" charset="0"/>
                <a:ea typeface="Segoe UI Light" charset="0"/>
                <a:cs typeface="Segoe UI Light" charset="0"/>
              </a:rPr>
              <a:t>Set up in minutes, scale on the fly</a:t>
            </a:r>
          </a:p>
          <a:p>
            <a:pPr defTabSz="914225">
              <a:spcAft>
                <a:spcPts val="2400"/>
              </a:spcAft>
            </a:pPr>
            <a:r>
              <a:rPr lang="en-US" sz="1568" dirty="0">
                <a:solidFill>
                  <a:srgbClr val="505050"/>
                </a:solidFill>
                <a:latin typeface="Segoe UI Light" charset="0"/>
                <a:ea typeface="Segoe UI Light" charset="0"/>
                <a:cs typeface="Segoe UI Light" charset="0"/>
              </a:rPr>
              <a:t>Sustain </a:t>
            </a:r>
            <a:r>
              <a:rPr lang="en-US" sz="1568" b="1" dirty="0">
                <a:solidFill>
                  <a:srgbClr val="505050"/>
                </a:solidFill>
                <a:latin typeface="Segoe UI Light" charset="0"/>
                <a:ea typeface="Segoe UI Light" charset="0"/>
                <a:cs typeface="Segoe UI Light" charset="0"/>
              </a:rPr>
              <a:t>performance</a:t>
            </a:r>
            <a:r>
              <a:rPr lang="en-US" sz="1568" dirty="0">
                <a:solidFill>
                  <a:srgbClr val="505050"/>
                </a:solidFill>
                <a:latin typeface="Segoe UI Light" charset="0"/>
                <a:ea typeface="Segoe UI Light" charset="0"/>
                <a:cs typeface="Segoe UI Light" charset="0"/>
              </a:rPr>
              <a:t> with adaptive improvements </a:t>
            </a:r>
          </a:p>
          <a:p>
            <a:pPr defTabSz="914225">
              <a:spcAft>
                <a:spcPts val="2400"/>
              </a:spcAft>
            </a:pPr>
            <a:r>
              <a:rPr lang="en-US" sz="1568" dirty="0">
                <a:solidFill>
                  <a:srgbClr val="505050"/>
                </a:solidFill>
                <a:latin typeface="Segoe UI Light" charset="0"/>
                <a:ea typeface="Segoe UI Light" charset="0"/>
                <a:cs typeface="Segoe UI Light" charset="0"/>
              </a:rPr>
              <a:t>Rest easy with unparalleled </a:t>
            </a:r>
            <a:r>
              <a:rPr lang="en-US" sz="1568" b="1" dirty="0">
                <a:solidFill>
                  <a:srgbClr val="505050"/>
                </a:solidFill>
                <a:latin typeface="Segoe UI Light" charset="0"/>
                <a:ea typeface="Segoe UI Light" charset="0"/>
                <a:cs typeface="Segoe UI Light" charset="0"/>
              </a:rPr>
              <a:t>security</a:t>
            </a:r>
            <a:r>
              <a:rPr lang="en-US" sz="1568" dirty="0">
                <a:solidFill>
                  <a:srgbClr val="505050"/>
                </a:solidFill>
                <a:latin typeface="Segoe UI Light" charset="0"/>
                <a:ea typeface="Segoe UI Light" charset="0"/>
                <a:cs typeface="Segoe UI Light" charset="0"/>
              </a:rPr>
              <a:t> out-of-the-box</a:t>
            </a:r>
          </a:p>
          <a:p>
            <a:pPr defTabSz="914225">
              <a:spcAft>
                <a:spcPts val="2400"/>
              </a:spcAft>
            </a:pPr>
            <a:r>
              <a:rPr lang="en-US" sz="1568" dirty="0">
                <a:solidFill>
                  <a:srgbClr val="505050"/>
                </a:solidFill>
                <a:latin typeface="Segoe UI Light" charset="0"/>
                <a:ea typeface="Segoe UI Light" charset="0"/>
                <a:cs typeface="Segoe UI Light" charset="0"/>
              </a:rPr>
              <a:t>Automatic backups with storage management for </a:t>
            </a:r>
            <a:r>
              <a:rPr lang="en-US" sz="1568" b="1" dirty="0">
                <a:solidFill>
                  <a:srgbClr val="505050"/>
                </a:solidFill>
                <a:latin typeface="Segoe UI Light" charset="0"/>
                <a:ea typeface="Segoe UI Light" charset="0"/>
                <a:cs typeface="Segoe UI Light" charset="0"/>
              </a:rPr>
              <a:t>recovery</a:t>
            </a:r>
            <a:r>
              <a:rPr lang="en-US" sz="1568" dirty="0">
                <a:solidFill>
                  <a:srgbClr val="505050"/>
                </a:solidFill>
                <a:latin typeface="Segoe UI Light" charset="0"/>
                <a:ea typeface="Segoe UI Light" charset="0"/>
                <a:cs typeface="Segoe UI Light" charset="0"/>
              </a:rPr>
              <a:t> to any point up to 35 days</a:t>
            </a:r>
          </a:p>
          <a:p>
            <a:pPr defTabSz="914225">
              <a:spcAft>
                <a:spcPts val="2400"/>
              </a:spcAft>
            </a:pPr>
            <a:r>
              <a:rPr lang="en-US" sz="1568" dirty="0">
                <a:solidFill>
                  <a:srgbClr val="505050"/>
                </a:solidFill>
                <a:latin typeface="Segoe UI Light" charset="0"/>
                <a:ea typeface="Segoe UI Light" charset="0"/>
                <a:cs typeface="Segoe UI Light" charset="0"/>
              </a:rPr>
              <a:t>Continue to use </a:t>
            </a:r>
            <a:r>
              <a:rPr lang="en-US" sz="1568" b="1" dirty="0">
                <a:solidFill>
                  <a:srgbClr val="505050"/>
                </a:solidFill>
                <a:latin typeface="Segoe UI Light" charset="0"/>
                <a:ea typeface="Segoe UI Light" charset="0"/>
                <a:cs typeface="Segoe UI Light" charset="0"/>
              </a:rPr>
              <a:t>same tools</a:t>
            </a:r>
            <a:r>
              <a:rPr lang="en-US" sz="1568" dirty="0">
                <a:solidFill>
                  <a:srgbClr val="505050"/>
                </a:solidFill>
                <a:latin typeface="Segoe UI Light" charset="0"/>
                <a:ea typeface="Segoe UI Light" charset="0"/>
                <a:cs typeface="Segoe UI Light" charset="0"/>
              </a:rPr>
              <a:t>, drivers and libraries</a:t>
            </a:r>
            <a:endParaRPr lang="en-US" sz="1568" baseline="30000" dirty="0">
              <a:solidFill>
                <a:srgbClr val="0078D7"/>
              </a:solidFill>
              <a:latin typeface="Segoe UI Light" charset="0"/>
              <a:ea typeface="Segoe UI Light" charset="0"/>
              <a:cs typeface="Segoe UI Light" charset="0"/>
            </a:endParaRPr>
          </a:p>
        </p:txBody>
      </p:sp>
      <p:grpSp>
        <p:nvGrpSpPr>
          <p:cNvPr id="3" name="Group 2"/>
          <p:cNvGrpSpPr/>
          <p:nvPr/>
        </p:nvGrpSpPr>
        <p:grpSpPr>
          <a:xfrm>
            <a:off x="7709043" y="3291866"/>
            <a:ext cx="2654512" cy="2546615"/>
            <a:chOff x="7496610" y="3086984"/>
            <a:chExt cx="3302453" cy="3168221"/>
          </a:xfrm>
        </p:grpSpPr>
        <p:grpSp>
          <p:nvGrpSpPr>
            <p:cNvPr id="2" name="Group 1">
              <a:extLst>
                <a:ext uri="{FF2B5EF4-FFF2-40B4-BE49-F238E27FC236}">
                  <a16:creationId xmlns:a16="http://schemas.microsoft.com/office/drawing/2014/main" id="{8439E23E-70FD-4DD5-AB49-8D5B1831BD71}"/>
                </a:ext>
              </a:extLst>
            </p:cNvPr>
            <p:cNvGrpSpPr/>
            <p:nvPr/>
          </p:nvGrpSpPr>
          <p:grpSpPr>
            <a:xfrm>
              <a:off x="8112220" y="4750807"/>
              <a:ext cx="2073368" cy="1504398"/>
              <a:chOff x="7916092" y="4189877"/>
              <a:chExt cx="2073368" cy="1504398"/>
            </a:xfrm>
          </p:grpSpPr>
          <p:grpSp>
            <p:nvGrpSpPr>
              <p:cNvPr id="45" name="Group 44">
                <a:extLst>
                  <a:ext uri="{FF2B5EF4-FFF2-40B4-BE49-F238E27FC236}">
                    <a16:creationId xmlns:a16="http://schemas.microsoft.com/office/drawing/2014/main" id="{67C7BF90-6AF5-4A3B-B08D-441CC74E1AB4}"/>
                  </a:ext>
                </a:extLst>
              </p:cNvPr>
              <p:cNvGrpSpPr/>
              <p:nvPr/>
            </p:nvGrpSpPr>
            <p:grpSpPr>
              <a:xfrm>
                <a:off x="7916092" y="4189877"/>
                <a:ext cx="2073368" cy="1504398"/>
                <a:chOff x="2107244" y="1611364"/>
                <a:chExt cx="310993" cy="396594"/>
              </a:xfrm>
            </p:grpSpPr>
            <p:sp>
              <p:nvSpPr>
                <p:cNvPr id="50" name="Rectangle 9">
                  <a:extLst>
                    <a:ext uri="{FF2B5EF4-FFF2-40B4-BE49-F238E27FC236}">
                      <a16:creationId xmlns:a16="http://schemas.microsoft.com/office/drawing/2014/main" id="{A382F5D2-F3B5-428A-9ECE-56EFB5BF0AB0}"/>
                    </a:ext>
                  </a:extLst>
                </p:cNvPr>
                <p:cNvSpPr>
                  <a:spLocks noChangeArrowheads="1"/>
                </p:cNvSpPr>
                <p:nvPr/>
              </p:nvSpPr>
              <p:spPr bwMode="auto">
                <a:xfrm>
                  <a:off x="2107244" y="1611364"/>
                  <a:ext cx="310993" cy="396594"/>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sp>
              <p:nvSpPr>
                <p:cNvPr id="51" name="Line 10">
                  <a:extLst>
                    <a:ext uri="{FF2B5EF4-FFF2-40B4-BE49-F238E27FC236}">
                      <a16:creationId xmlns:a16="http://schemas.microsoft.com/office/drawing/2014/main" id="{DD1A99F7-90D1-459F-9803-D981CE31EC5C}"/>
                    </a:ext>
                  </a:extLst>
                </p:cNvPr>
                <p:cNvSpPr>
                  <a:spLocks noChangeShapeType="1"/>
                </p:cNvSpPr>
                <p:nvPr/>
              </p:nvSpPr>
              <p:spPr bwMode="auto">
                <a:xfrm flipH="1">
                  <a:off x="2107244" y="1683132"/>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grpSp>
          <p:grpSp>
            <p:nvGrpSpPr>
              <p:cNvPr id="46" name="Group 45">
                <a:extLst>
                  <a:ext uri="{FF2B5EF4-FFF2-40B4-BE49-F238E27FC236}">
                    <a16:creationId xmlns:a16="http://schemas.microsoft.com/office/drawing/2014/main" id="{07F58EC6-9210-410F-974D-BBAE57F47ACE}"/>
                  </a:ext>
                </a:extLst>
              </p:cNvPr>
              <p:cNvGrpSpPr/>
              <p:nvPr/>
            </p:nvGrpSpPr>
            <p:grpSpPr>
              <a:xfrm>
                <a:off x="9493031" y="4280623"/>
                <a:ext cx="362980" cy="90747"/>
                <a:chOff x="2287367" y="1635287"/>
                <a:chExt cx="95690" cy="23923"/>
              </a:xfrm>
            </p:grpSpPr>
            <p:sp>
              <p:nvSpPr>
                <p:cNvPr id="47" name="Oval 11">
                  <a:extLst>
                    <a:ext uri="{FF2B5EF4-FFF2-40B4-BE49-F238E27FC236}">
                      <a16:creationId xmlns:a16="http://schemas.microsoft.com/office/drawing/2014/main" id="{77DA2BFA-9CDC-4AD0-8686-E08BB64D4473}"/>
                    </a:ext>
                  </a:extLst>
                </p:cNvPr>
                <p:cNvSpPr>
                  <a:spLocks noChangeArrowheads="1"/>
                </p:cNvSpPr>
                <p:nvPr/>
              </p:nvSpPr>
              <p:spPr bwMode="auto">
                <a:xfrm>
                  <a:off x="2287367" y="1635287"/>
                  <a:ext cx="23923" cy="23923"/>
                </a:xfrm>
                <a:prstGeom prst="ellipse">
                  <a:avLst/>
                </a:prstGeom>
                <a:solidFill>
                  <a:schemeClr val="tx2"/>
                </a:solid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sp>
              <p:nvSpPr>
                <p:cNvPr id="48" name="Oval 12">
                  <a:extLst>
                    <a:ext uri="{FF2B5EF4-FFF2-40B4-BE49-F238E27FC236}">
                      <a16:creationId xmlns:a16="http://schemas.microsoft.com/office/drawing/2014/main" id="{44723D6E-4F94-4529-B980-A2CBD8DD8EB8}"/>
                    </a:ext>
                  </a:extLst>
                </p:cNvPr>
                <p:cNvSpPr>
                  <a:spLocks noChangeArrowheads="1"/>
                </p:cNvSpPr>
                <p:nvPr/>
              </p:nvSpPr>
              <p:spPr bwMode="auto">
                <a:xfrm>
                  <a:off x="2322547" y="1635287"/>
                  <a:ext cx="23923" cy="23923"/>
                </a:xfrm>
                <a:prstGeom prst="ellipse">
                  <a:avLst/>
                </a:prstGeom>
                <a:solidFill>
                  <a:schemeClr val="tx2"/>
                </a:solid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sp>
              <p:nvSpPr>
                <p:cNvPr id="49" name="Oval 13">
                  <a:extLst>
                    <a:ext uri="{FF2B5EF4-FFF2-40B4-BE49-F238E27FC236}">
                      <a16:creationId xmlns:a16="http://schemas.microsoft.com/office/drawing/2014/main" id="{6B319990-0E9B-4E64-AA84-3246DC1951AB}"/>
                    </a:ext>
                  </a:extLst>
                </p:cNvPr>
                <p:cNvSpPr>
                  <a:spLocks noChangeArrowheads="1"/>
                </p:cNvSpPr>
                <p:nvPr/>
              </p:nvSpPr>
              <p:spPr bwMode="auto">
                <a:xfrm>
                  <a:off x="2359134" y="1635287"/>
                  <a:ext cx="23923" cy="23923"/>
                </a:xfrm>
                <a:prstGeom prst="ellipse">
                  <a:avLst/>
                </a:prstGeom>
                <a:solidFill>
                  <a:schemeClr val="tx2"/>
                </a:solid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grpSp>
        </p:grpSp>
        <p:grpSp>
          <p:nvGrpSpPr>
            <p:cNvPr id="22" name="Group 21"/>
            <p:cNvGrpSpPr/>
            <p:nvPr/>
          </p:nvGrpSpPr>
          <p:grpSpPr>
            <a:xfrm>
              <a:off x="7822392" y="4080955"/>
              <a:ext cx="2610494" cy="559104"/>
              <a:chOff x="7434505" y="3977395"/>
              <a:chExt cx="3378964" cy="457170"/>
            </a:xfrm>
          </p:grpSpPr>
          <p:sp>
            <p:nvSpPr>
              <p:cNvPr id="42" name="Freeform 27"/>
              <p:cNvSpPr/>
              <p:nvPr/>
            </p:nvSpPr>
            <p:spPr>
              <a:xfrm rot="10800000">
                <a:off x="7434505" y="3977395"/>
                <a:ext cx="1110878" cy="457169"/>
              </a:xfrm>
              <a:custGeom>
                <a:avLst/>
                <a:gdLst>
                  <a:gd name="connsiteX0" fmla="*/ 0 w 658761"/>
                  <a:gd name="connsiteY0" fmla="*/ 0 h 963561"/>
                  <a:gd name="connsiteX1" fmla="*/ 0 w 658761"/>
                  <a:gd name="connsiteY1" fmla="*/ 766916 h 963561"/>
                  <a:gd name="connsiteX2" fmla="*/ 658761 w 658761"/>
                  <a:gd name="connsiteY2" fmla="*/ 766916 h 963561"/>
                  <a:gd name="connsiteX3" fmla="*/ 658761 w 658761"/>
                  <a:gd name="connsiteY3" fmla="*/ 963561 h 963561"/>
                </a:gdLst>
                <a:ahLst/>
                <a:cxnLst>
                  <a:cxn ang="0">
                    <a:pos x="connsiteX0" y="connsiteY0"/>
                  </a:cxn>
                  <a:cxn ang="0">
                    <a:pos x="connsiteX1" y="connsiteY1"/>
                  </a:cxn>
                  <a:cxn ang="0">
                    <a:pos x="connsiteX2" y="connsiteY2"/>
                  </a:cxn>
                  <a:cxn ang="0">
                    <a:pos x="connsiteX3" y="connsiteY3"/>
                  </a:cxn>
                </a:cxnLst>
                <a:rect l="l" t="t" r="r" b="b"/>
                <a:pathLst>
                  <a:path w="658761" h="963561">
                    <a:moveTo>
                      <a:pt x="0" y="0"/>
                    </a:moveTo>
                    <a:lnTo>
                      <a:pt x="0" y="766916"/>
                    </a:lnTo>
                    <a:lnTo>
                      <a:pt x="658761" y="766916"/>
                    </a:lnTo>
                    <a:lnTo>
                      <a:pt x="658761" y="963561"/>
                    </a:lnTo>
                  </a:path>
                </a:pathLst>
              </a:custGeom>
              <a:noFill/>
              <a:ln w="12700">
                <a:solidFill>
                  <a:srgbClr val="DDDDDD"/>
                </a:solidFill>
                <a:prstDash val="solid"/>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srgbClr val="FFFFFF"/>
                  </a:solidFill>
                  <a:latin typeface="Segoe UI"/>
                </a:endParaRPr>
              </a:p>
            </p:txBody>
          </p:sp>
          <p:sp>
            <p:nvSpPr>
              <p:cNvPr id="43" name="Freeform 28"/>
              <p:cNvSpPr/>
              <p:nvPr/>
            </p:nvSpPr>
            <p:spPr>
              <a:xfrm rot="10800000" flipH="1">
                <a:off x="9738182" y="3977395"/>
                <a:ext cx="1075287" cy="457169"/>
              </a:xfrm>
              <a:custGeom>
                <a:avLst/>
                <a:gdLst>
                  <a:gd name="connsiteX0" fmla="*/ 0 w 658761"/>
                  <a:gd name="connsiteY0" fmla="*/ 0 h 963561"/>
                  <a:gd name="connsiteX1" fmla="*/ 0 w 658761"/>
                  <a:gd name="connsiteY1" fmla="*/ 766916 h 963561"/>
                  <a:gd name="connsiteX2" fmla="*/ 658761 w 658761"/>
                  <a:gd name="connsiteY2" fmla="*/ 766916 h 963561"/>
                  <a:gd name="connsiteX3" fmla="*/ 658761 w 658761"/>
                  <a:gd name="connsiteY3" fmla="*/ 963561 h 963561"/>
                </a:gdLst>
                <a:ahLst/>
                <a:cxnLst>
                  <a:cxn ang="0">
                    <a:pos x="connsiteX0" y="connsiteY0"/>
                  </a:cxn>
                  <a:cxn ang="0">
                    <a:pos x="connsiteX1" y="connsiteY1"/>
                  </a:cxn>
                  <a:cxn ang="0">
                    <a:pos x="connsiteX2" y="connsiteY2"/>
                  </a:cxn>
                  <a:cxn ang="0">
                    <a:pos x="connsiteX3" y="connsiteY3"/>
                  </a:cxn>
                </a:cxnLst>
                <a:rect l="l" t="t" r="r" b="b"/>
                <a:pathLst>
                  <a:path w="658761" h="963561">
                    <a:moveTo>
                      <a:pt x="0" y="0"/>
                    </a:moveTo>
                    <a:lnTo>
                      <a:pt x="0" y="766916"/>
                    </a:lnTo>
                    <a:lnTo>
                      <a:pt x="658761" y="766916"/>
                    </a:lnTo>
                    <a:lnTo>
                      <a:pt x="658761" y="963561"/>
                    </a:lnTo>
                  </a:path>
                </a:pathLst>
              </a:custGeom>
              <a:noFill/>
              <a:ln w="12700">
                <a:solidFill>
                  <a:srgbClr val="DDDDDD"/>
                </a:solidFill>
                <a:prstDash val="solid"/>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srgbClr val="FFFFFF"/>
                  </a:solidFill>
                  <a:latin typeface="Segoe UI"/>
                </a:endParaRPr>
              </a:p>
            </p:txBody>
          </p:sp>
          <p:cxnSp>
            <p:nvCxnSpPr>
              <p:cNvPr id="44" name="Straight Connector 43"/>
              <p:cNvCxnSpPr/>
              <p:nvPr/>
            </p:nvCxnSpPr>
            <p:spPr>
              <a:xfrm>
                <a:off x="9141783" y="4083102"/>
                <a:ext cx="0" cy="351463"/>
              </a:xfrm>
              <a:prstGeom prst="line">
                <a:avLst/>
              </a:prstGeom>
              <a:ln w="12700">
                <a:solidFill>
                  <a:srgbClr val="DDDDDD"/>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sp>
          <p:nvSpPr>
            <p:cNvPr id="26" name="TextBox 25"/>
            <p:cNvSpPr txBox="1"/>
            <p:nvPr/>
          </p:nvSpPr>
          <p:spPr>
            <a:xfrm>
              <a:off x="7496610" y="3086984"/>
              <a:ext cx="663067" cy="850418"/>
            </a:xfrm>
            <a:custGeom>
              <a:avLst/>
              <a:gdLst/>
              <a:ahLst/>
              <a:cxnLst/>
              <a:rect l="l" t="t" r="r" b="b"/>
              <a:pathLst>
                <a:path w="470979" h="604054">
                  <a:moveTo>
                    <a:pt x="235489" y="0"/>
                  </a:moveTo>
                  <a:cubicBezTo>
                    <a:pt x="357418" y="0"/>
                    <a:pt x="457704" y="37799"/>
                    <a:pt x="469763" y="86237"/>
                  </a:cubicBezTo>
                  <a:lnTo>
                    <a:pt x="470619" y="93153"/>
                  </a:lnTo>
                  <a:lnTo>
                    <a:pt x="470979" y="93153"/>
                  </a:lnTo>
                  <a:lnTo>
                    <a:pt x="470979" y="96059"/>
                  </a:lnTo>
                  <a:cubicBezTo>
                    <a:pt x="470979" y="165199"/>
                    <a:pt x="470979" y="439338"/>
                    <a:pt x="470979" y="507994"/>
                  </a:cubicBezTo>
                  <a:lnTo>
                    <a:pt x="470979" y="507995"/>
                  </a:lnTo>
                  <a:lnTo>
                    <a:pt x="470979" y="507996"/>
                  </a:lnTo>
                  <a:lnTo>
                    <a:pt x="470979" y="510901"/>
                  </a:lnTo>
                  <a:lnTo>
                    <a:pt x="470619" y="510901"/>
                  </a:lnTo>
                  <a:lnTo>
                    <a:pt x="469763" y="517817"/>
                  </a:lnTo>
                  <a:cubicBezTo>
                    <a:pt x="457704" y="566255"/>
                    <a:pt x="357418" y="604054"/>
                    <a:pt x="235490" y="604054"/>
                  </a:cubicBezTo>
                  <a:cubicBezTo>
                    <a:pt x="113561" y="604054"/>
                    <a:pt x="13276" y="566255"/>
                    <a:pt x="1216" y="517817"/>
                  </a:cubicBezTo>
                  <a:lnTo>
                    <a:pt x="360" y="510901"/>
                  </a:lnTo>
                  <a:lnTo>
                    <a:pt x="0" y="510901"/>
                  </a:lnTo>
                  <a:lnTo>
                    <a:pt x="0" y="507995"/>
                  </a:lnTo>
                  <a:lnTo>
                    <a:pt x="0" y="96060"/>
                  </a:lnTo>
                  <a:lnTo>
                    <a:pt x="0" y="96059"/>
                  </a:lnTo>
                  <a:lnTo>
                    <a:pt x="0" y="96058"/>
                  </a:lnTo>
                  <a:lnTo>
                    <a:pt x="1216" y="86237"/>
                  </a:lnTo>
                  <a:cubicBezTo>
                    <a:pt x="13275" y="37799"/>
                    <a:pt x="113561" y="0"/>
                    <a:pt x="235489" y="0"/>
                  </a:cubicBezTo>
                  <a:close/>
                  <a:moveTo>
                    <a:pt x="235490" y="34653"/>
                  </a:moveTo>
                  <a:cubicBezTo>
                    <a:pt x="145719" y="34653"/>
                    <a:pt x="72945" y="56012"/>
                    <a:pt x="72945" y="82360"/>
                  </a:cubicBezTo>
                  <a:cubicBezTo>
                    <a:pt x="72945" y="108707"/>
                    <a:pt x="145719" y="130066"/>
                    <a:pt x="235490" y="130066"/>
                  </a:cubicBezTo>
                  <a:cubicBezTo>
                    <a:pt x="325261" y="130066"/>
                    <a:pt x="398035" y="108707"/>
                    <a:pt x="398035" y="82360"/>
                  </a:cubicBezTo>
                  <a:cubicBezTo>
                    <a:pt x="398035" y="56012"/>
                    <a:pt x="325261" y="34653"/>
                    <a:pt x="235490" y="34653"/>
                  </a:cubicBezTo>
                  <a:close/>
                  <a:moveTo>
                    <a:pt x="95196" y="270623"/>
                  </a:moveTo>
                  <a:lnTo>
                    <a:pt x="95196" y="410680"/>
                  </a:lnTo>
                  <a:lnTo>
                    <a:pt x="132212" y="410680"/>
                  </a:lnTo>
                  <a:lnTo>
                    <a:pt x="132212" y="344656"/>
                  </a:lnTo>
                  <a:cubicBezTo>
                    <a:pt x="132212" y="339187"/>
                    <a:pt x="131756" y="325513"/>
                    <a:pt x="130844" y="303635"/>
                  </a:cubicBezTo>
                  <a:lnTo>
                    <a:pt x="132017" y="303635"/>
                  </a:lnTo>
                  <a:cubicBezTo>
                    <a:pt x="134491" y="317439"/>
                    <a:pt x="136021" y="325383"/>
                    <a:pt x="136607" y="327467"/>
                  </a:cubicBezTo>
                  <a:lnTo>
                    <a:pt x="158192" y="410680"/>
                  </a:lnTo>
                  <a:lnTo>
                    <a:pt x="197845" y="410680"/>
                  </a:lnTo>
                  <a:lnTo>
                    <a:pt x="218453" y="326490"/>
                  </a:lnTo>
                  <a:cubicBezTo>
                    <a:pt x="219560" y="322258"/>
                    <a:pt x="221155" y="314639"/>
                    <a:pt x="223239" y="303635"/>
                  </a:cubicBezTo>
                  <a:lnTo>
                    <a:pt x="224411" y="303635"/>
                  </a:lnTo>
                  <a:lnTo>
                    <a:pt x="224118" y="310082"/>
                  </a:lnTo>
                  <a:cubicBezTo>
                    <a:pt x="223662" y="318741"/>
                    <a:pt x="223434" y="326685"/>
                    <a:pt x="223434" y="333913"/>
                  </a:cubicBezTo>
                  <a:lnTo>
                    <a:pt x="223434" y="410680"/>
                  </a:lnTo>
                  <a:lnTo>
                    <a:pt x="265041" y="410680"/>
                  </a:lnTo>
                  <a:lnTo>
                    <a:pt x="265041" y="270623"/>
                  </a:lnTo>
                  <a:lnTo>
                    <a:pt x="202826" y="270623"/>
                  </a:lnTo>
                  <a:lnTo>
                    <a:pt x="184855" y="346317"/>
                  </a:lnTo>
                  <a:cubicBezTo>
                    <a:pt x="183292" y="354390"/>
                    <a:pt x="182153" y="361390"/>
                    <a:pt x="181437" y="367315"/>
                  </a:cubicBezTo>
                  <a:lnTo>
                    <a:pt x="180851" y="367315"/>
                  </a:lnTo>
                  <a:cubicBezTo>
                    <a:pt x="180655" y="364711"/>
                    <a:pt x="180183" y="361016"/>
                    <a:pt x="179435" y="356230"/>
                  </a:cubicBezTo>
                  <a:cubicBezTo>
                    <a:pt x="178686" y="351444"/>
                    <a:pt x="178083" y="348270"/>
                    <a:pt x="177628" y="346707"/>
                  </a:cubicBezTo>
                  <a:lnTo>
                    <a:pt x="158387" y="270623"/>
                  </a:lnTo>
                  <a:lnTo>
                    <a:pt x="95196" y="270623"/>
                  </a:lnTo>
                  <a:close/>
                  <a:moveTo>
                    <a:pt x="279496" y="310668"/>
                  </a:moveTo>
                  <a:lnTo>
                    <a:pt x="321298" y="410289"/>
                  </a:lnTo>
                  <a:lnTo>
                    <a:pt x="318075" y="418103"/>
                  </a:lnTo>
                  <a:cubicBezTo>
                    <a:pt x="315536" y="424223"/>
                    <a:pt x="310392" y="427284"/>
                    <a:pt x="302643" y="427284"/>
                  </a:cubicBezTo>
                  <a:cubicBezTo>
                    <a:pt x="299778" y="427284"/>
                    <a:pt x="296734" y="426763"/>
                    <a:pt x="293511" y="425721"/>
                  </a:cubicBezTo>
                  <a:cubicBezTo>
                    <a:pt x="290288" y="424679"/>
                    <a:pt x="287863" y="423540"/>
                    <a:pt x="286235" y="422303"/>
                  </a:cubicBezTo>
                  <a:lnTo>
                    <a:pt x="286235" y="453654"/>
                  </a:lnTo>
                  <a:cubicBezTo>
                    <a:pt x="289751" y="454956"/>
                    <a:pt x="293755" y="455949"/>
                    <a:pt x="298248" y="456633"/>
                  </a:cubicBezTo>
                  <a:cubicBezTo>
                    <a:pt x="302741" y="457317"/>
                    <a:pt x="306941" y="457659"/>
                    <a:pt x="310847" y="457659"/>
                  </a:cubicBezTo>
                  <a:cubicBezTo>
                    <a:pt x="322698" y="457659"/>
                    <a:pt x="332709" y="454240"/>
                    <a:pt x="340880" y="447403"/>
                  </a:cubicBezTo>
                  <a:cubicBezTo>
                    <a:pt x="349052" y="440567"/>
                    <a:pt x="355905" y="429270"/>
                    <a:pt x="361440" y="413512"/>
                  </a:cubicBezTo>
                  <a:lnTo>
                    <a:pt x="398261" y="310668"/>
                  </a:lnTo>
                  <a:lnTo>
                    <a:pt x="357826" y="310668"/>
                  </a:lnTo>
                  <a:cubicBezTo>
                    <a:pt x="348059" y="349995"/>
                    <a:pt x="342997" y="370538"/>
                    <a:pt x="342639" y="372296"/>
                  </a:cubicBezTo>
                  <a:cubicBezTo>
                    <a:pt x="342280" y="374054"/>
                    <a:pt x="342004" y="375650"/>
                    <a:pt x="341808" y="377082"/>
                  </a:cubicBezTo>
                  <a:lnTo>
                    <a:pt x="341418" y="377082"/>
                  </a:lnTo>
                  <a:cubicBezTo>
                    <a:pt x="341222" y="373957"/>
                    <a:pt x="339953" y="367901"/>
                    <a:pt x="337609" y="358916"/>
                  </a:cubicBezTo>
                  <a:lnTo>
                    <a:pt x="325498" y="310668"/>
                  </a:lnTo>
                  <a:lnTo>
                    <a:pt x="279496" y="310668"/>
                  </a:lnTo>
                  <a:close/>
                </a:path>
              </a:pathLst>
            </a:custGeom>
            <a:solidFill>
              <a:schemeClr val="tx2"/>
            </a:solidFill>
            <a:ln>
              <a:noFill/>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14225">
                <a:lnSpc>
                  <a:spcPct val="90000"/>
                </a:lnSpc>
                <a:spcAft>
                  <a:spcPts val="600"/>
                </a:spcAft>
                <a:defRPr/>
              </a:pPr>
              <a:endParaRPr lang="en-US" sz="1600" b="1" dirty="0" err="1">
                <a:solidFill>
                  <a:srgbClr val="D2D2D2"/>
                </a:solidFill>
                <a:latin typeface="Segoe UI Black" charset="0"/>
                <a:ea typeface="Segoe UI Black" charset="0"/>
                <a:cs typeface="Segoe UI Black" charset="0"/>
              </a:endParaRPr>
            </a:p>
          </p:txBody>
        </p:sp>
        <p:grpSp>
          <p:nvGrpSpPr>
            <p:cNvPr id="27" name="Group 26">
              <a:extLst>
                <a:ext uri="{FF2B5EF4-FFF2-40B4-BE49-F238E27FC236}">
                  <a16:creationId xmlns:a16="http://schemas.microsoft.com/office/drawing/2014/main" id="{C79092A4-1220-4843-B1EC-5DE9214D3B48}"/>
                </a:ext>
              </a:extLst>
            </p:cNvPr>
            <p:cNvGrpSpPr/>
            <p:nvPr/>
          </p:nvGrpSpPr>
          <p:grpSpPr>
            <a:xfrm>
              <a:off x="10137445" y="3086984"/>
              <a:ext cx="661618" cy="848557"/>
              <a:chOff x="10700921" y="1821696"/>
              <a:chExt cx="1203382" cy="1543394"/>
            </a:xfrm>
          </p:grpSpPr>
          <p:sp>
            <p:nvSpPr>
              <p:cNvPr id="35" name="Freeform 34"/>
              <p:cNvSpPr/>
              <p:nvPr/>
            </p:nvSpPr>
            <p:spPr bwMode="auto">
              <a:xfrm>
                <a:off x="10700921" y="1821696"/>
                <a:ext cx="1203382" cy="1543394"/>
              </a:xfrm>
              <a:custGeom>
                <a:avLst/>
                <a:gdLst>
                  <a:gd name="connsiteX0" fmla="*/ 601692 w 1203382"/>
                  <a:gd name="connsiteY0" fmla="*/ 88540 h 1543394"/>
                  <a:gd name="connsiteX1" fmla="*/ 186379 w 1203382"/>
                  <a:gd name="connsiteY1" fmla="*/ 210435 h 1543394"/>
                  <a:gd name="connsiteX2" fmla="*/ 601692 w 1203382"/>
                  <a:gd name="connsiteY2" fmla="*/ 332326 h 1543394"/>
                  <a:gd name="connsiteX3" fmla="*/ 1017005 w 1203382"/>
                  <a:gd name="connsiteY3" fmla="*/ 210435 h 1543394"/>
                  <a:gd name="connsiteX4" fmla="*/ 601692 w 1203382"/>
                  <a:gd name="connsiteY4" fmla="*/ 88540 h 1543394"/>
                  <a:gd name="connsiteX5" fmla="*/ 601690 w 1203382"/>
                  <a:gd name="connsiteY5" fmla="*/ 0 h 1543394"/>
                  <a:gd name="connsiteX6" fmla="*/ 1200275 w 1203382"/>
                  <a:gd name="connsiteY6" fmla="*/ 220341 h 1543394"/>
                  <a:gd name="connsiteX7" fmla="*/ 1202462 w 1203382"/>
                  <a:gd name="connsiteY7" fmla="*/ 238011 h 1543394"/>
                  <a:gd name="connsiteX8" fmla="*/ 1203382 w 1203382"/>
                  <a:gd name="connsiteY8" fmla="*/ 238011 h 1543394"/>
                  <a:gd name="connsiteX9" fmla="*/ 1203382 w 1203382"/>
                  <a:gd name="connsiteY9" fmla="*/ 245436 h 1543394"/>
                  <a:gd name="connsiteX10" fmla="*/ 1203382 w 1203382"/>
                  <a:gd name="connsiteY10" fmla="*/ 1297955 h 1543394"/>
                  <a:gd name="connsiteX11" fmla="*/ 1203382 w 1203382"/>
                  <a:gd name="connsiteY11" fmla="*/ 1297958 h 1543394"/>
                  <a:gd name="connsiteX12" fmla="*/ 1203382 w 1203382"/>
                  <a:gd name="connsiteY12" fmla="*/ 1297960 h 1543394"/>
                  <a:gd name="connsiteX13" fmla="*/ 1203382 w 1203382"/>
                  <a:gd name="connsiteY13" fmla="*/ 1305383 h 1543394"/>
                  <a:gd name="connsiteX14" fmla="*/ 1202462 w 1203382"/>
                  <a:gd name="connsiteY14" fmla="*/ 1305383 h 1543394"/>
                  <a:gd name="connsiteX15" fmla="*/ 1200275 w 1203382"/>
                  <a:gd name="connsiteY15" fmla="*/ 1323054 h 1543394"/>
                  <a:gd name="connsiteX16" fmla="*/ 601692 w 1203382"/>
                  <a:gd name="connsiteY16" fmla="*/ 1543394 h 1543394"/>
                  <a:gd name="connsiteX17" fmla="*/ 3107 w 1203382"/>
                  <a:gd name="connsiteY17" fmla="*/ 1323054 h 1543394"/>
                  <a:gd name="connsiteX18" fmla="*/ 920 w 1203382"/>
                  <a:gd name="connsiteY18" fmla="*/ 1305383 h 1543394"/>
                  <a:gd name="connsiteX19" fmla="*/ 0 w 1203382"/>
                  <a:gd name="connsiteY19" fmla="*/ 1305383 h 1543394"/>
                  <a:gd name="connsiteX20" fmla="*/ 0 w 1203382"/>
                  <a:gd name="connsiteY20" fmla="*/ 1297958 h 1543394"/>
                  <a:gd name="connsiteX21" fmla="*/ 0 w 1203382"/>
                  <a:gd name="connsiteY21" fmla="*/ 245439 h 1543394"/>
                  <a:gd name="connsiteX22" fmla="*/ 0 w 1203382"/>
                  <a:gd name="connsiteY22" fmla="*/ 245436 h 1543394"/>
                  <a:gd name="connsiteX23" fmla="*/ 0 w 1203382"/>
                  <a:gd name="connsiteY23" fmla="*/ 245434 h 1543394"/>
                  <a:gd name="connsiteX24" fmla="*/ 3107 w 1203382"/>
                  <a:gd name="connsiteY24" fmla="*/ 220341 h 1543394"/>
                  <a:gd name="connsiteX25" fmla="*/ 601690 w 1203382"/>
                  <a:gd name="connsiteY25" fmla="*/ 0 h 154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3382" h="1543394">
                    <a:moveTo>
                      <a:pt x="601692" y="88540"/>
                    </a:moveTo>
                    <a:cubicBezTo>
                      <a:pt x="372322" y="88540"/>
                      <a:pt x="186379" y="143114"/>
                      <a:pt x="186379" y="210435"/>
                    </a:cubicBezTo>
                    <a:cubicBezTo>
                      <a:pt x="186379" y="277753"/>
                      <a:pt x="372322" y="332326"/>
                      <a:pt x="601692" y="332326"/>
                    </a:cubicBezTo>
                    <a:cubicBezTo>
                      <a:pt x="831063" y="332326"/>
                      <a:pt x="1017005" y="277753"/>
                      <a:pt x="1017005" y="210435"/>
                    </a:cubicBezTo>
                    <a:cubicBezTo>
                      <a:pt x="1017005" y="143114"/>
                      <a:pt x="831063" y="88540"/>
                      <a:pt x="601692" y="88540"/>
                    </a:cubicBezTo>
                    <a:close/>
                    <a:moveTo>
                      <a:pt x="601690" y="0"/>
                    </a:moveTo>
                    <a:cubicBezTo>
                      <a:pt x="913226" y="0"/>
                      <a:pt x="1169463" y="96579"/>
                      <a:pt x="1200275" y="220341"/>
                    </a:cubicBezTo>
                    <a:lnTo>
                      <a:pt x="1202462" y="238011"/>
                    </a:lnTo>
                    <a:lnTo>
                      <a:pt x="1203382" y="238011"/>
                    </a:lnTo>
                    <a:lnTo>
                      <a:pt x="1203382" y="245436"/>
                    </a:lnTo>
                    <a:cubicBezTo>
                      <a:pt x="1203382" y="422093"/>
                      <a:pt x="1203382" y="1122535"/>
                      <a:pt x="1203382" y="1297955"/>
                    </a:cubicBezTo>
                    <a:lnTo>
                      <a:pt x="1203382" y="1297958"/>
                    </a:lnTo>
                    <a:lnTo>
                      <a:pt x="1203382" y="1297960"/>
                    </a:lnTo>
                    <a:lnTo>
                      <a:pt x="1203382" y="1305383"/>
                    </a:lnTo>
                    <a:lnTo>
                      <a:pt x="1202462" y="1305383"/>
                    </a:lnTo>
                    <a:lnTo>
                      <a:pt x="1200275" y="1323054"/>
                    </a:lnTo>
                    <a:cubicBezTo>
                      <a:pt x="1169463" y="1446815"/>
                      <a:pt x="913226" y="1543394"/>
                      <a:pt x="601692" y="1543394"/>
                    </a:cubicBezTo>
                    <a:cubicBezTo>
                      <a:pt x="290156" y="1543394"/>
                      <a:pt x="33921" y="1446815"/>
                      <a:pt x="3107" y="1323054"/>
                    </a:cubicBezTo>
                    <a:lnTo>
                      <a:pt x="920" y="1305383"/>
                    </a:lnTo>
                    <a:lnTo>
                      <a:pt x="0" y="1305383"/>
                    </a:lnTo>
                    <a:lnTo>
                      <a:pt x="0" y="1297958"/>
                    </a:lnTo>
                    <a:lnTo>
                      <a:pt x="0" y="245439"/>
                    </a:lnTo>
                    <a:lnTo>
                      <a:pt x="0" y="245436"/>
                    </a:lnTo>
                    <a:lnTo>
                      <a:pt x="0" y="245434"/>
                    </a:lnTo>
                    <a:lnTo>
                      <a:pt x="3107" y="220341"/>
                    </a:lnTo>
                    <a:cubicBezTo>
                      <a:pt x="33918" y="96579"/>
                      <a:pt x="290156" y="0"/>
                      <a:pt x="601690"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9" name="Group 38"/>
              <p:cNvGrpSpPr/>
              <p:nvPr/>
            </p:nvGrpSpPr>
            <p:grpSpPr>
              <a:xfrm>
                <a:off x="10970760" y="2407442"/>
                <a:ext cx="661986" cy="685798"/>
                <a:chOff x="10970759" y="2371811"/>
                <a:chExt cx="661987" cy="685800"/>
              </a:xfrm>
            </p:grpSpPr>
            <p:sp>
              <p:nvSpPr>
                <p:cNvPr id="40" name="Freeform 39"/>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a:solidFill>
                      <a:srgbClr val="000000"/>
                    </a:solidFill>
                    <a:latin typeface="Segoe UI"/>
                  </a:endParaRPr>
                </a:p>
              </p:txBody>
            </p:sp>
            <p:sp>
              <p:nvSpPr>
                <p:cNvPr id="41" name="Freeform 40"/>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solidFill>
                  <a:schemeClr val="bg1"/>
                </a:solidFill>
                <a:ln>
                  <a:noFill/>
                </a:ln>
                <a:extLst/>
              </p:spPr>
              <p:txBody>
                <a:bodyPr vert="horz" wrap="square" lIns="91427" tIns="45713" rIns="91427" bIns="45713" numCol="1" anchor="t" anchorCtr="0" compatLnSpc="1">
                  <a:prstTxWarp prst="textNoShape">
                    <a:avLst/>
                  </a:prstTxWarp>
                  <a:noAutofit/>
                </a:bodyPr>
                <a:lstStyle/>
                <a:p>
                  <a:pPr defTabSz="914225">
                    <a:defRPr/>
                  </a:pPr>
                  <a:endParaRPr lang="en-US">
                    <a:solidFill>
                      <a:srgbClr val="000000"/>
                    </a:solidFill>
                    <a:latin typeface="Segoe UI"/>
                  </a:endParaRPr>
                </a:p>
              </p:txBody>
            </p:sp>
          </p:grpSp>
        </p:grpSp>
        <p:sp>
          <p:nvSpPr>
            <p:cNvPr id="24" name="Freeform 23"/>
            <p:cNvSpPr/>
            <p:nvPr/>
          </p:nvSpPr>
          <p:spPr bwMode="auto">
            <a:xfrm>
              <a:off x="8796105" y="3086984"/>
              <a:ext cx="663067" cy="850416"/>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tx2"/>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273"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8" name="Title 1">
            <a:extLst>
              <a:ext uri="{FF2B5EF4-FFF2-40B4-BE49-F238E27FC236}">
                <a16:creationId xmlns:a16="http://schemas.microsoft.com/office/drawing/2014/main" id="{F26A8583-E957-45F3-B0FC-8ECEFF4435E3}"/>
              </a:ext>
            </a:extLst>
          </p:cNvPr>
          <p:cNvSpPr txBox="1">
            <a:spLocks/>
          </p:cNvSpPr>
          <p:nvPr/>
        </p:nvSpPr>
        <p:spPr>
          <a:xfrm>
            <a:off x="627664" y="754680"/>
            <a:ext cx="11032470" cy="635657"/>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3529" dirty="0">
                <a:solidFill>
                  <a:srgbClr val="505050"/>
                </a:solidFill>
                <a:latin typeface="Segoe UI Light"/>
              </a:rPr>
              <a:t>Azure database for </a:t>
            </a:r>
            <a:r>
              <a:rPr lang="en-US" sz="3529" dirty="0" err="1">
                <a:solidFill>
                  <a:srgbClr val="505050"/>
                </a:solidFill>
                <a:latin typeface="Segoe UI Light"/>
              </a:rPr>
              <a:t>Mysql</a:t>
            </a:r>
            <a:r>
              <a:rPr lang="en-US" sz="3529" dirty="0">
                <a:solidFill>
                  <a:srgbClr val="505050"/>
                </a:solidFill>
                <a:latin typeface="Segoe UI Light"/>
              </a:rPr>
              <a:t>, PostgreSQL and MariaDB </a:t>
            </a:r>
            <a:r>
              <a:rPr lang="en-US" sz="2400" dirty="0">
                <a:solidFill>
                  <a:srgbClr val="505050"/>
                </a:solidFill>
                <a:latin typeface="Segoe UI Light"/>
              </a:rPr>
              <a:t>(preview)</a:t>
            </a:r>
            <a:endParaRPr lang="en-US" sz="3529" dirty="0">
              <a:solidFill>
                <a:srgbClr val="505050"/>
              </a:solidFill>
              <a:latin typeface="Segoe UI Light"/>
            </a:endParaRPr>
          </a:p>
        </p:txBody>
      </p:sp>
      <p:cxnSp>
        <p:nvCxnSpPr>
          <p:cNvPr id="34" name="Conector recto de flecha 33"/>
          <p:cNvCxnSpPr/>
          <p:nvPr/>
        </p:nvCxnSpPr>
        <p:spPr>
          <a:xfrm>
            <a:off x="1278484" y="1704832"/>
            <a:ext cx="0" cy="4375032"/>
          </a:xfrm>
          <a:prstGeom prst="straightConnector1">
            <a:avLst/>
          </a:prstGeom>
          <a:ln>
            <a:solidFill>
              <a:srgbClr val="DDDDDD"/>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5" name="Agrupar 4"/>
          <p:cNvGrpSpPr/>
          <p:nvPr/>
        </p:nvGrpSpPr>
        <p:grpSpPr>
          <a:xfrm>
            <a:off x="655389" y="285953"/>
            <a:ext cx="10686125" cy="409086"/>
            <a:chOff x="668530" y="291190"/>
            <a:chExt cx="10900404" cy="417289"/>
          </a:xfrm>
        </p:grpSpPr>
        <p:grpSp>
          <p:nvGrpSpPr>
            <p:cNvPr id="29" name="Agrupar 28"/>
            <p:cNvGrpSpPr/>
            <p:nvPr/>
          </p:nvGrpSpPr>
          <p:grpSpPr>
            <a:xfrm>
              <a:off x="695602" y="382267"/>
              <a:ext cx="10873332" cy="173490"/>
              <a:chOff x="-113764" y="473080"/>
              <a:chExt cx="10873332" cy="173490"/>
            </a:xfrm>
          </p:grpSpPr>
          <p:sp>
            <p:nvSpPr>
              <p:cNvPr id="30" name="Line 10">
                <a:extLst>
                  <a:ext uri="{FF2B5EF4-FFF2-40B4-BE49-F238E27FC236}">
                    <a16:creationId xmlns:a16="http://schemas.microsoft.com/office/drawing/2014/main" id="{DD1A99F7-90D1-459F-9803-D981CE31EC5C}"/>
                  </a:ext>
                </a:extLst>
              </p:cNvPr>
              <p:cNvSpPr>
                <a:spLocks noChangeShapeType="1"/>
              </p:cNvSpPr>
              <p:nvPr/>
            </p:nvSpPr>
            <p:spPr bwMode="auto">
              <a:xfrm flipH="1">
                <a:off x="-113764" y="646570"/>
                <a:ext cx="10873332"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sp>
            <p:nvSpPr>
              <p:cNvPr id="31" name="Oval 11">
                <a:extLst>
                  <a:ext uri="{FF2B5EF4-FFF2-40B4-BE49-F238E27FC236}">
                    <a16:creationId xmlns:a16="http://schemas.microsoft.com/office/drawing/2014/main" id="{77DA2BFA-9CDC-4AD0-8686-E08BB64D4473}"/>
                  </a:ext>
                </a:extLst>
              </p:cNvPr>
              <p:cNvSpPr>
                <a:spLocks noChangeArrowheads="1"/>
              </p:cNvSpPr>
              <p:nvPr/>
            </p:nvSpPr>
            <p:spPr bwMode="auto">
              <a:xfrm>
                <a:off x="10285023" y="473080"/>
                <a:ext cx="86747" cy="86747"/>
              </a:xfrm>
              <a:prstGeom prst="ellipse">
                <a:avLst/>
              </a:prstGeom>
              <a:solidFill>
                <a:schemeClr val="tx2"/>
              </a:solid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sp>
            <p:nvSpPr>
              <p:cNvPr id="32" name="Oval 12">
                <a:extLst>
                  <a:ext uri="{FF2B5EF4-FFF2-40B4-BE49-F238E27FC236}">
                    <a16:creationId xmlns:a16="http://schemas.microsoft.com/office/drawing/2014/main" id="{44723D6E-4F94-4529-B980-A2CBD8DD8EB8}"/>
                  </a:ext>
                </a:extLst>
              </p:cNvPr>
              <p:cNvSpPr>
                <a:spLocks noChangeArrowheads="1"/>
              </p:cNvSpPr>
              <p:nvPr/>
            </p:nvSpPr>
            <p:spPr bwMode="auto">
              <a:xfrm>
                <a:off x="10412588" y="473080"/>
                <a:ext cx="86747" cy="86747"/>
              </a:xfrm>
              <a:prstGeom prst="ellipse">
                <a:avLst/>
              </a:prstGeom>
              <a:solidFill>
                <a:schemeClr val="tx2"/>
              </a:solid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sp>
            <p:nvSpPr>
              <p:cNvPr id="33" name="Oval 13">
                <a:extLst>
                  <a:ext uri="{FF2B5EF4-FFF2-40B4-BE49-F238E27FC236}">
                    <a16:creationId xmlns:a16="http://schemas.microsoft.com/office/drawing/2014/main" id="{6B319990-0E9B-4E64-AA84-3246DC1951AB}"/>
                  </a:ext>
                </a:extLst>
              </p:cNvPr>
              <p:cNvSpPr>
                <a:spLocks noChangeArrowheads="1"/>
              </p:cNvSpPr>
              <p:nvPr/>
            </p:nvSpPr>
            <p:spPr bwMode="auto">
              <a:xfrm>
                <a:off x="10545255" y="473080"/>
                <a:ext cx="86747" cy="86747"/>
              </a:xfrm>
              <a:prstGeom prst="ellipse">
                <a:avLst/>
              </a:prstGeom>
              <a:solidFill>
                <a:schemeClr val="tx2"/>
              </a:solid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grpSp>
        <p:sp>
          <p:nvSpPr>
            <p:cNvPr id="36" name="Rectángulo 35"/>
            <p:cNvSpPr/>
            <p:nvPr/>
          </p:nvSpPr>
          <p:spPr>
            <a:xfrm>
              <a:off x="668530" y="291190"/>
              <a:ext cx="3667800" cy="417289"/>
            </a:xfrm>
            <a:prstGeom prst="rect">
              <a:avLst/>
            </a:prstGeom>
          </p:spPr>
          <p:txBody>
            <a:bodyPr wrap="square">
              <a:spAutoFit/>
            </a:bodyPr>
            <a:lstStyle/>
            <a:p>
              <a:pPr defTabSz="914367"/>
              <a:r>
                <a:rPr lang="en-US" sz="1029" dirty="0">
                  <a:solidFill>
                    <a:srgbClr val="505050"/>
                  </a:solidFill>
                  <a:latin typeface="Segoe UI Light" charset="0"/>
                  <a:ea typeface="Segoe UI Light" charset="0"/>
                  <a:cs typeface="Segoe UI Light" charset="0"/>
                </a:rPr>
                <a:t>THE MICROSOFT COMMITMENT TO CHOICE IN THE CLOUD_</a:t>
              </a:r>
              <a:endParaRPr lang="es-ES_tradnl" sz="1029" dirty="0">
                <a:solidFill>
                  <a:srgbClr val="505050"/>
                </a:solidFill>
                <a:latin typeface="Segoe UI Light" charset="0"/>
                <a:ea typeface="Segoe UI Light" charset="0"/>
                <a:cs typeface="Segoe UI Light" charset="0"/>
              </a:endParaRPr>
            </a:p>
          </p:txBody>
        </p:sp>
      </p:grpSp>
      <p:pic>
        <p:nvPicPr>
          <p:cNvPr id="37" name="Picture 29"/>
          <p:cNvPicPr>
            <a:picLocks noChangeAspect="1"/>
          </p:cNvPicPr>
          <p:nvPr/>
        </p:nvPicPr>
        <p:blipFill>
          <a:blip r:embed="rId3"/>
          <a:stretch>
            <a:fillRect/>
          </a:stretch>
        </p:blipFill>
        <p:spPr>
          <a:xfrm>
            <a:off x="10711090" y="6369823"/>
            <a:ext cx="1010731" cy="300302"/>
          </a:xfrm>
          <a:prstGeom prst="rect">
            <a:avLst/>
          </a:prstGeom>
        </p:spPr>
      </p:pic>
      <p:sp>
        <p:nvSpPr>
          <p:cNvPr id="38" name="Freeform: Shape 27">
            <a:extLst/>
          </p:cNvPr>
          <p:cNvSpPr/>
          <p:nvPr/>
        </p:nvSpPr>
        <p:spPr bwMode="auto">
          <a:xfrm flipV="1">
            <a:off x="6891722" y="2020134"/>
            <a:ext cx="4194674" cy="231232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2700" cap="flat">
            <a:solidFill>
              <a:srgbClr val="B4269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000">
              <a:solidFill>
                <a:srgbClr val="505050"/>
              </a:solidFill>
              <a:latin typeface="Segoe UI"/>
            </a:endParaRPr>
          </a:p>
        </p:txBody>
      </p:sp>
    </p:spTree>
    <p:extLst>
      <p:ext uri="{BB962C8B-B14F-4D97-AF65-F5344CB8AC3E}">
        <p14:creationId xmlns:p14="http://schemas.microsoft.com/office/powerpoint/2010/main" val="222495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37" presetClass="entr" presetSubtype="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anim calcmode="lin" valueType="num">
                                      <p:cBhvr>
                                        <p:cTn id="12" dur="1000" fill="hold"/>
                                        <p:tgtEl>
                                          <p:spTgt spid="34"/>
                                        </p:tgtEl>
                                        <p:attrNameLst>
                                          <p:attrName>ppt_x</p:attrName>
                                        </p:attrNameLst>
                                      </p:cBhvr>
                                      <p:tavLst>
                                        <p:tav tm="0">
                                          <p:val>
                                            <p:strVal val="#ppt_x"/>
                                          </p:val>
                                        </p:tav>
                                        <p:tav tm="100000">
                                          <p:val>
                                            <p:strVal val="#ppt_x"/>
                                          </p:val>
                                        </p:tav>
                                      </p:tavLst>
                                    </p:anim>
                                    <p:anim calcmode="lin" valueType="num">
                                      <p:cBhvr>
                                        <p:cTn id="13" dur="900" decel="100000" fill="hold"/>
                                        <p:tgtEl>
                                          <p:spTgt spid="34"/>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nodeType="withEffect">
                                  <p:stCondLst>
                                    <p:cond delay="100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anim calcmode="lin" valueType="num">
                                      <p:cBhvr>
                                        <p:cTn id="26" dur="500" fill="hold"/>
                                        <p:tgtEl>
                                          <p:spTgt spid="38"/>
                                        </p:tgtEl>
                                        <p:attrNameLst>
                                          <p:attrName>ppt_x</p:attrName>
                                        </p:attrNameLst>
                                      </p:cBhvr>
                                      <p:tavLst>
                                        <p:tav tm="0">
                                          <p:val>
                                            <p:strVal val="#ppt_x"/>
                                          </p:val>
                                        </p:tav>
                                        <p:tav tm="100000">
                                          <p:val>
                                            <p:strVal val="#ppt_x"/>
                                          </p:val>
                                        </p:tav>
                                      </p:tavLst>
                                    </p:anim>
                                    <p:anim calcmode="lin" valueType="num">
                                      <p:cBhvr>
                                        <p:cTn id="27" dur="500" fill="hold"/>
                                        <p:tgtEl>
                                          <p:spTgt spid="38"/>
                                        </p:tgtEl>
                                        <p:attrNameLst>
                                          <p:attrName>ppt_y</p:attrName>
                                        </p:attrNameLst>
                                      </p:cBhvr>
                                      <p:tavLst>
                                        <p:tav tm="0">
                                          <p:val>
                                            <p:strVal val="#ppt_y+.1"/>
                                          </p:val>
                                        </p:tav>
                                        <p:tav tm="100000">
                                          <p:val>
                                            <p:strVal val="#ppt_y"/>
                                          </p:val>
                                        </p:tav>
                                      </p:tavLst>
                                    </p:anim>
                                  </p:childTnLst>
                                </p:cTn>
                              </p:par>
                            </p:childTnLst>
                          </p:cTn>
                        </p:par>
                        <p:par>
                          <p:cTn id="28" fill="hold">
                            <p:stCondLst>
                              <p:cond delay="3500"/>
                            </p:stCondLst>
                            <p:childTnLst>
                              <p:par>
                                <p:cTn id="29" presetID="10" presetClass="entr" presetSubtype="0" fill="hold" nodeType="afterEffect">
                                  <p:stCondLst>
                                    <p:cond delay="50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8" grpId="0"/>
      <p:bldP spid="3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607">
            <a:extLst>
              <a:ext uri="{FF2B5EF4-FFF2-40B4-BE49-F238E27FC236}">
                <a16:creationId xmlns:a16="http://schemas.microsoft.com/office/drawing/2014/main" id="{FD32CCE5-97D5-454B-96C0-E960CE74C6E0}"/>
              </a:ext>
            </a:extLst>
          </p:cNvPr>
          <p:cNvSpPr/>
          <p:nvPr/>
        </p:nvSpPr>
        <p:spPr>
          <a:xfrm>
            <a:off x="-1793" y="487"/>
            <a:ext cx="12190270" cy="6933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srgbClr val="FFFFFF"/>
              </a:solidFill>
              <a:latin typeface="Segoe UI"/>
            </a:endParaRPr>
          </a:p>
        </p:txBody>
      </p:sp>
      <p:grpSp>
        <p:nvGrpSpPr>
          <p:cNvPr id="19" name="Agrupar 18"/>
          <p:cNvGrpSpPr/>
          <p:nvPr/>
        </p:nvGrpSpPr>
        <p:grpSpPr>
          <a:xfrm>
            <a:off x="681928" y="375239"/>
            <a:ext cx="10659585" cy="170080"/>
            <a:chOff x="-113764" y="473080"/>
            <a:chExt cx="10873332" cy="173490"/>
          </a:xfrm>
        </p:grpSpPr>
        <p:sp>
          <p:nvSpPr>
            <p:cNvPr id="20" name="Line 10">
              <a:extLst>
                <a:ext uri="{FF2B5EF4-FFF2-40B4-BE49-F238E27FC236}">
                  <a16:creationId xmlns:a16="http://schemas.microsoft.com/office/drawing/2014/main" id="{DD1A99F7-90D1-459F-9803-D981CE31EC5C}"/>
                </a:ext>
              </a:extLst>
            </p:cNvPr>
            <p:cNvSpPr>
              <a:spLocks noChangeShapeType="1"/>
            </p:cNvSpPr>
            <p:nvPr/>
          </p:nvSpPr>
          <p:spPr bwMode="auto">
            <a:xfrm flipH="1">
              <a:off x="-113764" y="646570"/>
              <a:ext cx="10873332" cy="0"/>
            </a:xfrm>
            <a:prstGeom prst="line">
              <a:avLst/>
            </a:prstGeom>
            <a:noFill/>
            <a:ln w="12700" cap="flat">
              <a:solidFill>
                <a:srgbClr val="0077D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sp>
          <p:nvSpPr>
            <p:cNvPr id="21" name="Oval 11">
              <a:extLst>
                <a:ext uri="{FF2B5EF4-FFF2-40B4-BE49-F238E27FC236}">
                  <a16:creationId xmlns:a16="http://schemas.microsoft.com/office/drawing/2014/main" id="{77DA2BFA-9CDC-4AD0-8686-E08BB64D4473}"/>
                </a:ext>
              </a:extLst>
            </p:cNvPr>
            <p:cNvSpPr>
              <a:spLocks noChangeArrowheads="1"/>
            </p:cNvSpPr>
            <p:nvPr/>
          </p:nvSpPr>
          <p:spPr bwMode="auto">
            <a:xfrm>
              <a:off x="10285023" y="473080"/>
              <a:ext cx="86747" cy="86747"/>
            </a:xfrm>
            <a:prstGeom prst="ellipse">
              <a:avLst/>
            </a:prstGeom>
            <a:solidFill>
              <a:srgbClr val="0077D7"/>
            </a:solid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sp>
          <p:nvSpPr>
            <p:cNvPr id="35" name="Oval 12">
              <a:extLst>
                <a:ext uri="{FF2B5EF4-FFF2-40B4-BE49-F238E27FC236}">
                  <a16:creationId xmlns:a16="http://schemas.microsoft.com/office/drawing/2014/main" id="{44723D6E-4F94-4529-B980-A2CBD8DD8EB8}"/>
                </a:ext>
              </a:extLst>
            </p:cNvPr>
            <p:cNvSpPr>
              <a:spLocks noChangeArrowheads="1"/>
            </p:cNvSpPr>
            <p:nvPr/>
          </p:nvSpPr>
          <p:spPr bwMode="auto">
            <a:xfrm>
              <a:off x="10412588" y="473080"/>
              <a:ext cx="86747" cy="86747"/>
            </a:xfrm>
            <a:prstGeom prst="ellipse">
              <a:avLst/>
            </a:prstGeom>
            <a:solidFill>
              <a:srgbClr val="0077D7"/>
            </a:solid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sp>
          <p:nvSpPr>
            <p:cNvPr id="36" name="Oval 13">
              <a:extLst>
                <a:ext uri="{FF2B5EF4-FFF2-40B4-BE49-F238E27FC236}">
                  <a16:creationId xmlns:a16="http://schemas.microsoft.com/office/drawing/2014/main" id="{6B319990-0E9B-4E64-AA84-3246DC1951AB}"/>
                </a:ext>
              </a:extLst>
            </p:cNvPr>
            <p:cNvSpPr>
              <a:spLocks noChangeArrowheads="1"/>
            </p:cNvSpPr>
            <p:nvPr/>
          </p:nvSpPr>
          <p:spPr bwMode="auto">
            <a:xfrm>
              <a:off x="10545255" y="473080"/>
              <a:ext cx="86747" cy="86747"/>
            </a:xfrm>
            <a:prstGeom prst="ellipse">
              <a:avLst/>
            </a:prstGeom>
            <a:solidFill>
              <a:srgbClr val="0077D7"/>
            </a:solid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grpSp>
      <p:sp>
        <p:nvSpPr>
          <p:cNvPr id="37" name="Rectángulo 36"/>
          <p:cNvSpPr/>
          <p:nvPr/>
        </p:nvSpPr>
        <p:spPr>
          <a:xfrm>
            <a:off x="655388" y="285952"/>
            <a:ext cx="4760127" cy="248925"/>
          </a:xfrm>
          <a:prstGeom prst="rect">
            <a:avLst/>
          </a:prstGeom>
        </p:spPr>
        <p:txBody>
          <a:bodyPr wrap="square">
            <a:spAutoFit/>
          </a:bodyPr>
          <a:lstStyle/>
          <a:p>
            <a:pPr defTabSz="914367"/>
            <a:r>
              <a:rPr lang="en-US" sz="1029">
                <a:solidFill>
                  <a:srgbClr val="505050"/>
                </a:solidFill>
                <a:latin typeface="Segoe UI Light" charset="0"/>
                <a:ea typeface="Segoe UI Light" charset="0"/>
                <a:cs typeface="Segoe UI Light" charset="0"/>
              </a:rPr>
              <a:t>UNDERSTANDING THE SERVICE_</a:t>
            </a:r>
          </a:p>
        </p:txBody>
      </p:sp>
      <p:sp>
        <p:nvSpPr>
          <p:cNvPr id="38" name="Title 1">
            <a:extLst>
              <a:ext uri="{FF2B5EF4-FFF2-40B4-BE49-F238E27FC236}">
                <a16:creationId xmlns:a16="http://schemas.microsoft.com/office/drawing/2014/main" id="{F26A8583-E957-45F3-B0FC-8ECEFF4435E3}"/>
              </a:ext>
            </a:extLst>
          </p:cNvPr>
          <p:cNvSpPr txBox="1">
            <a:spLocks/>
          </p:cNvSpPr>
          <p:nvPr/>
        </p:nvSpPr>
        <p:spPr>
          <a:xfrm>
            <a:off x="625398" y="754680"/>
            <a:ext cx="9530712" cy="635657"/>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3529">
                <a:solidFill>
                  <a:srgbClr val="505050"/>
                </a:solidFill>
                <a:latin typeface="Segoe UI Light"/>
              </a:rPr>
              <a:t>Azure Relational Database Platform</a:t>
            </a:r>
          </a:p>
        </p:txBody>
      </p:sp>
      <p:graphicFrame>
        <p:nvGraphicFramePr>
          <p:cNvPr id="7" name="Tabla 6"/>
          <p:cNvGraphicFramePr>
            <a:graphicFrameLocks noGrp="1"/>
          </p:cNvGraphicFramePr>
          <p:nvPr>
            <p:extLst/>
          </p:nvPr>
        </p:nvGraphicFramePr>
        <p:xfrm>
          <a:off x="975227" y="1885045"/>
          <a:ext cx="10241230" cy="3559276"/>
        </p:xfrm>
        <a:graphic>
          <a:graphicData uri="http://schemas.openxmlformats.org/drawingml/2006/table">
            <a:tbl>
              <a:tblPr firstRow="1" bandRow="1">
                <a:tableStyleId>{5C22544A-7EE6-4342-B048-85BDC9FD1C3A}</a:tableStyleId>
              </a:tblPr>
              <a:tblGrid>
                <a:gridCol w="1462252">
                  <a:extLst>
                    <a:ext uri="{9D8B030D-6E8A-4147-A177-3AD203B41FA5}">
                      <a16:colId xmlns:a16="http://schemas.microsoft.com/office/drawing/2014/main" val="20000"/>
                    </a:ext>
                  </a:extLst>
                </a:gridCol>
                <a:gridCol w="1951491">
                  <a:extLst>
                    <a:ext uri="{9D8B030D-6E8A-4147-A177-3AD203B41FA5}">
                      <a16:colId xmlns:a16="http://schemas.microsoft.com/office/drawing/2014/main" val="20001"/>
                    </a:ext>
                  </a:extLst>
                </a:gridCol>
                <a:gridCol w="2275829">
                  <a:extLst>
                    <a:ext uri="{9D8B030D-6E8A-4147-A177-3AD203B41FA5}">
                      <a16:colId xmlns:a16="http://schemas.microsoft.com/office/drawing/2014/main" val="20002"/>
                    </a:ext>
                  </a:extLst>
                </a:gridCol>
                <a:gridCol w="2275829">
                  <a:extLst>
                    <a:ext uri="{9D8B030D-6E8A-4147-A177-3AD203B41FA5}">
                      <a16:colId xmlns:a16="http://schemas.microsoft.com/office/drawing/2014/main" val="20003"/>
                    </a:ext>
                  </a:extLst>
                </a:gridCol>
                <a:gridCol w="2275829">
                  <a:extLst>
                    <a:ext uri="{9D8B030D-6E8A-4147-A177-3AD203B41FA5}">
                      <a16:colId xmlns:a16="http://schemas.microsoft.com/office/drawing/2014/main" val="20004"/>
                    </a:ext>
                  </a:extLst>
                </a:gridCol>
              </a:tblGrid>
              <a:tr h="505588">
                <a:tc rowSpan="7">
                  <a:txBody>
                    <a:bodyPr/>
                    <a:lstStyle/>
                    <a:p>
                      <a:pPr algn="ctr"/>
                      <a:r>
                        <a:rPr lang="en-US" sz="1400" b="0" i="0" dirty="0">
                          <a:solidFill>
                            <a:srgbClr val="FFFFFF"/>
                          </a:solidFill>
                          <a:latin typeface="Segoe UI Light" charset="0"/>
                          <a:ea typeface="Segoe UI Light" charset="0"/>
                          <a:cs typeface="Segoe UI Light" charset="0"/>
                        </a:rPr>
                        <a:t>POWER BI, APP SERVICES, DATA FACTORY, ANALYTICS, ML, COGNITIVE, BOT…</a:t>
                      </a:r>
                    </a:p>
                  </a:txBody>
                  <a:tcPr marL="99027" marR="99027" marT="49514" marB="4951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77D7"/>
                    </a:solidFill>
                  </a:tcP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400" b="0" i="0" dirty="0">
                          <a:solidFill>
                            <a:srgbClr val="505050"/>
                          </a:solidFill>
                          <a:latin typeface="Segoe UI Light" charset="0"/>
                          <a:ea typeface="Segoe UI Light" charset="0"/>
                          <a:cs typeface="Segoe UI Light" charset="0"/>
                        </a:rPr>
                        <a:t>SQL DATA WAREHOUSE</a:t>
                      </a:r>
                    </a:p>
                  </a:txBody>
                  <a:tcPr marL="99027" marR="99027" marT="49514" marB="49514"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400" b="0" i="0" dirty="0">
                          <a:solidFill>
                            <a:srgbClr val="FFFFFF"/>
                          </a:solidFill>
                          <a:latin typeface="Segoe UI Light" charset="0"/>
                          <a:ea typeface="Segoe UI Light" charset="0"/>
                          <a:cs typeface="Segoe UI Light" charset="0"/>
                        </a:rPr>
                        <a:t>SQL DATABASE</a:t>
                      </a:r>
                      <a:endParaRPr lang="es-ES_tradnl" sz="2700" dirty="0"/>
                    </a:p>
                  </a:txBody>
                  <a:tcPr marL="99027" marR="99027" marT="49514" marB="4951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0077D7"/>
                    </a:solidFill>
                  </a:tcPr>
                </a:tc>
                <a:tc>
                  <a:txBody>
                    <a:bodyPr/>
                    <a:lstStyle/>
                    <a:p>
                      <a:pPr algn="ctr"/>
                      <a:r>
                        <a:rPr lang="es-ES_tradnl" sz="1400" b="0" i="0" dirty="0">
                          <a:solidFill>
                            <a:srgbClr val="505050"/>
                          </a:solidFill>
                          <a:latin typeface="Segoe UI Light" charset="0"/>
                          <a:ea typeface="Segoe UI Light" charset="0"/>
                          <a:cs typeface="Segoe UI Light" charset="0"/>
                        </a:rPr>
                        <a:t>MYSQL </a:t>
                      </a:r>
                      <a:r>
                        <a:rPr lang="es-ES_tradnl" sz="1400" b="0" i="0" baseline="30000" dirty="0">
                          <a:solidFill>
                            <a:srgbClr val="505050"/>
                          </a:solidFill>
                          <a:latin typeface="Segoe UI Light" charset="0"/>
                          <a:ea typeface="Segoe UI Light" charset="0"/>
                          <a:cs typeface="Segoe UI Light" charset="0"/>
                        </a:rPr>
                        <a:t>PREVIEW</a:t>
                      </a:r>
                    </a:p>
                  </a:txBody>
                  <a:tcPr marL="99027" marR="99027" marT="49514" marB="4951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algn="ctr"/>
                      <a:r>
                        <a:rPr lang="es-ES_tradnl" sz="1400" b="0" i="0" dirty="0">
                          <a:latin typeface="Segoe UI Light" charset="0"/>
                          <a:ea typeface="Segoe UI Light" charset="0"/>
                          <a:cs typeface="Segoe UI Light" charset="0"/>
                        </a:rPr>
                        <a:t>POSTGRESQL</a:t>
                      </a:r>
                      <a:r>
                        <a:rPr lang="es-ES_tradnl" sz="1400" b="0" i="0" baseline="0" dirty="0">
                          <a:latin typeface="Segoe UI Light" charset="0"/>
                          <a:ea typeface="Segoe UI Light" charset="0"/>
                          <a:cs typeface="Segoe UI Light" charset="0"/>
                        </a:rPr>
                        <a:t> </a:t>
                      </a:r>
                      <a:r>
                        <a:rPr lang="es-ES_tradnl" sz="1400" b="0" i="0" baseline="30000" dirty="0">
                          <a:latin typeface="Segoe UI Light" charset="0"/>
                          <a:ea typeface="Segoe UI Light" charset="0"/>
                          <a:cs typeface="Segoe UI Light" charset="0"/>
                        </a:rPr>
                        <a:t>PREVIEW</a:t>
                      </a:r>
                    </a:p>
                  </a:txBody>
                  <a:tcPr marL="99027" marR="99027" marT="49514" marB="4951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0077D7"/>
                    </a:solidFill>
                  </a:tcPr>
                </a:tc>
                <a:extLst>
                  <a:ext uri="{0D108BD9-81ED-4DB2-BD59-A6C34878D82A}">
                    <a16:rowId xmlns:a16="http://schemas.microsoft.com/office/drawing/2014/main" val="10000"/>
                  </a:ext>
                </a:extLst>
              </a:tr>
              <a:tr h="505588">
                <a:tc vMerge="1">
                  <a:txBody>
                    <a:bodyPr/>
                    <a:lstStyle/>
                    <a:p>
                      <a:endParaRPr lang="es-ES_tradnl" dirty="0"/>
                    </a:p>
                  </a:txBody>
                  <a:tcPr/>
                </a:tc>
                <a:tc rowSpan="3">
                  <a:txBody>
                    <a:bodyPr/>
                    <a:lstStyle/>
                    <a:p>
                      <a:pPr algn="ctr"/>
                      <a:r>
                        <a:rPr lang="en-US" sz="1400" b="0" i="0" noProof="0" dirty="0">
                          <a:latin typeface="Segoe UI Light" charset="0"/>
                          <a:ea typeface="Segoe UI Light" charset="0"/>
                          <a:cs typeface="Segoe UI Light" charset="0"/>
                        </a:rPr>
                        <a:t>Database</a:t>
                      </a:r>
                    </a:p>
                    <a:p>
                      <a:pPr algn="ctr"/>
                      <a:r>
                        <a:rPr lang="en-US" sz="1400" b="0" i="0" noProof="0" dirty="0">
                          <a:latin typeface="Segoe UI Light" charset="0"/>
                          <a:ea typeface="Segoe UI Light" charset="0"/>
                          <a:cs typeface="Segoe UI Light" charset="0"/>
                        </a:rPr>
                        <a:t>Services</a:t>
                      </a:r>
                    </a:p>
                    <a:p>
                      <a:pPr algn="ctr"/>
                      <a:r>
                        <a:rPr lang="en-US" sz="1400" b="0" i="0" noProof="0" dirty="0">
                          <a:latin typeface="Segoe UI Light" charset="0"/>
                          <a:ea typeface="Segoe UI Light" charset="0"/>
                          <a:cs typeface="Segoe UI Light" charset="0"/>
                        </a:rPr>
                        <a:t>Platform</a:t>
                      </a:r>
                    </a:p>
                  </a:txBody>
                  <a:tcPr marL="99027" marR="99027" marT="49514" marB="49514" anchor="ct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DDDDDD"/>
                    </a:solidFill>
                  </a:tcPr>
                </a:tc>
                <a:tc gridSpan="3">
                  <a:txBody>
                    <a:bodyPr/>
                    <a:lstStyle/>
                    <a:p>
                      <a:pPr algn="ctr"/>
                      <a:r>
                        <a:rPr lang="en-US" sz="1400" b="0" i="0" noProof="0" dirty="0">
                          <a:latin typeface="Segoe UI Light" charset="0"/>
                          <a:ea typeface="Segoe UI Light" charset="0"/>
                          <a:cs typeface="Segoe UI Light" charset="0"/>
                        </a:rPr>
                        <a:t>Intelligent: Advisors, Tuning, Monitoring</a:t>
                      </a:r>
                    </a:p>
                  </a:txBody>
                  <a:tcPr marL="99027" marR="99027" marT="49514" marB="49514" anchor="ct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DDDDDD"/>
                    </a:solidFill>
                  </a:tcPr>
                </a:tc>
                <a:tc hMerge="1">
                  <a:txBody>
                    <a:bodyPr/>
                    <a:lstStyle/>
                    <a:p>
                      <a:endParaRPr lang="es-ES_tradnl" dirty="0"/>
                    </a:p>
                  </a:txBody>
                  <a:tcPr/>
                </a:tc>
                <a:tc hMerge="1">
                  <a:txBody>
                    <a:bodyPr/>
                    <a:lstStyle/>
                    <a:p>
                      <a:endParaRPr lang="es-ES_tradnl" dirty="0"/>
                    </a:p>
                  </a:txBody>
                  <a:tcPr/>
                </a:tc>
                <a:extLst>
                  <a:ext uri="{0D108BD9-81ED-4DB2-BD59-A6C34878D82A}">
                    <a16:rowId xmlns:a16="http://schemas.microsoft.com/office/drawing/2014/main" val="10001"/>
                  </a:ext>
                </a:extLst>
              </a:tr>
              <a:tr h="505588">
                <a:tc vMerge="1">
                  <a:txBody>
                    <a:bodyPr/>
                    <a:lstStyle/>
                    <a:p>
                      <a:endParaRPr lang="es-ES_tradnl" dirty="0"/>
                    </a:p>
                  </a:txBody>
                  <a:tcPr/>
                </a:tc>
                <a:tc vMerge="1">
                  <a:txBody>
                    <a:bodyPr/>
                    <a:lstStyle/>
                    <a:p>
                      <a:endParaRPr lang="es-ES_tradnl"/>
                    </a:p>
                  </a:txBody>
                  <a:tcPr/>
                </a:tc>
                <a:tc gridSpan="3">
                  <a:txBody>
                    <a:bodyPr/>
                    <a:lstStyle/>
                    <a:p>
                      <a:pPr algn="ctr"/>
                      <a:r>
                        <a:rPr lang="en-US" sz="1400" b="0" i="0" noProof="0" dirty="0">
                          <a:latin typeface="Segoe UI Light" charset="0"/>
                          <a:ea typeface="Segoe UI Light" charset="0"/>
                          <a:cs typeface="Segoe UI Light" charset="0"/>
                        </a:rPr>
                        <a:t>Flexible: On-demand scaling, Resource governance </a:t>
                      </a:r>
                    </a:p>
                  </a:txBody>
                  <a:tcPr marL="99027" marR="99027" marT="49514" marB="49514" anchor="ct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DDDDDD"/>
                    </a:solidFill>
                  </a:tcPr>
                </a:tc>
                <a:tc hMerge="1">
                  <a:txBody>
                    <a:bodyPr/>
                    <a:lstStyle/>
                    <a:p>
                      <a:endParaRPr lang="es-ES_tradnl" dirty="0"/>
                    </a:p>
                  </a:txBody>
                  <a:tcPr/>
                </a:tc>
                <a:tc hMerge="1">
                  <a:txBody>
                    <a:bodyPr/>
                    <a:lstStyle/>
                    <a:p>
                      <a:endParaRPr lang="es-ES_tradnl" dirty="0"/>
                    </a:p>
                  </a:txBody>
                  <a:tcPr/>
                </a:tc>
                <a:extLst>
                  <a:ext uri="{0D108BD9-81ED-4DB2-BD59-A6C34878D82A}">
                    <a16:rowId xmlns:a16="http://schemas.microsoft.com/office/drawing/2014/main" val="10002"/>
                  </a:ext>
                </a:extLst>
              </a:tr>
              <a:tr h="505588">
                <a:tc vMerge="1">
                  <a:txBody>
                    <a:bodyPr/>
                    <a:lstStyle/>
                    <a:p>
                      <a:endParaRPr lang="es-ES_tradnl" dirty="0"/>
                    </a:p>
                  </a:txBody>
                  <a:tcPr/>
                </a:tc>
                <a:tc vMerge="1">
                  <a:txBody>
                    <a:bodyPr/>
                    <a:lstStyle/>
                    <a:p>
                      <a:endParaRPr lang="es-ES_tradnl" dirty="0"/>
                    </a:p>
                  </a:txBody>
                  <a:tcPr/>
                </a:tc>
                <a:tc gridSpan="3">
                  <a:txBody>
                    <a:bodyPr/>
                    <a:lstStyle/>
                    <a:p>
                      <a:pPr algn="ctr"/>
                      <a:r>
                        <a:rPr lang="en-US" sz="1400" b="0" i="0" noProof="0" dirty="0">
                          <a:latin typeface="Segoe UI Light" charset="0"/>
                          <a:ea typeface="Segoe UI Light" charset="0"/>
                          <a:cs typeface="Segoe UI Light" charset="0"/>
                        </a:rPr>
                        <a:t>Trusted: HA/DR, Backup/Restore, Security, Audit, Isolation</a:t>
                      </a:r>
                    </a:p>
                  </a:txBody>
                  <a:tcPr marL="99027" marR="99027" marT="49514" marB="49514" anchor="ct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DDDDDD"/>
                    </a:solidFill>
                  </a:tcPr>
                </a:tc>
                <a:tc hMerge="1">
                  <a:txBody>
                    <a:bodyPr/>
                    <a:lstStyle/>
                    <a:p>
                      <a:endParaRPr lang="es-ES_tradnl" dirty="0"/>
                    </a:p>
                  </a:txBody>
                  <a:tcPr/>
                </a:tc>
                <a:tc hMerge="1">
                  <a:txBody>
                    <a:bodyPr/>
                    <a:lstStyle/>
                    <a:p>
                      <a:endParaRPr lang="es-ES_tradnl" dirty="0"/>
                    </a:p>
                  </a:txBody>
                  <a:tcPr/>
                </a:tc>
                <a:extLst>
                  <a:ext uri="{0D108BD9-81ED-4DB2-BD59-A6C34878D82A}">
                    <a16:rowId xmlns:a16="http://schemas.microsoft.com/office/drawing/2014/main" val="10003"/>
                  </a:ext>
                </a:extLst>
              </a:tr>
              <a:tr h="505588">
                <a:tc vMerge="1">
                  <a:txBody>
                    <a:bodyPr/>
                    <a:lstStyle/>
                    <a:p>
                      <a:endParaRPr lang="es-ES_tradnl" dirty="0"/>
                    </a:p>
                  </a:txBody>
                  <a:tcPr/>
                </a:tc>
                <a:tc gridSpan="4">
                  <a:txBody>
                    <a:bodyPr/>
                    <a:lstStyle/>
                    <a:p>
                      <a:pPr algn="ctr"/>
                      <a:r>
                        <a:rPr lang="en-US" sz="1400" b="0" i="0" noProof="0" dirty="0">
                          <a:solidFill>
                            <a:srgbClr val="DDDDDD"/>
                          </a:solidFill>
                          <a:latin typeface="Segoe UI Light" charset="0"/>
                          <a:ea typeface="Segoe UI Light" charset="0"/>
                          <a:cs typeface="Segoe UI Light" charset="0"/>
                        </a:rPr>
                        <a:t>Azure Compute</a:t>
                      </a:r>
                    </a:p>
                  </a:txBody>
                  <a:tcPr marL="99027" marR="99027" marT="49514" marB="49514"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5050"/>
                    </a:solidFill>
                  </a:tcPr>
                </a:tc>
                <a:tc hMerge="1">
                  <a:txBody>
                    <a:bodyPr/>
                    <a:lstStyle/>
                    <a:p>
                      <a:endParaRPr lang="es-ES_tradnl" dirty="0"/>
                    </a:p>
                  </a:txBody>
                  <a:tcPr/>
                </a:tc>
                <a:tc hMerge="1">
                  <a:txBody>
                    <a:bodyPr/>
                    <a:lstStyle/>
                    <a:p>
                      <a:endParaRPr lang="es-ES_tradnl" dirty="0"/>
                    </a:p>
                  </a:txBody>
                  <a:tcPr/>
                </a:tc>
                <a:tc hMerge="1">
                  <a:txBody>
                    <a:bodyPr/>
                    <a:lstStyle/>
                    <a:p>
                      <a:endParaRPr lang="es-ES_tradnl" dirty="0"/>
                    </a:p>
                  </a:txBody>
                  <a:tcPr/>
                </a:tc>
                <a:extLst>
                  <a:ext uri="{0D108BD9-81ED-4DB2-BD59-A6C34878D82A}">
                    <a16:rowId xmlns:a16="http://schemas.microsoft.com/office/drawing/2014/main" val="10004"/>
                  </a:ext>
                </a:extLst>
              </a:tr>
              <a:tr h="505588">
                <a:tc vMerge="1">
                  <a:txBody>
                    <a:bodyPr/>
                    <a:lstStyle/>
                    <a:p>
                      <a:endParaRPr lang="es-ES_tradnl" dirty="0"/>
                    </a:p>
                  </a:txBody>
                  <a:tcPr/>
                </a:tc>
                <a:tc gridSpan="4">
                  <a:txBody>
                    <a:bodyPr/>
                    <a:lstStyle/>
                    <a:p>
                      <a:pPr algn="ctr"/>
                      <a:r>
                        <a:rPr lang="en-US" sz="1400" b="0" i="0" noProof="0" dirty="0">
                          <a:solidFill>
                            <a:srgbClr val="DDDDDD"/>
                          </a:solidFill>
                          <a:latin typeface="Segoe UI Light" charset="0"/>
                          <a:ea typeface="Segoe UI Light" charset="0"/>
                          <a:cs typeface="Segoe UI Light" charset="0"/>
                        </a:rPr>
                        <a:t>Azure Storage</a:t>
                      </a:r>
                    </a:p>
                  </a:txBody>
                  <a:tcPr marL="99027" marR="99027" marT="49514" marB="49514"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505050"/>
                    </a:solidFill>
                  </a:tcPr>
                </a:tc>
                <a:tc hMerge="1">
                  <a:txBody>
                    <a:bodyPr/>
                    <a:lstStyle/>
                    <a:p>
                      <a:endParaRPr lang="es-ES_tradnl" dirty="0"/>
                    </a:p>
                  </a:txBody>
                  <a:tcPr/>
                </a:tc>
                <a:tc hMerge="1">
                  <a:txBody>
                    <a:bodyPr/>
                    <a:lstStyle/>
                    <a:p>
                      <a:endParaRPr lang="es-ES_tradnl" dirty="0"/>
                    </a:p>
                  </a:txBody>
                  <a:tcPr/>
                </a:tc>
                <a:tc hMerge="1">
                  <a:txBody>
                    <a:bodyPr/>
                    <a:lstStyle/>
                    <a:p>
                      <a:endParaRPr lang="es-ES_tradnl"/>
                    </a:p>
                  </a:txBody>
                  <a:tcPr/>
                </a:tc>
                <a:extLst>
                  <a:ext uri="{0D108BD9-81ED-4DB2-BD59-A6C34878D82A}">
                    <a16:rowId xmlns:a16="http://schemas.microsoft.com/office/drawing/2014/main" val="10005"/>
                  </a:ext>
                </a:extLst>
              </a:tr>
              <a:tr h="505588">
                <a:tc vMerge="1">
                  <a:txBody>
                    <a:bodyPr/>
                    <a:lstStyle/>
                    <a:p>
                      <a:endParaRPr lang="es-ES_tradnl" dirty="0"/>
                    </a:p>
                  </a:txBody>
                  <a:tcPr/>
                </a:tc>
                <a:tc gridSpan="4">
                  <a:txBody>
                    <a:bodyPr/>
                    <a:lstStyle/>
                    <a:p>
                      <a:pPr algn="ctr"/>
                      <a:r>
                        <a:rPr lang="es-ES_tradnl" sz="1400" b="0" i="0" dirty="0">
                          <a:solidFill>
                            <a:schemeClr val="tx1"/>
                          </a:solidFill>
                          <a:latin typeface="Segoe UI Light" charset="0"/>
                          <a:ea typeface="Segoe UI Light" charset="0"/>
                          <a:cs typeface="Segoe UI Light" charset="0"/>
                        </a:rPr>
                        <a:t> GLOBAL AZURE WITH 38 REGIONS</a:t>
                      </a:r>
                    </a:p>
                  </a:txBody>
                  <a:tcPr marL="99027" marR="99027" marT="49514" marB="4951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77D7"/>
                    </a:solidFill>
                  </a:tcPr>
                </a:tc>
                <a:tc hMerge="1">
                  <a:txBody>
                    <a:bodyPr/>
                    <a:lstStyle/>
                    <a:p>
                      <a:endParaRPr lang="es-ES_tradnl" dirty="0"/>
                    </a:p>
                  </a:txBody>
                  <a:tcPr/>
                </a:tc>
                <a:tc hMerge="1">
                  <a:txBody>
                    <a:bodyPr/>
                    <a:lstStyle/>
                    <a:p>
                      <a:endParaRPr lang="es-ES_tradnl" dirty="0"/>
                    </a:p>
                  </a:txBody>
                  <a:tcPr/>
                </a:tc>
                <a:tc hMerge="1">
                  <a:txBody>
                    <a:bodyPr/>
                    <a:lstStyle/>
                    <a:p>
                      <a:endParaRPr lang="es-ES_tradnl" dirty="0"/>
                    </a:p>
                  </a:txBody>
                  <a:tcPr/>
                </a:tc>
                <a:extLst>
                  <a:ext uri="{0D108BD9-81ED-4DB2-BD59-A6C34878D82A}">
                    <a16:rowId xmlns:a16="http://schemas.microsoft.com/office/drawing/2014/main" val="10006"/>
                  </a:ext>
                </a:extLst>
              </a:tr>
            </a:tbl>
          </a:graphicData>
        </a:graphic>
      </p:graphicFrame>
      <p:pic>
        <p:nvPicPr>
          <p:cNvPr id="41" name="Picture 29"/>
          <p:cNvPicPr>
            <a:picLocks noChangeAspect="1"/>
          </p:cNvPicPr>
          <p:nvPr/>
        </p:nvPicPr>
        <p:blipFill>
          <a:blip r:embed="rId3"/>
          <a:stretch>
            <a:fillRect/>
          </a:stretch>
        </p:blipFill>
        <p:spPr>
          <a:xfrm>
            <a:off x="10711090" y="6369823"/>
            <a:ext cx="1010731" cy="300302"/>
          </a:xfrm>
          <a:prstGeom prst="rect">
            <a:avLst/>
          </a:prstGeom>
        </p:spPr>
      </p:pic>
      <p:sp>
        <p:nvSpPr>
          <p:cNvPr id="15" name="Title 1">
            <a:extLst>
              <a:ext uri="{FF2B5EF4-FFF2-40B4-BE49-F238E27FC236}">
                <a16:creationId xmlns:a16="http://schemas.microsoft.com/office/drawing/2014/main" id="{D27D40C6-107E-4F27-84B9-98A387D90420}"/>
              </a:ext>
            </a:extLst>
          </p:cNvPr>
          <p:cNvSpPr txBox="1">
            <a:spLocks/>
          </p:cNvSpPr>
          <p:nvPr/>
        </p:nvSpPr>
        <p:spPr>
          <a:xfrm>
            <a:off x="2170380" y="7072076"/>
            <a:ext cx="7845925" cy="670405"/>
          </a:xfrm>
          <a:prstGeom prst="rect">
            <a:avLst/>
          </a:prstGeom>
        </p:spPr>
        <p:txBody>
          <a:bodyPr vert="horz" wrap="square" lIns="146284" tIns="91427" rIns="146284" bIns="91427" rtlCol="0" anchor="t">
            <a:noAutofit/>
          </a:bodyPr>
          <a:lstStyle>
            <a:lvl1pPr algn="l" defTabSz="896354" rtl="0" eaLnBrk="1" latinLnBrk="0" hangingPunct="1">
              <a:lnSpc>
                <a:spcPct val="90000"/>
              </a:lnSpc>
              <a:spcBef>
                <a:spcPct val="0"/>
              </a:spcBef>
              <a:buNone/>
              <a:defRPr lang="en-US" sz="4705" b="0" kern="1200" cap="none" spc="-98"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878696"/>
            <a:r>
              <a:rPr lang="en-US" sz="2745" spc="294">
                <a:solidFill>
                  <a:srgbClr val="505050"/>
                </a:solidFill>
                <a:latin typeface="Segoe UI Light" charset="0"/>
                <a:ea typeface="Segoe UI Light" charset="0"/>
                <a:cs typeface="Segoe UI Light" charset="0"/>
              </a:rPr>
              <a:t>Intelligent </a:t>
            </a:r>
            <a:r>
              <a:rPr lang="en-US" sz="2745" spc="294">
                <a:solidFill>
                  <a:srgbClr val="0077D7"/>
                </a:solidFill>
                <a:latin typeface="Segoe UI Light" charset="0"/>
                <a:ea typeface="Segoe UI Light" charset="0"/>
                <a:cs typeface="Segoe UI Light" charset="0"/>
              </a:rPr>
              <a:t>|</a:t>
            </a:r>
            <a:r>
              <a:rPr lang="en-US" sz="2745" spc="294">
                <a:solidFill>
                  <a:srgbClr val="505050"/>
                </a:solidFill>
                <a:latin typeface="Segoe UI Light" charset="0"/>
                <a:ea typeface="Segoe UI Light" charset="0"/>
                <a:cs typeface="Segoe UI Light" charset="0"/>
              </a:rPr>
              <a:t> Trusted </a:t>
            </a:r>
            <a:r>
              <a:rPr lang="en-US" sz="2745" spc="294">
                <a:solidFill>
                  <a:srgbClr val="0077D7"/>
                </a:solidFill>
                <a:latin typeface="Segoe UI Light" charset="0"/>
                <a:ea typeface="Segoe UI Light" charset="0"/>
                <a:cs typeface="Segoe UI Light" charset="0"/>
              </a:rPr>
              <a:t>|</a:t>
            </a:r>
            <a:r>
              <a:rPr lang="en-US" sz="2745" spc="294">
                <a:solidFill>
                  <a:srgbClr val="505050"/>
                </a:solidFill>
                <a:latin typeface="Segoe UI Light" charset="0"/>
                <a:ea typeface="Segoe UI Light" charset="0"/>
                <a:cs typeface="Segoe UI Light" charset="0"/>
              </a:rPr>
              <a:t> Flexible</a:t>
            </a:r>
          </a:p>
        </p:txBody>
      </p:sp>
    </p:spTree>
    <p:extLst>
      <p:ext uri="{BB962C8B-B14F-4D97-AF65-F5344CB8AC3E}">
        <p14:creationId xmlns:p14="http://schemas.microsoft.com/office/powerpoint/2010/main" val="40273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22" presetClass="entr" presetSubtype="4" fill="hold" nodeType="afterEffect">
                                      <p:stCondLst>
                                        <p:cond delay="50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500"/>
                                </p:stCondLst>
                                <p:childTnLst>
                                  <p:par>
                                    <p:cTn id="13" presetID="64" presetClass="path" presetSubtype="0" accel="50000" fill="hold" grpId="0" nodeType="afterEffect" p14:presetBounceEnd="50000">
                                      <p:stCondLst>
                                        <p:cond delay="500"/>
                                      </p:stCondLst>
                                      <p:childTnLst>
                                        <p:animMotion origin="layout" path="M -4.70258E-6 0.06831 L -4.70258E-6 -0.18157 " pathEditMode="relative" rAng="0" ptsTypes="AA" p14:bounceEnd="50000">
                                          <p:cBhvr>
                                            <p:cTn id="14" dur="1000" fill="hold"/>
                                            <p:tgtEl>
                                              <p:spTgt spid="15"/>
                                            </p:tgtEl>
                                            <p:attrNameLst>
                                              <p:attrName>ppt_x</p:attrName>
                                              <p:attrName>ppt_y</p:attrName>
                                            </p:attrNameLst>
                                          </p:cBhvr>
                                          <p:rCtr x="0" y="-12506"/>
                                        </p:animMotion>
                                      </p:childTnLst>
                                    </p:cTn>
                                  </p:par>
                                </p:childTnLst>
                              </p:cTn>
                            </p:par>
                            <p:par>
                              <p:cTn id="15" fill="hold">
                                <p:stCondLst>
                                  <p:cond delay="3000"/>
                                </p:stCondLst>
                                <p:childTnLst>
                                  <p:par>
                                    <p:cTn id="16" presetID="10" presetClass="entr" presetSubtype="0" fill="hold" nodeType="afterEffect">
                                      <p:stCondLst>
                                        <p:cond delay="50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22" presetClass="entr" presetSubtype="4" fill="hold" nodeType="afterEffect">
                                      <p:stCondLst>
                                        <p:cond delay="50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500"/>
                                </p:stCondLst>
                                <p:childTnLst>
                                  <p:par>
                                    <p:cTn id="13" presetID="64" presetClass="path" presetSubtype="0" accel="50000" fill="hold" grpId="0" nodeType="afterEffect">
                                      <p:stCondLst>
                                        <p:cond delay="500"/>
                                      </p:stCondLst>
                                      <p:childTnLst>
                                        <p:animMotion origin="layout" path="M -4.70258E-6 0.06831 L -4.70258E-6 -0.18157 " pathEditMode="relative" rAng="0" ptsTypes="AA">
                                          <p:cBhvr>
                                            <p:cTn id="14" dur="1000" fill="hold"/>
                                            <p:tgtEl>
                                              <p:spTgt spid="15"/>
                                            </p:tgtEl>
                                            <p:attrNameLst>
                                              <p:attrName>ppt_x</p:attrName>
                                              <p:attrName>ppt_y</p:attrName>
                                            </p:attrNameLst>
                                          </p:cBhvr>
                                          <p:rCtr x="0" y="-12506"/>
                                        </p:animMotion>
                                      </p:childTnLst>
                                    </p:cTn>
                                  </p:par>
                                </p:childTnLst>
                              </p:cTn>
                            </p:par>
                            <p:par>
                              <p:cTn id="15" fill="hold">
                                <p:stCondLst>
                                  <p:cond delay="3000"/>
                                </p:stCondLst>
                                <p:childTnLst>
                                  <p:par>
                                    <p:cTn id="16" presetID="10" presetClass="entr" presetSubtype="0" fill="hold" nodeType="afterEffect">
                                      <p:stCondLst>
                                        <p:cond delay="50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5" grpId="0"/>
        </p:bldLst>
      </p:timing>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607">
            <a:extLst>
              <a:ext uri="{FF2B5EF4-FFF2-40B4-BE49-F238E27FC236}">
                <a16:creationId xmlns:a16="http://schemas.microsoft.com/office/drawing/2014/main" id="{FD32CCE5-97D5-454B-96C0-E960CE74C6E0}"/>
              </a:ext>
            </a:extLst>
          </p:cNvPr>
          <p:cNvSpPr/>
          <p:nvPr/>
        </p:nvSpPr>
        <p:spPr>
          <a:xfrm>
            <a:off x="-2631" y="486"/>
            <a:ext cx="12262071" cy="6933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srgbClr val="FFFFFF"/>
              </a:solidFill>
              <a:latin typeface="Segoe UI"/>
            </a:endParaRPr>
          </a:p>
        </p:txBody>
      </p:sp>
      <p:sp>
        <p:nvSpPr>
          <p:cNvPr id="95" name="Freeform: Shape 27">
            <a:extLst/>
          </p:cNvPr>
          <p:cNvSpPr/>
          <p:nvPr/>
        </p:nvSpPr>
        <p:spPr bwMode="auto">
          <a:xfrm flipV="1">
            <a:off x="7289682" y="3475195"/>
            <a:ext cx="3889747" cy="221295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7D7">
              <a:alpha val="12000"/>
            </a:srgbClr>
          </a:solidFill>
          <a:ln w="12700" cap="flat">
            <a:no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sz="1000">
              <a:solidFill>
                <a:srgbClr val="505050"/>
              </a:solidFill>
              <a:latin typeface="Segoe UI"/>
            </a:endParaRPr>
          </a:p>
        </p:txBody>
      </p:sp>
      <p:grpSp>
        <p:nvGrpSpPr>
          <p:cNvPr id="66" name="Agrupar 65"/>
          <p:cNvGrpSpPr/>
          <p:nvPr/>
        </p:nvGrpSpPr>
        <p:grpSpPr>
          <a:xfrm>
            <a:off x="681928" y="375239"/>
            <a:ext cx="10659585" cy="170080"/>
            <a:chOff x="-113764" y="473080"/>
            <a:chExt cx="10873332" cy="173490"/>
          </a:xfrm>
        </p:grpSpPr>
        <p:sp>
          <p:nvSpPr>
            <p:cNvPr id="67" name="Line 10">
              <a:extLst>
                <a:ext uri="{FF2B5EF4-FFF2-40B4-BE49-F238E27FC236}">
                  <a16:creationId xmlns:a16="http://schemas.microsoft.com/office/drawing/2014/main" id="{DD1A99F7-90D1-459F-9803-D981CE31EC5C}"/>
                </a:ext>
              </a:extLst>
            </p:cNvPr>
            <p:cNvSpPr>
              <a:spLocks noChangeShapeType="1"/>
            </p:cNvSpPr>
            <p:nvPr/>
          </p:nvSpPr>
          <p:spPr bwMode="auto">
            <a:xfrm flipH="1">
              <a:off x="-113764" y="646570"/>
              <a:ext cx="10873332" cy="0"/>
            </a:xfrm>
            <a:prstGeom prst="line">
              <a:avLst/>
            </a:prstGeom>
            <a:noFill/>
            <a:ln w="12700" cap="flat">
              <a:solidFill>
                <a:srgbClr val="0077D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sp>
          <p:nvSpPr>
            <p:cNvPr id="68" name="Oval 11">
              <a:extLst>
                <a:ext uri="{FF2B5EF4-FFF2-40B4-BE49-F238E27FC236}">
                  <a16:creationId xmlns:a16="http://schemas.microsoft.com/office/drawing/2014/main" id="{77DA2BFA-9CDC-4AD0-8686-E08BB64D4473}"/>
                </a:ext>
              </a:extLst>
            </p:cNvPr>
            <p:cNvSpPr>
              <a:spLocks noChangeArrowheads="1"/>
            </p:cNvSpPr>
            <p:nvPr/>
          </p:nvSpPr>
          <p:spPr bwMode="auto">
            <a:xfrm>
              <a:off x="10285023" y="473080"/>
              <a:ext cx="86747" cy="86747"/>
            </a:xfrm>
            <a:prstGeom prst="ellipse">
              <a:avLst/>
            </a:prstGeom>
            <a:solidFill>
              <a:srgbClr val="0077D7"/>
            </a:solid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sp>
          <p:nvSpPr>
            <p:cNvPr id="69" name="Oval 12">
              <a:extLst>
                <a:ext uri="{FF2B5EF4-FFF2-40B4-BE49-F238E27FC236}">
                  <a16:creationId xmlns:a16="http://schemas.microsoft.com/office/drawing/2014/main" id="{44723D6E-4F94-4529-B980-A2CBD8DD8EB8}"/>
                </a:ext>
              </a:extLst>
            </p:cNvPr>
            <p:cNvSpPr>
              <a:spLocks noChangeArrowheads="1"/>
            </p:cNvSpPr>
            <p:nvPr/>
          </p:nvSpPr>
          <p:spPr bwMode="auto">
            <a:xfrm>
              <a:off x="10412588" y="473080"/>
              <a:ext cx="86747" cy="86747"/>
            </a:xfrm>
            <a:prstGeom prst="ellipse">
              <a:avLst/>
            </a:prstGeom>
            <a:solidFill>
              <a:srgbClr val="0077D7"/>
            </a:solid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sp>
          <p:nvSpPr>
            <p:cNvPr id="70" name="Oval 13">
              <a:extLst>
                <a:ext uri="{FF2B5EF4-FFF2-40B4-BE49-F238E27FC236}">
                  <a16:creationId xmlns:a16="http://schemas.microsoft.com/office/drawing/2014/main" id="{6B319990-0E9B-4E64-AA84-3246DC1951AB}"/>
                </a:ext>
              </a:extLst>
            </p:cNvPr>
            <p:cNvSpPr>
              <a:spLocks noChangeArrowheads="1"/>
            </p:cNvSpPr>
            <p:nvPr/>
          </p:nvSpPr>
          <p:spPr bwMode="auto">
            <a:xfrm>
              <a:off x="10545255" y="473080"/>
              <a:ext cx="86747" cy="86747"/>
            </a:xfrm>
            <a:prstGeom prst="ellipse">
              <a:avLst/>
            </a:prstGeom>
            <a:solidFill>
              <a:srgbClr val="0077D7"/>
            </a:solid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grpSp>
      <p:sp>
        <p:nvSpPr>
          <p:cNvPr id="71" name="Rectángulo 70"/>
          <p:cNvSpPr/>
          <p:nvPr/>
        </p:nvSpPr>
        <p:spPr>
          <a:xfrm>
            <a:off x="655388" y="285952"/>
            <a:ext cx="4760127" cy="248925"/>
          </a:xfrm>
          <a:prstGeom prst="rect">
            <a:avLst/>
          </a:prstGeom>
        </p:spPr>
        <p:txBody>
          <a:bodyPr wrap="square">
            <a:spAutoFit/>
          </a:bodyPr>
          <a:lstStyle/>
          <a:p>
            <a:pPr defTabSz="914367"/>
            <a:r>
              <a:rPr lang="en-US" sz="1029" dirty="0">
                <a:solidFill>
                  <a:srgbClr val="505050"/>
                </a:solidFill>
                <a:latin typeface="Segoe UI Light" charset="0"/>
                <a:ea typeface="Segoe UI Light" charset="0"/>
                <a:cs typeface="Segoe UI Light" charset="0"/>
              </a:rPr>
              <a:t>UNDERSTANDING THE SERVICE_</a:t>
            </a:r>
            <a:endParaRPr lang="es-ES_tradnl" sz="1029" dirty="0">
              <a:solidFill>
                <a:srgbClr val="505050"/>
              </a:solidFill>
              <a:latin typeface="Segoe UI Light" charset="0"/>
              <a:ea typeface="Segoe UI Light" charset="0"/>
              <a:cs typeface="Segoe UI Light" charset="0"/>
            </a:endParaRPr>
          </a:p>
        </p:txBody>
      </p:sp>
      <p:sp>
        <p:nvSpPr>
          <p:cNvPr id="72" name="Title 1">
            <a:extLst>
              <a:ext uri="{FF2B5EF4-FFF2-40B4-BE49-F238E27FC236}">
                <a16:creationId xmlns:a16="http://schemas.microsoft.com/office/drawing/2014/main" id="{F26A8583-E957-45F3-B0FC-8ECEFF4435E3}"/>
              </a:ext>
            </a:extLst>
          </p:cNvPr>
          <p:cNvSpPr txBox="1">
            <a:spLocks/>
          </p:cNvSpPr>
          <p:nvPr/>
        </p:nvSpPr>
        <p:spPr>
          <a:xfrm>
            <a:off x="625397" y="754680"/>
            <a:ext cx="10100248" cy="635657"/>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3529" dirty="0">
                <a:solidFill>
                  <a:srgbClr val="505050"/>
                </a:solidFill>
                <a:latin typeface="Segoe UI Light"/>
              </a:rPr>
              <a:t>Provision, connect and manage Postgres/MySQL server</a:t>
            </a:r>
          </a:p>
        </p:txBody>
      </p:sp>
      <p:sp>
        <p:nvSpPr>
          <p:cNvPr id="94" name="Freeform: Shape 27">
            <a:extLst/>
          </p:cNvPr>
          <p:cNvSpPr/>
          <p:nvPr/>
        </p:nvSpPr>
        <p:spPr bwMode="auto">
          <a:xfrm flipH="1" flipV="1">
            <a:off x="3348136" y="4233198"/>
            <a:ext cx="4157131" cy="2291627"/>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7D7">
              <a:alpha val="12000"/>
            </a:srgbClr>
          </a:solidFill>
          <a:ln w="12700" cap="flat">
            <a:no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sz="1000">
              <a:solidFill>
                <a:srgbClr val="505050"/>
              </a:solidFill>
              <a:latin typeface="Segoe UI"/>
            </a:endParaRPr>
          </a:p>
        </p:txBody>
      </p:sp>
      <p:sp>
        <p:nvSpPr>
          <p:cNvPr id="26" name="TextBox 204"/>
          <p:cNvSpPr txBox="1"/>
          <p:nvPr/>
        </p:nvSpPr>
        <p:spPr>
          <a:xfrm>
            <a:off x="957968" y="3315842"/>
            <a:ext cx="3971672" cy="573280"/>
          </a:xfrm>
          <a:prstGeom prst="rect">
            <a:avLst/>
          </a:prstGeom>
          <a:noFill/>
        </p:spPr>
        <p:txBody>
          <a:bodyPr wrap="square" rtlCol="0">
            <a:spAutoFit/>
          </a:bodyPr>
          <a:lstStyle/>
          <a:p>
            <a:pPr algn="r" defTabSz="914367"/>
            <a:r>
              <a:rPr lang="en-US" sz="1568" dirty="0">
                <a:solidFill>
                  <a:srgbClr val="505050"/>
                </a:solidFill>
                <a:latin typeface="Segoe UI Light" charset="0"/>
                <a:ea typeface="Segoe UI Light" charset="0"/>
                <a:cs typeface="Segoe UI Light" charset="0"/>
              </a:rPr>
              <a:t>Common solution for access control, identity, deployment notifications, metrics, billing… </a:t>
            </a:r>
          </a:p>
        </p:txBody>
      </p:sp>
      <p:grpSp>
        <p:nvGrpSpPr>
          <p:cNvPr id="13" name="Agrupar 12"/>
          <p:cNvGrpSpPr/>
          <p:nvPr/>
        </p:nvGrpSpPr>
        <p:grpSpPr>
          <a:xfrm>
            <a:off x="7144206" y="4882542"/>
            <a:ext cx="3756374" cy="805606"/>
            <a:chOff x="7287461" y="4979951"/>
            <a:chExt cx="3831697" cy="821760"/>
          </a:xfrm>
        </p:grpSpPr>
        <p:sp>
          <p:nvSpPr>
            <p:cNvPr id="45" name="Rectangle 234"/>
            <p:cNvSpPr/>
            <p:nvPr/>
          </p:nvSpPr>
          <p:spPr>
            <a:xfrm>
              <a:off x="9014954" y="4979951"/>
              <a:ext cx="2104204" cy="410880"/>
            </a:xfrm>
            <a:prstGeom prst="rect">
              <a:avLst/>
            </a:prstGeom>
            <a:solidFill>
              <a:srgbClr val="007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029" dirty="0">
                  <a:solidFill>
                    <a:srgbClr val="FFFFFF"/>
                  </a:solidFill>
                  <a:latin typeface="Segoe UI Light" charset="0"/>
                  <a:ea typeface="Segoe UI Light" charset="0"/>
                  <a:cs typeface="Segoe UI Light" charset="0"/>
                </a:rPr>
                <a:t>APPLICATION</a:t>
              </a:r>
            </a:p>
          </p:txBody>
        </p:sp>
        <p:sp>
          <p:nvSpPr>
            <p:cNvPr id="46" name="Rectangle 234"/>
            <p:cNvSpPr/>
            <p:nvPr/>
          </p:nvSpPr>
          <p:spPr>
            <a:xfrm>
              <a:off x="9014954" y="5390831"/>
              <a:ext cx="2104204" cy="410880"/>
            </a:xfrm>
            <a:prstGeom prst="rect">
              <a:avLst/>
            </a:prstGeom>
            <a:solidFill>
              <a:srgbClr val="50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078" dirty="0">
                  <a:solidFill>
                    <a:srgbClr val="FFFFFF"/>
                  </a:solidFill>
                  <a:latin typeface="Segoe UI Light" charset="0"/>
                  <a:ea typeface="Segoe UI Light" charset="0"/>
                  <a:cs typeface="Segoe UI Light" charset="0"/>
                </a:rPr>
                <a:t>Postgres / MySQL Client</a:t>
              </a:r>
            </a:p>
          </p:txBody>
        </p:sp>
        <p:sp>
          <p:nvSpPr>
            <p:cNvPr id="49" name="TextBox 49"/>
            <p:cNvSpPr txBox="1"/>
            <p:nvPr/>
          </p:nvSpPr>
          <p:spPr>
            <a:xfrm>
              <a:off x="7287461" y="5128888"/>
              <a:ext cx="1585275" cy="246221"/>
            </a:xfrm>
            <a:prstGeom prst="rect">
              <a:avLst/>
            </a:prstGeom>
            <a:noFill/>
          </p:spPr>
          <p:txBody>
            <a:bodyPr wrap="square" rtlCol="0" anchor="t">
              <a:spAutoFit/>
            </a:bodyPr>
            <a:lstStyle/>
            <a:p>
              <a:pPr algn="ctr" defTabSz="914367"/>
              <a:r>
                <a:rPr lang="en-US" sz="980" dirty="0">
                  <a:solidFill>
                    <a:srgbClr val="505050"/>
                  </a:solidFill>
                  <a:latin typeface="Segoe UI Light" charset="0"/>
                  <a:ea typeface="Segoe UI Light" charset="0"/>
                  <a:cs typeface="Segoe UI Light" charset="0"/>
                </a:rPr>
                <a:t>Native engine protocol</a:t>
              </a:r>
            </a:p>
          </p:txBody>
        </p:sp>
        <p:cxnSp>
          <p:nvCxnSpPr>
            <p:cNvPr id="51" name="Conector recto de flecha 50"/>
            <p:cNvCxnSpPr/>
            <p:nvPr/>
          </p:nvCxnSpPr>
          <p:spPr>
            <a:xfrm>
              <a:off x="7302833" y="5394126"/>
              <a:ext cx="1537723" cy="0"/>
            </a:xfrm>
            <a:prstGeom prst="straightConnector1">
              <a:avLst/>
            </a:prstGeom>
            <a:ln w="28575">
              <a:solidFill>
                <a:srgbClr val="DDDDDD"/>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2" name="Agrupar 11"/>
          <p:cNvGrpSpPr/>
          <p:nvPr/>
        </p:nvGrpSpPr>
        <p:grpSpPr>
          <a:xfrm>
            <a:off x="1129614" y="4882542"/>
            <a:ext cx="4202068" cy="805606"/>
            <a:chOff x="1152265" y="4979951"/>
            <a:chExt cx="4286328" cy="821760"/>
          </a:xfrm>
        </p:grpSpPr>
        <p:sp>
          <p:nvSpPr>
            <p:cNvPr id="47" name="Rectangle 234"/>
            <p:cNvSpPr/>
            <p:nvPr/>
          </p:nvSpPr>
          <p:spPr>
            <a:xfrm>
              <a:off x="1152265" y="4979951"/>
              <a:ext cx="2104204" cy="410880"/>
            </a:xfrm>
            <a:prstGeom prst="rect">
              <a:avLst/>
            </a:prstGeom>
            <a:solidFill>
              <a:srgbClr val="007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029" dirty="0">
                  <a:solidFill>
                    <a:srgbClr val="FFFFFF"/>
                  </a:solidFill>
                  <a:latin typeface="Segoe UI Light" charset="0"/>
                  <a:ea typeface="Segoe UI Light" charset="0"/>
                  <a:cs typeface="Segoe UI Light" charset="0"/>
                </a:rPr>
                <a:t>DATABASE TOOLS </a:t>
              </a:r>
              <a:r>
                <a:rPr lang="en-US" sz="980" dirty="0">
                  <a:solidFill>
                    <a:srgbClr val="FFFFFF"/>
                  </a:solidFill>
                  <a:latin typeface="Segoe UI Light" charset="0"/>
                  <a:ea typeface="Segoe UI Light" charset="0"/>
                  <a:cs typeface="Segoe UI Light" charset="0"/>
                </a:rPr>
                <a:t>(</a:t>
              </a:r>
              <a:r>
                <a:rPr lang="en-US" sz="980" dirty="0" err="1">
                  <a:solidFill>
                    <a:srgbClr val="FFFFFF"/>
                  </a:solidFill>
                  <a:latin typeface="Segoe UI Light" charset="0"/>
                  <a:ea typeface="Segoe UI Light" charset="0"/>
                  <a:cs typeface="Segoe UI Light" charset="0"/>
                </a:rPr>
                <a:t>Pgadmin</a:t>
              </a:r>
              <a:r>
                <a:rPr lang="en-US" sz="980" dirty="0">
                  <a:solidFill>
                    <a:srgbClr val="FFFFFF"/>
                  </a:solidFill>
                  <a:latin typeface="Segoe UI Light" charset="0"/>
                  <a:ea typeface="Segoe UI Light" charset="0"/>
                  <a:cs typeface="Segoe UI Light" charset="0"/>
                </a:rPr>
                <a:t>, </a:t>
              </a:r>
              <a:r>
                <a:rPr lang="en-US" sz="980" dirty="0" err="1">
                  <a:solidFill>
                    <a:srgbClr val="FFFFFF"/>
                  </a:solidFill>
                  <a:latin typeface="Segoe UI Light" charset="0"/>
                  <a:ea typeface="Segoe UI Light" charset="0"/>
                  <a:cs typeface="Segoe UI Light" charset="0"/>
                </a:rPr>
                <a:t>psql</a:t>
              </a:r>
              <a:r>
                <a:rPr lang="en-US" sz="980" dirty="0">
                  <a:solidFill>
                    <a:srgbClr val="FFFFFF"/>
                  </a:solidFill>
                  <a:latin typeface="Segoe UI Light" charset="0"/>
                  <a:ea typeface="Segoe UI Light" charset="0"/>
                  <a:cs typeface="Segoe UI Light" charset="0"/>
                </a:rPr>
                <a:t>)</a:t>
              </a:r>
            </a:p>
          </p:txBody>
        </p:sp>
        <p:sp>
          <p:nvSpPr>
            <p:cNvPr id="48" name="Rectangle 234"/>
            <p:cNvSpPr/>
            <p:nvPr/>
          </p:nvSpPr>
          <p:spPr>
            <a:xfrm>
              <a:off x="1152265" y="5390831"/>
              <a:ext cx="2104204" cy="410880"/>
            </a:xfrm>
            <a:prstGeom prst="rect">
              <a:avLst/>
            </a:prstGeom>
            <a:solidFill>
              <a:srgbClr val="50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078" dirty="0" err="1">
                  <a:solidFill>
                    <a:srgbClr val="FFFFFF"/>
                  </a:solidFill>
                  <a:latin typeface="Segoe UI Light" charset="0"/>
                  <a:ea typeface="Segoe UI Light" charset="0"/>
                  <a:cs typeface="Segoe UI Light" charset="0"/>
                </a:rPr>
                <a:t>Postgres</a:t>
              </a:r>
              <a:r>
                <a:rPr lang="en-US" sz="1078" dirty="0">
                  <a:solidFill>
                    <a:srgbClr val="FFFFFF"/>
                  </a:solidFill>
                  <a:latin typeface="Segoe UI Light" charset="0"/>
                  <a:ea typeface="Segoe UI Light" charset="0"/>
                  <a:cs typeface="Segoe UI Light" charset="0"/>
                </a:rPr>
                <a:t> / MySQL Client</a:t>
              </a:r>
            </a:p>
          </p:txBody>
        </p:sp>
        <p:sp>
          <p:nvSpPr>
            <p:cNvPr id="50" name="TextBox 49"/>
            <p:cNvSpPr txBox="1"/>
            <p:nvPr/>
          </p:nvSpPr>
          <p:spPr>
            <a:xfrm>
              <a:off x="3733920" y="5128888"/>
              <a:ext cx="1585275" cy="246221"/>
            </a:xfrm>
            <a:prstGeom prst="rect">
              <a:avLst/>
            </a:prstGeom>
            <a:noFill/>
          </p:spPr>
          <p:txBody>
            <a:bodyPr wrap="square" rtlCol="0" anchor="t">
              <a:spAutoFit/>
            </a:bodyPr>
            <a:lstStyle/>
            <a:p>
              <a:pPr algn="ctr" defTabSz="914367"/>
              <a:r>
                <a:rPr lang="en-US" sz="980" dirty="0">
                  <a:solidFill>
                    <a:srgbClr val="505050"/>
                  </a:solidFill>
                  <a:latin typeface="Segoe UI Light" charset="0"/>
                  <a:ea typeface="Segoe UI Light" charset="0"/>
                  <a:cs typeface="Segoe UI Light" charset="0"/>
                </a:rPr>
                <a:t>Native engine protocol</a:t>
              </a:r>
            </a:p>
          </p:txBody>
        </p:sp>
        <p:cxnSp>
          <p:nvCxnSpPr>
            <p:cNvPr id="55" name="Conector recto de flecha 54"/>
            <p:cNvCxnSpPr/>
            <p:nvPr/>
          </p:nvCxnSpPr>
          <p:spPr>
            <a:xfrm>
              <a:off x="3420792" y="5394126"/>
              <a:ext cx="2017801" cy="0"/>
            </a:xfrm>
            <a:prstGeom prst="straightConnector1">
              <a:avLst/>
            </a:prstGeom>
            <a:ln w="28575">
              <a:solidFill>
                <a:srgbClr val="DDDDDD"/>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7" name="Agrupar 6"/>
          <p:cNvGrpSpPr/>
          <p:nvPr/>
        </p:nvGrpSpPr>
        <p:grpSpPr>
          <a:xfrm>
            <a:off x="2784423" y="4186413"/>
            <a:ext cx="5146240" cy="1021315"/>
            <a:chOff x="2840255" y="4269863"/>
            <a:chExt cx="5249433" cy="1041794"/>
          </a:xfrm>
        </p:grpSpPr>
        <p:grpSp>
          <p:nvGrpSpPr>
            <p:cNvPr id="5" name="Agrupar 4"/>
            <p:cNvGrpSpPr/>
            <p:nvPr/>
          </p:nvGrpSpPr>
          <p:grpSpPr>
            <a:xfrm>
              <a:off x="5217787" y="4269863"/>
              <a:ext cx="2104204" cy="1041794"/>
              <a:chOff x="5217787" y="4269863"/>
              <a:chExt cx="2104204" cy="1041794"/>
            </a:xfrm>
          </p:grpSpPr>
          <p:cxnSp>
            <p:nvCxnSpPr>
              <p:cNvPr id="38" name="Straight Arrow Connector 194"/>
              <p:cNvCxnSpPr>
                <a:cxnSpLocks/>
              </p:cNvCxnSpPr>
              <p:nvPr/>
            </p:nvCxnSpPr>
            <p:spPr>
              <a:xfrm>
                <a:off x="6291680" y="4269863"/>
                <a:ext cx="0" cy="374324"/>
              </a:xfrm>
              <a:prstGeom prst="straightConnector1">
                <a:avLst/>
              </a:prstGeom>
              <a:ln w="28575">
                <a:solidFill>
                  <a:srgbClr val="DDDDDD"/>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234"/>
              <p:cNvSpPr/>
              <p:nvPr/>
            </p:nvSpPr>
            <p:spPr>
              <a:xfrm>
                <a:off x="5217787" y="4526453"/>
                <a:ext cx="2104204" cy="410880"/>
              </a:xfrm>
              <a:prstGeom prst="rect">
                <a:avLst/>
              </a:prstGeom>
              <a:solidFill>
                <a:srgbClr val="007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029" dirty="0">
                    <a:solidFill>
                      <a:srgbClr val="FFFFFF"/>
                    </a:solidFill>
                    <a:latin typeface="Segoe UI Light" charset="0"/>
                    <a:ea typeface="Segoe UI Light" charset="0"/>
                    <a:cs typeface="Segoe UI Light" charset="0"/>
                  </a:rPr>
                  <a:t>CONTROL PLANE SERVICES</a:t>
                </a:r>
              </a:p>
            </p:txBody>
          </p:sp>
          <p:cxnSp>
            <p:nvCxnSpPr>
              <p:cNvPr id="39" name="Straight Arrow Connector 194"/>
              <p:cNvCxnSpPr>
                <a:cxnSpLocks/>
              </p:cNvCxnSpPr>
              <p:nvPr/>
            </p:nvCxnSpPr>
            <p:spPr>
              <a:xfrm>
                <a:off x="6291680" y="4937333"/>
                <a:ext cx="0" cy="374324"/>
              </a:xfrm>
              <a:prstGeom prst="straightConnector1">
                <a:avLst/>
              </a:prstGeom>
              <a:ln w="28575">
                <a:solidFill>
                  <a:srgbClr val="DDDDDD"/>
                </a:solidFill>
                <a:tailEnd type="arrow"/>
              </a:ln>
            </p:spPr>
            <p:style>
              <a:lnRef idx="1">
                <a:schemeClr val="accent1"/>
              </a:lnRef>
              <a:fillRef idx="0">
                <a:schemeClr val="accent1"/>
              </a:fillRef>
              <a:effectRef idx="0">
                <a:schemeClr val="accent1"/>
              </a:effectRef>
              <a:fontRef idx="minor">
                <a:schemeClr val="tx1"/>
              </a:fontRef>
            </p:style>
          </p:cxnSp>
        </p:grpSp>
        <p:sp>
          <p:nvSpPr>
            <p:cNvPr id="61" name="TextBox 196"/>
            <p:cNvSpPr txBox="1"/>
            <p:nvPr/>
          </p:nvSpPr>
          <p:spPr>
            <a:xfrm>
              <a:off x="2840255" y="4591103"/>
              <a:ext cx="2692581" cy="261610"/>
            </a:xfrm>
            <a:prstGeom prst="rect">
              <a:avLst/>
            </a:prstGeom>
            <a:noFill/>
          </p:spPr>
          <p:txBody>
            <a:bodyPr wrap="square" rtlCol="0">
              <a:spAutoFit/>
            </a:bodyPr>
            <a:lstStyle/>
            <a:p>
              <a:pPr defTabSz="914367"/>
              <a:r>
                <a:rPr lang="en-US" sz="1078" dirty="0">
                  <a:solidFill>
                    <a:srgbClr val="505050"/>
                  </a:solidFill>
                  <a:latin typeface="Segoe UI Light" charset="0"/>
                  <a:ea typeface="Segoe UI Light" charset="0"/>
                  <a:cs typeface="Segoe UI Light" charset="0"/>
                </a:rPr>
                <a:t>Server provisioning and management</a:t>
              </a:r>
            </a:p>
          </p:txBody>
        </p:sp>
        <p:sp>
          <p:nvSpPr>
            <p:cNvPr id="62" name="TextBox 196"/>
            <p:cNvSpPr txBox="1"/>
            <p:nvPr/>
          </p:nvSpPr>
          <p:spPr>
            <a:xfrm>
              <a:off x="7380850" y="4591103"/>
              <a:ext cx="708838" cy="261610"/>
            </a:xfrm>
            <a:prstGeom prst="rect">
              <a:avLst/>
            </a:prstGeom>
            <a:noFill/>
          </p:spPr>
          <p:txBody>
            <a:bodyPr wrap="square" rtlCol="0">
              <a:spAutoFit/>
            </a:bodyPr>
            <a:lstStyle/>
            <a:p>
              <a:pPr defTabSz="914367"/>
              <a:r>
                <a:rPr lang="en-US" sz="1078" dirty="0">
                  <a:solidFill>
                    <a:srgbClr val="505050"/>
                  </a:solidFill>
                  <a:latin typeface="Segoe UI Light" charset="0"/>
                  <a:ea typeface="Segoe UI Light" charset="0"/>
                  <a:cs typeface="Segoe UI Light" charset="0"/>
                </a:rPr>
                <a:t>US West</a:t>
              </a:r>
            </a:p>
          </p:txBody>
        </p:sp>
      </p:grpSp>
      <p:pic>
        <p:nvPicPr>
          <p:cNvPr id="63" name="Picture 43"/>
          <p:cNvPicPr>
            <a:picLocks noChangeAspect="1"/>
          </p:cNvPicPr>
          <p:nvPr/>
        </p:nvPicPr>
        <p:blipFill>
          <a:blip r:embed="rId3"/>
          <a:stretch>
            <a:fillRect/>
          </a:stretch>
        </p:blipFill>
        <p:spPr>
          <a:xfrm>
            <a:off x="3372720" y="2226151"/>
            <a:ext cx="199154" cy="205377"/>
          </a:xfrm>
          <a:prstGeom prst="rect">
            <a:avLst/>
          </a:prstGeom>
        </p:spPr>
      </p:pic>
      <p:pic>
        <p:nvPicPr>
          <p:cNvPr id="65" name="Picture 45"/>
          <p:cNvPicPr>
            <a:picLocks noChangeAspect="1"/>
          </p:cNvPicPr>
          <p:nvPr/>
        </p:nvPicPr>
        <p:blipFill>
          <a:blip r:embed="rId4"/>
          <a:stretch>
            <a:fillRect/>
          </a:stretch>
        </p:blipFill>
        <p:spPr>
          <a:xfrm>
            <a:off x="7505267" y="2208325"/>
            <a:ext cx="279121" cy="232601"/>
          </a:xfrm>
          <a:prstGeom prst="rect">
            <a:avLst/>
          </a:prstGeom>
        </p:spPr>
      </p:pic>
      <p:grpSp>
        <p:nvGrpSpPr>
          <p:cNvPr id="78" name="Agrupar 77"/>
          <p:cNvGrpSpPr/>
          <p:nvPr/>
        </p:nvGrpSpPr>
        <p:grpSpPr>
          <a:xfrm>
            <a:off x="5412915" y="2245465"/>
            <a:ext cx="232063" cy="168381"/>
            <a:chOff x="10028245" y="1967127"/>
            <a:chExt cx="1699992" cy="1233483"/>
          </a:xfrm>
        </p:grpSpPr>
        <p:sp>
          <p:nvSpPr>
            <p:cNvPr id="73" name="Rectangle 9">
              <a:extLst>
                <a:ext uri="{FF2B5EF4-FFF2-40B4-BE49-F238E27FC236}">
                  <a16:creationId xmlns:a16="http://schemas.microsoft.com/office/drawing/2014/main" id="{A382F5D2-F3B5-428A-9ECE-56EFB5BF0AB0}"/>
                </a:ext>
              </a:extLst>
            </p:cNvPr>
            <p:cNvSpPr>
              <a:spLocks noChangeArrowheads="1"/>
            </p:cNvSpPr>
            <p:nvPr/>
          </p:nvSpPr>
          <p:spPr bwMode="auto">
            <a:xfrm>
              <a:off x="10028245" y="1967127"/>
              <a:ext cx="1699992" cy="1233483"/>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sp>
          <p:nvSpPr>
            <p:cNvPr id="74" name="Line 10">
              <a:extLst>
                <a:ext uri="{FF2B5EF4-FFF2-40B4-BE49-F238E27FC236}">
                  <a16:creationId xmlns:a16="http://schemas.microsoft.com/office/drawing/2014/main" id="{DD1A99F7-90D1-459F-9803-D981CE31EC5C}"/>
                </a:ext>
              </a:extLst>
            </p:cNvPr>
            <p:cNvSpPr>
              <a:spLocks noChangeShapeType="1"/>
            </p:cNvSpPr>
            <p:nvPr/>
          </p:nvSpPr>
          <p:spPr bwMode="auto">
            <a:xfrm flipH="1">
              <a:off x="10028245" y="2190339"/>
              <a:ext cx="1699992"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sp>
          <p:nvSpPr>
            <p:cNvPr id="75" name="Oval 11">
              <a:extLst>
                <a:ext uri="{FF2B5EF4-FFF2-40B4-BE49-F238E27FC236}">
                  <a16:creationId xmlns:a16="http://schemas.microsoft.com/office/drawing/2014/main" id="{77DA2BFA-9CDC-4AD0-8686-E08BB64D4473}"/>
                </a:ext>
              </a:extLst>
            </p:cNvPr>
            <p:cNvSpPr>
              <a:spLocks noChangeArrowheads="1"/>
            </p:cNvSpPr>
            <p:nvPr/>
          </p:nvSpPr>
          <p:spPr bwMode="auto">
            <a:xfrm>
              <a:off x="11321206" y="2041531"/>
              <a:ext cx="74405" cy="74405"/>
            </a:xfrm>
            <a:prstGeom prst="ellipse">
              <a:avLst/>
            </a:prstGeom>
            <a:solidFill>
              <a:schemeClr val="tx1"/>
            </a:solid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sp>
          <p:nvSpPr>
            <p:cNvPr id="76" name="Oval 12">
              <a:extLst>
                <a:ext uri="{FF2B5EF4-FFF2-40B4-BE49-F238E27FC236}">
                  <a16:creationId xmlns:a16="http://schemas.microsoft.com/office/drawing/2014/main" id="{44723D6E-4F94-4529-B980-A2CBD8DD8EB8}"/>
                </a:ext>
              </a:extLst>
            </p:cNvPr>
            <p:cNvSpPr>
              <a:spLocks noChangeArrowheads="1"/>
            </p:cNvSpPr>
            <p:nvPr/>
          </p:nvSpPr>
          <p:spPr bwMode="auto">
            <a:xfrm>
              <a:off x="11430622" y="2041531"/>
              <a:ext cx="74405" cy="74405"/>
            </a:xfrm>
            <a:prstGeom prst="ellipse">
              <a:avLst/>
            </a:prstGeom>
            <a:solidFill>
              <a:schemeClr val="tx1"/>
            </a:solid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sp>
          <p:nvSpPr>
            <p:cNvPr id="77" name="Oval 13">
              <a:extLst>
                <a:ext uri="{FF2B5EF4-FFF2-40B4-BE49-F238E27FC236}">
                  <a16:creationId xmlns:a16="http://schemas.microsoft.com/office/drawing/2014/main" id="{6B319990-0E9B-4E64-AA84-3246DC1951AB}"/>
                </a:ext>
              </a:extLst>
            </p:cNvPr>
            <p:cNvSpPr>
              <a:spLocks noChangeArrowheads="1"/>
            </p:cNvSpPr>
            <p:nvPr/>
          </p:nvSpPr>
          <p:spPr bwMode="auto">
            <a:xfrm>
              <a:off x="11544415" y="2041531"/>
              <a:ext cx="74405" cy="74405"/>
            </a:xfrm>
            <a:prstGeom prst="ellipse">
              <a:avLst/>
            </a:prstGeom>
            <a:solidFill>
              <a:schemeClr val="tx1"/>
            </a:solid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grpSp>
      <p:grpSp>
        <p:nvGrpSpPr>
          <p:cNvPr id="3" name="Agrupar 2"/>
          <p:cNvGrpSpPr/>
          <p:nvPr/>
        </p:nvGrpSpPr>
        <p:grpSpPr>
          <a:xfrm>
            <a:off x="4838066" y="2255621"/>
            <a:ext cx="2589513" cy="798526"/>
            <a:chOff x="4935079" y="2300354"/>
            <a:chExt cx="2641438" cy="814538"/>
          </a:xfrm>
        </p:grpSpPr>
        <p:cxnSp>
          <p:nvCxnSpPr>
            <p:cNvPr id="79" name="Conector recto de flecha 78"/>
            <p:cNvCxnSpPr/>
            <p:nvPr/>
          </p:nvCxnSpPr>
          <p:spPr>
            <a:xfrm>
              <a:off x="4935079" y="2300354"/>
              <a:ext cx="396568" cy="785214"/>
            </a:xfrm>
            <a:prstGeom prst="straightConnector1">
              <a:avLst/>
            </a:prstGeom>
            <a:ln w="28575">
              <a:solidFill>
                <a:srgbClr val="DDDDDD"/>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2" name="Conector recto de flecha 81"/>
            <p:cNvCxnSpPr/>
            <p:nvPr/>
          </p:nvCxnSpPr>
          <p:spPr>
            <a:xfrm flipH="1">
              <a:off x="7030341" y="2300354"/>
              <a:ext cx="546176" cy="814538"/>
            </a:xfrm>
            <a:prstGeom prst="straightConnector1">
              <a:avLst/>
            </a:prstGeom>
            <a:ln w="28575">
              <a:solidFill>
                <a:srgbClr val="DDDDDD"/>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3" name="Conector recto de flecha 82"/>
            <p:cNvCxnSpPr/>
            <p:nvPr/>
          </p:nvCxnSpPr>
          <p:spPr>
            <a:xfrm flipH="1">
              <a:off x="6266676" y="2300354"/>
              <a:ext cx="1" cy="471725"/>
            </a:xfrm>
            <a:prstGeom prst="straightConnector1">
              <a:avLst/>
            </a:prstGeom>
            <a:ln w="28575">
              <a:solidFill>
                <a:srgbClr val="DDDDDD"/>
              </a:solidFill>
              <a:headEnd type="none"/>
              <a:tailEnd type="arrow"/>
            </a:ln>
          </p:spPr>
          <p:style>
            <a:lnRef idx="1">
              <a:schemeClr val="accent1"/>
            </a:lnRef>
            <a:fillRef idx="0">
              <a:schemeClr val="accent1"/>
            </a:fillRef>
            <a:effectRef idx="0">
              <a:schemeClr val="accent1"/>
            </a:effectRef>
            <a:fontRef idx="minor">
              <a:schemeClr val="tx1"/>
            </a:fontRef>
          </p:style>
        </p:cxnSp>
      </p:grpSp>
      <p:grpSp>
        <p:nvGrpSpPr>
          <p:cNvPr id="4" name="Agrupar 3"/>
          <p:cNvGrpSpPr/>
          <p:nvPr/>
        </p:nvGrpSpPr>
        <p:grpSpPr>
          <a:xfrm>
            <a:off x="5010229" y="2845167"/>
            <a:ext cx="2308827" cy="1272746"/>
            <a:chOff x="5110694" y="2901722"/>
            <a:chExt cx="2355124" cy="1298267"/>
          </a:xfrm>
        </p:grpSpPr>
        <p:sp>
          <p:nvSpPr>
            <p:cNvPr id="90" name="Freeform: Shape 27">
              <a:extLst/>
            </p:cNvPr>
            <p:cNvSpPr/>
            <p:nvPr/>
          </p:nvSpPr>
          <p:spPr bwMode="auto">
            <a:xfrm flipH="1" flipV="1">
              <a:off x="5110694" y="2901722"/>
              <a:ext cx="2355124" cy="1298267"/>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7D7"/>
            </a:solidFill>
            <a:ln w="12700" cap="flat">
              <a:no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sz="1000">
                <a:solidFill>
                  <a:srgbClr val="505050"/>
                </a:solidFill>
                <a:latin typeface="Segoe UI"/>
              </a:endParaRPr>
            </a:p>
          </p:txBody>
        </p:sp>
        <p:sp>
          <p:nvSpPr>
            <p:cNvPr id="17" name="TextBox 50">
              <a:extLst/>
            </p:cNvPr>
            <p:cNvSpPr txBox="1"/>
            <p:nvPr/>
          </p:nvSpPr>
          <p:spPr>
            <a:xfrm>
              <a:off x="5309994" y="3349319"/>
              <a:ext cx="1019032" cy="577081"/>
            </a:xfrm>
            <a:prstGeom prst="rect">
              <a:avLst/>
            </a:prstGeom>
            <a:noFill/>
          </p:spPr>
          <p:txBody>
            <a:bodyPr wrap="square" rtlCol="0">
              <a:spAutoFit/>
            </a:bodyPr>
            <a:lstStyle/>
            <a:p>
              <a:pPr algn="ctr" defTabSz="914367"/>
              <a:r>
                <a:rPr lang="en-US" sz="1029" dirty="0">
                  <a:solidFill>
                    <a:srgbClr val="FFFFFF"/>
                  </a:solidFill>
                  <a:latin typeface="Segoe UI Light" charset="0"/>
                  <a:ea typeface="Segoe UI Light" charset="0"/>
                  <a:cs typeface="Segoe UI Light" charset="0"/>
                </a:rPr>
                <a:t>AZURE </a:t>
              </a:r>
              <a:r>
                <a:rPr lang="en-US" altLang="zh-CN" sz="1029" dirty="0">
                  <a:solidFill>
                    <a:srgbClr val="FFFFFF"/>
                  </a:solidFill>
                  <a:latin typeface="Segoe UI Light" charset="0"/>
                  <a:ea typeface="Segoe UI Light" charset="0"/>
                  <a:cs typeface="Segoe UI Light" charset="0"/>
                </a:rPr>
                <a:t>RESOURCE MANAGER</a:t>
              </a:r>
              <a:endParaRPr lang="en-US" sz="1029" dirty="0">
                <a:solidFill>
                  <a:srgbClr val="FFFFFF"/>
                </a:solidFill>
                <a:latin typeface="Segoe UI Light" charset="0"/>
                <a:ea typeface="Segoe UI Light" charset="0"/>
                <a:cs typeface="Segoe UI Light" charset="0"/>
              </a:endParaRPr>
            </a:p>
          </p:txBody>
        </p:sp>
        <p:pic>
          <p:nvPicPr>
            <p:cNvPr id="91" name="Imagen 90"/>
            <p:cNvPicPr>
              <a:picLocks noChangeAspect="1"/>
            </p:cNvPicPr>
            <p:nvPr/>
          </p:nvPicPr>
          <p:blipFill>
            <a:blip r:embed="rId5">
              <a:lum bright="70000" contrast="-70000"/>
            </a:blip>
            <a:stretch>
              <a:fillRect/>
            </a:stretch>
          </p:blipFill>
          <p:spPr>
            <a:xfrm>
              <a:off x="6171579" y="3262009"/>
              <a:ext cx="704601" cy="704601"/>
            </a:xfrm>
            <a:prstGeom prst="rect">
              <a:avLst/>
            </a:prstGeom>
          </p:spPr>
        </p:pic>
        <p:sp>
          <p:nvSpPr>
            <p:cNvPr id="22" name="TextBox 203"/>
            <p:cNvSpPr txBox="1"/>
            <p:nvPr/>
          </p:nvSpPr>
          <p:spPr>
            <a:xfrm>
              <a:off x="6154441" y="3886830"/>
              <a:ext cx="840382" cy="253916"/>
            </a:xfrm>
            <a:prstGeom prst="rect">
              <a:avLst/>
            </a:prstGeom>
            <a:noFill/>
          </p:spPr>
          <p:txBody>
            <a:bodyPr wrap="square" rtlCol="0">
              <a:spAutoFit/>
            </a:bodyPr>
            <a:lstStyle/>
            <a:p>
              <a:pPr defTabSz="914367"/>
              <a:r>
                <a:rPr lang="en-US" sz="1029" dirty="0">
                  <a:solidFill>
                    <a:srgbClr val="FFFFFF"/>
                  </a:solidFill>
                  <a:latin typeface="Segoe UI Light" charset="0"/>
                  <a:ea typeface="Segoe UI Light" charset="0"/>
                  <a:cs typeface="Segoe UI Light" charset="0"/>
                </a:rPr>
                <a:t>REST API</a:t>
              </a:r>
            </a:p>
          </p:txBody>
        </p:sp>
      </p:grpSp>
      <p:grpSp>
        <p:nvGrpSpPr>
          <p:cNvPr id="11" name="Agrupar 10"/>
          <p:cNvGrpSpPr/>
          <p:nvPr/>
        </p:nvGrpSpPr>
        <p:grpSpPr>
          <a:xfrm>
            <a:off x="4772887" y="7089573"/>
            <a:ext cx="3236915" cy="1366580"/>
            <a:chOff x="4868593" y="5274539"/>
            <a:chExt cx="3301822" cy="1393983"/>
          </a:xfrm>
        </p:grpSpPr>
        <p:pic>
          <p:nvPicPr>
            <p:cNvPr id="40" name="Imagen 39"/>
            <p:cNvPicPr>
              <a:picLocks noChangeAspect="1"/>
            </p:cNvPicPr>
            <p:nvPr/>
          </p:nvPicPr>
          <p:blipFill>
            <a:blip r:embed="rId6"/>
            <a:stretch>
              <a:fillRect/>
            </a:stretch>
          </p:blipFill>
          <p:spPr>
            <a:xfrm>
              <a:off x="5916082" y="5274539"/>
              <a:ext cx="1390373" cy="729945"/>
            </a:xfrm>
            <a:prstGeom prst="rect">
              <a:avLst/>
            </a:prstGeom>
          </p:spPr>
        </p:pic>
        <p:sp>
          <p:nvSpPr>
            <p:cNvPr id="59" name="TextBox 3"/>
            <p:cNvSpPr txBox="1"/>
            <p:nvPr/>
          </p:nvSpPr>
          <p:spPr>
            <a:xfrm>
              <a:off x="4868593" y="6206857"/>
              <a:ext cx="3301822" cy="46166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176" dirty="0" err="1">
                  <a:solidFill>
                    <a:srgbClr val="505050"/>
                  </a:solidFill>
                  <a:latin typeface="Segoe UI Light" charset="0"/>
                  <a:ea typeface="Segoe UI Light" charset="0"/>
                  <a:cs typeface="Segoe UI Light" charset="0"/>
                </a:rPr>
                <a:t>mydb</a:t>
              </a:r>
              <a:r>
                <a:rPr lang="en-US" sz="1176" dirty="0">
                  <a:solidFill>
                    <a:srgbClr val="505050"/>
                  </a:solidFill>
                  <a:latin typeface="Segoe UI Light" charset="0"/>
                  <a:ea typeface="Segoe UI Light" charset="0"/>
                  <a:cs typeface="Segoe UI Light" charset="0"/>
                </a:rPr>
                <a:t>.&lt;</a:t>
              </a:r>
              <a:r>
                <a:rPr lang="en-US" sz="1176" dirty="0" err="1">
                  <a:solidFill>
                    <a:srgbClr val="505050"/>
                  </a:solidFill>
                  <a:latin typeface="Segoe UI Light" charset="0"/>
                  <a:ea typeface="Segoe UI Light" charset="0"/>
                  <a:cs typeface="Segoe UI Light" charset="0"/>
                </a:rPr>
                <a:t>mysql</a:t>
              </a:r>
              <a:r>
                <a:rPr lang="en-US" sz="1176" dirty="0">
                  <a:solidFill>
                    <a:srgbClr val="505050"/>
                  </a:solidFill>
                  <a:latin typeface="Segoe UI Light" charset="0"/>
                  <a:ea typeface="Segoe UI Light" charset="0"/>
                  <a:cs typeface="Segoe UI Light" charset="0"/>
                </a:rPr>
                <a:t>/</a:t>
              </a:r>
              <a:r>
                <a:rPr lang="en-US" sz="1176" dirty="0" err="1">
                  <a:solidFill>
                    <a:srgbClr val="505050"/>
                  </a:solidFill>
                  <a:latin typeface="Segoe UI Light" charset="0"/>
                  <a:ea typeface="Segoe UI Light" charset="0"/>
                  <a:cs typeface="Segoe UI Light" charset="0"/>
                </a:rPr>
                <a:t>postgres</a:t>
              </a:r>
              <a:r>
                <a:rPr lang="en-US" sz="1176" dirty="0">
                  <a:solidFill>
                    <a:srgbClr val="505050"/>
                  </a:solidFill>
                  <a:latin typeface="Segoe UI Light" charset="0"/>
                  <a:ea typeface="Segoe UI Light" charset="0"/>
                  <a:cs typeface="Segoe UI Light" charset="0"/>
                </a:rPr>
                <a:t>&gt;.database.azure.com</a:t>
              </a:r>
            </a:p>
          </p:txBody>
        </p:sp>
        <p:pic>
          <p:nvPicPr>
            <p:cNvPr id="96" name="Picture 23"/>
            <p:cNvPicPr>
              <a:picLocks noChangeAspect="1"/>
            </p:cNvPicPr>
            <p:nvPr/>
          </p:nvPicPr>
          <p:blipFill>
            <a:blip r:embed="rId7"/>
            <a:stretch>
              <a:fillRect/>
            </a:stretch>
          </p:blipFill>
          <p:spPr>
            <a:xfrm>
              <a:off x="5763773" y="5514030"/>
              <a:ext cx="609738" cy="738136"/>
            </a:xfrm>
            <a:prstGeom prst="rect">
              <a:avLst/>
            </a:prstGeom>
          </p:spPr>
        </p:pic>
      </p:grpSp>
      <p:pic>
        <p:nvPicPr>
          <p:cNvPr id="97" name="Picture 29"/>
          <p:cNvPicPr>
            <a:picLocks noChangeAspect="1"/>
          </p:cNvPicPr>
          <p:nvPr/>
        </p:nvPicPr>
        <p:blipFill>
          <a:blip r:embed="rId8"/>
          <a:stretch>
            <a:fillRect/>
          </a:stretch>
        </p:blipFill>
        <p:spPr>
          <a:xfrm>
            <a:off x="10711090" y="6369823"/>
            <a:ext cx="1010731" cy="300302"/>
          </a:xfrm>
          <a:prstGeom prst="rect">
            <a:avLst/>
          </a:prstGeom>
        </p:spPr>
      </p:pic>
      <p:grpSp>
        <p:nvGrpSpPr>
          <p:cNvPr id="2" name="Agrupar 1"/>
          <p:cNvGrpSpPr/>
          <p:nvPr/>
        </p:nvGrpSpPr>
        <p:grpSpPr>
          <a:xfrm>
            <a:off x="2969954" y="1754924"/>
            <a:ext cx="6791082" cy="409771"/>
            <a:chOff x="3029507" y="1789617"/>
            <a:chExt cx="6927257" cy="417988"/>
          </a:xfrm>
        </p:grpSpPr>
        <p:grpSp>
          <p:nvGrpSpPr>
            <p:cNvPr id="6" name="Group 16"/>
            <p:cNvGrpSpPr/>
            <p:nvPr/>
          </p:nvGrpSpPr>
          <p:grpSpPr>
            <a:xfrm>
              <a:off x="3029507" y="1789617"/>
              <a:ext cx="6927257" cy="417988"/>
              <a:chOff x="3621755" y="1161450"/>
              <a:chExt cx="5246597" cy="417988"/>
            </a:xfrm>
          </p:grpSpPr>
          <p:sp>
            <p:nvSpPr>
              <p:cNvPr id="8" name="Rectangle 186"/>
              <p:cNvSpPr/>
              <p:nvPr/>
            </p:nvSpPr>
            <p:spPr>
              <a:xfrm>
                <a:off x="5338284" y="1161450"/>
                <a:ext cx="1508380" cy="417988"/>
              </a:xfrm>
              <a:prstGeom prst="rect">
                <a:avLst/>
              </a:prstGeom>
              <a:solidFill>
                <a:srgbClr val="007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lnSpc>
                    <a:spcPct val="90000"/>
                  </a:lnSpc>
                </a:pPr>
                <a:r>
                  <a:rPr lang="en-US" sz="1029" dirty="0">
                    <a:solidFill>
                      <a:srgbClr val="FFFFFF"/>
                    </a:solidFill>
                    <a:latin typeface="Segoe UI Light" charset="0"/>
                    <a:ea typeface="Segoe UI Light" charset="0"/>
                    <a:cs typeface="Segoe UI Light" charset="0"/>
                  </a:rPr>
                  <a:t>AZURE PORTAL</a:t>
                </a:r>
              </a:p>
            </p:txBody>
          </p:sp>
          <p:sp>
            <p:nvSpPr>
              <p:cNvPr id="9" name="Rectangle 187"/>
              <p:cNvSpPr/>
              <p:nvPr/>
            </p:nvSpPr>
            <p:spPr>
              <a:xfrm>
                <a:off x="3621755" y="1161450"/>
                <a:ext cx="1508380" cy="417988"/>
              </a:xfrm>
              <a:prstGeom prst="rect">
                <a:avLst/>
              </a:prstGeom>
              <a:solidFill>
                <a:srgbClr val="007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029" dirty="0">
                    <a:solidFill>
                      <a:srgbClr val="FFFFFF"/>
                    </a:solidFill>
                    <a:latin typeface="Segoe UI Light" charset="0"/>
                    <a:ea typeface="Segoe UI Light" charset="0"/>
                    <a:cs typeface="Segoe UI Light" charset="0"/>
                  </a:rPr>
                  <a:t>AZURE CLI</a:t>
                </a:r>
              </a:p>
            </p:txBody>
          </p:sp>
          <p:sp>
            <p:nvSpPr>
              <p:cNvPr id="10" name="Rectangle 188"/>
              <p:cNvSpPr/>
              <p:nvPr/>
            </p:nvSpPr>
            <p:spPr>
              <a:xfrm>
                <a:off x="7018954" y="1161450"/>
                <a:ext cx="1849398" cy="417988"/>
              </a:xfrm>
              <a:prstGeom prst="rect">
                <a:avLst/>
              </a:prstGeom>
              <a:solidFill>
                <a:srgbClr val="007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lnSpc>
                    <a:spcPct val="90000"/>
                  </a:lnSpc>
                </a:pPr>
                <a:r>
                  <a:rPr lang="en-US" sz="1029" dirty="0">
                    <a:solidFill>
                      <a:srgbClr val="FFFFFF"/>
                    </a:solidFill>
                    <a:latin typeface="Segoe UI Light" charset="0"/>
                    <a:ea typeface="Segoe UI Light" charset="0"/>
                    <a:cs typeface="Segoe UI Light" charset="0"/>
                  </a:rPr>
                  <a:t>       CUSTOM MGT. APPLICATIONS</a:t>
                </a:r>
              </a:p>
            </p:txBody>
          </p:sp>
        </p:grpSp>
        <p:pic>
          <p:nvPicPr>
            <p:cNvPr id="52" name="Picture 43"/>
            <p:cNvPicPr>
              <a:picLocks noChangeAspect="1"/>
            </p:cNvPicPr>
            <p:nvPr/>
          </p:nvPicPr>
          <p:blipFill>
            <a:blip r:embed="rId3"/>
            <a:stretch>
              <a:fillRect/>
            </a:stretch>
          </p:blipFill>
          <p:spPr>
            <a:xfrm>
              <a:off x="3112835" y="1874928"/>
              <a:ext cx="230236" cy="237431"/>
            </a:xfrm>
            <a:prstGeom prst="rect">
              <a:avLst/>
            </a:prstGeom>
          </p:spPr>
        </p:pic>
        <p:pic>
          <p:nvPicPr>
            <p:cNvPr id="53" name="Picture 44"/>
            <p:cNvPicPr>
              <a:picLocks noChangeAspect="1"/>
            </p:cNvPicPr>
            <p:nvPr/>
          </p:nvPicPr>
          <p:blipFill>
            <a:blip r:embed="rId9"/>
            <a:stretch>
              <a:fillRect/>
            </a:stretch>
          </p:blipFill>
          <p:spPr>
            <a:xfrm>
              <a:off x="5395536" y="1878614"/>
              <a:ext cx="335385" cy="238015"/>
            </a:xfrm>
            <a:prstGeom prst="rect">
              <a:avLst/>
            </a:prstGeom>
          </p:spPr>
        </p:pic>
        <p:pic>
          <p:nvPicPr>
            <p:cNvPr id="54" name="Picture 45"/>
            <p:cNvPicPr>
              <a:picLocks noChangeAspect="1"/>
            </p:cNvPicPr>
            <p:nvPr/>
          </p:nvPicPr>
          <p:blipFill>
            <a:blip r:embed="rId4"/>
            <a:stretch>
              <a:fillRect/>
            </a:stretch>
          </p:blipFill>
          <p:spPr>
            <a:xfrm>
              <a:off x="7589260" y="1877715"/>
              <a:ext cx="285234" cy="237695"/>
            </a:xfrm>
            <a:prstGeom prst="rect">
              <a:avLst/>
            </a:prstGeom>
          </p:spPr>
        </p:pic>
      </p:grpSp>
    </p:spTree>
    <p:extLst>
      <p:ext uri="{BB962C8B-B14F-4D97-AF65-F5344CB8AC3E}">
        <p14:creationId xmlns:p14="http://schemas.microsoft.com/office/powerpoint/2010/main" val="954511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42" presetClass="path" presetSubtype="0" accel="50000" decel="50000" fill="hold" nodeType="withEffect">
                                  <p:stCondLst>
                                    <p:cond delay="0"/>
                                  </p:stCondLst>
                                  <p:childTnLst>
                                    <p:animMotion origin="layout" path="M -3.22696E-6 -0.05584 L -3.22696E-6 2.24694E-6 " pathEditMode="relative" rAng="0" ptsTypes="AA">
                                      <p:cBhvr>
                                        <p:cTn id="13" dur="500" fill="hold"/>
                                        <p:tgtEl>
                                          <p:spTgt spid="2"/>
                                        </p:tgtEl>
                                        <p:attrNameLst>
                                          <p:attrName>ppt_x</p:attrName>
                                          <p:attrName>ppt_y</p:attrName>
                                        </p:attrNameLst>
                                      </p:cBhvr>
                                      <p:rCtr x="0" y="3087"/>
                                    </p:animMotion>
                                  </p:childTnLst>
                                </p:cTn>
                              </p:par>
                            </p:childTnLst>
                          </p:cTn>
                        </p:par>
                        <p:par>
                          <p:cTn id="14" fill="hold">
                            <p:stCondLst>
                              <p:cond delay="1000"/>
                            </p:stCondLst>
                            <p:childTnLst>
                              <p:par>
                                <p:cTn id="15" presetID="10" presetClass="entr" presetSubtype="0" fill="hold" nodeType="after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2000"/>
                            </p:stCondLst>
                            <p:childTnLst>
                              <p:par>
                                <p:cTn id="19" presetID="10" presetClass="entr" presetSubtype="0" fill="hold" nodeType="afterEffect">
                                  <p:stCondLst>
                                    <p:cond delay="5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2" presetClass="entr" presetSubtype="8" fill="hold" grpId="0" nodeType="withEffect">
                                  <p:stCondLst>
                                    <p:cond delay="500"/>
                                  </p:stCondLst>
                                  <p:childTnLst>
                                    <p:set>
                                      <p:cBhvr>
                                        <p:cTn id="23" dur="1" fill="hold">
                                          <p:stCondLst>
                                            <p:cond delay="0"/>
                                          </p:stCondLst>
                                        </p:cTn>
                                        <p:tgtEl>
                                          <p:spTgt spid="26"/>
                                        </p:tgtEl>
                                        <p:attrNameLst>
                                          <p:attrName>style.visibility</p:attrName>
                                        </p:attrNameLst>
                                      </p:cBhvr>
                                      <p:to>
                                        <p:strVal val="visible"/>
                                      </p:to>
                                    </p:set>
                                    <p:anim calcmode="lin" valueType="num">
                                      <p:cBhvr additive="base">
                                        <p:cTn id="24" dur="500" fill="hold"/>
                                        <p:tgtEl>
                                          <p:spTgt spid="26"/>
                                        </p:tgtEl>
                                        <p:attrNameLst>
                                          <p:attrName>ppt_x</p:attrName>
                                        </p:attrNameLst>
                                      </p:cBhvr>
                                      <p:tavLst>
                                        <p:tav tm="0">
                                          <p:val>
                                            <p:strVal val="0-#ppt_w/2"/>
                                          </p:val>
                                        </p:tav>
                                        <p:tav tm="100000">
                                          <p:val>
                                            <p:strVal val="#ppt_x"/>
                                          </p:val>
                                        </p:tav>
                                      </p:tavLst>
                                    </p:anim>
                                    <p:anim calcmode="lin" valueType="num">
                                      <p:cBhvr additive="base">
                                        <p:cTn id="25" dur="500" fill="hold"/>
                                        <p:tgtEl>
                                          <p:spTgt spid="26"/>
                                        </p:tgtEl>
                                        <p:attrNameLst>
                                          <p:attrName>ppt_y</p:attrName>
                                        </p:attrNameLst>
                                      </p:cBhvr>
                                      <p:tavLst>
                                        <p:tav tm="0">
                                          <p:val>
                                            <p:strVal val="#ppt_y"/>
                                          </p:val>
                                        </p:tav>
                                        <p:tav tm="100000">
                                          <p:val>
                                            <p:strVal val="#ppt_y"/>
                                          </p:val>
                                        </p:tav>
                                      </p:tavLst>
                                    </p:anim>
                                  </p:childTnLst>
                                </p:cTn>
                              </p:par>
                            </p:childTnLst>
                          </p:cTn>
                        </p:par>
                        <p:par>
                          <p:cTn id="26" fill="hold">
                            <p:stCondLst>
                              <p:cond delay="3000"/>
                            </p:stCondLst>
                            <p:childTnLst>
                              <p:par>
                                <p:cTn id="27" presetID="10" presetClass="entr" presetSubtype="0" fill="hold" nodeType="afterEffect">
                                  <p:stCondLst>
                                    <p:cond delay="5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par>
                          <p:cTn id="30" fill="hold">
                            <p:stCondLst>
                              <p:cond delay="4000"/>
                            </p:stCondLst>
                            <p:childTnLst>
                              <p:par>
                                <p:cTn id="31" presetID="64" presetClass="path" presetSubtype="0" accel="50000" decel="50000" fill="hold" nodeType="afterEffect">
                                  <p:stCondLst>
                                    <p:cond delay="400"/>
                                  </p:stCondLst>
                                  <p:childTnLst>
                                    <p:animMotion origin="layout" path="M -3.25504E-6 -0.00862 L -3.25504E-6 -0.25851 " pathEditMode="relative" rAng="0" ptsTypes="AA">
                                      <p:cBhvr>
                                        <p:cTn id="32" dur="500" fill="hold"/>
                                        <p:tgtEl>
                                          <p:spTgt spid="11"/>
                                        </p:tgtEl>
                                        <p:attrNameLst>
                                          <p:attrName>ppt_x</p:attrName>
                                          <p:attrName>ppt_y</p:attrName>
                                        </p:attrNameLst>
                                      </p:cBhvr>
                                      <p:rCtr x="0" y="-12506"/>
                                    </p:animMotion>
                                  </p:childTnLst>
                                </p:cTn>
                              </p:par>
                              <p:par>
                                <p:cTn id="33" presetID="10" presetClass="entr" presetSubtype="0" fill="hold" grpId="0" nodeType="withEffect">
                                  <p:stCondLst>
                                    <p:cond delay="500"/>
                                  </p:stCondLst>
                                  <p:childTnLst>
                                    <p:set>
                                      <p:cBhvr>
                                        <p:cTn id="34" dur="1" fill="hold">
                                          <p:stCondLst>
                                            <p:cond delay="0"/>
                                          </p:stCondLst>
                                        </p:cTn>
                                        <p:tgtEl>
                                          <p:spTgt spid="94"/>
                                        </p:tgtEl>
                                        <p:attrNameLst>
                                          <p:attrName>style.visibility</p:attrName>
                                        </p:attrNameLst>
                                      </p:cBhvr>
                                      <p:to>
                                        <p:strVal val="visible"/>
                                      </p:to>
                                    </p:set>
                                    <p:animEffect transition="in" filter="fade">
                                      <p:cBhvr>
                                        <p:cTn id="35" dur="1000"/>
                                        <p:tgtEl>
                                          <p:spTgt spid="94"/>
                                        </p:tgtEl>
                                      </p:cBhvr>
                                    </p:animEffect>
                                  </p:childTnLst>
                                </p:cTn>
                              </p:par>
                              <p:par>
                                <p:cTn id="36" presetID="2" presetClass="entr" presetSubtype="2" fill="hold" nodeType="withEffect">
                                  <p:stCondLst>
                                    <p:cond delay="70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700" fill="hold"/>
                                        <p:tgtEl>
                                          <p:spTgt spid="13"/>
                                        </p:tgtEl>
                                        <p:attrNameLst>
                                          <p:attrName>ppt_x</p:attrName>
                                        </p:attrNameLst>
                                      </p:cBhvr>
                                      <p:tavLst>
                                        <p:tav tm="0">
                                          <p:val>
                                            <p:strVal val="1+#ppt_w/2"/>
                                          </p:val>
                                        </p:tav>
                                        <p:tav tm="100000">
                                          <p:val>
                                            <p:strVal val="#ppt_x"/>
                                          </p:val>
                                        </p:tav>
                                      </p:tavLst>
                                    </p:anim>
                                    <p:anim calcmode="lin" valueType="num">
                                      <p:cBhvr additive="base">
                                        <p:cTn id="39" dur="700" fill="hold"/>
                                        <p:tgtEl>
                                          <p:spTgt spid="13"/>
                                        </p:tgtEl>
                                        <p:attrNameLst>
                                          <p:attrName>ppt_y</p:attrName>
                                        </p:attrNameLst>
                                      </p:cBhvr>
                                      <p:tavLst>
                                        <p:tav tm="0">
                                          <p:val>
                                            <p:strVal val="#ppt_y"/>
                                          </p:val>
                                        </p:tav>
                                        <p:tav tm="100000">
                                          <p:val>
                                            <p:strVal val="#ppt_y"/>
                                          </p:val>
                                        </p:tav>
                                      </p:tavLst>
                                    </p:anim>
                                  </p:childTnLst>
                                </p:cTn>
                              </p:par>
                              <p:par>
                                <p:cTn id="40" presetID="2" presetClass="entr" presetSubtype="8" fill="hold" nodeType="withEffect">
                                  <p:stCondLst>
                                    <p:cond delay="700"/>
                                  </p:stCondLst>
                                  <p:childTnLst>
                                    <p:set>
                                      <p:cBhvr>
                                        <p:cTn id="41" dur="1" fill="hold">
                                          <p:stCondLst>
                                            <p:cond delay="0"/>
                                          </p:stCondLst>
                                        </p:cTn>
                                        <p:tgtEl>
                                          <p:spTgt spid="12"/>
                                        </p:tgtEl>
                                        <p:attrNameLst>
                                          <p:attrName>style.visibility</p:attrName>
                                        </p:attrNameLst>
                                      </p:cBhvr>
                                      <p:to>
                                        <p:strVal val="visible"/>
                                      </p:to>
                                    </p:set>
                                    <p:anim calcmode="lin" valueType="num">
                                      <p:cBhvr additive="base">
                                        <p:cTn id="42" dur="700" fill="hold"/>
                                        <p:tgtEl>
                                          <p:spTgt spid="12"/>
                                        </p:tgtEl>
                                        <p:attrNameLst>
                                          <p:attrName>ppt_x</p:attrName>
                                        </p:attrNameLst>
                                      </p:cBhvr>
                                      <p:tavLst>
                                        <p:tav tm="0">
                                          <p:val>
                                            <p:strVal val="0-#ppt_w/2"/>
                                          </p:val>
                                        </p:tav>
                                        <p:tav tm="100000">
                                          <p:val>
                                            <p:strVal val="#ppt_x"/>
                                          </p:val>
                                        </p:tav>
                                      </p:tavLst>
                                    </p:anim>
                                    <p:anim calcmode="lin" valueType="num">
                                      <p:cBhvr additive="base">
                                        <p:cTn id="43" dur="700" fill="hold"/>
                                        <p:tgtEl>
                                          <p:spTgt spid="12"/>
                                        </p:tgtEl>
                                        <p:attrNameLst>
                                          <p:attrName>ppt_y</p:attrName>
                                        </p:attrNameLst>
                                      </p:cBhvr>
                                      <p:tavLst>
                                        <p:tav tm="0">
                                          <p:val>
                                            <p:strVal val="#ppt_y"/>
                                          </p:val>
                                        </p:tav>
                                        <p:tav tm="100000">
                                          <p:val>
                                            <p:strVal val="#ppt_y"/>
                                          </p:val>
                                        </p:tav>
                                      </p:tavLst>
                                    </p:anim>
                                  </p:childTnLst>
                                </p:cTn>
                              </p:par>
                              <p:par>
                                <p:cTn id="44" presetID="10" presetClass="entr" presetSubtype="0" fill="hold" grpId="0" nodeType="withEffect">
                                  <p:stCondLst>
                                    <p:cond delay="500"/>
                                  </p:stCondLst>
                                  <p:childTnLst>
                                    <p:set>
                                      <p:cBhvr>
                                        <p:cTn id="45" dur="1" fill="hold">
                                          <p:stCondLst>
                                            <p:cond delay="0"/>
                                          </p:stCondLst>
                                        </p:cTn>
                                        <p:tgtEl>
                                          <p:spTgt spid="95"/>
                                        </p:tgtEl>
                                        <p:attrNameLst>
                                          <p:attrName>style.visibility</p:attrName>
                                        </p:attrNameLst>
                                      </p:cBhvr>
                                      <p:to>
                                        <p:strVal val="visible"/>
                                      </p:to>
                                    </p:set>
                                    <p:animEffect transition="in" filter="fade">
                                      <p:cBhvr>
                                        <p:cTn id="46" dur="1000"/>
                                        <p:tgtEl>
                                          <p:spTgt spid="95"/>
                                        </p:tgtEl>
                                      </p:cBhvr>
                                    </p:animEffect>
                                  </p:childTnLst>
                                </p:cTn>
                              </p:par>
                            </p:childTnLst>
                          </p:cTn>
                        </p:par>
                        <p:par>
                          <p:cTn id="47" fill="hold">
                            <p:stCondLst>
                              <p:cond delay="5500"/>
                            </p:stCondLst>
                            <p:childTnLst>
                              <p:par>
                                <p:cTn id="48" presetID="10" presetClass="entr" presetSubtype="0" fill="hold" nodeType="afterEffect">
                                  <p:stCondLst>
                                    <p:cond delay="500"/>
                                  </p:stCondLst>
                                  <p:childTnLst>
                                    <p:set>
                                      <p:cBhvr>
                                        <p:cTn id="49" dur="1" fill="hold">
                                          <p:stCondLst>
                                            <p:cond delay="0"/>
                                          </p:stCondLst>
                                        </p:cTn>
                                        <p:tgtEl>
                                          <p:spTgt spid="97"/>
                                        </p:tgtEl>
                                        <p:attrNameLst>
                                          <p:attrName>style.visibility</p:attrName>
                                        </p:attrNameLst>
                                      </p:cBhvr>
                                      <p:to>
                                        <p:strVal val="visible"/>
                                      </p:to>
                                    </p:set>
                                    <p:animEffect transition="in" filter="fade">
                                      <p:cBhvr>
                                        <p:cTn id="50"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72" grpId="0"/>
      <p:bldP spid="94" grpId="0" animBg="1"/>
      <p:bldP spid="2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Rich semantic modeling</a:t>
            </a:r>
            <a:br>
              <a:rPr lang="en-US" dirty="0"/>
            </a:br>
            <a:r>
              <a:rPr lang="en-US" sz="3137" dirty="0">
                <a:gradFill>
                  <a:gsLst>
                    <a:gs pos="1250">
                      <a:schemeClr val="tx2"/>
                    </a:gs>
                    <a:gs pos="100000">
                      <a:schemeClr val="tx2"/>
                    </a:gs>
                  </a:gsLst>
                  <a:lin ang="5400000" scaled="0"/>
                </a:gradFill>
              </a:rPr>
              <a:t>Transform complex on-premises or cloud data into insights</a:t>
            </a:r>
            <a:endParaRPr lang="en-US" dirty="0">
              <a:gradFill>
                <a:gsLst>
                  <a:gs pos="1250">
                    <a:schemeClr val="tx2"/>
                  </a:gs>
                  <a:gs pos="100000">
                    <a:schemeClr val="tx2"/>
                  </a:gs>
                </a:gsLst>
                <a:lin ang="5400000" scaled="0"/>
              </a:gradFill>
            </a:endParaRPr>
          </a:p>
        </p:txBody>
      </p:sp>
      <p:grpSp>
        <p:nvGrpSpPr>
          <p:cNvPr id="6" name="Group 5"/>
          <p:cNvGrpSpPr>
            <a:grpSpLocks noChangeAspect="1"/>
          </p:cNvGrpSpPr>
          <p:nvPr/>
        </p:nvGrpSpPr>
        <p:grpSpPr>
          <a:xfrm>
            <a:off x="4527257" y="2935967"/>
            <a:ext cx="3227129" cy="1908523"/>
            <a:chOff x="4661589" y="1873556"/>
            <a:chExt cx="3610696" cy="2135366"/>
          </a:xfrm>
        </p:grpSpPr>
        <p:sp>
          <p:nvSpPr>
            <p:cNvPr id="31" name="Freeform 266">
              <a:extLst/>
            </p:cNvPr>
            <p:cNvSpPr>
              <a:spLocks noChangeAspect="1"/>
            </p:cNvSpPr>
            <p:nvPr/>
          </p:nvSpPr>
          <p:spPr bwMode="black">
            <a:xfrm>
              <a:off x="4661589" y="1873556"/>
              <a:ext cx="3610696" cy="2135366"/>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FFFFFF"/>
            </a:solidFill>
            <a:ln w="19050">
              <a:solidFill>
                <a:schemeClr val="accent1"/>
              </a:solidFill>
            </a:ln>
          </p:spPr>
          <p:txBody>
            <a:bodyPr vert="horz" wrap="square" lIns="89606" tIns="44804" rIns="89606" bIns="44804" numCol="1" anchor="t" anchorCtr="0" compatLnSpc="1">
              <a:prstTxWarp prst="textNoShape">
                <a:avLst/>
              </a:prstTxWarp>
            </a:bodyPr>
            <a:lstStyle/>
            <a:p>
              <a:pPr defTabSz="914225">
                <a:defRPr/>
              </a:pPr>
              <a:endParaRPr lang="en-US" sz="1764" dirty="0">
                <a:solidFill>
                  <a:srgbClr val="2C2C2C"/>
                </a:solidFill>
                <a:latin typeface="Segoe UI"/>
              </a:endParaRPr>
            </a:p>
          </p:txBody>
        </p:sp>
        <p:sp>
          <p:nvSpPr>
            <p:cNvPr id="33" name="TextBox 32">
              <a:extLst/>
            </p:cNvPr>
            <p:cNvSpPr txBox="1"/>
            <p:nvPr/>
          </p:nvSpPr>
          <p:spPr>
            <a:xfrm>
              <a:off x="5363444" y="3600964"/>
              <a:ext cx="2206985" cy="337589"/>
            </a:xfrm>
            <a:prstGeom prst="rect">
              <a:avLst/>
            </a:prstGeom>
            <a:noFill/>
          </p:spPr>
          <p:txBody>
            <a:bodyPr wrap="none" rtlCol="0">
              <a:spAutoFit/>
            </a:bodyPr>
            <a:lstStyle/>
            <a:p>
              <a:pPr algn="ctr" defTabSz="914225">
                <a:defRPr/>
              </a:pPr>
              <a:r>
                <a:rPr lang="en-US" sz="1372" kern="0" dirty="0">
                  <a:solidFill>
                    <a:srgbClr val="0070C0"/>
                  </a:solidFill>
                  <a:latin typeface="Segoe UI" panose="020B0502040204020203" pitchFamily="34" charset="0"/>
                  <a:cs typeface="Segoe UI" panose="020B0502040204020203" pitchFamily="34" charset="0"/>
                </a:rPr>
                <a:t>Azure Analysis Services</a:t>
              </a:r>
            </a:p>
          </p:txBody>
        </p:sp>
        <p:pic>
          <p:nvPicPr>
            <p:cNvPr id="144" name="Picture 143">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p:blipFill>
          <p:spPr>
            <a:xfrm>
              <a:off x="5922966" y="2582862"/>
              <a:ext cx="1087942" cy="850025"/>
            </a:xfrm>
            <a:prstGeom prst="rect">
              <a:avLst/>
            </a:prstGeom>
          </p:spPr>
        </p:pic>
      </p:grpSp>
      <p:sp>
        <p:nvSpPr>
          <p:cNvPr id="146" name="Content Placeholder 2"/>
          <p:cNvSpPr txBox="1">
            <a:spLocks/>
          </p:cNvSpPr>
          <p:nvPr/>
        </p:nvSpPr>
        <p:spPr>
          <a:xfrm>
            <a:off x="7933671" y="2297295"/>
            <a:ext cx="3675342" cy="3352765"/>
          </a:xfrm>
          <a:prstGeom prst="rect">
            <a:avLst/>
          </a:prstGeom>
        </p:spPr>
        <p:txBody>
          <a:bodyPr vert="horz" wrap="square" lIns="146284" tIns="91427" rIns="146284" bIns="91427" rtlCol="0" anchor="ctr" anchorCtr="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24097" indent="-224097">
              <a:spcBef>
                <a:spcPts val="1176"/>
              </a:spcBef>
              <a:buFont typeface="Wingdings" panose="05000000000000000000" pitchFamily="2" charset="2"/>
              <a:buChar char=""/>
            </a:pPr>
            <a:r>
              <a:rPr lang="en-US" sz="1961" dirty="0">
                <a:gradFill>
                  <a:gsLst>
                    <a:gs pos="1250">
                      <a:srgbClr val="353535"/>
                    </a:gs>
                    <a:gs pos="100000">
                      <a:srgbClr val="353535"/>
                    </a:gs>
                  </a:gsLst>
                  <a:lin ang="5400000" scaled="0"/>
                </a:gradFill>
                <a:latin typeface="Segoe UI Semilight"/>
              </a:rPr>
              <a:t>Model complex data into business user friendly semantic datasets</a:t>
            </a:r>
          </a:p>
          <a:p>
            <a:pPr marL="224097" indent="-224097">
              <a:spcBef>
                <a:spcPts val="1176"/>
              </a:spcBef>
              <a:buFont typeface="Wingdings" panose="05000000000000000000" pitchFamily="2" charset="2"/>
              <a:buChar char=""/>
            </a:pPr>
            <a:r>
              <a:rPr lang="en-US" sz="1961" dirty="0">
                <a:gradFill>
                  <a:gsLst>
                    <a:gs pos="1250">
                      <a:srgbClr val="353535"/>
                    </a:gs>
                    <a:gs pos="100000">
                      <a:srgbClr val="353535"/>
                    </a:gs>
                  </a:gsLst>
                  <a:lin ang="5400000" scaled="0"/>
                </a:gradFill>
                <a:latin typeface="Segoe UI Semilight"/>
              </a:rPr>
              <a:t>Combine into a single model </a:t>
            </a:r>
            <a:br>
              <a:rPr lang="en-US" sz="1961" dirty="0">
                <a:gradFill>
                  <a:gsLst>
                    <a:gs pos="1250">
                      <a:srgbClr val="353535"/>
                    </a:gs>
                    <a:gs pos="100000">
                      <a:srgbClr val="353535"/>
                    </a:gs>
                  </a:gsLst>
                  <a:lin ang="5400000" scaled="0"/>
                </a:gradFill>
                <a:latin typeface="Segoe UI Semilight"/>
              </a:rPr>
            </a:br>
            <a:r>
              <a:rPr lang="en-US" sz="1961" dirty="0">
                <a:gradFill>
                  <a:gsLst>
                    <a:gs pos="1250">
                      <a:srgbClr val="353535"/>
                    </a:gs>
                    <a:gs pos="100000">
                      <a:srgbClr val="353535"/>
                    </a:gs>
                  </a:gsLst>
                  <a:lin ang="5400000" scaled="0"/>
                </a:gradFill>
                <a:latin typeface="Segoe UI Semilight"/>
              </a:rPr>
              <a:t>for one version of the truth </a:t>
            </a:r>
          </a:p>
          <a:p>
            <a:pPr marL="224097" indent="-224097">
              <a:spcBef>
                <a:spcPts val="1176"/>
              </a:spcBef>
              <a:buFont typeface="Wingdings" panose="05000000000000000000" pitchFamily="2" charset="2"/>
              <a:buChar char=""/>
            </a:pPr>
            <a:r>
              <a:rPr lang="en-US" sz="1961" dirty="0">
                <a:gradFill>
                  <a:gsLst>
                    <a:gs pos="1250">
                      <a:srgbClr val="353535"/>
                    </a:gs>
                    <a:gs pos="100000">
                      <a:srgbClr val="353535"/>
                    </a:gs>
                  </a:gsLst>
                  <a:lin ang="5400000" scaled="0"/>
                </a:gradFill>
                <a:latin typeface="Segoe UI Semilight"/>
              </a:rPr>
              <a:t>Build scalable solutions over billions of rows of data</a:t>
            </a:r>
          </a:p>
          <a:p>
            <a:pPr marL="224097" indent="-224097">
              <a:spcBef>
                <a:spcPts val="1176"/>
              </a:spcBef>
              <a:buFont typeface="Wingdings" panose="05000000000000000000" pitchFamily="2" charset="2"/>
              <a:buChar char=""/>
            </a:pPr>
            <a:r>
              <a:rPr lang="en-US" sz="1961" dirty="0">
                <a:gradFill>
                  <a:gsLst>
                    <a:gs pos="1250">
                      <a:srgbClr val="353535"/>
                    </a:gs>
                    <a:gs pos="100000">
                      <a:srgbClr val="353535"/>
                    </a:gs>
                  </a:gsLst>
                  <a:lin ang="5400000" scaled="0"/>
                </a:gradFill>
                <a:latin typeface="Segoe UI Semilight"/>
              </a:rPr>
              <a:t>Deliver trusted data models </a:t>
            </a:r>
            <a:br>
              <a:rPr lang="en-US" sz="1961" dirty="0">
                <a:gradFill>
                  <a:gsLst>
                    <a:gs pos="1250">
                      <a:srgbClr val="353535"/>
                    </a:gs>
                    <a:gs pos="100000">
                      <a:srgbClr val="353535"/>
                    </a:gs>
                  </a:gsLst>
                  <a:lin ang="5400000" scaled="0"/>
                </a:gradFill>
                <a:latin typeface="Segoe UI Semilight"/>
              </a:rPr>
            </a:br>
            <a:r>
              <a:rPr lang="en-US" sz="1961" dirty="0">
                <a:gradFill>
                  <a:gsLst>
                    <a:gs pos="1250">
                      <a:srgbClr val="353535"/>
                    </a:gs>
                    <a:gs pos="100000">
                      <a:srgbClr val="353535"/>
                    </a:gs>
                  </a:gsLst>
                  <a:lin ang="5400000" scaled="0"/>
                </a:gradFill>
                <a:latin typeface="Segoe UI Semilight"/>
              </a:rPr>
              <a:t>that business users can </a:t>
            </a:r>
            <a:br>
              <a:rPr lang="en-US" sz="1961" dirty="0">
                <a:gradFill>
                  <a:gsLst>
                    <a:gs pos="1250">
                      <a:srgbClr val="353535"/>
                    </a:gs>
                    <a:gs pos="100000">
                      <a:srgbClr val="353535"/>
                    </a:gs>
                  </a:gsLst>
                  <a:lin ang="5400000" scaled="0"/>
                </a:gradFill>
                <a:latin typeface="Segoe UI Semilight"/>
              </a:rPr>
            </a:br>
            <a:r>
              <a:rPr lang="en-US" sz="1961" dirty="0">
                <a:gradFill>
                  <a:gsLst>
                    <a:gs pos="1250">
                      <a:srgbClr val="353535"/>
                    </a:gs>
                    <a:gs pos="100000">
                      <a:srgbClr val="353535"/>
                    </a:gs>
                  </a:gsLst>
                  <a:lin ang="5400000" scaled="0"/>
                </a:gradFill>
                <a:latin typeface="Segoe UI Semilight"/>
              </a:rPr>
              <a:t>easily understand</a:t>
            </a:r>
          </a:p>
        </p:txBody>
      </p:sp>
      <p:grpSp>
        <p:nvGrpSpPr>
          <p:cNvPr id="9" name="Group 8"/>
          <p:cNvGrpSpPr/>
          <p:nvPr/>
        </p:nvGrpSpPr>
        <p:grpSpPr>
          <a:xfrm>
            <a:off x="1120531" y="2292130"/>
            <a:ext cx="3344457" cy="3925727"/>
            <a:chOff x="686117" y="2337595"/>
            <a:chExt cx="3411520" cy="4004446"/>
          </a:xfrm>
        </p:grpSpPr>
        <p:sp>
          <p:nvSpPr>
            <p:cNvPr id="21" name="TextBox 20"/>
            <p:cNvSpPr txBox="1"/>
            <p:nvPr/>
          </p:nvSpPr>
          <p:spPr>
            <a:xfrm>
              <a:off x="752274" y="4031774"/>
              <a:ext cx="1044343" cy="261610"/>
            </a:xfrm>
            <a:prstGeom prst="rect">
              <a:avLst/>
            </a:prstGeom>
            <a:noFill/>
          </p:spPr>
          <p:txBody>
            <a:bodyPr wrap="square" rtlCol="0">
              <a:spAutoFit/>
            </a:bodyPr>
            <a:lstStyle/>
            <a:p>
              <a:pPr defTabSz="913523">
                <a:defRPr/>
              </a:pPr>
              <a:r>
                <a:rPr lang="en-US" sz="1078" b="1" kern="0" dirty="0">
                  <a:gradFill>
                    <a:gsLst>
                      <a:gs pos="11504">
                        <a:srgbClr val="353535"/>
                      </a:gs>
                      <a:gs pos="37168">
                        <a:srgbClr val="353535"/>
                      </a:gs>
                    </a:gsLst>
                    <a:lin ang="5400000" scaled="0"/>
                  </a:gradFill>
                  <a:latin typeface="Segoe UI"/>
                </a:rPr>
                <a:t>Cloud</a:t>
              </a:r>
            </a:p>
          </p:txBody>
        </p:sp>
        <p:sp>
          <p:nvSpPr>
            <p:cNvPr id="22" name="TextBox 21"/>
            <p:cNvSpPr txBox="1"/>
            <p:nvPr/>
          </p:nvSpPr>
          <p:spPr>
            <a:xfrm>
              <a:off x="749087" y="4335359"/>
              <a:ext cx="1193923" cy="261610"/>
            </a:xfrm>
            <a:prstGeom prst="rect">
              <a:avLst/>
            </a:prstGeom>
            <a:noFill/>
          </p:spPr>
          <p:txBody>
            <a:bodyPr wrap="square" rtlCol="0">
              <a:spAutoFit/>
            </a:bodyPr>
            <a:lstStyle/>
            <a:p>
              <a:pPr defTabSz="913523">
                <a:defRPr/>
              </a:pPr>
              <a:r>
                <a:rPr lang="en-US" sz="1078" b="1" kern="0" dirty="0">
                  <a:gradFill>
                    <a:gsLst>
                      <a:gs pos="11504">
                        <a:srgbClr val="353535"/>
                      </a:gs>
                      <a:gs pos="37168">
                        <a:srgbClr val="353535"/>
                      </a:gs>
                    </a:gsLst>
                    <a:lin ang="5400000" scaled="0"/>
                  </a:gradFill>
                  <a:latin typeface="Segoe UI"/>
                </a:rPr>
                <a:t>On-premises</a:t>
              </a:r>
            </a:p>
          </p:txBody>
        </p:sp>
        <p:grpSp>
          <p:nvGrpSpPr>
            <p:cNvPr id="109" name="Group 108"/>
            <p:cNvGrpSpPr/>
            <p:nvPr/>
          </p:nvGrpSpPr>
          <p:grpSpPr>
            <a:xfrm>
              <a:off x="686903" y="2337595"/>
              <a:ext cx="1762631" cy="1482898"/>
              <a:chOff x="-2528604" y="2530410"/>
              <a:chExt cx="1762631" cy="1482898"/>
            </a:xfrm>
          </p:grpSpPr>
          <p:sp>
            <p:nvSpPr>
              <p:cNvPr id="110" name="Rectangle 109"/>
              <p:cNvSpPr/>
              <p:nvPr/>
            </p:nvSpPr>
            <p:spPr>
              <a:xfrm>
                <a:off x="-2468977" y="2577506"/>
                <a:ext cx="1641701" cy="1359257"/>
              </a:xfrm>
              <a:prstGeom prst="rect">
                <a:avLst/>
              </a:prstGeom>
              <a:solidFill>
                <a:srgbClr val="0072C6"/>
              </a:solidFill>
              <a:ln w="1143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698">
                  <a:defRPr/>
                </a:pPr>
                <a:endParaRPr lang="en-US" sz="1765" b="1" kern="0" dirty="0">
                  <a:gradFill>
                    <a:gsLst>
                      <a:gs pos="100000">
                        <a:srgbClr val="FFFFFF"/>
                      </a:gs>
                      <a:gs pos="31000">
                        <a:srgbClr val="FFFFFF"/>
                      </a:gs>
                    </a:gsLst>
                    <a:lin ang="5400000" scaled="0"/>
                  </a:gradFill>
                  <a:latin typeface="Segoe UI"/>
                </a:endParaRPr>
              </a:p>
            </p:txBody>
          </p:sp>
          <p:grpSp>
            <p:nvGrpSpPr>
              <p:cNvPr id="111" name="Group 110"/>
              <p:cNvGrpSpPr/>
              <p:nvPr/>
            </p:nvGrpSpPr>
            <p:grpSpPr>
              <a:xfrm>
                <a:off x="-2417028" y="2623672"/>
                <a:ext cx="1526214" cy="1343469"/>
                <a:chOff x="757437" y="2519885"/>
                <a:chExt cx="1987953" cy="1749921"/>
              </a:xfrm>
              <a:solidFill>
                <a:schemeClr val="bg1">
                  <a:alpha val="15000"/>
                </a:schemeClr>
              </a:solidFill>
            </p:grpSpPr>
            <p:sp>
              <p:nvSpPr>
                <p:cNvPr id="113" name="Freeform 73"/>
                <p:cNvSpPr>
                  <a:spLocks noChangeAspect="1" noEditPoints="1"/>
                </p:cNvSpPr>
                <p:nvPr/>
              </p:nvSpPr>
              <p:spPr bwMode="black">
                <a:xfrm>
                  <a:off x="2163993" y="3714524"/>
                  <a:ext cx="546475" cy="546473"/>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dirty="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14" name="Oval 113"/>
                <p:cNvSpPr/>
                <p:nvPr/>
              </p:nvSpPr>
              <p:spPr>
                <a:xfrm>
                  <a:off x="1769946" y="3970228"/>
                  <a:ext cx="254741" cy="25474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15" name="Oval 114"/>
                <p:cNvSpPr/>
                <p:nvPr/>
              </p:nvSpPr>
              <p:spPr>
                <a:xfrm>
                  <a:off x="1942884" y="3613005"/>
                  <a:ext cx="185689" cy="18568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16" name="Oval 115"/>
                <p:cNvSpPr/>
                <p:nvPr/>
              </p:nvSpPr>
              <p:spPr>
                <a:xfrm>
                  <a:off x="1588638" y="2622021"/>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17" name="Oval 116"/>
                <p:cNvSpPr/>
                <p:nvPr/>
              </p:nvSpPr>
              <p:spPr>
                <a:xfrm>
                  <a:off x="2511665" y="2941844"/>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18" name="Oval 117"/>
                <p:cNvSpPr/>
                <p:nvPr/>
              </p:nvSpPr>
              <p:spPr>
                <a:xfrm>
                  <a:off x="2479435" y="2519885"/>
                  <a:ext cx="265955" cy="2659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19" name="Freeform 21"/>
                <p:cNvSpPr>
                  <a:spLocks noChangeAspect="1" noEditPoints="1"/>
                </p:cNvSpPr>
                <p:nvPr/>
              </p:nvSpPr>
              <p:spPr bwMode="black">
                <a:xfrm>
                  <a:off x="791852" y="2527050"/>
                  <a:ext cx="659174" cy="410546"/>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grpFill/>
                <a:ln>
                  <a:noFill/>
                </a:ln>
              </p:spPr>
              <p:txBody>
                <a:bodyPr vert="horz" wrap="square" lIns="91388" tIns="45694" rIns="91388" bIns="45694" numCol="1" anchor="t" anchorCtr="0" compatLnSpc="1">
                  <a:prstTxWarp prst="textNoShape">
                    <a:avLst/>
                  </a:prstTxWarp>
                </a:bodyPr>
                <a:lstStyle/>
                <a:p>
                  <a:pPr defTabSz="913698">
                    <a:defRPr/>
                  </a:pPr>
                  <a:endParaRPr lang="en-US" sz="1765" kern="0" dirty="0">
                    <a:gradFill>
                      <a:gsLst>
                        <a:gs pos="100000">
                          <a:srgbClr val="FFFFFF"/>
                        </a:gs>
                        <a:gs pos="31000">
                          <a:srgbClr val="FFFFFF"/>
                        </a:gs>
                      </a:gsLst>
                      <a:lin ang="5400000" scaled="0"/>
                    </a:gradFill>
                    <a:latin typeface="Segoe UI"/>
                  </a:endParaRPr>
                </a:p>
              </p:txBody>
            </p:sp>
            <p:sp>
              <p:nvSpPr>
                <p:cNvPr id="120" name="Oval 119"/>
                <p:cNvSpPr/>
                <p:nvPr/>
              </p:nvSpPr>
              <p:spPr>
                <a:xfrm>
                  <a:off x="1327496" y="3029019"/>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21" name="Freeform 219"/>
                <p:cNvSpPr>
                  <a:spLocks noChangeAspect="1"/>
                </p:cNvSpPr>
                <p:nvPr/>
              </p:nvSpPr>
              <p:spPr bwMode="black">
                <a:xfrm>
                  <a:off x="757437" y="3012269"/>
                  <a:ext cx="457200" cy="457137"/>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dirty="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22" name="Freeform 88"/>
                <p:cNvSpPr>
                  <a:spLocks noEditPoints="1"/>
                </p:cNvSpPr>
                <p:nvPr/>
              </p:nvSpPr>
              <p:spPr bwMode="black">
                <a:xfrm>
                  <a:off x="2166732" y="3099365"/>
                  <a:ext cx="516790" cy="5562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sz="1765" kern="0">
                    <a:gradFill>
                      <a:gsLst>
                        <a:gs pos="100000">
                          <a:srgbClr val="FFFFFF"/>
                        </a:gs>
                        <a:gs pos="31000">
                          <a:srgbClr val="FFFFFF"/>
                        </a:gs>
                      </a:gsLst>
                      <a:lin ang="5400000" scaled="0"/>
                    </a:gradFill>
                    <a:latin typeface="Segoe UI"/>
                  </a:endParaRPr>
                </a:p>
              </p:txBody>
            </p:sp>
            <p:sp>
              <p:nvSpPr>
                <p:cNvPr id="123" name="Freeform 26"/>
                <p:cNvSpPr>
                  <a:spLocks noEditPoints="1"/>
                </p:cNvSpPr>
                <p:nvPr/>
              </p:nvSpPr>
              <p:spPr bwMode="auto">
                <a:xfrm>
                  <a:off x="2095047" y="2595034"/>
                  <a:ext cx="235693" cy="349106"/>
                </a:xfrm>
                <a:custGeom>
                  <a:avLst/>
                  <a:gdLst>
                    <a:gd name="T0" fmla="*/ 540 w 540"/>
                    <a:gd name="T1" fmla="*/ 520 h 800"/>
                    <a:gd name="T2" fmla="*/ 540 w 540"/>
                    <a:gd name="T3" fmla="*/ 331 h 800"/>
                    <a:gd name="T4" fmla="*/ 482 w 540"/>
                    <a:gd name="T5" fmla="*/ 328 h 800"/>
                    <a:gd name="T6" fmla="*/ 482 w 540"/>
                    <a:gd name="T7" fmla="*/ 212 h 800"/>
                    <a:gd name="T8" fmla="*/ 482 w 540"/>
                    <a:gd name="T9" fmla="*/ 212 h 800"/>
                    <a:gd name="T10" fmla="*/ 270 w 540"/>
                    <a:gd name="T11" fmla="*/ 0 h 800"/>
                    <a:gd name="T12" fmla="*/ 58 w 540"/>
                    <a:gd name="T13" fmla="*/ 212 h 800"/>
                    <a:gd name="T14" fmla="*/ 58 w 540"/>
                    <a:gd name="T15" fmla="*/ 212 h 800"/>
                    <a:gd name="T16" fmla="*/ 58 w 540"/>
                    <a:gd name="T17" fmla="*/ 328 h 800"/>
                    <a:gd name="T18" fmla="*/ 0 w 540"/>
                    <a:gd name="T19" fmla="*/ 331 h 800"/>
                    <a:gd name="T20" fmla="*/ 0 w 540"/>
                    <a:gd name="T21" fmla="*/ 520 h 800"/>
                    <a:gd name="T22" fmla="*/ 0 w 540"/>
                    <a:gd name="T23" fmla="*/ 520 h 800"/>
                    <a:gd name="T24" fmla="*/ 0 w 540"/>
                    <a:gd name="T25" fmla="*/ 594 h 800"/>
                    <a:gd name="T26" fmla="*/ 0 w 540"/>
                    <a:gd name="T27" fmla="*/ 594 h 800"/>
                    <a:gd name="T28" fmla="*/ 0 w 540"/>
                    <a:gd name="T29" fmla="*/ 783 h 800"/>
                    <a:gd name="T30" fmla="*/ 270 w 540"/>
                    <a:gd name="T31" fmla="*/ 800 h 800"/>
                    <a:gd name="T32" fmla="*/ 270 w 540"/>
                    <a:gd name="T33" fmla="*/ 800 h 800"/>
                    <a:gd name="T34" fmla="*/ 270 w 540"/>
                    <a:gd name="T35" fmla="*/ 800 h 800"/>
                    <a:gd name="T36" fmla="*/ 540 w 540"/>
                    <a:gd name="T37" fmla="*/ 783 h 800"/>
                    <a:gd name="T38" fmla="*/ 540 w 540"/>
                    <a:gd name="T39" fmla="*/ 594 h 800"/>
                    <a:gd name="T40" fmla="*/ 540 w 540"/>
                    <a:gd name="T41" fmla="*/ 594 h 800"/>
                    <a:gd name="T42" fmla="*/ 540 w 540"/>
                    <a:gd name="T43" fmla="*/ 520 h 800"/>
                    <a:gd name="T44" fmla="*/ 270 w 540"/>
                    <a:gd name="T45" fmla="*/ 314 h 800"/>
                    <a:gd name="T46" fmla="*/ 270 w 540"/>
                    <a:gd name="T47" fmla="*/ 314 h 800"/>
                    <a:gd name="T48" fmla="*/ 122 w 540"/>
                    <a:gd name="T49" fmla="*/ 324 h 800"/>
                    <a:gd name="T50" fmla="*/ 122 w 540"/>
                    <a:gd name="T51" fmla="*/ 212 h 800"/>
                    <a:gd name="T52" fmla="*/ 122 w 540"/>
                    <a:gd name="T53" fmla="*/ 212 h 800"/>
                    <a:gd name="T54" fmla="*/ 270 w 540"/>
                    <a:gd name="T55" fmla="*/ 64 h 800"/>
                    <a:gd name="T56" fmla="*/ 418 w 540"/>
                    <a:gd name="T57" fmla="*/ 212 h 800"/>
                    <a:gd name="T58" fmla="*/ 418 w 540"/>
                    <a:gd name="T59" fmla="*/ 212 h 800"/>
                    <a:gd name="T60" fmla="*/ 418 w 540"/>
                    <a:gd name="T61" fmla="*/ 324 h 800"/>
                    <a:gd name="T62" fmla="*/ 270 w 540"/>
                    <a:gd name="T63" fmla="*/ 314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0" h="800">
                      <a:moveTo>
                        <a:pt x="540" y="520"/>
                      </a:moveTo>
                      <a:cubicBezTo>
                        <a:pt x="540" y="331"/>
                        <a:pt x="540" y="331"/>
                        <a:pt x="540" y="331"/>
                      </a:cubicBezTo>
                      <a:cubicBezTo>
                        <a:pt x="482" y="328"/>
                        <a:pt x="482" y="328"/>
                        <a:pt x="482" y="328"/>
                      </a:cubicBezTo>
                      <a:cubicBezTo>
                        <a:pt x="482" y="212"/>
                        <a:pt x="482" y="212"/>
                        <a:pt x="482" y="212"/>
                      </a:cubicBezTo>
                      <a:cubicBezTo>
                        <a:pt x="482" y="212"/>
                        <a:pt x="482" y="212"/>
                        <a:pt x="482" y="212"/>
                      </a:cubicBezTo>
                      <a:cubicBezTo>
                        <a:pt x="482" y="95"/>
                        <a:pt x="387" y="0"/>
                        <a:pt x="270" y="0"/>
                      </a:cubicBezTo>
                      <a:cubicBezTo>
                        <a:pt x="153" y="0"/>
                        <a:pt x="58" y="95"/>
                        <a:pt x="58" y="212"/>
                      </a:cubicBezTo>
                      <a:cubicBezTo>
                        <a:pt x="58" y="212"/>
                        <a:pt x="58" y="212"/>
                        <a:pt x="58" y="212"/>
                      </a:cubicBezTo>
                      <a:cubicBezTo>
                        <a:pt x="58" y="328"/>
                        <a:pt x="58" y="328"/>
                        <a:pt x="58" y="328"/>
                      </a:cubicBezTo>
                      <a:cubicBezTo>
                        <a:pt x="0" y="331"/>
                        <a:pt x="0" y="331"/>
                        <a:pt x="0" y="331"/>
                      </a:cubicBezTo>
                      <a:cubicBezTo>
                        <a:pt x="0" y="520"/>
                        <a:pt x="0" y="520"/>
                        <a:pt x="0" y="520"/>
                      </a:cubicBezTo>
                      <a:cubicBezTo>
                        <a:pt x="0" y="520"/>
                        <a:pt x="0" y="520"/>
                        <a:pt x="0" y="520"/>
                      </a:cubicBezTo>
                      <a:cubicBezTo>
                        <a:pt x="0" y="594"/>
                        <a:pt x="0" y="594"/>
                        <a:pt x="0" y="594"/>
                      </a:cubicBezTo>
                      <a:cubicBezTo>
                        <a:pt x="0" y="594"/>
                        <a:pt x="0" y="594"/>
                        <a:pt x="0" y="594"/>
                      </a:cubicBezTo>
                      <a:cubicBezTo>
                        <a:pt x="0" y="783"/>
                        <a:pt x="0" y="783"/>
                        <a:pt x="0" y="783"/>
                      </a:cubicBezTo>
                      <a:cubicBezTo>
                        <a:pt x="270" y="800"/>
                        <a:pt x="270" y="800"/>
                        <a:pt x="270" y="800"/>
                      </a:cubicBezTo>
                      <a:cubicBezTo>
                        <a:pt x="270" y="800"/>
                        <a:pt x="270" y="800"/>
                        <a:pt x="270" y="800"/>
                      </a:cubicBezTo>
                      <a:cubicBezTo>
                        <a:pt x="270" y="800"/>
                        <a:pt x="270" y="800"/>
                        <a:pt x="270" y="800"/>
                      </a:cubicBezTo>
                      <a:cubicBezTo>
                        <a:pt x="540" y="783"/>
                        <a:pt x="540" y="783"/>
                        <a:pt x="540" y="783"/>
                      </a:cubicBezTo>
                      <a:cubicBezTo>
                        <a:pt x="540" y="594"/>
                        <a:pt x="540" y="594"/>
                        <a:pt x="540" y="594"/>
                      </a:cubicBezTo>
                      <a:cubicBezTo>
                        <a:pt x="540" y="594"/>
                        <a:pt x="540" y="594"/>
                        <a:pt x="540" y="594"/>
                      </a:cubicBezTo>
                      <a:cubicBezTo>
                        <a:pt x="540" y="520"/>
                        <a:pt x="540" y="520"/>
                        <a:pt x="540" y="520"/>
                      </a:cubicBezTo>
                      <a:close/>
                      <a:moveTo>
                        <a:pt x="270" y="314"/>
                      </a:moveTo>
                      <a:cubicBezTo>
                        <a:pt x="270" y="314"/>
                        <a:pt x="270" y="314"/>
                        <a:pt x="270" y="314"/>
                      </a:cubicBezTo>
                      <a:cubicBezTo>
                        <a:pt x="122" y="324"/>
                        <a:pt x="122" y="324"/>
                        <a:pt x="122" y="324"/>
                      </a:cubicBezTo>
                      <a:cubicBezTo>
                        <a:pt x="122" y="212"/>
                        <a:pt x="122" y="212"/>
                        <a:pt x="122" y="212"/>
                      </a:cubicBezTo>
                      <a:cubicBezTo>
                        <a:pt x="122" y="212"/>
                        <a:pt x="122" y="212"/>
                        <a:pt x="122" y="212"/>
                      </a:cubicBezTo>
                      <a:cubicBezTo>
                        <a:pt x="122" y="130"/>
                        <a:pt x="189" y="64"/>
                        <a:pt x="270" y="64"/>
                      </a:cubicBezTo>
                      <a:cubicBezTo>
                        <a:pt x="351" y="64"/>
                        <a:pt x="418" y="130"/>
                        <a:pt x="418" y="212"/>
                      </a:cubicBezTo>
                      <a:cubicBezTo>
                        <a:pt x="418" y="212"/>
                        <a:pt x="418" y="212"/>
                        <a:pt x="418" y="212"/>
                      </a:cubicBezTo>
                      <a:cubicBezTo>
                        <a:pt x="418" y="324"/>
                        <a:pt x="418" y="324"/>
                        <a:pt x="418" y="324"/>
                      </a:cubicBezTo>
                      <a:cubicBezTo>
                        <a:pt x="270" y="314"/>
                        <a:pt x="270" y="314"/>
                        <a:pt x="270" y="314"/>
                      </a:cubicBezTo>
                      <a:close/>
                    </a:path>
                  </a:pathLst>
                </a:custGeom>
                <a:grpFill/>
                <a:ln>
                  <a:noFill/>
                </a:ln>
              </p:spPr>
              <p:txBody>
                <a:bodyPr vert="horz" wrap="square" lIns="91388" tIns="45694" rIns="91388" bIns="45694" numCol="1" anchor="t" anchorCtr="0" compatLnSpc="1">
                  <a:prstTxWarp prst="textNoShape">
                    <a:avLst/>
                  </a:prstTxWarp>
                </a:bodyPr>
                <a:lstStyle/>
                <a:p>
                  <a:pPr defTabSz="913698">
                    <a:defRPr/>
                  </a:pPr>
                  <a:endParaRPr lang="en-US" sz="1765" kern="0">
                    <a:gradFill>
                      <a:gsLst>
                        <a:gs pos="100000">
                          <a:srgbClr val="FFFFFF"/>
                        </a:gs>
                        <a:gs pos="31000">
                          <a:srgbClr val="FFFFFF"/>
                        </a:gs>
                      </a:gsLst>
                      <a:lin ang="5400000" scaled="0"/>
                    </a:gradFill>
                    <a:latin typeface="Segoe UI"/>
                  </a:endParaRPr>
                </a:p>
              </p:txBody>
            </p:sp>
            <p:sp>
              <p:nvSpPr>
                <p:cNvPr id="124" name="Freeform 85"/>
                <p:cNvSpPr>
                  <a:spLocks noEditPoints="1"/>
                </p:cNvSpPr>
                <p:nvPr/>
              </p:nvSpPr>
              <p:spPr bwMode="auto">
                <a:xfrm>
                  <a:off x="1563885" y="2853147"/>
                  <a:ext cx="447846" cy="578821"/>
                </a:xfrm>
                <a:custGeom>
                  <a:avLst/>
                  <a:gdLst/>
                  <a:ahLst/>
                  <a:cxnLst>
                    <a:cxn ang="0">
                      <a:pos x="187" y="0"/>
                    </a:cxn>
                    <a:cxn ang="0">
                      <a:pos x="55" y="0"/>
                    </a:cxn>
                    <a:cxn ang="0">
                      <a:pos x="0" y="31"/>
                    </a:cxn>
                    <a:cxn ang="0">
                      <a:pos x="0" y="283"/>
                    </a:cxn>
                    <a:cxn ang="0">
                      <a:pos x="55" y="314"/>
                    </a:cxn>
                    <a:cxn ang="0">
                      <a:pos x="187" y="314"/>
                    </a:cxn>
                    <a:cxn ang="0">
                      <a:pos x="242" y="283"/>
                    </a:cxn>
                    <a:cxn ang="0">
                      <a:pos x="242" y="31"/>
                    </a:cxn>
                    <a:cxn ang="0">
                      <a:pos x="187" y="0"/>
                    </a:cxn>
                    <a:cxn ang="0">
                      <a:pos x="126" y="283"/>
                    </a:cxn>
                    <a:cxn ang="0">
                      <a:pos x="97" y="254"/>
                    </a:cxn>
                    <a:cxn ang="0">
                      <a:pos x="126" y="225"/>
                    </a:cxn>
                    <a:cxn ang="0">
                      <a:pos x="155" y="254"/>
                    </a:cxn>
                    <a:cxn ang="0">
                      <a:pos x="126" y="283"/>
                    </a:cxn>
                    <a:cxn ang="0">
                      <a:pos x="221" y="161"/>
                    </a:cxn>
                    <a:cxn ang="0">
                      <a:pos x="215" y="167"/>
                    </a:cxn>
                    <a:cxn ang="0">
                      <a:pos x="26" y="167"/>
                    </a:cxn>
                    <a:cxn ang="0">
                      <a:pos x="21" y="161"/>
                    </a:cxn>
                    <a:cxn ang="0">
                      <a:pos x="21" y="31"/>
                    </a:cxn>
                    <a:cxn ang="0">
                      <a:pos x="26" y="25"/>
                    </a:cxn>
                    <a:cxn ang="0">
                      <a:pos x="215" y="25"/>
                    </a:cxn>
                    <a:cxn ang="0">
                      <a:pos x="221" y="31"/>
                    </a:cxn>
                    <a:cxn ang="0">
                      <a:pos x="221" y="161"/>
                    </a:cxn>
                  </a:cxnLst>
                  <a:rect l="0" t="0" r="r" b="b"/>
                  <a:pathLst>
                    <a:path w="242" h="314">
                      <a:moveTo>
                        <a:pt x="187" y="0"/>
                      </a:moveTo>
                      <a:cubicBezTo>
                        <a:pt x="55" y="0"/>
                        <a:pt x="55" y="0"/>
                        <a:pt x="55" y="0"/>
                      </a:cubicBezTo>
                      <a:cubicBezTo>
                        <a:pt x="25" y="0"/>
                        <a:pt x="0" y="1"/>
                        <a:pt x="0" y="31"/>
                      </a:cubicBezTo>
                      <a:cubicBezTo>
                        <a:pt x="0" y="283"/>
                        <a:pt x="0" y="283"/>
                        <a:pt x="0" y="283"/>
                      </a:cubicBezTo>
                      <a:cubicBezTo>
                        <a:pt x="0" y="313"/>
                        <a:pt x="25" y="314"/>
                        <a:pt x="55" y="314"/>
                      </a:cubicBezTo>
                      <a:cubicBezTo>
                        <a:pt x="187" y="314"/>
                        <a:pt x="187" y="314"/>
                        <a:pt x="187" y="314"/>
                      </a:cubicBezTo>
                      <a:cubicBezTo>
                        <a:pt x="217" y="314"/>
                        <a:pt x="242" y="313"/>
                        <a:pt x="242" y="283"/>
                      </a:cubicBezTo>
                      <a:cubicBezTo>
                        <a:pt x="242" y="31"/>
                        <a:pt x="242" y="31"/>
                        <a:pt x="242" y="31"/>
                      </a:cubicBezTo>
                      <a:cubicBezTo>
                        <a:pt x="242" y="1"/>
                        <a:pt x="217" y="0"/>
                        <a:pt x="187" y="0"/>
                      </a:cubicBezTo>
                      <a:close/>
                      <a:moveTo>
                        <a:pt x="126" y="283"/>
                      </a:moveTo>
                      <a:cubicBezTo>
                        <a:pt x="110" y="283"/>
                        <a:pt x="97" y="270"/>
                        <a:pt x="97" y="254"/>
                      </a:cubicBezTo>
                      <a:cubicBezTo>
                        <a:pt x="97" y="238"/>
                        <a:pt x="110" y="225"/>
                        <a:pt x="126" y="225"/>
                      </a:cubicBezTo>
                      <a:cubicBezTo>
                        <a:pt x="142" y="225"/>
                        <a:pt x="155" y="238"/>
                        <a:pt x="155" y="254"/>
                      </a:cubicBezTo>
                      <a:cubicBezTo>
                        <a:pt x="155" y="270"/>
                        <a:pt x="142" y="283"/>
                        <a:pt x="126" y="283"/>
                      </a:cubicBezTo>
                      <a:close/>
                      <a:moveTo>
                        <a:pt x="221" y="161"/>
                      </a:moveTo>
                      <a:cubicBezTo>
                        <a:pt x="221" y="165"/>
                        <a:pt x="218" y="167"/>
                        <a:pt x="215" y="167"/>
                      </a:cubicBezTo>
                      <a:cubicBezTo>
                        <a:pt x="26" y="167"/>
                        <a:pt x="26" y="167"/>
                        <a:pt x="26" y="167"/>
                      </a:cubicBezTo>
                      <a:cubicBezTo>
                        <a:pt x="23" y="167"/>
                        <a:pt x="21" y="165"/>
                        <a:pt x="21" y="161"/>
                      </a:cubicBezTo>
                      <a:cubicBezTo>
                        <a:pt x="21" y="31"/>
                        <a:pt x="21" y="31"/>
                        <a:pt x="21" y="31"/>
                      </a:cubicBezTo>
                      <a:cubicBezTo>
                        <a:pt x="21" y="28"/>
                        <a:pt x="23" y="25"/>
                        <a:pt x="26" y="25"/>
                      </a:cubicBezTo>
                      <a:cubicBezTo>
                        <a:pt x="215" y="25"/>
                        <a:pt x="215" y="25"/>
                        <a:pt x="215" y="25"/>
                      </a:cubicBezTo>
                      <a:cubicBezTo>
                        <a:pt x="218" y="25"/>
                        <a:pt x="221" y="28"/>
                        <a:pt x="221" y="31"/>
                      </a:cubicBezTo>
                      <a:lnTo>
                        <a:pt x="221" y="161"/>
                      </a:lnTo>
                      <a:close/>
                    </a:path>
                  </a:pathLst>
                </a:custGeom>
                <a:grpFill/>
                <a:extLst/>
              </p:spPr>
              <p:txBody>
                <a:bodyPr vert="horz" wrap="square" lIns="93207" tIns="46603" rIns="93207" bIns="46603" numCol="1" anchor="t" anchorCtr="0" compatLnSpc="1">
                  <a:prstTxWarp prst="textNoShape">
                    <a:avLst/>
                  </a:prstTxWarp>
                </a:bodyPr>
                <a:lstStyle/>
                <a:p>
                  <a:pPr defTabSz="931843">
                    <a:defRPr/>
                  </a:pPr>
                  <a:endParaRPr lang="en-US" sz="1765" kern="0">
                    <a:gradFill>
                      <a:gsLst>
                        <a:gs pos="100000">
                          <a:srgbClr val="FFFFFF"/>
                        </a:gs>
                        <a:gs pos="31000">
                          <a:srgbClr val="FFFFFF"/>
                        </a:gs>
                      </a:gsLst>
                      <a:lin ang="5400000" scaled="0"/>
                    </a:gradFill>
                    <a:latin typeface="Segoe UI"/>
                  </a:endParaRPr>
                </a:p>
              </p:txBody>
            </p:sp>
            <p:sp>
              <p:nvSpPr>
                <p:cNvPr id="125" name="Freeform 229"/>
                <p:cNvSpPr/>
                <p:nvPr/>
              </p:nvSpPr>
              <p:spPr>
                <a:xfrm>
                  <a:off x="938339" y="3451352"/>
                  <a:ext cx="743672" cy="818454"/>
                </a:xfrm>
                <a:custGeom>
                  <a:avLst/>
                  <a:gdLst>
                    <a:gd name="connsiteX0" fmla="*/ 528162 w 853584"/>
                    <a:gd name="connsiteY0" fmla="*/ 99273 h 939419"/>
                    <a:gd name="connsiteX1" fmla="*/ 592919 w 853584"/>
                    <a:gd name="connsiteY1" fmla="*/ 119375 h 939419"/>
                    <a:gd name="connsiteX2" fmla="*/ 853584 w 853584"/>
                    <a:gd name="connsiteY2" fmla="*/ 512627 h 939419"/>
                    <a:gd name="connsiteX3" fmla="*/ 426792 w 853584"/>
                    <a:gd name="connsiteY3" fmla="*/ 939419 h 939419"/>
                    <a:gd name="connsiteX4" fmla="*/ 0 w 853584"/>
                    <a:gd name="connsiteY4" fmla="*/ 512627 h 939419"/>
                    <a:gd name="connsiteX5" fmla="*/ 260665 w 853584"/>
                    <a:gd name="connsiteY5" fmla="*/ 119375 h 939419"/>
                    <a:gd name="connsiteX6" fmla="*/ 296800 w 853584"/>
                    <a:gd name="connsiteY6" fmla="*/ 108158 h 939419"/>
                    <a:gd name="connsiteX7" fmla="*/ 296800 w 853584"/>
                    <a:gd name="connsiteY7" fmla="*/ 250889 h 939419"/>
                    <a:gd name="connsiteX8" fmla="*/ 262767 w 853584"/>
                    <a:gd name="connsiteY8" fmla="*/ 269362 h 939419"/>
                    <a:gd name="connsiteX9" fmla="*/ 133424 w 853584"/>
                    <a:gd name="connsiteY9" fmla="*/ 512627 h 939419"/>
                    <a:gd name="connsiteX10" fmla="*/ 426792 w 853584"/>
                    <a:gd name="connsiteY10" fmla="*/ 805995 h 939419"/>
                    <a:gd name="connsiteX11" fmla="*/ 720160 w 853584"/>
                    <a:gd name="connsiteY11" fmla="*/ 512627 h 939419"/>
                    <a:gd name="connsiteX12" fmla="*/ 540984 w 853584"/>
                    <a:gd name="connsiteY12" fmla="*/ 242313 h 939419"/>
                    <a:gd name="connsiteX13" fmla="*/ 528162 w 853584"/>
                    <a:gd name="connsiteY13" fmla="*/ 238333 h 939419"/>
                    <a:gd name="connsiteX14" fmla="*/ 413546 w 853584"/>
                    <a:gd name="connsiteY14" fmla="*/ 0 h 939419"/>
                    <a:gd name="connsiteX15" fmla="*/ 467162 w 853584"/>
                    <a:gd name="connsiteY15" fmla="*/ 53616 h 939419"/>
                    <a:gd name="connsiteX16" fmla="*/ 467162 w 853584"/>
                    <a:gd name="connsiteY16" fmla="*/ 486795 h 939419"/>
                    <a:gd name="connsiteX17" fmla="*/ 413546 w 853584"/>
                    <a:gd name="connsiteY17" fmla="*/ 540411 h 939419"/>
                    <a:gd name="connsiteX18" fmla="*/ 359930 w 853584"/>
                    <a:gd name="connsiteY18" fmla="*/ 486795 h 939419"/>
                    <a:gd name="connsiteX19" fmla="*/ 359930 w 853584"/>
                    <a:gd name="connsiteY19" fmla="*/ 53616 h 939419"/>
                    <a:gd name="connsiteX20" fmla="*/ 413546 w 853584"/>
                    <a:gd name="connsiteY20" fmla="*/ 0 h 939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3584" h="939419">
                      <a:moveTo>
                        <a:pt x="528162" y="99273"/>
                      </a:moveTo>
                      <a:lnTo>
                        <a:pt x="592919" y="119375"/>
                      </a:lnTo>
                      <a:cubicBezTo>
                        <a:pt x="746101" y="184165"/>
                        <a:pt x="853584" y="335844"/>
                        <a:pt x="853584" y="512627"/>
                      </a:cubicBezTo>
                      <a:cubicBezTo>
                        <a:pt x="853584" y="748338"/>
                        <a:pt x="662503" y="939419"/>
                        <a:pt x="426792" y="939419"/>
                      </a:cubicBezTo>
                      <a:cubicBezTo>
                        <a:pt x="191081" y="939419"/>
                        <a:pt x="0" y="748338"/>
                        <a:pt x="0" y="512627"/>
                      </a:cubicBezTo>
                      <a:cubicBezTo>
                        <a:pt x="0" y="335844"/>
                        <a:pt x="107483" y="184165"/>
                        <a:pt x="260665" y="119375"/>
                      </a:cubicBezTo>
                      <a:lnTo>
                        <a:pt x="296800" y="108158"/>
                      </a:lnTo>
                      <a:lnTo>
                        <a:pt x="296800" y="250889"/>
                      </a:lnTo>
                      <a:lnTo>
                        <a:pt x="262767" y="269362"/>
                      </a:lnTo>
                      <a:cubicBezTo>
                        <a:pt x="184731" y="322082"/>
                        <a:pt x="133424" y="411363"/>
                        <a:pt x="133424" y="512627"/>
                      </a:cubicBezTo>
                      <a:cubicBezTo>
                        <a:pt x="133424" y="674650"/>
                        <a:pt x="264769" y="805995"/>
                        <a:pt x="426792" y="805995"/>
                      </a:cubicBezTo>
                      <a:cubicBezTo>
                        <a:pt x="588815" y="805995"/>
                        <a:pt x="720160" y="674650"/>
                        <a:pt x="720160" y="512627"/>
                      </a:cubicBezTo>
                      <a:cubicBezTo>
                        <a:pt x="720160" y="391110"/>
                        <a:pt x="646279" y="286849"/>
                        <a:pt x="540984" y="242313"/>
                      </a:cubicBezTo>
                      <a:lnTo>
                        <a:pt x="528162" y="238333"/>
                      </a:lnTo>
                      <a:close/>
                      <a:moveTo>
                        <a:pt x="413546" y="0"/>
                      </a:moveTo>
                      <a:cubicBezTo>
                        <a:pt x="443157" y="0"/>
                        <a:pt x="467162" y="24005"/>
                        <a:pt x="467162" y="53616"/>
                      </a:cubicBezTo>
                      <a:lnTo>
                        <a:pt x="467162" y="486795"/>
                      </a:lnTo>
                      <a:cubicBezTo>
                        <a:pt x="467162" y="516406"/>
                        <a:pt x="443157" y="540411"/>
                        <a:pt x="413546" y="540411"/>
                      </a:cubicBezTo>
                      <a:cubicBezTo>
                        <a:pt x="383935" y="540411"/>
                        <a:pt x="359930" y="516406"/>
                        <a:pt x="359930" y="486795"/>
                      </a:cubicBezTo>
                      <a:lnTo>
                        <a:pt x="359930" y="53616"/>
                      </a:lnTo>
                      <a:cubicBezTo>
                        <a:pt x="359930" y="24005"/>
                        <a:pt x="383935" y="0"/>
                        <a:pt x="413546"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grpSp>
          <p:sp>
            <p:nvSpPr>
              <p:cNvPr id="112" name="Rectangle 111"/>
              <p:cNvSpPr/>
              <p:nvPr/>
            </p:nvSpPr>
            <p:spPr>
              <a:xfrm>
                <a:off x="-2528604" y="2530410"/>
                <a:ext cx="1762631" cy="14828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698">
                  <a:defRPr/>
                </a:pPr>
                <a:r>
                  <a:rPr lang="en-US" sz="1765" kern="0" dirty="0">
                    <a:gradFill>
                      <a:gsLst>
                        <a:gs pos="100000">
                          <a:srgbClr val="FFFFFF"/>
                        </a:gs>
                        <a:gs pos="31000">
                          <a:srgbClr val="FFFFFF"/>
                        </a:gs>
                      </a:gsLst>
                      <a:lin ang="5400000" scaled="0"/>
                    </a:gradFill>
                    <a:latin typeface="Segoe UI Semibold" panose="020B0702040204020203" pitchFamily="34" charset="0"/>
                    <a:cs typeface="Segoe UI Semibold" panose="020B0702040204020203" pitchFamily="34" charset="0"/>
                  </a:rPr>
                  <a:t>DATA</a:t>
                </a:r>
              </a:p>
            </p:txBody>
          </p:sp>
        </p:grpSp>
        <p:grpSp>
          <p:nvGrpSpPr>
            <p:cNvPr id="126" name="Group 125"/>
            <p:cNvGrpSpPr/>
            <p:nvPr/>
          </p:nvGrpSpPr>
          <p:grpSpPr>
            <a:xfrm>
              <a:off x="686117" y="4859143"/>
              <a:ext cx="1762631" cy="1482898"/>
              <a:chOff x="1003776" y="4859143"/>
              <a:chExt cx="1762631" cy="1482898"/>
            </a:xfrm>
          </p:grpSpPr>
          <p:sp>
            <p:nvSpPr>
              <p:cNvPr id="127" name="Rectangle 126"/>
              <p:cNvSpPr/>
              <p:nvPr/>
            </p:nvSpPr>
            <p:spPr>
              <a:xfrm>
                <a:off x="1063403" y="4906239"/>
                <a:ext cx="1641701" cy="1359257"/>
              </a:xfrm>
              <a:prstGeom prst="rect">
                <a:avLst/>
              </a:prstGeom>
              <a:solidFill>
                <a:srgbClr val="0072C6"/>
              </a:solidFill>
              <a:ln w="1143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698">
                  <a:defRPr/>
                </a:pPr>
                <a:endParaRPr lang="en-US" sz="1765" b="1" kern="0" dirty="0">
                  <a:gradFill>
                    <a:gsLst>
                      <a:gs pos="100000">
                        <a:srgbClr val="FFFFFF"/>
                      </a:gs>
                      <a:gs pos="31000">
                        <a:srgbClr val="FFFFFF"/>
                      </a:gs>
                    </a:gsLst>
                    <a:lin ang="5400000" scaled="0"/>
                  </a:gradFill>
                  <a:latin typeface="Segoe UI"/>
                </a:endParaRPr>
              </a:p>
            </p:txBody>
          </p:sp>
          <p:grpSp>
            <p:nvGrpSpPr>
              <p:cNvPr id="128" name="Group 127"/>
              <p:cNvGrpSpPr/>
              <p:nvPr/>
            </p:nvGrpSpPr>
            <p:grpSpPr>
              <a:xfrm>
                <a:off x="1115352" y="4952406"/>
                <a:ext cx="1526214" cy="1343469"/>
                <a:chOff x="757437" y="2519885"/>
                <a:chExt cx="1987953" cy="1749921"/>
              </a:xfrm>
              <a:solidFill>
                <a:schemeClr val="bg1">
                  <a:alpha val="15000"/>
                </a:schemeClr>
              </a:solidFill>
            </p:grpSpPr>
            <p:sp>
              <p:nvSpPr>
                <p:cNvPr id="130" name="Freeform 73"/>
                <p:cNvSpPr>
                  <a:spLocks noChangeAspect="1" noEditPoints="1"/>
                </p:cNvSpPr>
                <p:nvPr/>
              </p:nvSpPr>
              <p:spPr bwMode="black">
                <a:xfrm>
                  <a:off x="2163993" y="3714524"/>
                  <a:ext cx="546475" cy="546473"/>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dirty="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31" name="Oval 130"/>
                <p:cNvSpPr/>
                <p:nvPr/>
              </p:nvSpPr>
              <p:spPr>
                <a:xfrm>
                  <a:off x="1769946" y="3970228"/>
                  <a:ext cx="254741" cy="25474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32" name="Oval 131"/>
                <p:cNvSpPr/>
                <p:nvPr/>
              </p:nvSpPr>
              <p:spPr>
                <a:xfrm>
                  <a:off x="1942884" y="3613005"/>
                  <a:ext cx="185689" cy="18568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33" name="Oval 132"/>
                <p:cNvSpPr/>
                <p:nvPr/>
              </p:nvSpPr>
              <p:spPr>
                <a:xfrm>
                  <a:off x="1588638" y="2622021"/>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34" name="Oval 133"/>
                <p:cNvSpPr/>
                <p:nvPr/>
              </p:nvSpPr>
              <p:spPr>
                <a:xfrm>
                  <a:off x="2511665" y="2941844"/>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35" name="Oval 134"/>
                <p:cNvSpPr/>
                <p:nvPr/>
              </p:nvSpPr>
              <p:spPr>
                <a:xfrm>
                  <a:off x="2479435" y="2519885"/>
                  <a:ext cx="265955" cy="2659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36" name="Freeform 21"/>
                <p:cNvSpPr>
                  <a:spLocks noChangeAspect="1" noEditPoints="1"/>
                </p:cNvSpPr>
                <p:nvPr/>
              </p:nvSpPr>
              <p:spPr bwMode="black">
                <a:xfrm>
                  <a:off x="791852" y="2527050"/>
                  <a:ext cx="659174" cy="410546"/>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grpFill/>
                <a:ln>
                  <a:noFill/>
                </a:ln>
              </p:spPr>
              <p:txBody>
                <a:bodyPr vert="horz" wrap="square" lIns="91388" tIns="45694" rIns="91388" bIns="45694" numCol="1" anchor="t" anchorCtr="0" compatLnSpc="1">
                  <a:prstTxWarp prst="textNoShape">
                    <a:avLst/>
                  </a:prstTxWarp>
                </a:bodyPr>
                <a:lstStyle/>
                <a:p>
                  <a:pPr defTabSz="913698">
                    <a:defRPr/>
                  </a:pPr>
                  <a:endParaRPr lang="en-US" sz="1765" kern="0" dirty="0">
                    <a:gradFill>
                      <a:gsLst>
                        <a:gs pos="100000">
                          <a:srgbClr val="FFFFFF"/>
                        </a:gs>
                        <a:gs pos="31000">
                          <a:srgbClr val="FFFFFF"/>
                        </a:gs>
                      </a:gsLst>
                      <a:lin ang="5400000" scaled="0"/>
                    </a:gradFill>
                    <a:latin typeface="Segoe UI"/>
                  </a:endParaRPr>
                </a:p>
              </p:txBody>
            </p:sp>
            <p:sp>
              <p:nvSpPr>
                <p:cNvPr id="137" name="Oval 136"/>
                <p:cNvSpPr/>
                <p:nvPr/>
              </p:nvSpPr>
              <p:spPr>
                <a:xfrm>
                  <a:off x="1327496" y="3029019"/>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38" name="Freeform 219"/>
                <p:cNvSpPr>
                  <a:spLocks noChangeAspect="1"/>
                </p:cNvSpPr>
                <p:nvPr/>
              </p:nvSpPr>
              <p:spPr bwMode="black">
                <a:xfrm>
                  <a:off x="757437" y="3012269"/>
                  <a:ext cx="457200" cy="457137"/>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dirty="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39" name="Freeform 88"/>
                <p:cNvSpPr>
                  <a:spLocks noEditPoints="1"/>
                </p:cNvSpPr>
                <p:nvPr/>
              </p:nvSpPr>
              <p:spPr bwMode="black">
                <a:xfrm>
                  <a:off x="2166732" y="3099365"/>
                  <a:ext cx="516790" cy="5562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sz="1765" kern="0">
                    <a:gradFill>
                      <a:gsLst>
                        <a:gs pos="100000">
                          <a:srgbClr val="FFFFFF"/>
                        </a:gs>
                        <a:gs pos="31000">
                          <a:srgbClr val="FFFFFF"/>
                        </a:gs>
                      </a:gsLst>
                      <a:lin ang="5400000" scaled="0"/>
                    </a:gradFill>
                    <a:latin typeface="Segoe UI"/>
                  </a:endParaRPr>
                </a:p>
              </p:txBody>
            </p:sp>
            <p:sp>
              <p:nvSpPr>
                <p:cNvPr id="140" name="Freeform 26"/>
                <p:cNvSpPr>
                  <a:spLocks noEditPoints="1"/>
                </p:cNvSpPr>
                <p:nvPr/>
              </p:nvSpPr>
              <p:spPr bwMode="auto">
                <a:xfrm>
                  <a:off x="2095047" y="2595034"/>
                  <a:ext cx="235693" cy="349106"/>
                </a:xfrm>
                <a:custGeom>
                  <a:avLst/>
                  <a:gdLst>
                    <a:gd name="T0" fmla="*/ 540 w 540"/>
                    <a:gd name="T1" fmla="*/ 520 h 800"/>
                    <a:gd name="T2" fmla="*/ 540 w 540"/>
                    <a:gd name="T3" fmla="*/ 331 h 800"/>
                    <a:gd name="T4" fmla="*/ 482 w 540"/>
                    <a:gd name="T5" fmla="*/ 328 h 800"/>
                    <a:gd name="T6" fmla="*/ 482 w 540"/>
                    <a:gd name="T7" fmla="*/ 212 h 800"/>
                    <a:gd name="T8" fmla="*/ 482 w 540"/>
                    <a:gd name="T9" fmla="*/ 212 h 800"/>
                    <a:gd name="T10" fmla="*/ 270 w 540"/>
                    <a:gd name="T11" fmla="*/ 0 h 800"/>
                    <a:gd name="T12" fmla="*/ 58 w 540"/>
                    <a:gd name="T13" fmla="*/ 212 h 800"/>
                    <a:gd name="T14" fmla="*/ 58 w 540"/>
                    <a:gd name="T15" fmla="*/ 212 h 800"/>
                    <a:gd name="T16" fmla="*/ 58 w 540"/>
                    <a:gd name="T17" fmla="*/ 328 h 800"/>
                    <a:gd name="T18" fmla="*/ 0 w 540"/>
                    <a:gd name="T19" fmla="*/ 331 h 800"/>
                    <a:gd name="T20" fmla="*/ 0 w 540"/>
                    <a:gd name="T21" fmla="*/ 520 h 800"/>
                    <a:gd name="T22" fmla="*/ 0 w 540"/>
                    <a:gd name="T23" fmla="*/ 520 h 800"/>
                    <a:gd name="T24" fmla="*/ 0 w 540"/>
                    <a:gd name="T25" fmla="*/ 594 h 800"/>
                    <a:gd name="T26" fmla="*/ 0 w 540"/>
                    <a:gd name="T27" fmla="*/ 594 h 800"/>
                    <a:gd name="T28" fmla="*/ 0 w 540"/>
                    <a:gd name="T29" fmla="*/ 783 h 800"/>
                    <a:gd name="T30" fmla="*/ 270 w 540"/>
                    <a:gd name="T31" fmla="*/ 800 h 800"/>
                    <a:gd name="T32" fmla="*/ 270 w 540"/>
                    <a:gd name="T33" fmla="*/ 800 h 800"/>
                    <a:gd name="T34" fmla="*/ 270 w 540"/>
                    <a:gd name="T35" fmla="*/ 800 h 800"/>
                    <a:gd name="T36" fmla="*/ 540 w 540"/>
                    <a:gd name="T37" fmla="*/ 783 h 800"/>
                    <a:gd name="T38" fmla="*/ 540 w 540"/>
                    <a:gd name="T39" fmla="*/ 594 h 800"/>
                    <a:gd name="T40" fmla="*/ 540 w 540"/>
                    <a:gd name="T41" fmla="*/ 594 h 800"/>
                    <a:gd name="T42" fmla="*/ 540 w 540"/>
                    <a:gd name="T43" fmla="*/ 520 h 800"/>
                    <a:gd name="T44" fmla="*/ 270 w 540"/>
                    <a:gd name="T45" fmla="*/ 314 h 800"/>
                    <a:gd name="T46" fmla="*/ 270 w 540"/>
                    <a:gd name="T47" fmla="*/ 314 h 800"/>
                    <a:gd name="T48" fmla="*/ 122 w 540"/>
                    <a:gd name="T49" fmla="*/ 324 h 800"/>
                    <a:gd name="T50" fmla="*/ 122 w 540"/>
                    <a:gd name="T51" fmla="*/ 212 h 800"/>
                    <a:gd name="T52" fmla="*/ 122 w 540"/>
                    <a:gd name="T53" fmla="*/ 212 h 800"/>
                    <a:gd name="T54" fmla="*/ 270 w 540"/>
                    <a:gd name="T55" fmla="*/ 64 h 800"/>
                    <a:gd name="T56" fmla="*/ 418 w 540"/>
                    <a:gd name="T57" fmla="*/ 212 h 800"/>
                    <a:gd name="T58" fmla="*/ 418 w 540"/>
                    <a:gd name="T59" fmla="*/ 212 h 800"/>
                    <a:gd name="T60" fmla="*/ 418 w 540"/>
                    <a:gd name="T61" fmla="*/ 324 h 800"/>
                    <a:gd name="T62" fmla="*/ 270 w 540"/>
                    <a:gd name="T63" fmla="*/ 314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0" h="800">
                      <a:moveTo>
                        <a:pt x="540" y="520"/>
                      </a:moveTo>
                      <a:cubicBezTo>
                        <a:pt x="540" y="331"/>
                        <a:pt x="540" y="331"/>
                        <a:pt x="540" y="331"/>
                      </a:cubicBezTo>
                      <a:cubicBezTo>
                        <a:pt x="482" y="328"/>
                        <a:pt x="482" y="328"/>
                        <a:pt x="482" y="328"/>
                      </a:cubicBezTo>
                      <a:cubicBezTo>
                        <a:pt x="482" y="212"/>
                        <a:pt x="482" y="212"/>
                        <a:pt x="482" y="212"/>
                      </a:cubicBezTo>
                      <a:cubicBezTo>
                        <a:pt x="482" y="212"/>
                        <a:pt x="482" y="212"/>
                        <a:pt x="482" y="212"/>
                      </a:cubicBezTo>
                      <a:cubicBezTo>
                        <a:pt x="482" y="95"/>
                        <a:pt x="387" y="0"/>
                        <a:pt x="270" y="0"/>
                      </a:cubicBezTo>
                      <a:cubicBezTo>
                        <a:pt x="153" y="0"/>
                        <a:pt x="58" y="95"/>
                        <a:pt x="58" y="212"/>
                      </a:cubicBezTo>
                      <a:cubicBezTo>
                        <a:pt x="58" y="212"/>
                        <a:pt x="58" y="212"/>
                        <a:pt x="58" y="212"/>
                      </a:cubicBezTo>
                      <a:cubicBezTo>
                        <a:pt x="58" y="328"/>
                        <a:pt x="58" y="328"/>
                        <a:pt x="58" y="328"/>
                      </a:cubicBezTo>
                      <a:cubicBezTo>
                        <a:pt x="0" y="331"/>
                        <a:pt x="0" y="331"/>
                        <a:pt x="0" y="331"/>
                      </a:cubicBezTo>
                      <a:cubicBezTo>
                        <a:pt x="0" y="520"/>
                        <a:pt x="0" y="520"/>
                        <a:pt x="0" y="520"/>
                      </a:cubicBezTo>
                      <a:cubicBezTo>
                        <a:pt x="0" y="520"/>
                        <a:pt x="0" y="520"/>
                        <a:pt x="0" y="520"/>
                      </a:cubicBezTo>
                      <a:cubicBezTo>
                        <a:pt x="0" y="594"/>
                        <a:pt x="0" y="594"/>
                        <a:pt x="0" y="594"/>
                      </a:cubicBezTo>
                      <a:cubicBezTo>
                        <a:pt x="0" y="594"/>
                        <a:pt x="0" y="594"/>
                        <a:pt x="0" y="594"/>
                      </a:cubicBezTo>
                      <a:cubicBezTo>
                        <a:pt x="0" y="783"/>
                        <a:pt x="0" y="783"/>
                        <a:pt x="0" y="783"/>
                      </a:cubicBezTo>
                      <a:cubicBezTo>
                        <a:pt x="270" y="800"/>
                        <a:pt x="270" y="800"/>
                        <a:pt x="270" y="800"/>
                      </a:cubicBezTo>
                      <a:cubicBezTo>
                        <a:pt x="270" y="800"/>
                        <a:pt x="270" y="800"/>
                        <a:pt x="270" y="800"/>
                      </a:cubicBezTo>
                      <a:cubicBezTo>
                        <a:pt x="270" y="800"/>
                        <a:pt x="270" y="800"/>
                        <a:pt x="270" y="800"/>
                      </a:cubicBezTo>
                      <a:cubicBezTo>
                        <a:pt x="540" y="783"/>
                        <a:pt x="540" y="783"/>
                        <a:pt x="540" y="783"/>
                      </a:cubicBezTo>
                      <a:cubicBezTo>
                        <a:pt x="540" y="594"/>
                        <a:pt x="540" y="594"/>
                        <a:pt x="540" y="594"/>
                      </a:cubicBezTo>
                      <a:cubicBezTo>
                        <a:pt x="540" y="594"/>
                        <a:pt x="540" y="594"/>
                        <a:pt x="540" y="594"/>
                      </a:cubicBezTo>
                      <a:cubicBezTo>
                        <a:pt x="540" y="520"/>
                        <a:pt x="540" y="520"/>
                        <a:pt x="540" y="520"/>
                      </a:cubicBezTo>
                      <a:close/>
                      <a:moveTo>
                        <a:pt x="270" y="314"/>
                      </a:moveTo>
                      <a:cubicBezTo>
                        <a:pt x="270" y="314"/>
                        <a:pt x="270" y="314"/>
                        <a:pt x="270" y="314"/>
                      </a:cubicBezTo>
                      <a:cubicBezTo>
                        <a:pt x="122" y="324"/>
                        <a:pt x="122" y="324"/>
                        <a:pt x="122" y="324"/>
                      </a:cubicBezTo>
                      <a:cubicBezTo>
                        <a:pt x="122" y="212"/>
                        <a:pt x="122" y="212"/>
                        <a:pt x="122" y="212"/>
                      </a:cubicBezTo>
                      <a:cubicBezTo>
                        <a:pt x="122" y="212"/>
                        <a:pt x="122" y="212"/>
                        <a:pt x="122" y="212"/>
                      </a:cubicBezTo>
                      <a:cubicBezTo>
                        <a:pt x="122" y="130"/>
                        <a:pt x="189" y="64"/>
                        <a:pt x="270" y="64"/>
                      </a:cubicBezTo>
                      <a:cubicBezTo>
                        <a:pt x="351" y="64"/>
                        <a:pt x="418" y="130"/>
                        <a:pt x="418" y="212"/>
                      </a:cubicBezTo>
                      <a:cubicBezTo>
                        <a:pt x="418" y="212"/>
                        <a:pt x="418" y="212"/>
                        <a:pt x="418" y="212"/>
                      </a:cubicBezTo>
                      <a:cubicBezTo>
                        <a:pt x="418" y="324"/>
                        <a:pt x="418" y="324"/>
                        <a:pt x="418" y="324"/>
                      </a:cubicBezTo>
                      <a:cubicBezTo>
                        <a:pt x="270" y="314"/>
                        <a:pt x="270" y="314"/>
                        <a:pt x="270" y="314"/>
                      </a:cubicBezTo>
                      <a:close/>
                    </a:path>
                  </a:pathLst>
                </a:custGeom>
                <a:grpFill/>
                <a:ln>
                  <a:noFill/>
                </a:ln>
              </p:spPr>
              <p:txBody>
                <a:bodyPr vert="horz" wrap="square" lIns="91388" tIns="45694" rIns="91388" bIns="45694" numCol="1" anchor="t" anchorCtr="0" compatLnSpc="1">
                  <a:prstTxWarp prst="textNoShape">
                    <a:avLst/>
                  </a:prstTxWarp>
                </a:bodyPr>
                <a:lstStyle/>
                <a:p>
                  <a:pPr defTabSz="913698">
                    <a:defRPr/>
                  </a:pPr>
                  <a:endParaRPr lang="en-US" sz="1765" kern="0">
                    <a:gradFill>
                      <a:gsLst>
                        <a:gs pos="100000">
                          <a:srgbClr val="FFFFFF"/>
                        </a:gs>
                        <a:gs pos="31000">
                          <a:srgbClr val="FFFFFF"/>
                        </a:gs>
                      </a:gsLst>
                      <a:lin ang="5400000" scaled="0"/>
                    </a:gradFill>
                    <a:latin typeface="Segoe UI"/>
                  </a:endParaRPr>
                </a:p>
              </p:txBody>
            </p:sp>
            <p:sp>
              <p:nvSpPr>
                <p:cNvPr id="141" name="Freeform 85"/>
                <p:cNvSpPr>
                  <a:spLocks noEditPoints="1"/>
                </p:cNvSpPr>
                <p:nvPr/>
              </p:nvSpPr>
              <p:spPr bwMode="auto">
                <a:xfrm>
                  <a:off x="1563885" y="2853147"/>
                  <a:ext cx="447846" cy="578821"/>
                </a:xfrm>
                <a:custGeom>
                  <a:avLst/>
                  <a:gdLst/>
                  <a:ahLst/>
                  <a:cxnLst>
                    <a:cxn ang="0">
                      <a:pos x="187" y="0"/>
                    </a:cxn>
                    <a:cxn ang="0">
                      <a:pos x="55" y="0"/>
                    </a:cxn>
                    <a:cxn ang="0">
                      <a:pos x="0" y="31"/>
                    </a:cxn>
                    <a:cxn ang="0">
                      <a:pos x="0" y="283"/>
                    </a:cxn>
                    <a:cxn ang="0">
                      <a:pos x="55" y="314"/>
                    </a:cxn>
                    <a:cxn ang="0">
                      <a:pos x="187" y="314"/>
                    </a:cxn>
                    <a:cxn ang="0">
                      <a:pos x="242" y="283"/>
                    </a:cxn>
                    <a:cxn ang="0">
                      <a:pos x="242" y="31"/>
                    </a:cxn>
                    <a:cxn ang="0">
                      <a:pos x="187" y="0"/>
                    </a:cxn>
                    <a:cxn ang="0">
                      <a:pos x="126" y="283"/>
                    </a:cxn>
                    <a:cxn ang="0">
                      <a:pos x="97" y="254"/>
                    </a:cxn>
                    <a:cxn ang="0">
                      <a:pos x="126" y="225"/>
                    </a:cxn>
                    <a:cxn ang="0">
                      <a:pos x="155" y="254"/>
                    </a:cxn>
                    <a:cxn ang="0">
                      <a:pos x="126" y="283"/>
                    </a:cxn>
                    <a:cxn ang="0">
                      <a:pos x="221" y="161"/>
                    </a:cxn>
                    <a:cxn ang="0">
                      <a:pos x="215" y="167"/>
                    </a:cxn>
                    <a:cxn ang="0">
                      <a:pos x="26" y="167"/>
                    </a:cxn>
                    <a:cxn ang="0">
                      <a:pos x="21" y="161"/>
                    </a:cxn>
                    <a:cxn ang="0">
                      <a:pos x="21" y="31"/>
                    </a:cxn>
                    <a:cxn ang="0">
                      <a:pos x="26" y="25"/>
                    </a:cxn>
                    <a:cxn ang="0">
                      <a:pos x="215" y="25"/>
                    </a:cxn>
                    <a:cxn ang="0">
                      <a:pos x="221" y="31"/>
                    </a:cxn>
                    <a:cxn ang="0">
                      <a:pos x="221" y="161"/>
                    </a:cxn>
                  </a:cxnLst>
                  <a:rect l="0" t="0" r="r" b="b"/>
                  <a:pathLst>
                    <a:path w="242" h="314">
                      <a:moveTo>
                        <a:pt x="187" y="0"/>
                      </a:moveTo>
                      <a:cubicBezTo>
                        <a:pt x="55" y="0"/>
                        <a:pt x="55" y="0"/>
                        <a:pt x="55" y="0"/>
                      </a:cubicBezTo>
                      <a:cubicBezTo>
                        <a:pt x="25" y="0"/>
                        <a:pt x="0" y="1"/>
                        <a:pt x="0" y="31"/>
                      </a:cubicBezTo>
                      <a:cubicBezTo>
                        <a:pt x="0" y="283"/>
                        <a:pt x="0" y="283"/>
                        <a:pt x="0" y="283"/>
                      </a:cubicBezTo>
                      <a:cubicBezTo>
                        <a:pt x="0" y="313"/>
                        <a:pt x="25" y="314"/>
                        <a:pt x="55" y="314"/>
                      </a:cubicBezTo>
                      <a:cubicBezTo>
                        <a:pt x="187" y="314"/>
                        <a:pt x="187" y="314"/>
                        <a:pt x="187" y="314"/>
                      </a:cubicBezTo>
                      <a:cubicBezTo>
                        <a:pt x="217" y="314"/>
                        <a:pt x="242" y="313"/>
                        <a:pt x="242" y="283"/>
                      </a:cubicBezTo>
                      <a:cubicBezTo>
                        <a:pt x="242" y="31"/>
                        <a:pt x="242" y="31"/>
                        <a:pt x="242" y="31"/>
                      </a:cubicBezTo>
                      <a:cubicBezTo>
                        <a:pt x="242" y="1"/>
                        <a:pt x="217" y="0"/>
                        <a:pt x="187" y="0"/>
                      </a:cubicBezTo>
                      <a:close/>
                      <a:moveTo>
                        <a:pt x="126" y="283"/>
                      </a:moveTo>
                      <a:cubicBezTo>
                        <a:pt x="110" y="283"/>
                        <a:pt x="97" y="270"/>
                        <a:pt x="97" y="254"/>
                      </a:cubicBezTo>
                      <a:cubicBezTo>
                        <a:pt x="97" y="238"/>
                        <a:pt x="110" y="225"/>
                        <a:pt x="126" y="225"/>
                      </a:cubicBezTo>
                      <a:cubicBezTo>
                        <a:pt x="142" y="225"/>
                        <a:pt x="155" y="238"/>
                        <a:pt x="155" y="254"/>
                      </a:cubicBezTo>
                      <a:cubicBezTo>
                        <a:pt x="155" y="270"/>
                        <a:pt x="142" y="283"/>
                        <a:pt x="126" y="283"/>
                      </a:cubicBezTo>
                      <a:close/>
                      <a:moveTo>
                        <a:pt x="221" y="161"/>
                      </a:moveTo>
                      <a:cubicBezTo>
                        <a:pt x="221" y="165"/>
                        <a:pt x="218" y="167"/>
                        <a:pt x="215" y="167"/>
                      </a:cubicBezTo>
                      <a:cubicBezTo>
                        <a:pt x="26" y="167"/>
                        <a:pt x="26" y="167"/>
                        <a:pt x="26" y="167"/>
                      </a:cubicBezTo>
                      <a:cubicBezTo>
                        <a:pt x="23" y="167"/>
                        <a:pt x="21" y="165"/>
                        <a:pt x="21" y="161"/>
                      </a:cubicBezTo>
                      <a:cubicBezTo>
                        <a:pt x="21" y="31"/>
                        <a:pt x="21" y="31"/>
                        <a:pt x="21" y="31"/>
                      </a:cubicBezTo>
                      <a:cubicBezTo>
                        <a:pt x="21" y="28"/>
                        <a:pt x="23" y="25"/>
                        <a:pt x="26" y="25"/>
                      </a:cubicBezTo>
                      <a:cubicBezTo>
                        <a:pt x="215" y="25"/>
                        <a:pt x="215" y="25"/>
                        <a:pt x="215" y="25"/>
                      </a:cubicBezTo>
                      <a:cubicBezTo>
                        <a:pt x="218" y="25"/>
                        <a:pt x="221" y="28"/>
                        <a:pt x="221" y="31"/>
                      </a:cubicBezTo>
                      <a:lnTo>
                        <a:pt x="221" y="161"/>
                      </a:lnTo>
                      <a:close/>
                    </a:path>
                  </a:pathLst>
                </a:custGeom>
                <a:grpFill/>
                <a:extLst/>
              </p:spPr>
              <p:txBody>
                <a:bodyPr vert="horz" wrap="square" lIns="93207" tIns="46603" rIns="93207" bIns="46603" numCol="1" anchor="t" anchorCtr="0" compatLnSpc="1">
                  <a:prstTxWarp prst="textNoShape">
                    <a:avLst/>
                  </a:prstTxWarp>
                </a:bodyPr>
                <a:lstStyle/>
                <a:p>
                  <a:pPr defTabSz="931843">
                    <a:defRPr/>
                  </a:pPr>
                  <a:endParaRPr lang="en-US" sz="1765" kern="0">
                    <a:gradFill>
                      <a:gsLst>
                        <a:gs pos="100000">
                          <a:srgbClr val="FFFFFF"/>
                        </a:gs>
                        <a:gs pos="31000">
                          <a:srgbClr val="FFFFFF"/>
                        </a:gs>
                      </a:gsLst>
                      <a:lin ang="5400000" scaled="0"/>
                    </a:gradFill>
                    <a:latin typeface="Segoe UI"/>
                  </a:endParaRPr>
                </a:p>
              </p:txBody>
            </p:sp>
            <p:sp>
              <p:nvSpPr>
                <p:cNvPr id="142" name="Freeform 229"/>
                <p:cNvSpPr/>
                <p:nvPr/>
              </p:nvSpPr>
              <p:spPr>
                <a:xfrm>
                  <a:off x="938339" y="3451352"/>
                  <a:ext cx="743672" cy="818454"/>
                </a:xfrm>
                <a:custGeom>
                  <a:avLst/>
                  <a:gdLst>
                    <a:gd name="connsiteX0" fmla="*/ 528162 w 853584"/>
                    <a:gd name="connsiteY0" fmla="*/ 99273 h 939419"/>
                    <a:gd name="connsiteX1" fmla="*/ 592919 w 853584"/>
                    <a:gd name="connsiteY1" fmla="*/ 119375 h 939419"/>
                    <a:gd name="connsiteX2" fmla="*/ 853584 w 853584"/>
                    <a:gd name="connsiteY2" fmla="*/ 512627 h 939419"/>
                    <a:gd name="connsiteX3" fmla="*/ 426792 w 853584"/>
                    <a:gd name="connsiteY3" fmla="*/ 939419 h 939419"/>
                    <a:gd name="connsiteX4" fmla="*/ 0 w 853584"/>
                    <a:gd name="connsiteY4" fmla="*/ 512627 h 939419"/>
                    <a:gd name="connsiteX5" fmla="*/ 260665 w 853584"/>
                    <a:gd name="connsiteY5" fmla="*/ 119375 h 939419"/>
                    <a:gd name="connsiteX6" fmla="*/ 296800 w 853584"/>
                    <a:gd name="connsiteY6" fmla="*/ 108158 h 939419"/>
                    <a:gd name="connsiteX7" fmla="*/ 296800 w 853584"/>
                    <a:gd name="connsiteY7" fmla="*/ 250889 h 939419"/>
                    <a:gd name="connsiteX8" fmla="*/ 262767 w 853584"/>
                    <a:gd name="connsiteY8" fmla="*/ 269362 h 939419"/>
                    <a:gd name="connsiteX9" fmla="*/ 133424 w 853584"/>
                    <a:gd name="connsiteY9" fmla="*/ 512627 h 939419"/>
                    <a:gd name="connsiteX10" fmla="*/ 426792 w 853584"/>
                    <a:gd name="connsiteY10" fmla="*/ 805995 h 939419"/>
                    <a:gd name="connsiteX11" fmla="*/ 720160 w 853584"/>
                    <a:gd name="connsiteY11" fmla="*/ 512627 h 939419"/>
                    <a:gd name="connsiteX12" fmla="*/ 540984 w 853584"/>
                    <a:gd name="connsiteY12" fmla="*/ 242313 h 939419"/>
                    <a:gd name="connsiteX13" fmla="*/ 528162 w 853584"/>
                    <a:gd name="connsiteY13" fmla="*/ 238333 h 939419"/>
                    <a:gd name="connsiteX14" fmla="*/ 413546 w 853584"/>
                    <a:gd name="connsiteY14" fmla="*/ 0 h 939419"/>
                    <a:gd name="connsiteX15" fmla="*/ 467162 w 853584"/>
                    <a:gd name="connsiteY15" fmla="*/ 53616 h 939419"/>
                    <a:gd name="connsiteX16" fmla="*/ 467162 w 853584"/>
                    <a:gd name="connsiteY16" fmla="*/ 486795 h 939419"/>
                    <a:gd name="connsiteX17" fmla="*/ 413546 w 853584"/>
                    <a:gd name="connsiteY17" fmla="*/ 540411 h 939419"/>
                    <a:gd name="connsiteX18" fmla="*/ 359930 w 853584"/>
                    <a:gd name="connsiteY18" fmla="*/ 486795 h 939419"/>
                    <a:gd name="connsiteX19" fmla="*/ 359930 w 853584"/>
                    <a:gd name="connsiteY19" fmla="*/ 53616 h 939419"/>
                    <a:gd name="connsiteX20" fmla="*/ 413546 w 853584"/>
                    <a:gd name="connsiteY20" fmla="*/ 0 h 939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3584" h="939419">
                      <a:moveTo>
                        <a:pt x="528162" y="99273"/>
                      </a:moveTo>
                      <a:lnTo>
                        <a:pt x="592919" y="119375"/>
                      </a:lnTo>
                      <a:cubicBezTo>
                        <a:pt x="746101" y="184165"/>
                        <a:pt x="853584" y="335844"/>
                        <a:pt x="853584" y="512627"/>
                      </a:cubicBezTo>
                      <a:cubicBezTo>
                        <a:pt x="853584" y="748338"/>
                        <a:pt x="662503" y="939419"/>
                        <a:pt x="426792" y="939419"/>
                      </a:cubicBezTo>
                      <a:cubicBezTo>
                        <a:pt x="191081" y="939419"/>
                        <a:pt x="0" y="748338"/>
                        <a:pt x="0" y="512627"/>
                      </a:cubicBezTo>
                      <a:cubicBezTo>
                        <a:pt x="0" y="335844"/>
                        <a:pt x="107483" y="184165"/>
                        <a:pt x="260665" y="119375"/>
                      </a:cubicBezTo>
                      <a:lnTo>
                        <a:pt x="296800" y="108158"/>
                      </a:lnTo>
                      <a:lnTo>
                        <a:pt x="296800" y="250889"/>
                      </a:lnTo>
                      <a:lnTo>
                        <a:pt x="262767" y="269362"/>
                      </a:lnTo>
                      <a:cubicBezTo>
                        <a:pt x="184731" y="322082"/>
                        <a:pt x="133424" y="411363"/>
                        <a:pt x="133424" y="512627"/>
                      </a:cubicBezTo>
                      <a:cubicBezTo>
                        <a:pt x="133424" y="674650"/>
                        <a:pt x="264769" y="805995"/>
                        <a:pt x="426792" y="805995"/>
                      </a:cubicBezTo>
                      <a:cubicBezTo>
                        <a:pt x="588815" y="805995"/>
                        <a:pt x="720160" y="674650"/>
                        <a:pt x="720160" y="512627"/>
                      </a:cubicBezTo>
                      <a:cubicBezTo>
                        <a:pt x="720160" y="391110"/>
                        <a:pt x="646279" y="286849"/>
                        <a:pt x="540984" y="242313"/>
                      </a:cubicBezTo>
                      <a:lnTo>
                        <a:pt x="528162" y="238333"/>
                      </a:lnTo>
                      <a:close/>
                      <a:moveTo>
                        <a:pt x="413546" y="0"/>
                      </a:moveTo>
                      <a:cubicBezTo>
                        <a:pt x="443157" y="0"/>
                        <a:pt x="467162" y="24005"/>
                        <a:pt x="467162" y="53616"/>
                      </a:cubicBezTo>
                      <a:lnTo>
                        <a:pt x="467162" y="486795"/>
                      </a:lnTo>
                      <a:cubicBezTo>
                        <a:pt x="467162" y="516406"/>
                        <a:pt x="443157" y="540411"/>
                        <a:pt x="413546" y="540411"/>
                      </a:cubicBezTo>
                      <a:cubicBezTo>
                        <a:pt x="383935" y="540411"/>
                        <a:pt x="359930" y="516406"/>
                        <a:pt x="359930" y="486795"/>
                      </a:cubicBezTo>
                      <a:lnTo>
                        <a:pt x="359930" y="53616"/>
                      </a:lnTo>
                      <a:cubicBezTo>
                        <a:pt x="359930" y="24005"/>
                        <a:pt x="383935" y="0"/>
                        <a:pt x="413546"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grpSp>
          <p:sp>
            <p:nvSpPr>
              <p:cNvPr id="129" name="Rectangle 128"/>
              <p:cNvSpPr/>
              <p:nvPr/>
            </p:nvSpPr>
            <p:spPr>
              <a:xfrm>
                <a:off x="1003776" y="4859143"/>
                <a:ext cx="1762631" cy="14828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698">
                  <a:defRPr/>
                </a:pPr>
                <a:r>
                  <a:rPr lang="en-US" sz="1765" kern="0" dirty="0">
                    <a:gradFill>
                      <a:gsLst>
                        <a:gs pos="100000">
                          <a:srgbClr val="FFFFFF"/>
                        </a:gs>
                        <a:gs pos="31000">
                          <a:srgbClr val="FFFFFF"/>
                        </a:gs>
                      </a:gsLst>
                      <a:lin ang="5400000" scaled="0"/>
                    </a:gradFill>
                    <a:latin typeface="Segoe UI Semibold" panose="020B0702040204020203" pitchFamily="34" charset="0"/>
                    <a:cs typeface="Segoe UI Semibold" panose="020B0702040204020203" pitchFamily="34" charset="0"/>
                  </a:rPr>
                  <a:t>DATA</a:t>
                </a:r>
              </a:p>
            </p:txBody>
          </p:sp>
        </p:grpSp>
        <p:cxnSp>
          <p:nvCxnSpPr>
            <p:cNvPr id="147" name="Straight Connector 146"/>
            <p:cNvCxnSpPr/>
            <p:nvPr/>
          </p:nvCxnSpPr>
          <p:spPr>
            <a:xfrm>
              <a:off x="804989" y="4333994"/>
              <a:ext cx="3291840" cy="0"/>
            </a:xfrm>
            <a:prstGeom prst="line">
              <a:avLst/>
            </a:prstGeom>
            <a:ln w="12700">
              <a:solidFill>
                <a:schemeClr val="tx1"/>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48" name="TextBox 147"/>
            <p:cNvSpPr txBox="1"/>
            <p:nvPr/>
          </p:nvSpPr>
          <p:spPr>
            <a:xfrm>
              <a:off x="2378074" y="3862497"/>
              <a:ext cx="1719563" cy="430887"/>
            </a:xfrm>
            <a:prstGeom prst="rect">
              <a:avLst/>
            </a:prstGeom>
            <a:noFill/>
          </p:spPr>
          <p:txBody>
            <a:bodyPr wrap="square" rtlCol="0">
              <a:spAutoFit/>
            </a:bodyPr>
            <a:lstStyle/>
            <a:p>
              <a:pPr defTabSz="913523">
                <a:defRPr/>
              </a:pPr>
              <a:r>
                <a:rPr lang="en-US" sz="1078" kern="0" dirty="0">
                  <a:gradFill>
                    <a:gsLst>
                      <a:gs pos="11504">
                        <a:srgbClr val="353535"/>
                      </a:gs>
                      <a:gs pos="37168">
                        <a:srgbClr val="353535"/>
                      </a:gs>
                    </a:gsLst>
                    <a:lin ang="5400000" scaled="0"/>
                  </a:gradFill>
                  <a:latin typeface="Segoe UI"/>
                </a:rPr>
                <a:t>Transform data into rich BI semantic models</a:t>
              </a:r>
            </a:p>
          </p:txBody>
        </p:sp>
      </p:grpSp>
      <p:grpSp>
        <p:nvGrpSpPr>
          <p:cNvPr id="48" name="Group 47"/>
          <p:cNvGrpSpPr/>
          <p:nvPr/>
        </p:nvGrpSpPr>
        <p:grpSpPr>
          <a:xfrm>
            <a:off x="11075185" y="291515"/>
            <a:ext cx="887461" cy="887461"/>
            <a:chOff x="613918" y="2254735"/>
            <a:chExt cx="1456902" cy="1412358"/>
          </a:xfrm>
        </p:grpSpPr>
        <p:sp>
          <p:nvSpPr>
            <p:cNvPr id="49" name="Oval 48"/>
            <p:cNvSpPr/>
            <p:nvPr/>
          </p:nvSpPr>
          <p:spPr bwMode="auto">
            <a:xfrm>
              <a:off x="613918" y="2254735"/>
              <a:ext cx="1456902" cy="1412358"/>
            </a:xfrm>
            <a:prstGeom prst="ellipse">
              <a:avLst/>
            </a:prstGeom>
            <a:solidFill>
              <a:srgbClr val="F8F8F8"/>
            </a:solidFill>
            <a:ln w="444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dirty="0" err="1">
                <a:gradFill>
                  <a:gsLst>
                    <a:gs pos="5439">
                      <a:srgbClr val="F8F8F8"/>
                    </a:gs>
                    <a:gs pos="10000">
                      <a:srgbClr val="F8F8F8"/>
                    </a:gs>
                  </a:gsLst>
                  <a:lin ang="5400000" scaled="0"/>
                </a:gradFill>
                <a:latin typeface="Segoe UI"/>
              </a:endParaRPr>
            </a:p>
          </p:txBody>
        </p:sp>
        <p:pic>
          <p:nvPicPr>
            <p:cNvPr id="50" name="Picture 49"/>
            <p:cNvPicPr>
              <a:picLocks noChangeAspect="1"/>
            </p:cNvPicPr>
            <p:nvPr/>
          </p:nvPicPr>
          <p:blipFill>
            <a:blip r:embed="rId5">
              <a:duotone>
                <a:schemeClr val="accent5">
                  <a:shade val="45000"/>
                  <a:satMod val="135000"/>
                </a:schemeClr>
                <a:prstClr val="white"/>
              </a:duotone>
            </a:blip>
            <a:stretch>
              <a:fillRect/>
            </a:stretch>
          </p:blipFill>
          <p:spPr>
            <a:xfrm>
              <a:off x="936579" y="2654379"/>
              <a:ext cx="830098" cy="644601"/>
            </a:xfrm>
            <a:prstGeom prst="rect">
              <a:avLst/>
            </a:prstGeom>
          </p:spPr>
        </p:pic>
      </p:grpSp>
    </p:spTree>
    <p:extLst>
      <p:ext uri="{BB962C8B-B14F-4D97-AF65-F5344CB8AC3E}">
        <p14:creationId xmlns:p14="http://schemas.microsoft.com/office/powerpoint/2010/main" val="5788529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607">
            <a:extLst>
              <a:ext uri="{FF2B5EF4-FFF2-40B4-BE49-F238E27FC236}">
                <a16:creationId xmlns:a16="http://schemas.microsoft.com/office/drawing/2014/main" id="{FD32CCE5-97D5-454B-96C0-E960CE74C6E0}"/>
              </a:ext>
            </a:extLst>
          </p:cNvPr>
          <p:cNvSpPr/>
          <p:nvPr/>
        </p:nvSpPr>
        <p:spPr>
          <a:xfrm>
            <a:off x="0" y="487"/>
            <a:ext cx="12190270" cy="6933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srgbClr val="FFFFFF"/>
              </a:solidFill>
              <a:latin typeface="Segoe UI"/>
            </a:endParaRPr>
          </a:p>
        </p:txBody>
      </p:sp>
      <p:sp>
        <p:nvSpPr>
          <p:cNvPr id="82" name="Freeform: Shape 27">
            <a:extLst/>
          </p:cNvPr>
          <p:cNvSpPr/>
          <p:nvPr/>
        </p:nvSpPr>
        <p:spPr bwMode="auto">
          <a:xfrm flipH="1" flipV="1">
            <a:off x="2261432" y="2099642"/>
            <a:ext cx="7362502" cy="4058597"/>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2700" cap="flat">
            <a:solidFill>
              <a:srgbClr val="0077D7"/>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sz="1000">
              <a:solidFill>
                <a:srgbClr val="505050"/>
              </a:solidFill>
              <a:latin typeface="Segoe UI"/>
            </a:endParaRPr>
          </a:p>
        </p:txBody>
      </p:sp>
      <p:grpSp>
        <p:nvGrpSpPr>
          <p:cNvPr id="9" name="Agrupar 8"/>
          <p:cNvGrpSpPr/>
          <p:nvPr/>
        </p:nvGrpSpPr>
        <p:grpSpPr>
          <a:xfrm>
            <a:off x="2933040" y="3385126"/>
            <a:ext cx="4082783" cy="588366"/>
            <a:chOff x="2991853" y="3444880"/>
            <a:chExt cx="4164651" cy="600164"/>
          </a:xfrm>
        </p:grpSpPr>
        <p:sp>
          <p:nvSpPr>
            <p:cNvPr id="37" name="Rectangle 234"/>
            <p:cNvSpPr/>
            <p:nvPr/>
          </p:nvSpPr>
          <p:spPr>
            <a:xfrm>
              <a:off x="4284603" y="3542453"/>
              <a:ext cx="2104204" cy="410880"/>
            </a:xfrm>
            <a:prstGeom prst="rect">
              <a:avLst/>
            </a:prstGeom>
            <a:solidFill>
              <a:srgbClr val="007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078" dirty="0">
                  <a:solidFill>
                    <a:srgbClr val="FFFFFF"/>
                  </a:solidFill>
                  <a:latin typeface="Segoe UI Light" charset="0"/>
                  <a:ea typeface="Segoe UI Light" charset="0"/>
                  <a:cs typeface="Segoe UI Light" charset="0"/>
                </a:rPr>
                <a:t>Control Plane Services</a:t>
              </a:r>
            </a:p>
          </p:txBody>
        </p:sp>
        <p:sp>
          <p:nvSpPr>
            <p:cNvPr id="61" name="TextBox 196"/>
            <p:cNvSpPr txBox="1"/>
            <p:nvPr/>
          </p:nvSpPr>
          <p:spPr>
            <a:xfrm>
              <a:off x="2991853" y="3444880"/>
              <a:ext cx="1233891" cy="600164"/>
            </a:xfrm>
            <a:prstGeom prst="rect">
              <a:avLst/>
            </a:prstGeom>
            <a:noFill/>
          </p:spPr>
          <p:txBody>
            <a:bodyPr wrap="square" rtlCol="0">
              <a:spAutoFit/>
            </a:bodyPr>
            <a:lstStyle/>
            <a:p>
              <a:pPr algn="r" defTabSz="914367"/>
              <a:r>
                <a:rPr lang="en-US" sz="1078" dirty="0">
                  <a:solidFill>
                    <a:srgbClr val="505050"/>
                  </a:solidFill>
                  <a:latin typeface="Segoe UI Light" charset="0"/>
                  <a:ea typeface="Segoe UI Light" charset="0"/>
                  <a:cs typeface="Segoe UI Light" charset="0"/>
                </a:rPr>
                <a:t>Server provisioning and management</a:t>
              </a:r>
            </a:p>
          </p:txBody>
        </p:sp>
        <p:sp>
          <p:nvSpPr>
            <p:cNvPr id="62" name="TextBox 196"/>
            <p:cNvSpPr txBox="1"/>
            <p:nvPr/>
          </p:nvSpPr>
          <p:spPr>
            <a:xfrm>
              <a:off x="6447666" y="3607103"/>
              <a:ext cx="708838" cy="261610"/>
            </a:xfrm>
            <a:prstGeom prst="rect">
              <a:avLst/>
            </a:prstGeom>
            <a:noFill/>
          </p:spPr>
          <p:txBody>
            <a:bodyPr wrap="square" rtlCol="0">
              <a:spAutoFit/>
            </a:bodyPr>
            <a:lstStyle/>
            <a:p>
              <a:pPr defTabSz="914367"/>
              <a:r>
                <a:rPr lang="en-US" sz="1078" dirty="0">
                  <a:solidFill>
                    <a:srgbClr val="505050"/>
                  </a:solidFill>
                  <a:latin typeface="Segoe UI Light" charset="0"/>
                  <a:ea typeface="Segoe UI Light" charset="0"/>
                  <a:cs typeface="Segoe UI Light" charset="0"/>
                </a:rPr>
                <a:t>US West</a:t>
              </a:r>
            </a:p>
          </p:txBody>
        </p:sp>
      </p:grpSp>
      <p:grpSp>
        <p:nvGrpSpPr>
          <p:cNvPr id="3" name="Agrupar 2"/>
          <p:cNvGrpSpPr/>
          <p:nvPr/>
        </p:nvGrpSpPr>
        <p:grpSpPr>
          <a:xfrm>
            <a:off x="8145253" y="4057824"/>
            <a:ext cx="2062840" cy="805606"/>
            <a:chOff x="8308582" y="4138695"/>
            <a:chExt cx="2104204" cy="821760"/>
          </a:xfrm>
        </p:grpSpPr>
        <p:sp>
          <p:nvSpPr>
            <p:cNvPr id="45" name="Rectangle 234"/>
            <p:cNvSpPr/>
            <p:nvPr/>
          </p:nvSpPr>
          <p:spPr>
            <a:xfrm>
              <a:off x="8308582" y="4138695"/>
              <a:ext cx="2104204" cy="410880"/>
            </a:xfrm>
            <a:prstGeom prst="rect">
              <a:avLst/>
            </a:prstGeom>
            <a:solidFill>
              <a:srgbClr val="007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078" dirty="0">
                  <a:solidFill>
                    <a:srgbClr val="FFFFFF"/>
                  </a:solidFill>
                  <a:latin typeface="Segoe UI Light" charset="0"/>
                  <a:ea typeface="Segoe UI Light" charset="0"/>
                  <a:cs typeface="Segoe UI Light" charset="0"/>
                </a:rPr>
                <a:t>Application</a:t>
              </a:r>
            </a:p>
          </p:txBody>
        </p:sp>
        <p:sp>
          <p:nvSpPr>
            <p:cNvPr id="46" name="Rectangle 234"/>
            <p:cNvSpPr/>
            <p:nvPr/>
          </p:nvSpPr>
          <p:spPr>
            <a:xfrm>
              <a:off x="8308582" y="4549575"/>
              <a:ext cx="2104204" cy="410880"/>
            </a:xfrm>
            <a:prstGeom prst="rect">
              <a:avLst/>
            </a:prstGeom>
            <a:solidFill>
              <a:srgbClr val="50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078" dirty="0">
                  <a:solidFill>
                    <a:srgbClr val="FFFFFF"/>
                  </a:solidFill>
                  <a:latin typeface="Segoe UI Light" charset="0"/>
                  <a:ea typeface="Segoe UI Light" charset="0"/>
                  <a:cs typeface="Segoe UI Light" charset="0"/>
                </a:rPr>
                <a:t>Postgres / MySQL Client</a:t>
              </a:r>
            </a:p>
          </p:txBody>
        </p:sp>
      </p:grpSp>
      <p:sp>
        <p:nvSpPr>
          <p:cNvPr id="49" name="TextBox 49"/>
          <p:cNvSpPr txBox="1"/>
          <p:nvPr/>
        </p:nvSpPr>
        <p:spPr>
          <a:xfrm>
            <a:off x="6691968" y="4075068"/>
            <a:ext cx="1453285" cy="543108"/>
          </a:xfrm>
          <a:prstGeom prst="rect">
            <a:avLst/>
          </a:prstGeom>
          <a:noFill/>
        </p:spPr>
        <p:txBody>
          <a:bodyPr wrap="square" rtlCol="0" anchor="t">
            <a:spAutoFit/>
          </a:bodyPr>
          <a:lstStyle/>
          <a:p>
            <a:pPr algn="ctr" defTabSz="914367"/>
            <a:r>
              <a:rPr lang="en-US" sz="980" dirty="0">
                <a:solidFill>
                  <a:srgbClr val="505050"/>
                </a:solidFill>
                <a:latin typeface="Segoe UI Light" charset="0"/>
                <a:ea typeface="Segoe UI Light" charset="0"/>
                <a:cs typeface="Segoe UI Light" charset="0"/>
              </a:rPr>
              <a:t>IP1:5432 (Postgres)</a:t>
            </a:r>
          </a:p>
          <a:p>
            <a:pPr algn="ctr" defTabSz="914367"/>
            <a:r>
              <a:rPr lang="en-US" sz="980" dirty="0">
                <a:solidFill>
                  <a:srgbClr val="505050"/>
                </a:solidFill>
                <a:latin typeface="Segoe UI Light" charset="0"/>
                <a:ea typeface="Segoe UI Light" charset="0"/>
                <a:cs typeface="Segoe UI Light" charset="0"/>
              </a:rPr>
              <a:t>IP1:3306 (MySQL)</a:t>
            </a:r>
          </a:p>
          <a:p>
            <a:pPr algn="ctr" defTabSz="914367"/>
            <a:endParaRPr lang="en-US" sz="980" dirty="0">
              <a:solidFill>
                <a:srgbClr val="505050"/>
              </a:solidFill>
              <a:latin typeface="Segoe UI Light" charset="0"/>
              <a:ea typeface="Segoe UI Light" charset="0"/>
              <a:cs typeface="Segoe UI Light" charset="0"/>
            </a:endParaRPr>
          </a:p>
        </p:txBody>
      </p:sp>
      <p:cxnSp>
        <p:nvCxnSpPr>
          <p:cNvPr id="51" name="Conector recto de flecha 50"/>
          <p:cNvCxnSpPr/>
          <p:nvPr/>
        </p:nvCxnSpPr>
        <p:spPr>
          <a:xfrm>
            <a:off x="6871616" y="4666527"/>
            <a:ext cx="1102667" cy="0"/>
          </a:xfrm>
          <a:prstGeom prst="straightConnector1">
            <a:avLst/>
          </a:prstGeom>
          <a:ln w="28575">
            <a:solidFill>
              <a:srgbClr val="DDDDDD"/>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52" name="Rectangle 234"/>
          <p:cNvSpPr/>
          <p:nvPr/>
        </p:nvSpPr>
        <p:spPr>
          <a:xfrm>
            <a:off x="5788146" y="4461230"/>
            <a:ext cx="970063" cy="402803"/>
          </a:xfrm>
          <a:prstGeom prst="rect">
            <a:avLst/>
          </a:prstGeom>
          <a:solidFill>
            <a:srgbClr val="007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078" dirty="0">
                <a:solidFill>
                  <a:srgbClr val="FFFFFF"/>
                </a:solidFill>
                <a:latin typeface="Segoe UI Light" charset="0"/>
                <a:ea typeface="Segoe UI Light" charset="0"/>
                <a:cs typeface="Segoe UI Light" charset="0"/>
              </a:rPr>
              <a:t>Gateway</a:t>
            </a:r>
          </a:p>
        </p:txBody>
      </p:sp>
      <p:sp>
        <p:nvSpPr>
          <p:cNvPr id="73" name="Rectangle 1"/>
          <p:cNvSpPr/>
          <p:nvPr/>
        </p:nvSpPr>
        <p:spPr>
          <a:xfrm>
            <a:off x="882310" y="1509372"/>
            <a:ext cx="8741624" cy="1297423"/>
          </a:xfrm>
          <a:prstGeom prst="rect">
            <a:avLst/>
          </a:prstGeom>
        </p:spPr>
        <p:txBody>
          <a:bodyPr wrap="square">
            <a:spAutoFit/>
          </a:bodyPr>
          <a:lstStyle/>
          <a:p>
            <a:pPr defTabSz="914192"/>
            <a:r>
              <a:rPr lang="en-US" sz="1568" dirty="0">
                <a:solidFill>
                  <a:srgbClr val="505050"/>
                </a:solidFill>
                <a:latin typeface="Segoe UI Light" panose="020B0502040204020203" pitchFamily="34" charset="0"/>
                <a:cs typeface="Segoe UI Light" panose="020B0502040204020203" pitchFamily="34" charset="0"/>
              </a:rPr>
              <a:t>Virtually no app down time </a:t>
            </a:r>
          </a:p>
          <a:p>
            <a:pPr defTabSz="914192"/>
            <a:endParaRPr lang="en-US" sz="1568" dirty="0">
              <a:solidFill>
                <a:srgbClr val="505050"/>
              </a:solidFill>
              <a:latin typeface="Segoe UI Light" panose="020B0502040204020203" pitchFamily="34" charset="0"/>
              <a:cs typeface="Segoe UI Light" panose="020B0502040204020203" pitchFamily="34" charset="0"/>
            </a:endParaRPr>
          </a:p>
          <a:p>
            <a:pPr defTabSz="914192"/>
            <a:r>
              <a:rPr lang="en-US" sz="1568" dirty="0">
                <a:solidFill>
                  <a:srgbClr val="505050"/>
                </a:solidFill>
                <a:latin typeface="Segoe UI Light" panose="020B0502040204020203" pitchFamily="34" charset="0"/>
                <a:cs typeface="Segoe UI Light" panose="020B0502040204020203" pitchFamily="34" charset="0"/>
              </a:rPr>
              <a:t>No need for replicas management </a:t>
            </a:r>
          </a:p>
          <a:p>
            <a:pPr defTabSz="914192"/>
            <a:endParaRPr lang="en-US" sz="1568" dirty="0">
              <a:solidFill>
                <a:srgbClr val="505050"/>
              </a:solidFill>
              <a:latin typeface="Segoe UI Light" panose="020B0502040204020203" pitchFamily="34" charset="0"/>
              <a:cs typeface="Segoe UI Light" panose="020B0502040204020203" pitchFamily="34" charset="0"/>
            </a:endParaRPr>
          </a:p>
          <a:p>
            <a:pPr defTabSz="914192"/>
            <a:r>
              <a:rPr lang="en-US" sz="1568" dirty="0">
                <a:solidFill>
                  <a:srgbClr val="505050"/>
                </a:solidFill>
                <a:latin typeface="Segoe UI Light" panose="020B0502040204020203" pitchFamily="34" charset="0"/>
                <a:cs typeface="Segoe UI Light" panose="020B0502040204020203" pitchFamily="34" charset="0"/>
              </a:rPr>
              <a:t>Save costs</a:t>
            </a:r>
          </a:p>
        </p:txBody>
      </p:sp>
      <p:grpSp>
        <p:nvGrpSpPr>
          <p:cNvPr id="74" name="Agrupar 73"/>
          <p:cNvGrpSpPr/>
          <p:nvPr/>
        </p:nvGrpSpPr>
        <p:grpSpPr>
          <a:xfrm>
            <a:off x="681928" y="375239"/>
            <a:ext cx="10659585" cy="170080"/>
            <a:chOff x="-113764" y="473080"/>
            <a:chExt cx="10873332" cy="173490"/>
          </a:xfrm>
        </p:grpSpPr>
        <p:sp>
          <p:nvSpPr>
            <p:cNvPr id="75" name="Line 10">
              <a:extLst>
                <a:ext uri="{FF2B5EF4-FFF2-40B4-BE49-F238E27FC236}">
                  <a16:creationId xmlns:a16="http://schemas.microsoft.com/office/drawing/2014/main" id="{DD1A99F7-90D1-459F-9803-D981CE31EC5C}"/>
                </a:ext>
              </a:extLst>
            </p:cNvPr>
            <p:cNvSpPr>
              <a:spLocks noChangeShapeType="1"/>
            </p:cNvSpPr>
            <p:nvPr/>
          </p:nvSpPr>
          <p:spPr bwMode="auto">
            <a:xfrm flipH="1">
              <a:off x="-113764" y="646570"/>
              <a:ext cx="10873332" cy="0"/>
            </a:xfrm>
            <a:prstGeom prst="line">
              <a:avLst/>
            </a:prstGeom>
            <a:noFill/>
            <a:ln w="12700" cap="flat">
              <a:solidFill>
                <a:srgbClr val="0077D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sp>
          <p:nvSpPr>
            <p:cNvPr id="76" name="Oval 11">
              <a:extLst>
                <a:ext uri="{FF2B5EF4-FFF2-40B4-BE49-F238E27FC236}">
                  <a16:creationId xmlns:a16="http://schemas.microsoft.com/office/drawing/2014/main" id="{77DA2BFA-9CDC-4AD0-8686-E08BB64D4473}"/>
                </a:ext>
              </a:extLst>
            </p:cNvPr>
            <p:cNvSpPr>
              <a:spLocks noChangeArrowheads="1"/>
            </p:cNvSpPr>
            <p:nvPr/>
          </p:nvSpPr>
          <p:spPr bwMode="auto">
            <a:xfrm>
              <a:off x="10285023" y="473080"/>
              <a:ext cx="86747" cy="86747"/>
            </a:xfrm>
            <a:prstGeom prst="ellipse">
              <a:avLst/>
            </a:prstGeom>
            <a:solidFill>
              <a:srgbClr val="0077D7"/>
            </a:solid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sp>
          <p:nvSpPr>
            <p:cNvPr id="77" name="Oval 12">
              <a:extLst>
                <a:ext uri="{FF2B5EF4-FFF2-40B4-BE49-F238E27FC236}">
                  <a16:creationId xmlns:a16="http://schemas.microsoft.com/office/drawing/2014/main" id="{44723D6E-4F94-4529-B980-A2CBD8DD8EB8}"/>
                </a:ext>
              </a:extLst>
            </p:cNvPr>
            <p:cNvSpPr>
              <a:spLocks noChangeArrowheads="1"/>
            </p:cNvSpPr>
            <p:nvPr/>
          </p:nvSpPr>
          <p:spPr bwMode="auto">
            <a:xfrm>
              <a:off x="10412588" y="473080"/>
              <a:ext cx="86747" cy="86747"/>
            </a:xfrm>
            <a:prstGeom prst="ellipse">
              <a:avLst/>
            </a:prstGeom>
            <a:solidFill>
              <a:srgbClr val="0077D7"/>
            </a:solid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sp>
          <p:nvSpPr>
            <p:cNvPr id="78" name="Oval 13">
              <a:extLst>
                <a:ext uri="{FF2B5EF4-FFF2-40B4-BE49-F238E27FC236}">
                  <a16:creationId xmlns:a16="http://schemas.microsoft.com/office/drawing/2014/main" id="{6B319990-0E9B-4E64-AA84-3246DC1951AB}"/>
                </a:ext>
              </a:extLst>
            </p:cNvPr>
            <p:cNvSpPr>
              <a:spLocks noChangeArrowheads="1"/>
            </p:cNvSpPr>
            <p:nvPr/>
          </p:nvSpPr>
          <p:spPr bwMode="auto">
            <a:xfrm>
              <a:off x="10545255" y="473080"/>
              <a:ext cx="86747" cy="86747"/>
            </a:xfrm>
            <a:prstGeom prst="ellipse">
              <a:avLst/>
            </a:prstGeom>
            <a:solidFill>
              <a:srgbClr val="0077D7"/>
            </a:solid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grpSp>
      <p:sp>
        <p:nvSpPr>
          <p:cNvPr id="79" name="Rectángulo 78"/>
          <p:cNvSpPr/>
          <p:nvPr/>
        </p:nvSpPr>
        <p:spPr>
          <a:xfrm>
            <a:off x="655388" y="285952"/>
            <a:ext cx="4760127" cy="248925"/>
          </a:xfrm>
          <a:prstGeom prst="rect">
            <a:avLst/>
          </a:prstGeom>
        </p:spPr>
        <p:txBody>
          <a:bodyPr wrap="square">
            <a:spAutoFit/>
          </a:bodyPr>
          <a:lstStyle/>
          <a:p>
            <a:pPr defTabSz="914367"/>
            <a:r>
              <a:rPr lang="en-US" sz="1029" dirty="0">
                <a:solidFill>
                  <a:srgbClr val="505050"/>
                </a:solidFill>
                <a:latin typeface="Segoe UI Light" charset="0"/>
                <a:ea typeface="Segoe UI Light" charset="0"/>
                <a:cs typeface="Segoe UI Light" charset="0"/>
              </a:rPr>
              <a:t>UNDERSTANDING THE SERVICE_</a:t>
            </a:r>
            <a:endParaRPr lang="es-ES_tradnl" sz="1029" dirty="0">
              <a:solidFill>
                <a:srgbClr val="505050"/>
              </a:solidFill>
              <a:latin typeface="Segoe UI Light" charset="0"/>
              <a:ea typeface="Segoe UI Light" charset="0"/>
              <a:cs typeface="Segoe UI Light" charset="0"/>
            </a:endParaRPr>
          </a:p>
        </p:txBody>
      </p:sp>
      <p:cxnSp>
        <p:nvCxnSpPr>
          <p:cNvPr id="80" name="Conector recto de flecha 79"/>
          <p:cNvCxnSpPr/>
          <p:nvPr/>
        </p:nvCxnSpPr>
        <p:spPr>
          <a:xfrm>
            <a:off x="850857" y="1418717"/>
            <a:ext cx="0" cy="1506030"/>
          </a:xfrm>
          <a:prstGeom prst="straightConnector1">
            <a:avLst/>
          </a:prstGeom>
          <a:ln>
            <a:solidFill>
              <a:srgbClr val="DDDDDD"/>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1" name="Title 1">
            <a:extLst>
              <a:ext uri="{FF2B5EF4-FFF2-40B4-BE49-F238E27FC236}">
                <a16:creationId xmlns:a16="http://schemas.microsoft.com/office/drawing/2014/main" id="{F26A8583-E957-45F3-B0FC-8ECEFF4435E3}"/>
              </a:ext>
            </a:extLst>
          </p:cNvPr>
          <p:cNvSpPr txBox="1">
            <a:spLocks/>
          </p:cNvSpPr>
          <p:nvPr/>
        </p:nvSpPr>
        <p:spPr>
          <a:xfrm>
            <a:off x="627664" y="754680"/>
            <a:ext cx="9530712" cy="635657"/>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3529" dirty="0">
                <a:solidFill>
                  <a:srgbClr val="505050"/>
                </a:solidFill>
                <a:latin typeface="Segoe UI Light"/>
              </a:rPr>
              <a:t>High availability built-in</a:t>
            </a:r>
          </a:p>
        </p:txBody>
      </p:sp>
      <p:grpSp>
        <p:nvGrpSpPr>
          <p:cNvPr id="8" name="Agrupar 7"/>
          <p:cNvGrpSpPr/>
          <p:nvPr/>
        </p:nvGrpSpPr>
        <p:grpSpPr>
          <a:xfrm>
            <a:off x="3876108" y="5317992"/>
            <a:ext cx="4617700" cy="759244"/>
            <a:chOff x="3953832" y="5326062"/>
            <a:chExt cx="4710294" cy="774468"/>
          </a:xfrm>
        </p:grpSpPr>
        <p:grpSp>
          <p:nvGrpSpPr>
            <p:cNvPr id="31" name="Agrupar 30"/>
            <p:cNvGrpSpPr/>
            <p:nvPr/>
          </p:nvGrpSpPr>
          <p:grpSpPr>
            <a:xfrm>
              <a:off x="4457954" y="5370585"/>
              <a:ext cx="4206172" cy="729945"/>
              <a:chOff x="4193607" y="5258205"/>
              <a:chExt cx="4206172" cy="729945"/>
            </a:xfrm>
          </p:grpSpPr>
          <p:pic>
            <p:nvPicPr>
              <p:cNvPr id="40" name="Imagen 39"/>
              <p:cNvPicPr>
                <a:picLocks noChangeAspect="1"/>
              </p:cNvPicPr>
              <p:nvPr/>
            </p:nvPicPr>
            <p:blipFill>
              <a:blip r:embed="rId3"/>
              <a:stretch>
                <a:fillRect/>
              </a:stretch>
            </p:blipFill>
            <p:spPr>
              <a:xfrm>
                <a:off x="7009406" y="5258205"/>
                <a:ext cx="1390373" cy="729945"/>
              </a:xfrm>
              <a:prstGeom prst="rect">
                <a:avLst/>
              </a:prstGeom>
            </p:spPr>
          </p:pic>
          <p:sp>
            <p:nvSpPr>
              <p:cNvPr id="59" name="TextBox 3"/>
              <p:cNvSpPr txBox="1"/>
              <p:nvPr/>
            </p:nvSpPr>
            <p:spPr>
              <a:xfrm>
                <a:off x="4193607" y="5365601"/>
                <a:ext cx="3301822" cy="46166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176" dirty="0" err="1">
                    <a:solidFill>
                      <a:srgbClr val="505050"/>
                    </a:solidFill>
                    <a:latin typeface="Segoe UI Light" charset="0"/>
                    <a:ea typeface="Segoe UI Light" charset="0"/>
                    <a:cs typeface="Segoe UI Light" charset="0"/>
                  </a:rPr>
                  <a:t>mydb</a:t>
                </a:r>
                <a:r>
                  <a:rPr lang="en-US" sz="1176" dirty="0">
                    <a:solidFill>
                      <a:srgbClr val="505050"/>
                    </a:solidFill>
                    <a:latin typeface="Segoe UI Light" charset="0"/>
                    <a:ea typeface="Segoe UI Light" charset="0"/>
                    <a:cs typeface="Segoe UI Light" charset="0"/>
                  </a:rPr>
                  <a:t>.&lt;</a:t>
                </a:r>
                <a:r>
                  <a:rPr lang="en-US" sz="1176" dirty="0" err="1">
                    <a:solidFill>
                      <a:srgbClr val="505050"/>
                    </a:solidFill>
                    <a:latin typeface="Segoe UI Light" charset="0"/>
                    <a:ea typeface="Segoe UI Light" charset="0"/>
                    <a:cs typeface="Segoe UI Light" charset="0"/>
                  </a:rPr>
                  <a:t>mysql</a:t>
                </a:r>
                <a:r>
                  <a:rPr lang="en-US" sz="1176" dirty="0">
                    <a:solidFill>
                      <a:srgbClr val="505050"/>
                    </a:solidFill>
                    <a:latin typeface="Segoe UI Light" charset="0"/>
                    <a:ea typeface="Segoe UI Light" charset="0"/>
                    <a:cs typeface="Segoe UI Light" charset="0"/>
                  </a:rPr>
                  <a:t>/</a:t>
                </a:r>
                <a:r>
                  <a:rPr lang="en-US" sz="1176" dirty="0" err="1">
                    <a:solidFill>
                      <a:srgbClr val="505050"/>
                    </a:solidFill>
                    <a:latin typeface="Segoe UI Light" charset="0"/>
                    <a:ea typeface="Segoe UI Light" charset="0"/>
                    <a:cs typeface="Segoe UI Light" charset="0"/>
                  </a:rPr>
                  <a:t>postgres</a:t>
                </a:r>
                <a:r>
                  <a:rPr lang="en-US" sz="1176" dirty="0">
                    <a:solidFill>
                      <a:srgbClr val="505050"/>
                    </a:solidFill>
                    <a:latin typeface="Segoe UI Light" charset="0"/>
                    <a:ea typeface="Segoe UI Light" charset="0"/>
                    <a:cs typeface="Segoe UI Light" charset="0"/>
                  </a:rPr>
                  <a:t>&gt;.database.azure.com</a:t>
                </a:r>
              </a:p>
            </p:txBody>
          </p:sp>
        </p:grpSp>
        <p:pic>
          <p:nvPicPr>
            <p:cNvPr id="83" name="Picture 23"/>
            <p:cNvPicPr>
              <a:picLocks noChangeAspect="1"/>
            </p:cNvPicPr>
            <p:nvPr/>
          </p:nvPicPr>
          <p:blipFill>
            <a:blip r:embed="rId4"/>
            <a:stretch>
              <a:fillRect/>
            </a:stretch>
          </p:blipFill>
          <p:spPr>
            <a:xfrm>
              <a:off x="3953832" y="5326062"/>
              <a:ext cx="609738" cy="738136"/>
            </a:xfrm>
            <a:prstGeom prst="rect">
              <a:avLst/>
            </a:prstGeom>
          </p:spPr>
        </p:pic>
      </p:grpSp>
      <p:pic>
        <p:nvPicPr>
          <p:cNvPr id="84" name="Picture 29"/>
          <p:cNvPicPr>
            <a:picLocks noChangeAspect="1"/>
          </p:cNvPicPr>
          <p:nvPr/>
        </p:nvPicPr>
        <p:blipFill>
          <a:blip r:embed="rId5"/>
          <a:stretch>
            <a:fillRect/>
          </a:stretch>
        </p:blipFill>
        <p:spPr>
          <a:xfrm>
            <a:off x="10711090" y="6369823"/>
            <a:ext cx="1010731" cy="300302"/>
          </a:xfrm>
          <a:prstGeom prst="rect">
            <a:avLst/>
          </a:prstGeom>
        </p:spPr>
      </p:pic>
      <p:cxnSp>
        <p:nvCxnSpPr>
          <p:cNvPr id="39" name="Straight Arrow Connector 194"/>
          <p:cNvCxnSpPr>
            <a:cxnSpLocks/>
          </p:cNvCxnSpPr>
          <p:nvPr/>
        </p:nvCxnSpPr>
        <p:spPr>
          <a:xfrm>
            <a:off x="5182390" y="3957769"/>
            <a:ext cx="0" cy="596595"/>
          </a:xfrm>
          <a:prstGeom prst="straightConnector1">
            <a:avLst/>
          </a:prstGeom>
          <a:ln w="28575">
            <a:solidFill>
              <a:srgbClr val="DDDDDD"/>
            </a:solidFill>
            <a:tailEnd type="arrow"/>
          </a:ln>
        </p:spPr>
        <p:style>
          <a:lnRef idx="1">
            <a:schemeClr val="accent1"/>
          </a:lnRef>
          <a:fillRef idx="0">
            <a:schemeClr val="accent1"/>
          </a:fillRef>
          <a:effectRef idx="0">
            <a:schemeClr val="accent1"/>
          </a:effectRef>
          <a:fontRef idx="minor">
            <a:schemeClr val="tx1"/>
          </a:fontRef>
        </p:style>
      </p:cxnSp>
      <p:sp>
        <p:nvSpPr>
          <p:cNvPr id="56" name="Can 141"/>
          <p:cNvSpPr/>
          <p:nvPr/>
        </p:nvSpPr>
        <p:spPr>
          <a:xfrm>
            <a:off x="4777122" y="4593766"/>
            <a:ext cx="684171" cy="697039"/>
          </a:xfrm>
          <a:prstGeom prst="can">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372" dirty="0" err="1">
                <a:solidFill>
                  <a:srgbClr val="FF8C00">
                    <a:lumMod val="75000"/>
                  </a:srgbClr>
                </a:solidFill>
                <a:latin typeface="Segoe UI Semilight"/>
              </a:rPr>
              <a:t>mydb</a:t>
            </a:r>
            <a:endParaRPr lang="en-US" sz="1372" dirty="0">
              <a:solidFill>
                <a:srgbClr val="FF8C00">
                  <a:lumMod val="75000"/>
                </a:srgbClr>
              </a:solidFill>
              <a:latin typeface="Segoe UI Semilight"/>
            </a:endParaRPr>
          </a:p>
        </p:txBody>
      </p:sp>
      <p:cxnSp>
        <p:nvCxnSpPr>
          <p:cNvPr id="71" name="Straight Arrow Connector 194"/>
          <p:cNvCxnSpPr>
            <a:cxnSpLocks/>
          </p:cNvCxnSpPr>
          <p:nvPr/>
        </p:nvCxnSpPr>
        <p:spPr>
          <a:xfrm flipH="1">
            <a:off x="5504712" y="4666527"/>
            <a:ext cx="226055" cy="0"/>
          </a:xfrm>
          <a:prstGeom prst="straightConnector1">
            <a:avLst/>
          </a:prstGeom>
          <a:ln w="28575">
            <a:solidFill>
              <a:srgbClr val="DDDDDD"/>
            </a:solidFill>
            <a:tailEnd type="arrow"/>
          </a:ln>
        </p:spPr>
        <p:style>
          <a:lnRef idx="1">
            <a:schemeClr val="accent1"/>
          </a:lnRef>
          <a:fillRef idx="0">
            <a:schemeClr val="accent1"/>
          </a:fillRef>
          <a:effectRef idx="0">
            <a:schemeClr val="accent1"/>
          </a:effectRef>
          <a:fontRef idx="minor">
            <a:schemeClr val="tx1"/>
          </a:fontRef>
        </p:style>
      </p:cxnSp>
      <p:grpSp>
        <p:nvGrpSpPr>
          <p:cNvPr id="4" name="Agrupar 3"/>
          <p:cNvGrpSpPr/>
          <p:nvPr/>
        </p:nvGrpSpPr>
        <p:grpSpPr>
          <a:xfrm>
            <a:off x="4204898" y="3997171"/>
            <a:ext cx="684171" cy="1044799"/>
            <a:chOff x="4289215" y="4076826"/>
            <a:chExt cx="697890" cy="1065749"/>
          </a:xfrm>
        </p:grpSpPr>
        <p:cxnSp>
          <p:nvCxnSpPr>
            <p:cNvPr id="53" name="Straight Arrow Connector 194"/>
            <p:cNvCxnSpPr>
              <a:cxnSpLocks/>
            </p:cNvCxnSpPr>
            <p:nvPr/>
          </p:nvCxnSpPr>
          <p:spPr>
            <a:xfrm>
              <a:off x="4793953" y="4076826"/>
              <a:ext cx="0" cy="266621"/>
            </a:xfrm>
            <a:prstGeom prst="straightConnector1">
              <a:avLst/>
            </a:prstGeom>
            <a:ln w="28575">
              <a:solidFill>
                <a:srgbClr val="DDDDDD"/>
              </a:solidFill>
              <a:tailEnd type="arrow"/>
            </a:ln>
          </p:spPr>
          <p:style>
            <a:lnRef idx="1">
              <a:schemeClr val="accent1"/>
            </a:lnRef>
            <a:fillRef idx="0">
              <a:schemeClr val="accent1"/>
            </a:fillRef>
            <a:effectRef idx="0">
              <a:schemeClr val="accent1"/>
            </a:effectRef>
            <a:fontRef idx="minor">
              <a:schemeClr val="tx1"/>
            </a:fontRef>
          </p:style>
        </p:cxnSp>
        <p:sp>
          <p:nvSpPr>
            <p:cNvPr id="54" name="Can 141"/>
            <p:cNvSpPr/>
            <p:nvPr/>
          </p:nvSpPr>
          <p:spPr>
            <a:xfrm>
              <a:off x="4289215" y="4431559"/>
              <a:ext cx="697890" cy="711016"/>
            </a:xfrm>
            <a:prstGeom prst="can">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372">
                  <a:solidFill>
                    <a:srgbClr val="FF8C00">
                      <a:lumMod val="75000"/>
                    </a:srgbClr>
                  </a:solidFill>
                  <a:latin typeface="Segoe UI Semilight"/>
                </a:rPr>
                <a:t>MYDB</a:t>
              </a:r>
            </a:p>
          </p:txBody>
        </p:sp>
      </p:grpSp>
      <p:sp>
        <p:nvSpPr>
          <p:cNvPr id="2" name="CuadroTexto 1"/>
          <p:cNvSpPr txBox="1"/>
          <p:nvPr/>
        </p:nvSpPr>
        <p:spPr>
          <a:xfrm>
            <a:off x="7052957" y="4308580"/>
            <a:ext cx="694976" cy="452590"/>
          </a:xfrm>
          <a:prstGeom prst="rect">
            <a:avLst/>
          </a:prstGeom>
          <a:noFill/>
        </p:spPr>
        <p:txBody>
          <a:bodyPr wrap="none" lIns="179285" tIns="143428" rIns="179285" bIns="143428" rtlCol="0">
            <a:spAutoFit/>
          </a:bodyPr>
          <a:lstStyle/>
          <a:p>
            <a:pPr defTabSz="914367">
              <a:lnSpc>
                <a:spcPct val="90000"/>
              </a:lnSpc>
              <a:spcAft>
                <a:spcPts val="588"/>
              </a:spcAft>
            </a:pPr>
            <a:r>
              <a:rPr lang="en-US" sz="1176" b="1">
                <a:solidFill>
                  <a:srgbClr val="0077D7"/>
                </a:solidFill>
                <a:latin typeface="Segoe UI Light" charset="0"/>
                <a:ea typeface="Segoe UI Light" charset="0"/>
                <a:cs typeface="Segoe UI Light" charset="0"/>
              </a:rPr>
              <a:t>Retry</a:t>
            </a:r>
            <a:endParaRPr lang="es-ES_tradnl" sz="1176" b="1" dirty="0" err="1">
              <a:solidFill>
                <a:srgbClr val="0077D7"/>
              </a:solidFill>
              <a:latin typeface="Segoe UI Semilight"/>
            </a:endParaRPr>
          </a:p>
        </p:txBody>
      </p:sp>
      <p:cxnSp>
        <p:nvCxnSpPr>
          <p:cNvPr id="43" name="Straight Arrow Connector 194"/>
          <p:cNvCxnSpPr>
            <a:cxnSpLocks/>
          </p:cNvCxnSpPr>
          <p:nvPr/>
        </p:nvCxnSpPr>
        <p:spPr>
          <a:xfrm flipH="1">
            <a:off x="4953928" y="4489250"/>
            <a:ext cx="775700" cy="0"/>
          </a:xfrm>
          <a:prstGeom prst="straightConnector1">
            <a:avLst/>
          </a:prstGeom>
          <a:ln w="28575">
            <a:solidFill>
              <a:srgbClr val="DDDDDD"/>
            </a:solidFill>
            <a:tailEnd type="arrow"/>
          </a:ln>
        </p:spPr>
        <p:style>
          <a:lnRef idx="1">
            <a:schemeClr val="accent1"/>
          </a:lnRef>
          <a:fillRef idx="0">
            <a:schemeClr val="accent1"/>
          </a:fillRef>
          <a:effectRef idx="0">
            <a:schemeClr val="accent1"/>
          </a:effectRef>
          <a:fontRef idx="minor">
            <a:schemeClr val="tx1"/>
          </a:fontRef>
        </p:style>
      </p:cxnSp>
      <p:sp>
        <p:nvSpPr>
          <p:cNvPr id="5" name="Rectángulo 4"/>
          <p:cNvSpPr/>
          <p:nvPr/>
        </p:nvSpPr>
        <p:spPr bwMode="auto">
          <a:xfrm>
            <a:off x="1699038" y="1739008"/>
            <a:ext cx="8719768" cy="46308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s-ES_tradnl"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238499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xit" presetSubtype="0" fill="hold" grpId="0" nodeType="withEffect">
                                  <p:stCondLst>
                                    <p:cond delay="50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1000"/>
                                        <p:tgtEl>
                                          <p:spTgt spid="8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par>
                          <p:cTn id="19" fill="hold">
                            <p:stCondLst>
                              <p:cond delay="0"/>
                            </p:stCondLst>
                            <p:childTnLst>
                              <p:par>
                                <p:cTn id="20" presetID="42" presetClass="entr" presetSubtype="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anim calcmode="lin" valueType="num">
                                      <p:cBhvr>
                                        <p:cTn id="23" dur="500" fill="hold"/>
                                        <p:tgtEl>
                                          <p:spTgt spid="8"/>
                                        </p:tgtEl>
                                        <p:attrNameLst>
                                          <p:attrName>ppt_x</p:attrName>
                                        </p:attrNameLst>
                                      </p:cBhvr>
                                      <p:tavLst>
                                        <p:tav tm="0">
                                          <p:val>
                                            <p:strVal val="#ppt_x"/>
                                          </p:val>
                                        </p:tav>
                                        <p:tav tm="100000">
                                          <p:val>
                                            <p:strVal val="#ppt_x"/>
                                          </p:val>
                                        </p:tav>
                                      </p:tavLst>
                                    </p:anim>
                                    <p:anim calcmode="lin" valueType="num">
                                      <p:cBhvr>
                                        <p:cTn id="24" dur="500" fill="hold"/>
                                        <p:tgtEl>
                                          <p:spTgt spid="8"/>
                                        </p:tgtEl>
                                        <p:attrNameLst>
                                          <p:attrName>ppt_y</p:attrName>
                                        </p:attrNameLst>
                                      </p:cBhvr>
                                      <p:tavLst>
                                        <p:tav tm="0">
                                          <p:val>
                                            <p:strVal val="#ppt_y+.1"/>
                                          </p:val>
                                        </p:tav>
                                        <p:tav tm="100000">
                                          <p:val>
                                            <p:strVal val="#ppt_y"/>
                                          </p:val>
                                        </p:tav>
                                      </p:tavLst>
                                    </p:anim>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84"/>
                                        </p:tgtEl>
                                        <p:attrNameLst>
                                          <p:attrName>style.visibility</p:attrName>
                                        </p:attrNameLst>
                                      </p:cBhvr>
                                      <p:to>
                                        <p:strVal val="visible"/>
                                      </p:to>
                                    </p:set>
                                    <p:animEffect transition="in" filter="fade">
                                      <p:cBhvr>
                                        <p:cTn id="28" dur="500"/>
                                        <p:tgtEl>
                                          <p:spTgt spid="8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2" fill="hold" nodeType="clickEffect">
                                  <p:stCondLst>
                                    <p:cond delay="0"/>
                                  </p:stCondLst>
                                  <p:childTnLst>
                                    <p:set>
                                      <p:cBhvr>
                                        <p:cTn id="37" dur="1" fill="hold">
                                          <p:stCondLst>
                                            <p:cond delay="0"/>
                                          </p:stCondLst>
                                        </p:cTn>
                                        <p:tgtEl>
                                          <p:spTgt spid="51"/>
                                        </p:tgtEl>
                                        <p:attrNameLst>
                                          <p:attrName>style.visibility</p:attrName>
                                        </p:attrNameLst>
                                      </p:cBhvr>
                                      <p:to>
                                        <p:strVal val="visible"/>
                                      </p:to>
                                    </p:set>
                                    <p:anim calcmode="lin" valueType="num">
                                      <p:cBhvr additive="base">
                                        <p:cTn id="38" dur="500" fill="hold"/>
                                        <p:tgtEl>
                                          <p:spTgt spid="51"/>
                                        </p:tgtEl>
                                        <p:attrNameLst>
                                          <p:attrName>ppt_x</p:attrName>
                                        </p:attrNameLst>
                                      </p:cBhvr>
                                      <p:tavLst>
                                        <p:tav tm="0">
                                          <p:val>
                                            <p:strVal val="1+#ppt_w/2"/>
                                          </p:val>
                                        </p:tav>
                                        <p:tav tm="100000">
                                          <p:val>
                                            <p:strVal val="#ppt_x"/>
                                          </p:val>
                                        </p:tav>
                                      </p:tavLst>
                                    </p:anim>
                                    <p:anim calcmode="lin" valueType="num">
                                      <p:cBhvr additive="base">
                                        <p:cTn id="39"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2" fill="hold" nodeType="clickEffect">
                                  <p:stCondLst>
                                    <p:cond delay="0"/>
                                  </p:stCondLst>
                                  <p:childTnLst>
                                    <p:set>
                                      <p:cBhvr>
                                        <p:cTn id="43" dur="1" fill="hold">
                                          <p:stCondLst>
                                            <p:cond delay="0"/>
                                          </p:stCondLst>
                                        </p:cTn>
                                        <p:tgtEl>
                                          <p:spTgt spid="71"/>
                                        </p:tgtEl>
                                        <p:attrNameLst>
                                          <p:attrName>style.visibility</p:attrName>
                                        </p:attrNameLst>
                                      </p:cBhvr>
                                      <p:to>
                                        <p:strVal val="visible"/>
                                      </p:to>
                                    </p:set>
                                    <p:anim calcmode="lin" valueType="num">
                                      <p:cBhvr additive="base">
                                        <p:cTn id="44" dur="500" fill="hold"/>
                                        <p:tgtEl>
                                          <p:spTgt spid="71"/>
                                        </p:tgtEl>
                                        <p:attrNameLst>
                                          <p:attrName>ppt_x</p:attrName>
                                        </p:attrNameLst>
                                      </p:cBhvr>
                                      <p:tavLst>
                                        <p:tav tm="0">
                                          <p:val>
                                            <p:strVal val="1+#ppt_w/2"/>
                                          </p:val>
                                        </p:tav>
                                        <p:tav tm="100000">
                                          <p:val>
                                            <p:strVal val="#ppt_x"/>
                                          </p:val>
                                        </p:tav>
                                      </p:tavLst>
                                    </p:anim>
                                    <p:anim calcmode="lin" valueType="num">
                                      <p:cBhvr additive="base">
                                        <p:cTn id="45" dur="500" fill="hold"/>
                                        <p:tgtEl>
                                          <p:spTgt spid="71"/>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fade">
                                      <p:cBhvr>
                                        <p:cTn id="50" dur="500"/>
                                        <p:tgtEl>
                                          <p:spTgt spid="4"/>
                                        </p:tgtEl>
                                      </p:cBhvr>
                                    </p:animEffect>
                                  </p:childTnLst>
                                </p:cTn>
                              </p:par>
                              <p:par>
                                <p:cTn id="51" presetID="10" presetClass="exit" presetSubtype="0" fill="hold" nodeType="withEffect">
                                  <p:stCondLst>
                                    <p:cond delay="0"/>
                                  </p:stCondLst>
                                  <p:childTnLst>
                                    <p:animEffect transition="out" filter="fade">
                                      <p:cBhvr>
                                        <p:cTn id="52" dur="500"/>
                                        <p:tgtEl>
                                          <p:spTgt spid="39"/>
                                        </p:tgtEl>
                                      </p:cBhvr>
                                    </p:animEffect>
                                    <p:set>
                                      <p:cBhvr>
                                        <p:cTn id="53" dur="1" fill="hold">
                                          <p:stCondLst>
                                            <p:cond delay="499"/>
                                          </p:stCondLst>
                                        </p:cTn>
                                        <p:tgtEl>
                                          <p:spTgt spid="39"/>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39"/>
                                        </p:tgtEl>
                                      </p:cBhvr>
                                    </p:animEffect>
                                    <p:set>
                                      <p:cBhvr>
                                        <p:cTn id="56" dur="1" fill="hold">
                                          <p:stCondLst>
                                            <p:cond delay="499"/>
                                          </p:stCondLst>
                                        </p:cTn>
                                        <p:tgtEl>
                                          <p:spTgt spid="39"/>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71"/>
                                        </p:tgtEl>
                                      </p:cBhvr>
                                    </p:animEffect>
                                    <p:set>
                                      <p:cBhvr>
                                        <p:cTn id="59" dur="1" fill="hold">
                                          <p:stCondLst>
                                            <p:cond delay="499"/>
                                          </p:stCondLst>
                                        </p:cTn>
                                        <p:tgtEl>
                                          <p:spTgt spid="71"/>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71"/>
                                        </p:tgtEl>
                                      </p:cBhvr>
                                    </p:animEffect>
                                    <p:set>
                                      <p:cBhvr>
                                        <p:cTn id="62" dur="1" fill="hold">
                                          <p:stCondLst>
                                            <p:cond delay="499"/>
                                          </p:stCondLst>
                                        </p:cTn>
                                        <p:tgtEl>
                                          <p:spTgt spid="71"/>
                                        </p:tgtEl>
                                        <p:attrNameLst>
                                          <p:attrName>style.visibility</p:attrName>
                                        </p:attrNameLst>
                                      </p:cBhvr>
                                      <p:to>
                                        <p:strVal val="hidden"/>
                                      </p:to>
                                    </p:set>
                                  </p:childTnLst>
                                </p:cTn>
                              </p:par>
                              <p:par>
                                <p:cTn id="63" presetID="9" presetClass="emph" presetSubtype="0" grpId="0" nodeType="withEffect">
                                  <p:stCondLst>
                                    <p:cond delay="0"/>
                                  </p:stCondLst>
                                  <p:childTnLst>
                                    <p:set>
                                      <p:cBhvr rctx="PPT">
                                        <p:cTn id="64" dur="indefinite"/>
                                        <p:tgtEl>
                                          <p:spTgt spid="56"/>
                                        </p:tgtEl>
                                        <p:attrNameLst>
                                          <p:attrName>style.opacity</p:attrName>
                                        </p:attrNameLst>
                                      </p:cBhvr>
                                      <p:to>
                                        <p:strVal val="0.25"/>
                                      </p:to>
                                    </p:set>
                                    <p:animEffect filter="image" prLst="opacity: 0.25">
                                      <p:cBhvr rctx="IE">
                                        <p:cTn id="65" dur="indefinite"/>
                                        <p:tgtEl>
                                          <p:spTgt spid="56"/>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2"/>
                                        </p:tgtEl>
                                        <p:attrNameLst>
                                          <p:attrName>style.visibility</p:attrName>
                                        </p:attrNameLst>
                                      </p:cBhvr>
                                      <p:to>
                                        <p:strVal val="visible"/>
                                      </p:to>
                                    </p:set>
                                    <p:animEffect transition="in" filter="fade">
                                      <p:cBhvr>
                                        <p:cTn id="70" dur="500"/>
                                        <p:tgtEl>
                                          <p:spTgt spid="2"/>
                                        </p:tgtEl>
                                      </p:cBhvr>
                                    </p:animEffect>
                                    <p:anim calcmode="lin" valueType="num">
                                      <p:cBhvr>
                                        <p:cTn id="71" dur="500" fill="hold"/>
                                        <p:tgtEl>
                                          <p:spTgt spid="2"/>
                                        </p:tgtEl>
                                        <p:attrNameLst>
                                          <p:attrName>ppt_x</p:attrName>
                                        </p:attrNameLst>
                                      </p:cBhvr>
                                      <p:tavLst>
                                        <p:tav tm="0">
                                          <p:val>
                                            <p:strVal val="#ppt_x"/>
                                          </p:val>
                                        </p:tav>
                                        <p:tav tm="100000">
                                          <p:val>
                                            <p:strVal val="#ppt_x"/>
                                          </p:val>
                                        </p:tav>
                                      </p:tavLst>
                                    </p:anim>
                                    <p:anim calcmode="lin" valueType="num">
                                      <p:cBhvr>
                                        <p:cTn id="72"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43"/>
                                        </p:tgtEl>
                                        <p:attrNameLst>
                                          <p:attrName>style.visibility</p:attrName>
                                        </p:attrNameLst>
                                      </p:cBhvr>
                                      <p:to>
                                        <p:strVal val="visible"/>
                                      </p:to>
                                    </p:set>
                                    <p:animEffect transition="in" filter="fade">
                                      <p:cBhvr>
                                        <p:cTn id="77" dur="500"/>
                                        <p:tgtEl>
                                          <p:spTgt spid="4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1" nodeType="clickEffect">
                                  <p:stCondLst>
                                    <p:cond delay="0"/>
                                  </p:stCondLst>
                                  <p:childTnLst>
                                    <p:animEffect transition="out" filter="fade">
                                      <p:cBhvr>
                                        <p:cTn id="81" dur="500"/>
                                        <p:tgtEl>
                                          <p:spTgt spid="56"/>
                                        </p:tgtEl>
                                      </p:cBhvr>
                                    </p:animEffect>
                                    <p:set>
                                      <p:cBhvr>
                                        <p:cTn id="82" dur="1" fill="hold">
                                          <p:stCondLst>
                                            <p:cond delay="499"/>
                                          </p:stCondLst>
                                        </p:cTn>
                                        <p:tgtEl>
                                          <p:spTgt spid="56"/>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2"/>
                                        </p:tgtEl>
                                      </p:cBhvr>
                                    </p:animEffect>
                                    <p:set>
                                      <p:cBhvr>
                                        <p:cTn id="85" dur="1" fill="hold">
                                          <p:stCondLst>
                                            <p:cond delay="499"/>
                                          </p:stCondLst>
                                        </p:cTn>
                                        <p:tgtEl>
                                          <p:spTgt spid="2"/>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39"/>
                                        </p:tgtEl>
                                      </p:cBhvr>
                                    </p:animEffect>
                                    <p:set>
                                      <p:cBhvr>
                                        <p:cTn id="88" dur="1" fill="hold">
                                          <p:stCondLst>
                                            <p:cond delay="499"/>
                                          </p:stCondLst>
                                        </p:cTn>
                                        <p:tgtEl>
                                          <p:spTgt spid="39"/>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71"/>
                                        </p:tgtEl>
                                      </p:cBhvr>
                                    </p:animEffect>
                                    <p:set>
                                      <p:cBhvr>
                                        <p:cTn id="91" dur="1" fill="hold">
                                          <p:stCondLst>
                                            <p:cond delay="499"/>
                                          </p:stCondLst>
                                        </p:cTn>
                                        <p:tgtEl>
                                          <p:spTgt spid="71"/>
                                        </p:tgtEl>
                                        <p:attrNameLst>
                                          <p:attrName>style.visibility</p:attrName>
                                        </p:attrNameLst>
                                      </p:cBhvr>
                                      <p:to>
                                        <p:strVal val="hidden"/>
                                      </p:to>
                                    </p:set>
                                  </p:childTnLst>
                                </p:cTn>
                              </p:par>
                            </p:childTnLst>
                          </p:cTn>
                        </p:par>
                        <p:par>
                          <p:cTn id="92" fill="hold">
                            <p:stCondLst>
                              <p:cond delay="500"/>
                            </p:stCondLst>
                            <p:childTnLst>
                              <p:par>
                                <p:cTn id="93" presetID="37" presetClass="entr" presetSubtype="0" fill="hold" nodeType="afterEffect">
                                  <p:stCondLst>
                                    <p:cond delay="0"/>
                                  </p:stCondLst>
                                  <p:childTnLst>
                                    <p:set>
                                      <p:cBhvr>
                                        <p:cTn id="94" dur="1" fill="hold">
                                          <p:stCondLst>
                                            <p:cond delay="0"/>
                                          </p:stCondLst>
                                        </p:cTn>
                                        <p:tgtEl>
                                          <p:spTgt spid="80"/>
                                        </p:tgtEl>
                                        <p:attrNameLst>
                                          <p:attrName>style.visibility</p:attrName>
                                        </p:attrNameLst>
                                      </p:cBhvr>
                                      <p:to>
                                        <p:strVal val="visible"/>
                                      </p:to>
                                    </p:set>
                                    <p:animEffect transition="in" filter="fade">
                                      <p:cBhvr>
                                        <p:cTn id="95" dur="1000"/>
                                        <p:tgtEl>
                                          <p:spTgt spid="80"/>
                                        </p:tgtEl>
                                      </p:cBhvr>
                                    </p:animEffect>
                                    <p:anim calcmode="lin" valueType="num">
                                      <p:cBhvr>
                                        <p:cTn id="96" dur="1000" fill="hold"/>
                                        <p:tgtEl>
                                          <p:spTgt spid="80"/>
                                        </p:tgtEl>
                                        <p:attrNameLst>
                                          <p:attrName>ppt_x</p:attrName>
                                        </p:attrNameLst>
                                      </p:cBhvr>
                                      <p:tavLst>
                                        <p:tav tm="0">
                                          <p:val>
                                            <p:strVal val="#ppt_x"/>
                                          </p:val>
                                        </p:tav>
                                        <p:tav tm="100000">
                                          <p:val>
                                            <p:strVal val="#ppt_x"/>
                                          </p:val>
                                        </p:tav>
                                      </p:tavLst>
                                    </p:anim>
                                    <p:anim calcmode="lin" valueType="num">
                                      <p:cBhvr>
                                        <p:cTn id="97" dur="900" decel="100000" fill="hold"/>
                                        <p:tgtEl>
                                          <p:spTgt spid="80"/>
                                        </p:tgtEl>
                                        <p:attrNameLst>
                                          <p:attrName>ppt_y</p:attrName>
                                        </p:attrNameLst>
                                      </p:cBhvr>
                                      <p:tavLst>
                                        <p:tav tm="0">
                                          <p:val>
                                            <p:strVal val="#ppt_y+1"/>
                                          </p:val>
                                        </p:tav>
                                        <p:tav tm="100000">
                                          <p:val>
                                            <p:strVal val="#ppt_y-.03"/>
                                          </p:val>
                                        </p:tav>
                                      </p:tavLst>
                                    </p:anim>
                                    <p:anim calcmode="lin" valueType="num">
                                      <p:cBhvr>
                                        <p:cTn id="98" dur="100" accel="100000" fill="hold">
                                          <p:stCondLst>
                                            <p:cond delay="900"/>
                                          </p:stCondLst>
                                        </p:cTn>
                                        <p:tgtEl>
                                          <p:spTgt spid="80"/>
                                        </p:tgtEl>
                                        <p:attrNameLst>
                                          <p:attrName>ppt_y</p:attrName>
                                        </p:attrNameLst>
                                      </p:cBhvr>
                                      <p:tavLst>
                                        <p:tav tm="0">
                                          <p:val>
                                            <p:strVal val="#ppt_y-.03"/>
                                          </p:val>
                                        </p:tav>
                                        <p:tav tm="100000">
                                          <p:val>
                                            <p:strVal val="#ppt_y"/>
                                          </p:val>
                                        </p:tav>
                                      </p:tavLst>
                                    </p:anim>
                                  </p:childTnLst>
                                </p:cTn>
                              </p:par>
                            </p:childTnLst>
                          </p:cTn>
                        </p:par>
                        <p:par>
                          <p:cTn id="99" fill="hold">
                            <p:stCondLst>
                              <p:cond delay="1500"/>
                            </p:stCondLst>
                            <p:childTnLst>
                              <p:par>
                                <p:cTn id="100" presetID="10" presetClass="entr" presetSubtype="0" fill="hold" grpId="0" nodeType="afterEffect">
                                  <p:stCondLst>
                                    <p:cond delay="0"/>
                                  </p:stCondLst>
                                  <p:childTnLst>
                                    <p:set>
                                      <p:cBhvr>
                                        <p:cTn id="101" dur="1" fill="hold">
                                          <p:stCondLst>
                                            <p:cond delay="0"/>
                                          </p:stCondLst>
                                        </p:cTn>
                                        <p:tgtEl>
                                          <p:spTgt spid="73"/>
                                        </p:tgtEl>
                                        <p:attrNameLst>
                                          <p:attrName>style.visibility</p:attrName>
                                        </p:attrNameLst>
                                      </p:cBhvr>
                                      <p:to>
                                        <p:strVal val="visible"/>
                                      </p:to>
                                    </p:set>
                                    <p:animEffect transition="in" filter="fade">
                                      <p:cBhvr>
                                        <p:cTn id="102"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49" grpId="0"/>
      <p:bldP spid="52" grpId="0" animBg="1"/>
      <p:bldP spid="73" grpId="0"/>
      <p:bldP spid="81" grpId="0"/>
      <p:bldP spid="56" grpId="0" animBg="1"/>
      <p:bldP spid="56" grpId="1" animBg="1"/>
      <p:bldP spid="2" grpId="0"/>
      <p:bldP spid="2" grpId="1"/>
      <p:bldP spid="5"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607">
            <a:extLst>
              <a:ext uri="{FF2B5EF4-FFF2-40B4-BE49-F238E27FC236}">
                <a16:creationId xmlns:a16="http://schemas.microsoft.com/office/drawing/2014/main" id="{FD32CCE5-97D5-454B-96C0-E960CE74C6E0}"/>
              </a:ext>
            </a:extLst>
          </p:cNvPr>
          <p:cNvSpPr/>
          <p:nvPr/>
        </p:nvSpPr>
        <p:spPr>
          <a:xfrm>
            <a:off x="0" y="487"/>
            <a:ext cx="12190270" cy="6933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srgbClr val="FFFFFF"/>
              </a:solidFill>
              <a:latin typeface="Segoe UI"/>
            </a:endParaRPr>
          </a:p>
        </p:txBody>
      </p:sp>
      <p:sp>
        <p:nvSpPr>
          <p:cNvPr id="82" name="Freeform: Shape 27">
            <a:extLst/>
          </p:cNvPr>
          <p:cNvSpPr/>
          <p:nvPr/>
        </p:nvSpPr>
        <p:spPr bwMode="auto">
          <a:xfrm flipH="1" flipV="1">
            <a:off x="2261432" y="2374352"/>
            <a:ext cx="7362502" cy="3783886"/>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2700" cap="flat">
            <a:solidFill>
              <a:srgbClr val="0077D7"/>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sz="1000">
              <a:solidFill>
                <a:srgbClr val="505050"/>
              </a:solidFill>
              <a:latin typeface="Segoe UI"/>
            </a:endParaRPr>
          </a:p>
        </p:txBody>
      </p:sp>
      <p:grpSp>
        <p:nvGrpSpPr>
          <p:cNvPr id="9" name="Agrupar 8"/>
          <p:cNvGrpSpPr/>
          <p:nvPr/>
        </p:nvGrpSpPr>
        <p:grpSpPr>
          <a:xfrm>
            <a:off x="2933040" y="3385126"/>
            <a:ext cx="4082783" cy="588366"/>
            <a:chOff x="2991853" y="3444880"/>
            <a:chExt cx="4164651" cy="600164"/>
          </a:xfrm>
        </p:grpSpPr>
        <p:sp>
          <p:nvSpPr>
            <p:cNvPr id="37" name="Rectangle 234"/>
            <p:cNvSpPr/>
            <p:nvPr/>
          </p:nvSpPr>
          <p:spPr>
            <a:xfrm>
              <a:off x="4284603" y="3542453"/>
              <a:ext cx="2104204" cy="410880"/>
            </a:xfrm>
            <a:prstGeom prst="rect">
              <a:avLst/>
            </a:prstGeom>
            <a:solidFill>
              <a:srgbClr val="007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078" dirty="0">
                  <a:solidFill>
                    <a:srgbClr val="FFFFFF"/>
                  </a:solidFill>
                  <a:latin typeface="Segoe UI Light" charset="0"/>
                  <a:ea typeface="Segoe UI Light" charset="0"/>
                  <a:cs typeface="Segoe UI Light" charset="0"/>
                </a:rPr>
                <a:t>Control Plane Services</a:t>
              </a:r>
            </a:p>
          </p:txBody>
        </p:sp>
        <p:sp>
          <p:nvSpPr>
            <p:cNvPr id="61" name="TextBox 196"/>
            <p:cNvSpPr txBox="1"/>
            <p:nvPr/>
          </p:nvSpPr>
          <p:spPr>
            <a:xfrm>
              <a:off x="2991853" y="3444880"/>
              <a:ext cx="1233891" cy="600164"/>
            </a:xfrm>
            <a:prstGeom prst="rect">
              <a:avLst/>
            </a:prstGeom>
            <a:noFill/>
          </p:spPr>
          <p:txBody>
            <a:bodyPr wrap="square" rtlCol="0">
              <a:spAutoFit/>
            </a:bodyPr>
            <a:lstStyle/>
            <a:p>
              <a:pPr algn="r" defTabSz="914367"/>
              <a:r>
                <a:rPr lang="en-US" sz="1078" dirty="0">
                  <a:solidFill>
                    <a:srgbClr val="505050"/>
                  </a:solidFill>
                  <a:latin typeface="Segoe UI Light" charset="0"/>
                  <a:ea typeface="Segoe UI Light" charset="0"/>
                  <a:cs typeface="Segoe UI Light" charset="0"/>
                </a:rPr>
                <a:t>Server provisioning and management</a:t>
              </a:r>
            </a:p>
          </p:txBody>
        </p:sp>
        <p:sp>
          <p:nvSpPr>
            <p:cNvPr id="62" name="TextBox 196"/>
            <p:cNvSpPr txBox="1"/>
            <p:nvPr/>
          </p:nvSpPr>
          <p:spPr>
            <a:xfrm>
              <a:off x="6447666" y="3607103"/>
              <a:ext cx="708838" cy="261610"/>
            </a:xfrm>
            <a:prstGeom prst="rect">
              <a:avLst/>
            </a:prstGeom>
            <a:noFill/>
          </p:spPr>
          <p:txBody>
            <a:bodyPr wrap="square" rtlCol="0">
              <a:spAutoFit/>
            </a:bodyPr>
            <a:lstStyle/>
            <a:p>
              <a:pPr defTabSz="914367"/>
              <a:r>
                <a:rPr lang="en-US" sz="1078" dirty="0">
                  <a:solidFill>
                    <a:srgbClr val="505050"/>
                  </a:solidFill>
                  <a:latin typeface="Segoe UI Light" charset="0"/>
                  <a:ea typeface="Segoe UI Light" charset="0"/>
                  <a:cs typeface="Segoe UI Light" charset="0"/>
                </a:rPr>
                <a:t>US West</a:t>
              </a:r>
            </a:p>
          </p:txBody>
        </p:sp>
      </p:grpSp>
      <p:grpSp>
        <p:nvGrpSpPr>
          <p:cNvPr id="6" name="Agrupar 5"/>
          <p:cNvGrpSpPr/>
          <p:nvPr/>
        </p:nvGrpSpPr>
        <p:grpSpPr>
          <a:xfrm>
            <a:off x="8145253" y="4057824"/>
            <a:ext cx="2062840" cy="805606"/>
            <a:chOff x="8308582" y="4138695"/>
            <a:chExt cx="2104204" cy="821760"/>
          </a:xfrm>
        </p:grpSpPr>
        <p:sp>
          <p:nvSpPr>
            <p:cNvPr id="45" name="Rectangle 234"/>
            <p:cNvSpPr/>
            <p:nvPr/>
          </p:nvSpPr>
          <p:spPr>
            <a:xfrm>
              <a:off x="8308582" y="4138695"/>
              <a:ext cx="2104204" cy="410880"/>
            </a:xfrm>
            <a:prstGeom prst="rect">
              <a:avLst/>
            </a:prstGeom>
            <a:solidFill>
              <a:srgbClr val="007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078" dirty="0">
                  <a:solidFill>
                    <a:srgbClr val="FFFFFF"/>
                  </a:solidFill>
                  <a:latin typeface="Segoe UI Light" charset="0"/>
                  <a:ea typeface="Segoe UI Light" charset="0"/>
                  <a:cs typeface="Segoe UI Light" charset="0"/>
                </a:rPr>
                <a:t>Application</a:t>
              </a:r>
            </a:p>
          </p:txBody>
        </p:sp>
        <p:sp>
          <p:nvSpPr>
            <p:cNvPr id="46" name="Rectangle 234"/>
            <p:cNvSpPr/>
            <p:nvPr/>
          </p:nvSpPr>
          <p:spPr>
            <a:xfrm>
              <a:off x="8308582" y="4549575"/>
              <a:ext cx="2104204" cy="410880"/>
            </a:xfrm>
            <a:prstGeom prst="rect">
              <a:avLst/>
            </a:prstGeom>
            <a:solidFill>
              <a:srgbClr val="50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078" dirty="0">
                  <a:solidFill>
                    <a:srgbClr val="FFFFFF"/>
                  </a:solidFill>
                  <a:latin typeface="Segoe UI Light" charset="0"/>
                  <a:ea typeface="Segoe UI Light" charset="0"/>
                  <a:cs typeface="Segoe UI Light" charset="0"/>
                </a:rPr>
                <a:t>MySQL/</a:t>
              </a:r>
              <a:r>
                <a:rPr lang="en-US" sz="1078" dirty="0" err="1">
                  <a:solidFill>
                    <a:srgbClr val="FFFFFF"/>
                  </a:solidFill>
                  <a:latin typeface="Segoe UI Light" charset="0"/>
                  <a:ea typeface="Segoe UI Light" charset="0"/>
                  <a:cs typeface="Segoe UI Light" charset="0"/>
                </a:rPr>
                <a:t>Postgres</a:t>
              </a:r>
              <a:r>
                <a:rPr lang="en-US" sz="1078" dirty="0">
                  <a:solidFill>
                    <a:srgbClr val="FFFFFF"/>
                  </a:solidFill>
                  <a:latin typeface="Segoe UI Light" charset="0"/>
                  <a:ea typeface="Segoe UI Light" charset="0"/>
                  <a:cs typeface="Segoe UI Light" charset="0"/>
                </a:rPr>
                <a:t> Client</a:t>
              </a:r>
            </a:p>
          </p:txBody>
        </p:sp>
      </p:grpSp>
      <p:sp>
        <p:nvSpPr>
          <p:cNvPr id="49" name="TextBox 49"/>
          <p:cNvSpPr txBox="1"/>
          <p:nvPr/>
        </p:nvSpPr>
        <p:spPr>
          <a:xfrm>
            <a:off x="6691968" y="4075068"/>
            <a:ext cx="1453285" cy="392245"/>
          </a:xfrm>
          <a:prstGeom prst="rect">
            <a:avLst/>
          </a:prstGeom>
          <a:noFill/>
        </p:spPr>
        <p:txBody>
          <a:bodyPr wrap="square" rtlCol="0" anchor="t">
            <a:spAutoFit/>
          </a:bodyPr>
          <a:lstStyle/>
          <a:p>
            <a:pPr algn="ctr" defTabSz="914367"/>
            <a:r>
              <a:rPr lang="en-US" sz="980" dirty="0">
                <a:solidFill>
                  <a:srgbClr val="505050"/>
                </a:solidFill>
                <a:latin typeface="Segoe UI Light" charset="0"/>
                <a:ea typeface="Segoe UI Light" charset="0"/>
                <a:cs typeface="Segoe UI Light" charset="0"/>
              </a:rPr>
              <a:t>IP1:5432 (Postgres)</a:t>
            </a:r>
          </a:p>
          <a:p>
            <a:pPr algn="ctr" defTabSz="914367"/>
            <a:r>
              <a:rPr lang="en-US" sz="980" dirty="0">
                <a:solidFill>
                  <a:srgbClr val="505050"/>
                </a:solidFill>
                <a:latin typeface="Segoe UI Light" charset="0"/>
                <a:ea typeface="Segoe UI Light" charset="0"/>
                <a:cs typeface="Segoe UI Light" charset="0"/>
              </a:rPr>
              <a:t>IP1:3306 (MySQL)</a:t>
            </a:r>
          </a:p>
        </p:txBody>
      </p:sp>
      <p:cxnSp>
        <p:nvCxnSpPr>
          <p:cNvPr id="51" name="Conector recto de flecha 50"/>
          <p:cNvCxnSpPr/>
          <p:nvPr/>
        </p:nvCxnSpPr>
        <p:spPr>
          <a:xfrm>
            <a:off x="6871616" y="4666527"/>
            <a:ext cx="1102667" cy="0"/>
          </a:xfrm>
          <a:prstGeom prst="straightConnector1">
            <a:avLst/>
          </a:prstGeom>
          <a:ln w="28575">
            <a:solidFill>
              <a:srgbClr val="DDDDDD"/>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52" name="Rectangle 234"/>
          <p:cNvSpPr/>
          <p:nvPr/>
        </p:nvSpPr>
        <p:spPr>
          <a:xfrm>
            <a:off x="5788146" y="4461230"/>
            <a:ext cx="970063" cy="402803"/>
          </a:xfrm>
          <a:prstGeom prst="rect">
            <a:avLst/>
          </a:prstGeom>
          <a:solidFill>
            <a:srgbClr val="007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078" dirty="0">
                <a:solidFill>
                  <a:srgbClr val="FFFFFF"/>
                </a:solidFill>
                <a:latin typeface="Segoe UI Light" charset="0"/>
                <a:ea typeface="Segoe UI Light" charset="0"/>
                <a:cs typeface="Segoe UI Light" charset="0"/>
              </a:rPr>
              <a:t>Gateway</a:t>
            </a:r>
          </a:p>
        </p:txBody>
      </p:sp>
      <p:sp>
        <p:nvSpPr>
          <p:cNvPr id="73" name="Rectangle 1"/>
          <p:cNvSpPr/>
          <p:nvPr/>
        </p:nvSpPr>
        <p:spPr>
          <a:xfrm>
            <a:off x="882310" y="1509372"/>
            <a:ext cx="8962260" cy="1297423"/>
          </a:xfrm>
          <a:prstGeom prst="rect">
            <a:avLst/>
          </a:prstGeom>
        </p:spPr>
        <p:txBody>
          <a:bodyPr wrap="square">
            <a:spAutoFit/>
          </a:bodyPr>
          <a:lstStyle/>
          <a:p>
            <a:pPr defTabSz="914192"/>
            <a:r>
              <a:rPr lang="en-US" sz="1568" dirty="0">
                <a:solidFill>
                  <a:srgbClr val="505050"/>
                </a:solidFill>
                <a:latin typeface="Segoe UI Light" panose="020B0502040204020203" pitchFamily="34" charset="0"/>
                <a:cs typeface="Segoe UI Light" panose="020B0502040204020203" pitchFamily="34" charset="0"/>
              </a:rPr>
              <a:t>Virtually no app down time </a:t>
            </a:r>
          </a:p>
          <a:p>
            <a:pPr defTabSz="914192"/>
            <a:endParaRPr lang="en-US" sz="1568" dirty="0">
              <a:solidFill>
                <a:srgbClr val="505050"/>
              </a:solidFill>
              <a:latin typeface="Segoe UI Light" panose="020B0502040204020203" pitchFamily="34" charset="0"/>
              <a:cs typeface="Segoe UI Light" panose="020B0502040204020203" pitchFamily="34" charset="0"/>
            </a:endParaRPr>
          </a:p>
          <a:p>
            <a:pPr defTabSz="914192"/>
            <a:r>
              <a:rPr lang="en-US" sz="1568" dirty="0">
                <a:solidFill>
                  <a:srgbClr val="505050"/>
                </a:solidFill>
                <a:latin typeface="Segoe UI Light" panose="020B0502040204020203" pitchFamily="34" charset="0"/>
                <a:cs typeface="Segoe UI Light" panose="020B0502040204020203" pitchFamily="34" charset="0"/>
              </a:rPr>
              <a:t>Configure and scale compute and storage independently</a:t>
            </a:r>
          </a:p>
          <a:p>
            <a:pPr defTabSz="914192"/>
            <a:endParaRPr lang="en-US" sz="1568" dirty="0">
              <a:solidFill>
                <a:srgbClr val="505050"/>
              </a:solidFill>
              <a:latin typeface="Segoe UI Light" panose="020B0502040204020203" pitchFamily="34" charset="0"/>
              <a:cs typeface="Segoe UI Light" panose="020B0502040204020203" pitchFamily="34" charset="0"/>
            </a:endParaRPr>
          </a:p>
          <a:p>
            <a:pPr defTabSz="914192"/>
            <a:r>
              <a:rPr lang="en-US" sz="1568" dirty="0">
                <a:solidFill>
                  <a:srgbClr val="505050"/>
                </a:solidFill>
                <a:latin typeface="Segoe UI Light" panose="020B0502040204020203" pitchFamily="34" charset="0"/>
                <a:cs typeface="Segoe UI Light" panose="020B0502040204020203" pitchFamily="34" charset="0"/>
              </a:rPr>
              <a:t>Save costs</a:t>
            </a:r>
          </a:p>
        </p:txBody>
      </p:sp>
      <p:grpSp>
        <p:nvGrpSpPr>
          <p:cNvPr id="74" name="Agrupar 73"/>
          <p:cNvGrpSpPr/>
          <p:nvPr/>
        </p:nvGrpSpPr>
        <p:grpSpPr>
          <a:xfrm>
            <a:off x="681928" y="375239"/>
            <a:ext cx="10659585" cy="170080"/>
            <a:chOff x="-113764" y="473080"/>
            <a:chExt cx="10873332" cy="173490"/>
          </a:xfrm>
        </p:grpSpPr>
        <p:sp>
          <p:nvSpPr>
            <p:cNvPr id="75" name="Line 10">
              <a:extLst>
                <a:ext uri="{FF2B5EF4-FFF2-40B4-BE49-F238E27FC236}">
                  <a16:creationId xmlns:a16="http://schemas.microsoft.com/office/drawing/2014/main" id="{DD1A99F7-90D1-459F-9803-D981CE31EC5C}"/>
                </a:ext>
              </a:extLst>
            </p:cNvPr>
            <p:cNvSpPr>
              <a:spLocks noChangeShapeType="1"/>
            </p:cNvSpPr>
            <p:nvPr/>
          </p:nvSpPr>
          <p:spPr bwMode="auto">
            <a:xfrm flipH="1">
              <a:off x="-113764" y="646570"/>
              <a:ext cx="10873332" cy="0"/>
            </a:xfrm>
            <a:prstGeom prst="line">
              <a:avLst/>
            </a:prstGeom>
            <a:noFill/>
            <a:ln w="12700" cap="flat">
              <a:solidFill>
                <a:srgbClr val="0077D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sp>
          <p:nvSpPr>
            <p:cNvPr id="76" name="Oval 11">
              <a:extLst>
                <a:ext uri="{FF2B5EF4-FFF2-40B4-BE49-F238E27FC236}">
                  <a16:creationId xmlns:a16="http://schemas.microsoft.com/office/drawing/2014/main" id="{77DA2BFA-9CDC-4AD0-8686-E08BB64D4473}"/>
                </a:ext>
              </a:extLst>
            </p:cNvPr>
            <p:cNvSpPr>
              <a:spLocks noChangeArrowheads="1"/>
            </p:cNvSpPr>
            <p:nvPr/>
          </p:nvSpPr>
          <p:spPr bwMode="auto">
            <a:xfrm>
              <a:off x="10285023" y="473080"/>
              <a:ext cx="86747" cy="86747"/>
            </a:xfrm>
            <a:prstGeom prst="ellipse">
              <a:avLst/>
            </a:prstGeom>
            <a:solidFill>
              <a:srgbClr val="0077D7"/>
            </a:solid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sp>
          <p:nvSpPr>
            <p:cNvPr id="77" name="Oval 12">
              <a:extLst>
                <a:ext uri="{FF2B5EF4-FFF2-40B4-BE49-F238E27FC236}">
                  <a16:creationId xmlns:a16="http://schemas.microsoft.com/office/drawing/2014/main" id="{44723D6E-4F94-4529-B980-A2CBD8DD8EB8}"/>
                </a:ext>
              </a:extLst>
            </p:cNvPr>
            <p:cNvSpPr>
              <a:spLocks noChangeArrowheads="1"/>
            </p:cNvSpPr>
            <p:nvPr/>
          </p:nvSpPr>
          <p:spPr bwMode="auto">
            <a:xfrm>
              <a:off x="10412588" y="473080"/>
              <a:ext cx="86747" cy="86747"/>
            </a:xfrm>
            <a:prstGeom prst="ellipse">
              <a:avLst/>
            </a:prstGeom>
            <a:solidFill>
              <a:srgbClr val="0077D7"/>
            </a:solid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sp>
          <p:nvSpPr>
            <p:cNvPr id="78" name="Oval 13">
              <a:extLst>
                <a:ext uri="{FF2B5EF4-FFF2-40B4-BE49-F238E27FC236}">
                  <a16:creationId xmlns:a16="http://schemas.microsoft.com/office/drawing/2014/main" id="{6B319990-0E9B-4E64-AA84-3246DC1951AB}"/>
                </a:ext>
              </a:extLst>
            </p:cNvPr>
            <p:cNvSpPr>
              <a:spLocks noChangeArrowheads="1"/>
            </p:cNvSpPr>
            <p:nvPr/>
          </p:nvSpPr>
          <p:spPr bwMode="auto">
            <a:xfrm>
              <a:off x="10545255" y="473080"/>
              <a:ext cx="86747" cy="86747"/>
            </a:xfrm>
            <a:prstGeom prst="ellipse">
              <a:avLst/>
            </a:prstGeom>
            <a:solidFill>
              <a:srgbClr val="0077D7"/>
            </a:solid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grpSp>
      <p:sp>
        <p:nvSpPr>
          <p:cNvPr id="79" name="Rectángulo 78"/>
          <p:cNvSpPr/>
          <p:nvPr/>
        </p:nvSpPr>
        <p:spPr>
          <a:xfrm>
            <a:off x="655388" y="285952"/>
            <a:ext cx="4760127" cy="248925"/>
          </a:xfrm>
          <a:prstGeom prst="rect">
            <a:avLst/>
          </a:prstGeom>
        </p:spPr>
        <p:txBody>
          <a:bodyPr wrap="square">
            <a:spAutoFit/>
          </a:bodyPr>
          <a:lstStyle/>
          <a:p>
            <a:pPr defTabSz="914367"/>
            <a:r>
              <a:rPr lang="en-US" sz="1029" dirty="0">
                <a:solidFill>
                  <a:srgbClr val="505050"/>
                </a:solidFill>
                <a:latin typeface="Segoe UI Light" charset="0"/>
                <a:ea typeface="Segoe UI Light" charset="0"/>
                <a:cs typeface="Segoe UI Light" charset="0"/>
              </a:rPr>
              <a:t>UNDERSTANDING THE SERVICE_</a:t>
            </a:r>
            <a:endParaRPr lang="es-ES_tradnl" sz="1029" dirty="0">
              <a:solidFill>
                <a:srgbClr val="505050"/>
              </a:solidFill>
              <a:latin typeface="Segoe UI Light" charset="0"/>
              <a:ea typeface="Segoe UI Light" charset="0"/>
              <a:cs typeface="Segoe UI Light" charset="0"/>
            </a:endParaRPr>
          </a:p>
        </p:txBody>
      </p:sp>
      <p:cxnSp>
        <p:nvCxnSpPr>
          <p:cNvPr id="80" name="Conector recto de flecha 79"/>
          <p:cNvCxnSpPr/>
          <p:nvPr/>
        </p:nvCxnSpPr>
        <p:spPr>
          <a:xfrm>
            <a:off x="850857" y="1418717"/>
            <a:ext cx="0" cy="1506030"/>
          </a:xfrm>
          <a:prstGeom prst="straightConnector1">
            <a:avLst/>
          </a:prstGeom>
          <a:ln>
            <a:solidFill>
              <a:srgbClr val="DDDDDD"/>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1" name="Title 1">
            <a:extLst>
              <a:ext uri="{FF2B5EF4-FFF2-40B4-BE49-F238E27FC236}">
                <a16:creationId xmlns:a16="http://schemas.microsoft.com/office/drawing/2014/main" id="{F26A8583-E957-45F3-B0FC-8ECEFF4435E3}"/>
              </a:ext>
            </a:extLst>
          </p:cNvPr>
          <p:cNvSpPr txBox="1">
            <a:spLocks/>
          </p:cNvSpPr>
          <p:nvPr/>
        </p:nvSpPr>
        <p:spPr>
          <a:xfrm>
            <a:off x="627664" y="754680"/>
            <a:ext cx="9530712" cy="635657"/>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3529" dirty="0">
                <a:solidFill>
                  <a:srgbClr val="505050"/>
                </a:solidFill>
                <a:latin typeface="Segoe UI Light"/>
              </a:rPr>
              <a:t>Scale performance on the fly</a:t>
            </a:r>
          </a:p>
        </p:txBody>
      </p:sp>
      <p:grpSp>
        <p:nvGrpSpPr>
          <p:cNvPr id="8" name="Agrupar 7"/>
          <p:cNvGrpSpPr/>
          <p:nvPr/>
        </p:nvGrpSpPr>
        <p:grpSpPr>
          <a:xfrm>
            <a:off x="3876108" y="5278778"/>
            <a:ext cx="4617700" cy="759244"/>
            <a:chOff x="3953832" y="5326062"/>
            <a:chExt cx="4710294" cy="774468"/>
          </a:xfrm>
        </p:grpSpPr>
        <p:grpSp>
          <p:nvGrpSpPr>
            <p:cNvPr id="31" name="Agrupar 30"/>
            <p:cNvGrpSpPr/>
            <p:nvPr/>
          </p:nvGrpSpPr>
          <p:grpSpPr>
            <a:xfrm>
              <a:off x="4457954" y="5370585"/>
              <a:ext cx="4206172" cy="729945"/>
              <a:chOff x="4193607" y="5258205"/>
              <a:chExt cx="4206172" cy="729945"/>
            </a:xfrm>
          </p:grpSpPr>
          <p:pic>
            <p:nvPicPr>
              <p:cNvPr id="40" name="Imagen 39"/>
              <p:cNvPicPr>
                <a:picLocks noChangeAspect="1"/>
              </p:cNvPicPr>
              <p:nvPr/>
            </p:nvPicPr>
            <p:blipFill>
              <a:blip r:embed="rId3"/>
              <a:stretch>
                <a:fillRect/>
              </a:stretch>
            </p:blipFill>
            <p:spPr>
              <a:xfrm>
                <a:off x="7009406" y="5258205"/>
                <a:ext cx="1390373" cy="729945"/>
              </a:xfrm>
              <a:prstGeom prst="rect">
                <a:avLst/>
              </a:prstGeom>
            </p:spPr>
          </p:pic>
          <p:sp>
            <p:nvSpPr>
              <p:cNvPr id="59" name="TextBox 3"/>
              <p:cNvSpPr txBox="1"/>
              <p:nvPr/>
            </p:nvSpPr>
            <p:spPr>
              <a:xfrm>
                <a:off x="4193607" y="5365601"/>
                <a:ext cx="3301822" cy="46166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176" dirty="0" err="1">
                    <a:solidFill>
                      <a:srgbClr val="505050"/>
                    </a:solidFill>
                    <a:latin typeface="Segoe UI Light" charset="0"/>
                    <a:ea typeface="Segoe UI Light" charset="0"/>
                    <a:cs typeface="Segoe UI Light" charset="0"/>
                  </a:rPr>
                  <a:t>mydb</a:t>
                </a:r>
                <a:r>
                  <a:rPr lang="en-US" sz="1176" dirty="0">
                    <a:solidFill>
                      <a:srgbClr val="505050"/>
                    </a:solidFill>
                    <a:latin typeface="Segoe UI Light" charset="0"/>
                    <a:ea typeface="Segoe UI Light" charset="0"/>
                    <a:cs typeface="Segoe UI Light" charset="0"/>
                  </a:rPr>
                  <a:t>.&lt;</a:t>
                </a:r>
                <a:r>
                  <a:rPr lang="en-US" sz="1176" dirty="0" err="1">
                    <a:solidFill>
                      <a:srgbClr val="505050"/>
                    </a:solidFill>
                    <a:latin typeface="Segoe UI Light" charset="0"/>
                    <a:ea typeface="Segoe UI Light" charset="0"/>
                    <a:cs typeface="Segoe UI Light" charset="0"/>
                  </a:rPr>
                  <a:t>mysql</a:t>
                </a:r>
                <a:r>
                  <a:rPr lang="en-US" sz="1176" dirty="0">
                    <a:solidFill>
                      <a:srgbClr val="505050"/>
                    </a:solidFill>
                    <a:latin typeface="Segoe UI Light" charset="0"/>
                    <a:ea typeface="Segoe UI Light" charset="0"/>
                    <a:cs typeface="Segoe UI Light" charset="0"/>
                  </a:rPr>
                  <a:t>/</a:t>
                </a:r>
                <a:r>
                  <a:rPr lang="en-US" sz="1176" dirty="0" err="1">
                    <a:solidFill>
                      <a:srgbClr val="505050"/>
                    </a:solidFill>
                    <a:latin typeface="Segoe UI Light" charset="0"/>
                    <a:ea typeface="Segoe UI Light" charset="0"/>
                    <a:cs typeface="Segoe UI Light" charset="0"/>
                  </a:rPr>
                  <a:t>postgres</a:t>
                </a:r>
                <a:r>
                  <a:rPr lang="en-US" sz="1176" dirty="0">
                    <a:solidFill>
                      <a:srgbClr val="505050"/>
                    </a:solidFill>
                    <a:latin typeface="Segoe UI Light" charset="0"/>
                    <a:ea typeface="Segoe UI Light" charset="0"/>
                    <a:cs typeface="Segoe UI Light" charset="0"/>
                  </a:rPr>
                  <a:t>&gt;.</a:t>
                </a:r>
                <a:r>
                  <a:rPr lang="en-US" sz="1176" dirty="0" err="1">
                    <a:solidFill>
                      <a:srgbClr val="505050"/>
                    </a:solidFill>
                    <a:latin typeface="Segoe UI Light" charset="0"/>
                    <a:ea typeface="Segoe UI Light" charset="0"/>
                    <a:cs typeface="Segoe UI Light" charset="0"/>
                  </a:rPr>
                  <a:t>database.azure.com</a:t>
                </a:r>
                <a:endParaRPr lang="en-US" sz="1176" dirty="0">
                  <a:solidFill>
                    <a:srgbClr val="505050"/>
                  </a:solidFill>
                  <a:latin typeface="Segoe UI Light" charset="0"/>
                  <a:ea typeface="Segoe UI Light" charset="0"/>
                  <a:cs typeface="Segoe UI Light" charset="0"/>
                </a:endParaRPr>
              </a:p>
            </p:txBody>
          </p:sp>
        </p:grpSp>
        <p:pic>
          <p:nvPicPr>
            <p:cNvPr id="83" name="Picture 23"/>
            <p:cNvPicPr>
              <a:picLocks noChangeAspect="1"/>
            </p:cNvPicPr>
            <p:nvPr/>
          </p:nvPicPr>
          <p:blipFill>
            <a:blip r:embed="rId4"/>
            <a:stretch>
              <a:fillRect/>
            </a:stretch>
          </p:blipFill>
          <p:spPr>
            <a:xfrm>
              <a:off x="3953832" y="5326062"/>
              <a:ext cx="609738" cy="738136"/>
            </a:xfrm>
            <a:prstGeom prst="rect">
              <a:avLst/>
            </a:prstGeom>
          </p:spPr>
        </p:pic>
      </p:grpSp>
      <p:pic>
        <p:nvPicPr>
          <p:cNvPr id="84" name="Picture 29"/>
          <p:cNvPicPr>
            <a:picLocks noChangeAspect="1"/>
          </p:cNvPicPr>
          <p:nvPr/>
        </p:nvPicPr>
        <p:blipFill>
          <a:blip r:embed="rId5"/>
          <a:stretch>
            <a:fillRect/>
          </a:stretch>
        </p:blipFill>
        <p:spPr>
          <a:xfrm>
            <a:off x="10711090" y="6369823"/>
            <a:ext cx="1010731" cy="300302"/>
          </a:xfrm>
          <a:prstGeom prst="rect">
            <a:avLst/>
          </a:prstGeom>
        </p:spPr>
      </p:pic>
      <p:cxnSp>
        <p:nvCxnSpPr>
          <p:cNvPr id="39" name="Straight Arrow Connector 194"/>
          <p:cNvCxnSpPr>
            <a:cxnSpLocks/>
          </p:cNvCxnSpPr>
          <p:nvPr/>
        </p:nvCxnSpPr>
        <p:spPr>
          <a:xfrm>
            <a:off x="5182390" y="3961879"/>
            <a:ext cx="0" cy="596595"/>
          </a:xfrm>
          <a:prstGeom prst="straightConnector1">
            <a:avLst/>
          </a:prstGeom>
          <a:ln w="28575">
            <a:solidFill>
              <a:srgbClr val="DDDDDD"/>
            </a:solidFill>
            <a:tailEnd type="arrow"/>
          </a:ln>
        </p:spPr>
        <p:style>
          <a:lnRef idx="1">
            <a:schemeClr val="accent1"/>
          </a:lnRef>
          <a:fillRef idx="0">
            <a:schemeClr val="accent1"/>
          </a:fillRef>
          <a:effectRef idx="0">
            <a:schemeClr val="accent1"/>
          </a:effectRef>
          <a:fontRef idx="minor">
            <a:schemeClr val="tx1"/>
          </a:fontRef>
        </p:style>
      </p:cxnSp>
      <p:sp>
        <p:nvSpPr>
          <p:cNvPr id="56" name="Can 141"/>
          <p:cNvSpPr/>
          <p:nvPr/>
        </p:nvSpPr>
        <p:spPr>
          <a:xfrm>
            <a:off x="4777122" y="4593766"/>
            <a:ext cx="684171" cy="697039"/>
          </a:xfrm>
          <a:prstGeom prst="can">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372" dirty="0" err="1">
                <a:solidFill>
                  <a:srgbClr val="FF8C00">
                    <a:lumMod val="75000"/>
                  </a:srgbClr>
                </a:solidFill>
                <a:latin typeface="Segoe UI Semilight"/>
              </a:rPr>
              <a:t>mydb</a:t>
            </a:r>
            <a:endParaRPr lang="en-US" sz="1372" dirty="0">
              <a:solidFill>
                <a:srgbClr val="FF8C00">
                  <a:lumMod val="75000"/>
                </a:srgbClr>
              </a:solidFill>
              <a:latin typeface="Segoe UI Semilight"/>
            </a:endParaRPr>
          </a:p>
        </p:txBody>
      </p:sp>
      <p:cxnSp>
        <p:nvCxnSpPr>
          <p:cNvPr id="71" name="Straight Arrow Connector 194"/>
          <p:cNvCxnSpPr>
            <a:cxnSpLocks/>
          </p:cNvCxnSpPr>
          <p:nvPr/>
        </p:nvCxnSpPr>
        <p:spPr>
          <a:xfrm flipH="1">
            <a:off x="5504712" y="4666527"/>
            <a:ext cx="226055" cy="0"/>
          </a:xfrm>
          <a:prstGeom prst="straightConnector1">
            <a:avLst/>
          </a:prstGeom>
          <a:ln w="28575">
            <a:solidFill>
              <a:srgbClr val="DDDDDD"/>
            </a:solidFill>
            <a:tailEnd type="arrow"/>
          </a:ln>
        </p:spPr>
        <p:style>
          <a:lnRef idx="1">
            <a:schemeClr val="accent1"/>
          </a:lnRef>
          <a:fillRef idx="0">
            <a:schemeClr val="accent1"/>
          </a:fillRef>
          <a:effectRef idx="0">
            <a:schemeClr val="accent1"/>
          </a:effectRef>
          <a:fontRef idx="minor">
            <a:schemeClr val="tx1"/>
          </a:fontRef>
        </p:style>
      </p:cxnSp>
      <p:sp>
        <p:nvSpPr>
          <p:cNvPr id="2" name="Rectángulo 1"/>
          <p:cNvSpPr/>
          <p:nvPr/>
        </p:nvSpPr>
        <p:spPr>
          <a:xfrm>
            <a:off x="5439276" y="4992384"/>
            <a:ext cx="1455516" cy="248925"/>
          </a:xfrm>
          <a:prstGeom prst="rect">
            <a:avLst/>
          </a:prstGeom>
        </p:spPr>
        <p:txBody>
          <a:bodyPr wrap="none">
            <a:spAutoFit/>
          </a:bodyPr>
          <a:lstStyle/>
          <a:p>
            <a:pPr defTabSz="914367"/>
            <a:r>
              <a:rPr lang="en-US" sz="1029" dirty="0">
                <a:solidFill>
                  <a:srgbClr val="505050"/>
                </a:solidFill>
                <a:latin typeface="Segoe UI Light" charset="0"/>
                <a:ea typeface="Segoe UI Light" charset="0"/>
                <a:cs typeface="Segoe UI Light" charset="0"/>
              </a:rPr>
              <a:t>Detach remote storage</a:t>
            </a:r>
          </a:p>
        </p:txBody>
      </p:sp>
      <p:cxnSp>
        <p:nvCxnSpPr>
          <p:cNvPr id="72" name="Straight Arrow Connector 194"/>
          <p:cNvCxnSpPr>
            <a:cxnSpLocks/>
          </p:cNvCxnSpPr>
          <p:nvPr/>
        </p:nvCxnSpPr>
        <p:spPr>
          <a:xfrm flipH="1">
            <a:off x="4953928" y="4489250"/>
            <a:ext cx="775700" cy="0"/>
          </a:xfrm>
          <a:prstGeom prst="straightConnector1">
            <a:avLst/>
          </a:prstGeom>
          <a:ln w="28575">
            <a:solidFill>
              <a:srgbClr val="DDDDDD"/>
            </a:solidFill>
            <a:tailEnd type="arrow"/>
          </a:ln>
        </p:spPr>
        <p:style>
          <a:lnRef idx="1">
            <a:schemeClr val="accent1"/>
          </a:lnRef>
          <a:fillRef idx="0">
            <a:schemeClr val="accent1"/>
          </a:fillRef>
          <a:effectRef idx="0">
            <a:schemeClr val="accent1"/>
          </a:effectRef>
          <a:fontRef idx="minor">
            <a:schemeClr val="tx1"/>
          </a:fontRef>
        </p:style>
      </p:cxnSp>
      <p:sp>
        <p:nvSpPr>
          <p:cNvPr id="41" name="Rectángulo 40"/>
          <p:cNvSpPr/>
          <p:nvPr/>
        </p:nvSpPr>
        <p:spPr>
          <a:xfrm>
            <a:off x="2810099" y="4700562"/>
            <a:ext cx="1426994" cy="250710"/>
          </a:xfrm>
          <a:prstGeom prst="rect">
            <a:avLst/>
          </a:prstGeom>
        </p:spPr>
        <p:txBody>
          <a:bodyPr wrap="none">
            <a:spAutoFit/>
          </a:bodyPr>
          <a:lstStyle/>
          <a:p>
            <a:pPr defTabSz="914367"/>
            <a:r>
              <a:rPr lang="en-US" sz="1029" dirty="0">
                <a:solidFill>
                  <a:srgbClr val="505050"/>
                </a:solidFill>
                <a:latin typeface="Segoe UI Light" charset="0"/>
                <a:ea typeface="Segoe UI Light" charset="0"/>
                <a:cs typeface="Segoe UI Light" charset="0"/>
              </a:rPr>
              <a:t>Attach remote storage</a:t>
            </a:r>
          </a:p>
        </p:txBody>
      </p:sp>
      <p:sp>
        <p:nvSpPr>
          <p:cNvPr id="44" name="CuadroTexto 43"/>
          <p:cNvSpPr txBox="1"/>
          <p:nvPr/>
        </p:nvSpPr>
        <p:spPr>
          <a:xfrm>
            <a:off x="7052957" y="4308580"/>
            <a:ext cx="694976" cy="452590"/>
          </a:xfrm>
          <a:prstGeom prst="rect">
            <a:avLst/>
          </a:prstGeom>
          <a:noFill/>
        </p:spPr>
        <p:txBody>
          <a:bodyPr wrap="none" lIns="179285" tIns="143428" rIns="179285" bIns="143428" rtlCol="0">
            <a:spAutoFit/>
          </a:bodyPr>
          <a:lstStyle/>
          <a:p>
            <a:pPr defTabSz="914367">
              <a:lnSpc>
                <a:spcPct val="90000"/>
              </a:lnSpc>
              <a:spcAft>
                <a:spcPts val="588"/>
              </a:spcAft>
            </a:pPr>
            <a:r>
              <a:rPr lang="en-US" sz="1176" b="1">
                <a:solidFill>
                  <a:srgbClr val="0077D7"/>
                </a:solidFill>
                <a:latin typeface="Segoe UI Light" charset="0"/>
                <a:ea typeface="Segoe UI Light" charset="0"/>
                <a:cs typeface="Segoe UI Light" charset="0"/>
              </a:rPr>
              <a:t>Retry</a:t>
            </a:r>
            <a:endParaRPr lang="es-ES_tradnl" sz="1176" b="1" dirty="0" err="1">
              <a:solidFill>
                <a:srgbClr val="0077D7"/>
              </a:solidFill>
              <a:latin typeface="Segoe UI Semilight"/>
            </a:endParaRPr>
          </a:p>
        </p:txBody>
      </p:sp>
      <p:grpSp>
        <p:nvGrpSpPr>
          <p:cNvPr id="13" name="Agrupar 12"/>
          <p:cNvGrpSpPr/>
          <p:nvPr/>
        </p:nvGrpSpPr>
        <p:grpSpPr>
          <a:xfrm>
            <a:off x="4204898" y="3997171"/>
            <a:ext cx="684171" cy="1044799"/>
            <a:chOff x="4289215" y="4076826"/>
            <a:chExt cx="697890" cy="1065749"/>
          </a:xfrm>
        </p:grpSpPr>
        <p:cxnSp>
          <p:nvCxnSpPr>
            <p:cNvPr id="53" name="Straight Arrow Connector 194"/>
            <p:cNvCxnSpPr>
              <a:cxnSpLocks/>
            </p:cNvCxnSpPr>
            <p:nvPr/>
          </p:nvCxnSpPr>
          <p:spPr>
            <a:xfrm>
              <a:off x="4793953" y="4076826"/>
              <a:ext cx="0" cy="266621"/>
            </a:xfrm>
            <a:prstGeom prst="straightConnector1">
              <a:avLst/>
            </a:prstGeom>
            <a:ln w="28575">
              <a:solidFill>
                <a:srgbClr val="DDDDDD"/>
              </a:solidFill>
              <a:tailEnd type="arrow"/>
            </a:ln>
          </p:spPr>
          <p:style>
            <a:lnRef idx="1">
              <a:schemeClr val="accent1"/>
            </a:lnRef>
            <a:fillRef idx="0">
              <a:schemeClr val="accent1"/>
            </a:fillRef>
            <a:effectRef idx="0">
              <a:schemeClr val="accent1"/>
            </a:effectRef>
            <a:fontRef idx="minor">
              <a:schemeClr val="tx1"/>
            </a:fontRef>
          </p:style>
        </p:cxnSp>
        <p:sp>
          <p:nvSpPr>
            <p:cNvPr id="54" name="Can 141"/>
            <p:cNvSpPr/>
            <p:nvPr/>
          </p:nvSpPr>
          <p:spPr>
            <a:xfrm>
              <a:off x="4289215" y="4431559"/>
              <a:ext cx="697890" cy="711016"/>
            </a:xfrm>
            <a:prstGeom prst="can">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372" dirty="0">
                  <a:solidFill>
                    <a:srgbClr val="FF8C00">
                      <a:lumMod val="75000"/>
                    </a:srgbClr>
                  </a:solidFill>
                  <a:latin typeface="Segoe UI Semilight"/>
                </a:rPr>
                <a:t>MYDB</a:t>
              </a:r>
            </a:p>
          </p:txBody>
        </p:sp>
      </p:grpSp>
      <p:sp>
        <p:nvSpPr>
          <p:cNvPr id="42" name="Rectángulo 41"/>
          <p:cNvSpPr/>
          <p:nvPr/>
        </p:nvSpPr>
        <p:spPr bwMode="auto">
          <a:xfrm>
            <a:off x="1807150" y="1739008"/>
            <a:ext cx="8719768" cy="46308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s-ES_tradnl"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126021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xit" presetSubtype="0" fill="hold" grpId="0" nodeType="withEffect">
                                  <p:stCondLst>
                                    <p:cond delay="1000"/>
                                  </p:stCondLst>
                                  <p:childTnLst>
                                    <p:animEffect transition="out" filter="fade">
                                      <p:cBhvr>
                                        <p:cTn id="9" dur="500"/>
                                        <p:tgtEl>
                                          <p:spTgt spid="42"/>
                                        </p:tgtEl>
                                      </p:cBhvr>
                                    </p:animEffect>
                                    <p:set>
                                      <p:cBhvr>
                                        <p:cTn id="10" dur="1" fill="hold">
                                          <p:stCondLst>
                                            <p:cond delay="499"/>
                                          </p:stCondLst>
                                        </p:cTn>
                                        <p:tgtEl>
                                          <p:spTgt spid="42"/>
                                        </p:tgtEl>
                                        <p:attrNameLst>
                                          <p:attrName>style.visibility</p:attrName>
                                        </p:attrNameLst>
                                      </p:cBhvr>
                                      <p:to>
                                        <p:strVal val="hidden"/>
                                      </p:to>
                                    </p:set>
                                  </p:childTnLst>
                                </p:cTn>
                              </p:par>
                            </p:childTnLst>
                          </p:cTn>
                        </p:par>
                        <p:par>
                          <p:cTn id="11" fill="hold">
                            <p:stCondLst>
                              <p:cond delay="1500"/>
                            </p:stCondLst>
                            <p:childTnLst>
                              <p:par>
                                <p:cTn id="12" presetID="10" presetClass="entr" presetSubtype="0" fill="hold" grpId="0"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500"/>
                                        <p:tgtEl>
                                          <p:spTgt spid="82"/>
                                        </p:tgtEl>
                                      </p:cBhvr>
                                    </p:animEffect>
                                  </p:childTnLst>
                                </p:cTn>
                              </p:par>
                              <p:par>
                                <p:cTn id="15" presetID="42"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anim calcmode="lin" valueType="num">
                                      <p:cBhvr>
                                        <p:cTn id="18" dur="500" fill="hold"/>
                                        <p:tgtEl>
                                          <p:spTgt spid="8"/>
                                        </p:tgtEl>
                                        <p:attrNameLst>
                                          <p:attrName>ppt_x</p:attrName>
                                        </p:attrNameLst>
                                      </p:cBhvr>
                                      <p:tavLst>
                                        <p:tav tm="0">
                                          <p:val>
                                            <p:strVal val="#ppt_x"/>
                                          </p:val>
                                        </p:tav>
                                        <p:tav tm="100000">
                                          <p:val>
                                            <p:strVal val="#ppt_x"/>
                                          </p:val>
                                        </p:tav>
                                      </p:tavLst>
                                    </p:anim>
                                    <p:anim calcmode="lin" valueType="num">
                                      <p:cBhvr>
                                        <p:cTn id="19" dur="500" fill="hold"/>
                                        <p:tgtEl>
                                          <p:spTgt spid="8"/>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1" presetClass="entr" presetSubtype="0" fill="hold" grpId="0" nodeType="after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500"/>
                                        <p:tgtEl>
                                          <p:spTgt spid="49"/>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51"/>
                                        </p:tgtEl>
                                        <p:attrNameLst>
                                          <p:attrName>style.visibility</p:attrName>
                                        </p:attrNameLst>
                                      </p:cBhvr>
                                      <p:to>
                                        <p:strVal val="visible"/>
                                      </p:to>
                                    </p:set>
                                    <p:anim calcmode="lin" valueType="num">
                                      <p:cBhvr additive="base">
                                        <p:cTn id="32" dur="500" fill="hold"/>
                                        <p:tgtEl>
                                          <p:spTgt spid="51"/>
                                        </p:tgtEl>
                                        <p:attrNameLst>
                                          <p:attrName>ppt_x</p:attrName>
                                        </p:attrNameLst>
                                      </p:cBhvr>
                                      <p:tavLst>
                                        <p:tav tm="0">
                                          <p:val>
                                            <p:strVal val="1+#ppt_w/2"/>
                                          </p:val>
                                        </p:tav>
                                        <p:tav tm="100000">
                                          <p:val>
                                            <p:strVal val="#ppt_x"/>
                                          </p:val>
                                        </p:tav>
                                      </p:tavLst>
                                    </p:anim>
                                    <p:anim calcmode="lin" valueType="num">
                                      <p:cBhvr additive="base">
                                        <p:cTn id="33"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2" fill="hold" nodeType="clickEffect">
                                  <p:stCondLst>
                                    <p:cond delay="0"/>
                                  </p:stCondLst>
                                  <p:childTnLst>
                                    <p:set>
                                      <p:cBhvr>
                                        <p:cTn id="37" dur="1" fill="hold">
                                          <p:stCondLst>
                                            <p:cond delay="0"/>
                                          </p:stCondLst>
                                        </p:cTn>
                                        <p:tgtEl>
                                          <p:spTgt spid="71"/>
                                        </p:tgtEl>
                                        <p:attrNameLst>
                                          <p:attrName>style.visibility</p:attrName>
                                        </p:attrNameLst>
                                      </p:cBhvr>
                                      <p:to>
                                        <p:strVal val="visible"/>
                                      </p:to>
                                    </p:set>
                                    <p:anim calcmode="lin" valueType="num">
                                      <p:cBhvr additive="base">
                                        <p:cTn id="38" dur="500" fill="hold"/>
                                        <p:tgtEl>
                                          <p:spTgt spid="71"/>
                                        </p:tgtEl>
                                        <p:attrNameLst>
                                          <p:attrName>ppt_x</p:attrName>
                                        </p:attrNameLst>
                                      </p:cBhvr>
                                      <p:tavLst>
                                        <p:tav tm="0">
                                          <p:val>
                                            <p:strVal val="1+#ppt_w/2"/>
                                          </p:val>
                                        </p:tav>
                                        <p:tav tm="100000">
                                          <p:val>
                                            <p:strVal val="#ppt_x"/>
                                          </p:val>
                                        </p:tav>
                                      </p:tavLst>
                                    </p:anim>
                                    <p:anim calcmode="lin" valueType="num">
                                      <p:cBhvr additive="base">
                                        <p:cTn id="39" dur="500" fill="hold"/>
                                        <p:tgtEl>
                                          <p:spTgt spid="71"/>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9" presetClass="emph" presetSubtype="0" grpId="0" nodeType="withEffect">
                                  <p:stCondLst>
                                    <p:cond delay="0"/>
                                  </p:stCondLst>
                                  <p:childTnLst>
                                    <p:set>
                                      <p:cBhvr rctx="PPT">
                                        <p:cTn id="46" dur="indefinite"/>
                                        <p:tgtEl>
                                          <p:spTgt spid="56"/>
                                        </p:tgtEl>
                                        <p:attrNameLst>
                                          <p:attrName>style.opacity</p:attrName>
                                        </p:attrNameLst>
                                      </p:cBhvr>
                                      <p:to>
                                        <p:strVal val="0.25"/>
                                      </p:to>
                                    </p:set>
                                    <p:animEffect filter="image" prLst="opacity: 0.25">
                                      <p:cBhvr rctx="IE">
                                        <p:cTn id="47" dur="indefinite"/>
                                        <p:tgtEl>
                                          <p:spTgt spid="5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71"/>
                                        </p:tgtEl>
                                      </p:cBhvr>
                                    </p:animEffect>
                                    <p:set>
                                      <p:cBhvr>
                                        <p:cTn id="52" dur="1" fill="hold">
                                          <p:stCondLst>
                                            <p:cond delay="499"/>
                                          </p:stCondLst>
                                        </p:cTn>
                                        <p:tgtEl>
                                          <p:spTgt spid="71"/>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fade">
                                      <p:cBhvr>
                                        <p:cTn id="60" dur="500"/>
                                        <p:tgtEl>
                                          <p:spTgt spid="41"/>
                                        </p:tgtEl>
                                      </p:cBhvr>
                                    </p:animEffect>
                                  </p:childTnLst>
                                </p:cTn>
                              </p:par>
                              <p:par>
                                <p:cTn id="61" presetID="10" presetClass="exit" presetSubtype="0" fill="hold" grpId="1" nodeType="withEffect">
                                  <p:stCondLst>
                                    <p:cond delay="0"/>
                                  </p:stCondLst>
                                  <p:childTnLst>
                                    <p:animEffect transition="out" filter="fade">
                                      <p:cBhvr>
                                        <p:cTn id="62" dur="500"/>
                                        <p:tgtEl>
                                          <p:spTgt spid="2"/>
                                        </p:tgtEl>
                                      </p:cBhvr>
                                    </p:animEffect>
                                    <p:set>
                                      <p:cBhvr>
                                        <p:cTn id="63" dur="1" fill="hold">
                                          <p:stCondLst>
                                            <p:cond delay="499"/>
                                          </p:stCondLst>
                                        </p:cTn>
                                        <p:tgtEl>
                                          <p:spTgt spid="2"/>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44"/>
                                        </p:tgtEl>
                                        <p:attrNameLst>
                                          <p:attrName>style.visibility</p:attrName>
                                        </p:attrNameLst>
                                      </p:cBhvr>
                                      <p:to>
                                        <p:strVal val="visible"/>
                                      </p:to>
                                    </p:set>
                                    <p:animEffect transition="in" filter="fade">
                                      <p:cBhvr>
                                        <p:cTn id="68" dur="500"/>
                                        <p:tgtEl>
                                          <p:spTgt spid="44"/>
                                        </p:tgtEl>
                                      </p:cBhvr>
                                    </p:animEffect>
                                    <p:anim calcmode="lin" valueType="num">
                                      <p:cBhvr>
                                        <p:cTn id="69" dur="500" fill="hold"/>
                                        <p:tgtEl>
                                          <p:spTgt spid="44"/>
                                        </p:tgtEl>
                                        <p:attrNameLst>
                                          <p:attrName>ppt_x</p:attrName>
                                        </p:attrNameLst>
                                      </p:cBhvr>
                                      <p:tavLst>
                                        <p:tav tm="0">
                                          <p:val>
                                            <p:strVal val="#ppt_x"/>
                                          </p:val>
                                        </p:tav>
                                        <p:tav tm="100000">
                                          <p:val>
                                            <p:strVal val="#ppt_x"/>
                                          </p:val>
                                        </p:tav>
                                      </p:tavLst>
                                    </p:anim>
                                    <p:anim calcmode="lin" valueType="num">
                                      <p:cBhvr>
                                        <p:cTn id="70" dur="5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2" fill="hold" nodeType="clickEffect">
                                  <p:stCondLst>
                                    <p:cond delay="0"/>
                                  </p:stCondLst>
                                  <p:childTnLst>
                                    <p:set>
                                      <p:cBhvr>
                                        <p:cTn id="74" dur="1" fill="hold">
                                          <p:stCondLst>
                                            <p:cond delay="0"/>
                                          </p:stCondLst>
                                        </p:cTn>
                                        <p:tgtEl>
                                          <p:spTgt spid="72"/>
                                        </p:tgtEl>
                                        <p:attrNameLst>
                                          <p:attrName>style.visibility</p:attrName>
                                        </p:attrNameLst>
                                      </p:cBhvr>
                                      <p:to>
                                        <p:strVal val="visible"/>
                                      </p:to>
                                    </p:set>
                                    <p:anim calcmode="lin" valueType="num">
                                      <p:cBhvr additive="base">
                                        <p:cTn id="75" dur="500" fill="hold"/>
                                        <p:tgtEl>
                                          <p:spTgt spid="72"/>
                                        </p:tgtEl>
                                        <p:attrNameLst>
                                          <p:attrName>ppt_x</p:attrName>
                                        </p:attrNameLst>
                                      </p:cBhvr>
                                      <p:tavLst>
                                        <p:tav tm="0">
                                          <p:val>
                                            <p:strVal val="1+#ppt_w/2"/>
                                          </p:val>
                                        </p:tav>
                                        <p:tav tm="100000">
                                          <p:val>
                                            <p:strVal val="#ppt_x"/>
                                          </p:val>
                                        </p:tav>
                                      </p:tavLst>
                                    </p:anim>
                                    <p:anim calcmode="lin" valueType="num">
                                      <p:cBhvr additive="base">
                                        <p:cTn id="76" dur="500" fill="hold"/>
                                        <p:tgtEl>
                                          <p:spTgt spid="72"/>
                                        </p:tgtEl>
                                        <p:attrNameLst>
                                          <p:attrName>ppt_y</p:attrName>
                                        </p:attrNameLst>
                                      </p:cBhvr>
                                      <p:tavLst>
                                        <p:tav tm="0">
                                          <p:val>
                                            <p:strVal val="#ppt_y"/>
                                          </p:val>
                                        </p:tav>
                                        <p:tav tm="100000">
                                          <p:val>
                                            <p:strVal val="#ppt_y"/>
                                          </p:val>
                                        </p:tav>
                                      </p:tavLst>
                                    </p:anim>
                                  </p:childTnLst>
                                </p:cTn>
                              </p:par>
                              <p:par>
                                <p:cTn id="77" presetID="10" presetClass="exit" presetSubtype="0" fill="hold" nodeType="withEffect">
                                  <p:stCondLst>
                                    <p:cond delay="0"/>
                                  </p:stCondLst>
                                  <p:childTnLst>
                                    <p:animEffect transition="out" filter="fade">
                                      <p:cBhvr>
                                        <p:cTn id="78" dur="500"/>
                                        <p:tgtEl>
                                          <p:spTgt spid="39"/>
                                        </p:tgtEl>
                                      </p:cBhvr>
                                    </p:animEffect>
                                    <p:set>
                                      <p:cBhvr>
                                        <p:cTn id="79" dur="1" fill="hold">
                                          <p:stCondLst>
                                            <p:cond delay="499"/>
                                          </p:stCondLst>
                                        </p:cTn>
                                        <p:tgtEl>
                                          <p:spTgt spid="39"/>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56"/>
                                        </p:tgtEl>
                                      </p:cBhvr>
                                    </p:animEffect>
                                    <p:set>
                                      <p:cBhvr>
                                        <p:cTn id="82" dur="1" fill="hold">
                                          <p:stCondLst>
                                            <p:cond delay="499"/>
                                          </p:stCondLst>
                                        </p:cTn>
                                        <p:tgtEl>
                                          <p:spTgt spid="56"/>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71"/>
                                        </p:tgtEl>
                                      </p:cBhvr>
                                    </p:animEffect>
                                    <p:set>
                                      <p:cBhvr>
                                        <p:cTn id="85" dur="1" fill="hold">
                                          <p:stCondLst>
                                            <p:cond delay="499"/>
                                          </p:stCondLst>
                                        </p:cTn>
                                        <p:tgtEl>
                                          <p:spTgt spid="71"/>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37" presetClass="entr" presetSubtype="0" fill="hold" nodeType="clickEffect">
                                  <p:stCondLst>
                                    <p:cond delay="0"/>
                                  </p:stCondLst>
                                  <p:childTnLst>
                                    <p:set>
                                      <p:cBhvr>
                                        <p:cTn id="89" dur="1" fill="hold">
                                          <p:stCondLst>
                                            <p:cond delay="0"/>
                                          </p:stCondLst>
                                        </p:cTn>
                                        <p:tgtEl>
                                          <p:spTgt spid="80"/>
                                        </p:tgtEl>
                                        <p:attrNameLst>
                                          <p:attrName>style.visibility</p:attrName>
                                        </p:attrNameLst>
                                      </p:cBhvr>
                                      <p:to>
                                        <p:strVal val="visible"/>
                                      </p:to>
                                    </p:set>
                                    <p:animEffect transition="in" filter="fade">
                                      <p:cBhvr>
                                        <p:cTn id="90" dur="1000"/>
                                        <p:tgtEl>
                                          <p:spTgt spid="80"/>
                                        </p:tgtEl>
                                      </p:cBhvr>
                                    </p:animEffect>
                                    <p:anim calcmode="lin" valueType="num">
                                      <p:cBhvr>
                                        <p:cTn id="91" dur="1000" fill="hold"/>
                                        <p:tgtEl>
                                          <p:spTgt spid="80"/>
                                        </p:tgtEl>
                                        <p:attrNameLst>
                                          <p:attrName>ppt_x</p:attrName>
                                        </p:attrNameLst>
                                      </p:cBhvr>
                                      <p:tavLst>
                                        <p:tav tm="0">
                                          <p:val>
                                            <p:strVal val="#ppt_x"/>
                                          </p:val>
                                        </p:tav>
                                        <p:tav tm="100000">
                                          <p:val>
                                            <p:strVal val="#ppt_x"/>
                                          </p:val>
                                        </p:tav>
                                      </p:tavLst>
                                    </p:anim>
                                    <p:anim calcmode="lin" valueType="num">
                                      <p:cBhvr>
                                        <p:cTn id="92" dur="900" decel="100000" fill="hold"/>
                                        <p:tgtEl>
                                          <p:spTgt spid="80"/>
                                        </p:tgtEl>
                                        <p:attrNameLst>
                                          <p:attrName>ppt_y</p:attrName>
                                        </p:attrNameLst>
                                      </p:cBhvr>
                                      <p:tavLst>
                                        <p:tav tm="0">
                                          <p:val>
                                            <p:strVal val="#ppt_y+1"/>
                                          </p:val>
                                        </p:tav>
                                        <p:tav tm="100000">
                                          <p:val>
                                            <p:strVal val="#ppt_y-.03"/>
                                          </p:val>
                                        </p:tav>
                                      </p:tavLst>
                                    </p:anim>
                                    <p:anim calcmode="lin" valueType="num">
                                      <p:cBhvr>
                                        <p:cTn id="93" dur="100" accel="100000" fill="hold">
                                          <p:stCondLst>
                                            <p:cond delay="900"/>
                                          </p:stCondLst>
                                        </p:cTn>
                                        <p:tgtEl>
                                          <p:spTgt spid="80"/>
                                        </p:tgtEl>
                                        <p:attrNameLst>
                                          <p:attrName>ppt_y</p:attrName>
                                        </p:attrNameLst>
                                      </p:cBhvr>
                                      <p:tavLst>
                                        <p:tav tm="0">
                                          <p:val>
                                            <p:strVal val="#ppt_y-.03"/>
                                          </p:val>
                                        </p:tav>
                                        <p:tav tm="100000">
                                          <p:val>
                                            <p:strVal val="#ppt_y"/>
                                          </p:val>
                                        </p:tav>
                                      </p:tavLst>
                                    </p:anim>
                                  </p:childTnLst>
                                </p:cTn>
                              </p:par>
                            </p:childTnLst>
                          </p:cTn>
                        </p:par>
                        <p:par>
                          <p:cTn id="94" fill="hold">
                            <p:stCondLst>
                              <p:cond delay="1000"/>
                            </p:stCondLst>
                            <p:childTnLst>
                              <p:par>
                                <p:cTn id="95" presetID="10" presetClass="entr" presetSubtype="0" fill="hold" grpId="0" nodeType="afterEffect">
                                  <p:stCondLst>
                                    <p:cond delay="0"/>
                                  </p:stCondLst>
                                  <p:childTnLst>
                                    <p:set>
                                      <p:cBhvr>
                                        <p:cTn id="96" dur="1" fill="hold">
                                          <p:stCondLst>
                                            <p:cond delay="0"/>
                                          </p:stCondLst>
                                        </p:cTn>
                                        <p:tgtEl>
                                          <p:spTgt spid="73"/>
                                        </p:tgtEl>
                                        <p:attrNameLst>
                                          <p:attrName>style.visibility</p:attrName>
                                        </p:attrNameLst>
                                      </p:cBhvr>
                                      <p:to>
                                        <p:strVal val="visible"/>
                                      </p:to>
                                    </p:set>
                                    <p:animEffect transition="in" filter="fade">
                                      <p:cBhvr>
                                        <p:cTn id="97" dur="500"/>
                                        <p:tgtEl>
                                          <p:spTgt spid="73"/>
                                        </p:tgtEl>
                                      </p:cBhvr>
                                    </p:animEffect>
                                  </p:childTnLst>
                                </p:cTn>
                              </p:par>
                            </p:childTnLst>
                          </p:cTn>
                        </p:par>
                        <p:par>
                          <p:cTn id="98" fill="hold">
                            <p:stCondLst>
                              <p:cond delay="1500"/>
                            </p:stCondLst>
                            <p:childTnLst>
                              <p:par>
                                <p:cTn id="99" presetID="10" presetClass="entr" presetSubtype="0" fill="hold" nodeType="afterEffect">
                                  <p:stCondLst>
                                    <p:cond delay="500"/>
                                  </p:stCondLst>
                                  <p:childTnLst>
                                    <p:set>
                                      <p:cBhvr>
                                        <p:cTn id="100" dur="1" fill="hold">
                                          <p:stCondLst>
                                            <p:cond delay="0"/>
                                          </p:stCondLst>
                                        </p:cTn>
                                        <p:tgtEl>
                                          <p:spTgt spid="84"/>
                                        </p:tgtEl>
                                        <p:attrNameLst>
                                          <p:attrName>style.visibility</p:attrName>
                                        </p:attrNameLst>
                                      </p:cBhvr>
                                      <p:to>
                                        <p:strVal val="visible"/>
                                      </p:to>
                                    </p:set>
                                    <p:animEffect transition="in" filter="fade">
                                      <p:cBhvr>
                                        <p:cTn id="101"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49" grpId="0"/>
      <p:bldP spid="52" grpId="0" animBg="1"/>
      <p:bldP spid="73" grpId="0"/>
      <p:bldP spid="81" grpId="0"/>
      <p:bldP spid="56" grpId="0" animBg="1"/>
      <p:bldP spid="56" grpId="1" animBg="1"/>
      <p:bldP spid="2" grpId="0"/>
      <p:bldP spid="2" grpId="1"/>
      <p:bldP spid="41" grpId="0"/>
      <p:bldP spid="44" grpId="0"/>
      <p:bldP spid="4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07">
            <a:extLst>
              <a:ext uri="{FF2B5EF4-FFF2-40B4-BE49-F238E27FC236}">
                <a16:creationId xmlns:a16="http://schemas.microsoft.com/office/drawing/2014/main" id="{FD32CCE5-97D5-454B-96C0-E960CE74C6E0}"/>
              </a:ext>
            </a:extLst>
          </p:cNvPr>
          <p:cNvSpPr/>
          <p:nvPr/>
        </p:nvSpPr>
        <p:spPr>
          <a:xfrm>
            <a:off x="0" y="487"/>
            <a:ext cx="12190270" cy="6933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srgbClr val="FFFFFF"/>
              </a:solidFill>
              <a:latin typeface="Segoe UI"/>
            </a:endParaRPr>
          </a:p>
        </p:txBody>
      </p:sp>
      <p:sp>
        <p:nvSpPr>
          <p:cNvPr id="5" name="Rectangle 1"/>
          <p:cNvSpPr/>
          <p:nvPr/>
        </p:nvSpPr>
        <p:spPr>
          <a:xfrm>
            <a:off x="960945" y="1509372"/>
            <a:ext cx="8741624" cy="1297423"/>
          </a:xfrm>
          <a:prstGeom prst="rect">
            <a:avLst/>
          </a:prstGeom>
        </p:spPr>
        <p:txBody>
          <a:bodyPr wrap="square">
            <a:spAutoFit/>
          </a:bodyPr>
          <a:lstStyle/>
          <a:p>
            <a:pPr marL="336145" indent="-336145" defTabSz="914192">
              <a:buClr>
                <a:srgbClr val="0077D7"/>
              </a:buClr>
              <a:buFont typeface="+mj-lt"/>
              <a:buAutoNum type="arabicPeriod"/>
            </a:pPr>
            <a:r>
              <a:rPr lang="en-US" sz="1568" dirty="0">
                <a:solidFill>
                  <a:srgbClr val="505050"/>
                </a:solidFill>
                <a:latin typeface="Segoe UI Light" panose="020B0502040204020203" pitchFamily="34" charset="0"/>
                <a:cs typeface="Segoe UI Light" panose="020B0502040204020203" pitchFamily="34" charset="0"/>
              </a:rPr>
              <a:t>Select Tier</a:t>
            </a:r>
          </a:p>
          <a:p>
            <a:pPr marL="336145" indent="-336145" defTabSz="914192">
              <a:buClr>
                <a:srgbClr val="0077D7"/>
              </a:buClr>
              <a:buFont typeface="+mj-lt"/>
              <a:buAutoNum type="arabicPeriod"/>
            </a:pPr>
            <a:endParaRPr lang="en-US" sz="1568" dirty="0">
              <a:solidFill>
                <a:srgbClr val="505050"/>
              </a:solidFill>
              <a:latin typeface="Segoe UI Light" panose="020B0502040204020203" pitchFamily="34" charset="0"/>
              <a:cs typeface="Segoe UI Light" panose="020B0502040204020203" pitchFamily="34" charset="0"/>
            </a:endParaRPr>
          </a:p>
          <a:p>
            <a:pPr marL="336145" indent="-336145" defTabSz="914192">
              <a:buClr>
                <a:srgbClr val="0077D7"/>
              </a:buClr>
              <a:buFont typeface="+mj-lt"/>
              <a:buAutoNum type="arabicPeriod"/>
            </a:pPr>
            <a:r>
              <a:rPr lang="en-US" sz="1568" dirty="0">
                <a:solidFill>
                  <a:srgbClr val="505050"/>
                </a:solidFill>
                <a:latin typeface="Segoe UI Light" panose="020B0502040204020203" pitchFamily="34" charset="0"/>
                <a:cs typeface="Segoe UI Light" panose="020B0502040204020203" pitchFamily="34" charset="0"/>
              </a:rPr>
              <a:t>Set Compute Units</a:t>
            </a:r>
          </a:p>
          <a:p>
            <a:pPr marL="336145" indent="-336145" defTabSz="914192">
              <a:buClr>
                <a:srgbClr val="0077D7"/>
              </a:buClr>
              <a:buFont typeface="+mj-lt"/>
              <a:buAutoNum type="arabicPeriod"/>
            </a:pPr>
            <a:endParaRPr lang="en-US" sz="1568" dirty="0">
              <a:solidFill>
                <a:srgbClr val="505050"/>
              </a:solidFill>
              <a:latin typeface="Segoe UI Light" panose="020B0502040204020203" pitchFamily="34" charset="0"/>
              <a:cs typeface="Segoe UI Light" panose="020B0502040204020203" pitchFamily="34" charset="0"/>
            </a:endParaRPr>
          </a:p>
          <a:p>
            <a:pPr marL="336145" indent="-336145" defTabSz="914192">
              <a:buClr>
                <a:srgbClr val="0077D7"/>
              </a:buClr>
              <a:buFont typeface="+mj-lt"/>
              <a:buAutoNum type="arabicPeriod"/>
            </a:pPr>
            <a:r>
              <a:rPr lang="en-US" sz="1568" dirty="0">
                <a:solidFill>
                  <a:srgbClr val="505050"/>
                </a:solidFill>
                <a:latin typeface="Segoe UI Light" panose="020B0502040204020203" pitchFamily="34" charset="0"/>
                <a:cs typeface="Segoe UI Light" panose="020B0502040204020203" pitchFamily="34" charset="0"/>
              </a:rPr>
              <a:t>Set Storage</a:t>
            </a:r>
          </a:p>
        </p:txBody>
      </p:sp>
      <p:grpSp>
        <p:nvGrpSpPr>
          <p:cNvPr id="7" name="Agrupar 6"/>
          <p:cNvGrpSpPr/>
          <p:nvPr/>
        </p:nvGrpSpPr>
        <p:grpSpPr>
          <a:xfrm>
            <a:off x="681928" y="375239"/>
            <a:ext cx="10659585" cy="170080"/>
            <a:chOff x="-113764" y="473080"/>
            <a:chExt cx="10873332" cy="173490"/>
          </a:xfrm>
        </p:grpSpPr>
        <p:sp>
          <p:nvSpPr>
            <p:cNvPr id="8" name="Line 10">
              <a:extLst>
                <a:ext uri="{FF2B5EF4-FFF2-40B4-BE49-F238E27FC236}">
                  <a16:creationId xmlns:a16="http://schemas.microsoft.com/office/drawing/2014/main" id="{DD1A99F7-90D1-459F-9803-D981CE31EC5C}"/>
                </a:ext>
              </a:extLst>
            </p:cNvPr>
            <p:cNvSpPr>
              <a:spLocks noChangeShapeType="1"/>
            </p:cNvSpPr>
            <p:nvPr/>
          </p:nvSpPr>
          <p:spPr bwMode="auto">
            <a:xfrm flipH="1">
              <a:off x="-113764" y="646570"/>
              <a:ext cx="10873332" cy="0"/>
            </a:xfrm>
            <a:prstGeom prst="line">
              <a:avLst/>
            </a:prstGeom>
            <a:noFill/>
            <a:ln w="12700" cap="flat">
              <a:solidFill>
                <a:srgbClr val="0077D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sp>
          <p:nvSpPr>
            <p:cNvPr id="9" name="Oval 11">
              <a:extLst>
                <a:ext uri="{FF2B5EF4-FFF2-40B4-BE49-F238E27FC236}">
                  <a16:creationId xmlns:a16="http://schemas.microsoft.com/office/drawing/2014/main" id="{77DA2BFA-9CDC-4AD0-8686-E08BB64D4473}"/>
                </a:ext>
              </a:extLst>
            </p:cNvPr>
            <p:cNvSpPr>
              <a:spLocks noChangeArrowheads="1"/>
            </p:cNvSpPr>
            <p:nvPr/>
          </p:nvSpPr>
          <p:spPr bwMode="auto">
            <a:xfrm>
              <a:off x="10285023" y="473080"/>
              <a:ext cx="86747" cy="86747"/>
            </a:xfrm>
            <a:prstGeom prst="ellipse">
              <a:avLst/>
            </a:prstGeom>
            <a:solidFill>
              <a:srgbClr val="0077D7"/>
            </a:solid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sp>
          <p:nvSpPr>
            <p:cNvPr id="10" name="Oval 12">
              <a:extLst>
                <a:ext uri="{FF2B5EF4-FFF2-40B4-BE49-F238E27FC236}">
                  <a16:creationId xmlns:a16="http://schemas.microsoft.com/office/drawing/2014/main" id="{44723D6E-4F94-4529-B980-A2CBD8DD8EB8}"/>
                </a:ext>
              </a:extLst>
            </p:cNvPr>
            <p:cNvSpPr>
              <a:spLocks noChangeArrowheads="1"/>
            </p:cNvSpPr>
            <p:nvPr/>
          </p:nvSpPr>
          <p:spPr bwMode="auto">
            <a:xfrm>
              <a:off x="10412588" y="473080"/>
              <a:ext cx="86747" cy="86747"/>
            </a:xfrm>
            <a:prstGeom prst="ellipse">
              <a:avLst/>
            </a:prstGeom>
            <a:solidFill>
              <a:srgbClr val="0077D7"/>
            </a:solid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sp>
          <p:nvSpPr>
            <p:cNvPr id="11" name="Oval 13">
              <a:extLst>
                <a:ext uri="{FF2B5EF4-FFF2-40B4-BE49-F238E27FC236}">
                  <a16:creationId xmlns:a16="http://schemas.microsoft.com/office/drawing/2014/main" id="{6B319990-0E9B-4E64-AA84-3246DC1951AB}"/>
                </a:ext>
              </a:extLst>
            </p:cNvPr>
            <p:cNvSpPr>
              <a:spLocks noChangeArrowheads="1"/>
            </p:cNvSpPr>
            <p:nvPr/>
          </p:nvSpPr>
          <p:spPr bwMode="auto">
            <a:xfrm>
              <a:off x="10545255" y="473080"/>
              <a:ext cx="86747" cy="86747"/>
            </a:xfrm>
            <a:prstGeom prst="ellipse">
              <a:avLst/>
            </a:prstGeom>
            <a:solidFill>
              <a:srgbClr val="0077D7"/>
            </a:solid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grpSp>
      <p:sp>
        <p:nvSpPr>
          <p:cNvPr id="12" name="Rectángulo 11"/>
          <p:cNvSpPr/>
          <p:nvPr/>
        </p:nvSpPr>
        <p:spPr>
          <a:xfrm>
            <a:off x="655388" y="285952"/>
            <a:ext cx="4760127" cy="248925"/>
          </a:xfrm>
          <a:prstGeom prst="rect">
            <a:avLst/>
          </a:prstGeom>
        </p:spPr>
        <p:txBody>
          <a:bodyPr wrap="square">
            <a:spAutoFit/>
          </a:bodyPr>
          <a:lstStyle/>
          <a:p>
            <a:pPr defTabSz="914367"/>
            <a:r>
              <a:rPr lang="en-US" sz="1029" dirty="0">
                <a:solidFill>
                  <a:srgbClr val="505050"/>
                </a:solidFill>
                <a:latin typeface="Segoe UI Light" charset="0"/>
                <a:ea typeface="Segoe UI Light" charset="0"/>
                <a:cs typeface="Segoe UI Light" charset="0"/>
              </a:rPr>
              <a:t>SCALE UP AND SCALE OUT_</a:t>
            </a:r>
            <a:endParaRPr lang="es-ES_tradnl" sz="1029" dirty="0">
              <a:solidFill>
                <a:srgbClr val="505050"/>
              </a:solidFill>
              <a:latin typeface="Segoe UI Light" charset="0"/>
              <a:ea typeface="Segoe UI Light" charset="0"/>
              <a:cs typeface="Segoe UI Light" charset="0"/>
            </a:endParaRPr>
          </a:p>
        </p:txBody>
      </p:sp>
      <p:cxnSp>
        <p:nvCxnSpPr>
          <p:cNvPr id="13" name="Conector recto de flecha 12"/>
          <p:cNvCxnSpPr/>
          <p:nvPr/>
        </p:nvCxnSpPr>
        <p:spPr>
          <a:xfrm>
            <a:off x="850857" y="1418717"/>
            <a:ext cx="0" cy="1508585"/>
          </a:xfrm>
          <a:prstGeom prst="straightConnector1">
            <a:avLst/>
          </a:prstGeom>
          <a:ln>
            <a:solidFill>
              <a:srgbClr val="DDDDDD"/>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F26A8583-E957-45F3-B0FC-8ECEFF4435E3}"/>
              </a:ext>
            </a:extLst>
          </p:cNvPr>
          <p:cNvSpPr txBox="1">
            <a:spLocks/>
          </p:cNvSpPr>
          <p:nvPr/>
        </p:nvSpPr>
        <p:spPr>
          <a:xfrm>
            <a:off x="627664" y="754680"/>
            <a:ext cx="9530712" cy="635657"/>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3529" dirty="0">
                <a:solidFill>
                  <a:srgbClr val="505050"/>
                </a:solidFill>
                <a:latin typeface="Segoe UI Light"/>
              </a:rPr>
              <a:t>Scale up/down using Azure Portal</a:t>
            </a:r>
          </a:p>
        </p:txBody>
      </p:sp>
      <p:pic>
        <p:nvPicPr>
          <p:cNvPr id="15" name="Picture 1">
            <a:extLst>
              <a:ext uri="{FF2B5EF4-FFF2-40B4-BE49-F238E27FC236}">
                <a16:creationId xmlns:a16="http://schemas.microsoft.com/office/drawing/2014/main" id="{DB16321D-AF68-4B94-A685-FBC824E628E5}"/>
              </a:ext>
            </a:extLst>
          </p:cNvPr>
          <p:cNvPicPr>
            <a:picLocks noChangeAspect="1"/>
          </p:cNvPicPr>
          <p:nvPr/>
        </p:nvPicPr>
        <p:blipFill rotWithShape="1">
          <a:blip r:embed="rId3"/>
          <a:srcRect r="4743" b="3142"/>
          <a:stretch/>
        </p:blipFill>
        <p:spPr>
          <a:xfrm>
            <a:off x="3739953" y="1767227"/>
            <a:ext cx="5346140" cy="4377686"/>
          </a:xfrm>
          <a:prstGeom prst="rect">
            <a:avLst/>
          </a:prstGeom>
          <a:ln w="3175">
            <a:solidFill>
              <a:srgbClr val="DDDDDD"/>
            </a:solidFill>
          </a:ln>
        </p:spPr>
      </p:pic>
      <p:pic>
        <p:nvPicPr>
          <p:cNvPr id="16" name="Picture 29"/>
          <p:cNvPicPr>
            <a:picLocks noChangeAspect="1"/>
          </p:cNvPicPr>
          <p:nvPr/>
        </p:nvPicPr>
        <p:blipFill>
          <a:blip r:embed="rId4"/>
          <a:stretch>
            <a:fillRect/>
          </a:stretch>
        </p:blipFill>
        <p:spPr>
          <a:xfrm>
            <a:off x="10711090" y="6369823"/>
            <a:ext cx="1010731" cy="300302"/>
          </a:xfrm>
          <a:prstGeom prst="rect">
            <a:avLst/>
          </a:prstGeom>
        </p:spPr>
      </p:pic>
    </p:spTree>
    <p:extLst>
      <p:ext uri="{BB962C8B-B14F-4D97-AF65-F5344CB8AC3E}">
        <p14:creationId xmlns:p14="http://schemas.microsoft.com/office/powerpoint/2010/main" val="2863481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37"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anim calcmode="lin" valueType="num">
                                          <p:cBhvr>
                                            <p:cTn id="11" dur="1000" fill="hold"/>
                                            <p:tgtEl>
                                              <p:spTgt spid="13"/>
                                            </p:tgtEl>
                                            <p:attrNameLst>
                                              <p:attrName>ppt_x</p:attrName>
                                            </p:attrNameLst>
                                          </p:cBhvr>
                                          <p:tavLst>
                                            <p:tav tm="0">
                                              <p:val>
                                                <p:strVal val="#ppt_x"/>
                                              </p:val>
                                            </p:tav>
                                            <p:tav tm="100000">
                                              <p:val>
                                                <p:strVal val="#ppt_x"/>
                                              </p:val>
                                            </p:tav>
                                          </p:tavLst>
                                        </p:anim>
                                        <p:anim calcmode="lin" valueType="num">
                                          <p:cBhvr>
                                            <p:cTn id="12" dur="900" decel="100000" fill="hold"/>
                                            <p:tgtEl>
                                              <p:spTgt spid="13"/>
                                            </p:tgtEl>
                                            <p:attrNameLst>
                                              <p:attrName>ppt_y</p:attrName>
                                            </p:attrNameLst>
                                          </p:cBhvr>
                                          <p:tavLst>
                                            <p:tav tm="0">
                                              <p:val>
                                                <p:strVal val="#ppt_y+1"/>
                                              </p:val>
                                            </p:tav>
                                            <p:tav tm="100000">
                                              <p:val>
                                                <p:strVal val="#ppt_y-.03"/>
                                              </p:val>
                                            </p:tav>
                                          </p:tavLst>
                                        </p:anim>
                                        <p:anim calcmode="lin" valueType="num">
                                          <p:cBhvr>
                                            <p:cTn id="13"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par>
                              <p:cTn id="18" fill="hold">
                                <p:stCondLst>
                                  <p:cond delay="1500"/>
                                </p:stCondLst>
                                <p:childTnLst>
                                  <p:par>
                                    <p:cTn id="19" presetID="2" presetClass="entr" presetSubtype="2" fill="hold" nodeType="afterEffect" p14:presetBounceEnd="50000">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14:bounceEnd="50000">
                                          <p:cBhvr additive="base">
                                            <p:cTn id="21" dur="1000" fill="hold"/>
                                            <p:tgtEl>
                                              <p:spTgt spid="15"/>
                                            </p:tgtEl>
                                            <p:attrNameLst>
                                              <p:attrName>ppt_x</p:attrName>
                                            </p:attrNameLst>
                                          </p:cBhvr>
                                          <p:tavLst>
                                            <p:tav tm="0">
                                              <p:val>
                                                <p:strVal val="1+#ppt_w/2"/>
                                              </p:val>
                                            </p:tav>
                                            <p:tav tm="100000">
                                              <p:val>
                                                <p:strVal val="#ppt_x"/>
                                              </p:val>
                                            </p:tav>
                                          </p:tavLst>
                                        </p:anim>
                                        <p:anim calcmode="lin" valueType="num" p14:bounceEnd="50000">
                                          <p:cBhvr additive="base">
                                            <p:cTn id="22" dur="1000" fill="hold"/>
                                            <p:tgtEl>
                                              <p:spTgt spid="15"/>
                                            </p:tgtEl>
                                            <p:attrNameLst>
                                              <p:attrName>ppt_y</p:attrName>
                                            </p:attrNameLst>
                                          </p:cBhvr>
                                          <p:tavLst>
                                            <p:tav tm="0">
                                              <p:val>
                                                <p:strVal val="#ppt_y"/>
                                              </p:val>
                                            </p:tav>
                                            <p:tav tm="100000">
                                              <p:val>
                                                <p:strVal val="#ppt_y"/>
                                              </p:val>
                                            </p:tav>
                                          </p:tavLst>
                                        </p:anim>
                                      </p:childTnLst>
                                    </p:cTn>
                                  </p:par>
                                </p:childTnLst>
                              </p:cTn>
                            </p:par>
                            <p:par>
                              <p:cTn id="23" fill="hold">
                                <p:stCondLst>
                                  <p:cond delay="2500"/>
                                </p:stCondLst>
                                <p:childTnLst>
                                  <p:par>
                                    <p:cTn id="24" presetID="10" presetClass="entr" presetSubtype="0" fill="hold"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par>
                              <p:cTn id="27" fill="hold">
                                <p:stCondLst>
                                  <p:cond delay="3000"/>
                                </p:stCondLst>
                                <p:childTnLst>
                                  <p:par>
                                    <p:cTn id="28" presetID="10" presetClass="entr" presetSubtype="0" fill="hold" nodeType="afterEffect">
                                      <p:stCondLst>
                                        <p:cond delay="50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37"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anim calcmode="lin" valueType="num">
                                          <p:cBhvr>
                                            <p:cTn id="11" dur="1000" fill="hold"/>
                                            <p:tgtEl>
                                              <p:spTgt spid="13"/>
                                            </p:tgtEl>
                                            <p:attrNameLst>
                                              <p:attrName>ppt_x</p:attrName>
                                            </p:attrNameLst>
                                          </p:cBhvr>
                                          <p:tavLst>
                                            <p:tav tm="0">
                                              <p:val>
                                                <p:strVal val="#ppt_x"/>
                                              </p:val>
                                            </p:tav>
                                            <p:tav tm="100000">
                                              <p:val>
                                                <p:strVal val="#ppt_x"/>
                                              </p:val>
                                            </p:tav>
                                          </p:tavLst>
                                        </p:anim>
                                        <p:anim calcmode="lin" valueType="num">
                                          <p:cBhvr>
                                            <p:cTn id="12" dur="900" decel="100000" fill="hold"/>
                                            <p:tgtEl>
                                              <p:spTgt spid="13"/>
                                            </p:tgtEl>
                                            <p:attrNameLst>
                                              <p:attrName>ppt_y</p:attrName>
                                            </p:attrNameLst>
                                          </p:cBhvr>
                                          <p:tavLst>
                                            <p:tav tm="0">
                                              <p:val>
                                                <p:strVal val="#ppt_y+1"/>
                                              </p:val>
                                            </p:tav>
                                            <p:tav tm="100000">
                                              <p:val>
                                                <p:strVal val="#ppt_y-.03"/>
                                              </p:val>
                                            </p:tav>
                                          </p:tavLst>
                                        </p:anim>
                                        <p:anim calcmode="lin" valueType="num">
                                          <p:cBhvr>
                                            <p:cTn id="13"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par>
                              <p:cTn id="18" fill="hold">
                                <p:stCondLst>
                                  <p:cond delay="1500"/>
                                </p:stCondLst>
                                <p:childTnLst>
                                  <p:par>
                                    <p:cTn id="19" presetID="2" presetClass="entr" presetSubtype="2"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1000" fill="hold"/>
                                            <p:tgtEl>
                                              <p:spTgt spid="15"/>
                                            </p:tgtEl>
                                            <p:attrNameLst>
                                              <p:attrName>ppt_x</p:attrName>
                                            </p:attrNameLst>
                                          </p:cBhvr>
                                          <p:tavLst>
                                            <p:tav tm="0">
                                              <p:val>
                                                <p:strVal val="1+#ppt_w/2"/>
                                              </p:val>
                                            </p:tav>
                                            <p:tav tm="100000">
                                              <p:val>
                                                <p:strVal val="#ppt_x"/>
                                              </p:val>
                                            </p:tav>
                                          </p:tavLst>
                                        </p:anim>
                                        <p:anim calcmode="lin" valueType="num">
                                          <p:cBhvr additive="base">
                                            <p:cTn id="22" dur="1000" fill="hold"/>
                                            <p:tgtEl>
                                              <p:spTgt spid="15"/>
                                            </p:tgtEl>
                                            <p:attrNameLst>
                                              <p:attrName>ppt_y</p:attrName>
                                            </p:attrNameLst>
                                          </p:cBhvr>
                                          <p:tavLst>
                                            <p:tav tm="0">
                                              <p:val>
                                                <p:strVal val="#ppt_y"/>
                                              </p:val>
                                            </p:tav>
                                            <p:tav tm="100000">
                                              <p:val>
                                                <p:strVal val="#ppt_y"/>
                                              </p:val>
                                            </p:tav>
                                          </p:tavLst>
                                        </p:anim>
                                      </p:childTnLst>
                                    </p:cTn>
                                  </p:par>
                                </p:childTnLst>
                              </p:cTn>
                            </p:par>
                            <p:par>
                              <p:cTn id="23" fill="hold">
                                <p:stCondLst>
                                  <p:cond delay="2500"/>
                                </p:stCondLst>
                                <p:childTnLst>
                                  <p:par>
                                    <p:cTn id="24" presetID="10" presetClass="entr" presetSubtype="0" fill="hold"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par>
                              <p:cTn id="27" fill="hold">
                                <p:stCondLst>
                                  <p:cond delay="3000"/>
                                </p:stCondLst>
                                <p:childTnLst>
                                  <p:par>
                                    <p:cTn id="28" presetID="10" presetClass="entr" presetSubtype="0" fill="hold" nodeType="afterEffect">
                                      <p:stCondLst>
                                        <p:cond delay="50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607">
            <a:extLst>
              <a:ext uri="{FF2B5EF4-FFF2-40B4-BE49-F238E27FC236}">
                <a16:creationId xmlns:a16="http://schemas.microsoft.com/office/drawing/2014/main" id="{FD32CCE5-97D5-454B-96C0-E960CE74C6E0}"/>
              </a:ext>
            </a:extLst>
          </p:cNvPr>
          <p:cNvSpPr/>
          <p:nvPr/>
        </p:nvSpPr>
        <p:spPr>
          <a:xfrm>
            <a:off x="-134400" y="-75961"/>
            <a:ext cx="12326400" cy="6933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srgbClr val="FFFFFF"/>
              </a:solidFill>
              <a:latin typeface="Segoe UI"/>
            </a:endParaRPr>
          </a:p>
        </p:txBody>
      </p:sp>
      <p:graphicFrame>
        <p:nvGraphicFramePr>
          <p:cNvPr id="26" name="Object 25" hidden="1"/>
          <p:cNvGraphicFramePr>
            <a:graphicFrameLocks noChangeAspect="1"/>
          </p:cNvGraphicFramePr>
          <p:nvPr>
            <p:custDataLst>
              <p:tags r:id="rId2"/>
            </p:custDataLst>
            <p:extLst/>
          </p:nvPr>
        </p:nvGraphicFramePr>
        <p:xfrm>
          <a:off x="5017" y="3990"/>
          <a:ext cx="1556" cy="1556"/>
        </p:xfrm>
        <a:graphic>
          <a:graphicData uri="http://schemas.openxmlformats.org/presentationml/2006/ole">
            <mc:AlternateContent xmlns:mc="http://schemas.openxmlformats.org/markup-compatibility/2006">
              <mc:Choice xmlns:v="urn:schemas-microsoft-com:vml" Requires="v">
                <p:oleObj spid="_x0000_s7170" name="think-cell Slide" r:id="rId5" imgW="270" imgH="270" progId="TCLayout.ActiveDocument.1">
                  <p:embed/>
                </p:oleObj>
              </mc:Choice>
              <mc:Fallback>
                <p:oleObj name="think-cell Slide" r:id="rId5" imgW="270" imgH="270" progId="TCLayout.ActiveDocument.1">
                  <p:embed/>
                  <p:pic>
                    <p:nvPicPr>
                      <p:cNvPr id="26" name="Object 25" hidden="1"/>
                      <p:cNvPicPr/>
                      <p:nvPr/>
                    </p:nvPicPr>
                    <p:blipFill>
                      <a:blip r:embed="rId6"/>
                      <a:stretch>
                        <a:fillRect/>
                      </a:stretch>
                    </p:blipFill>
                    <p:spPr>
                      <a:xfrm>
                        <a:off x="5017" y="3990"/>
                        <a:ext cx="1556" cy="1556"/>
                      </a:xfrm>
                      <a:prstGeom prst="rect">
                        <a:avLst/>
                      </a:prstGeom>
                    </p:spPr>
                  </p:pic>
                </p:oleObj>
              </mc:Fallback>
            </mc:AlternateContent>
          </a:graphicData>
        </a:graphic>
      </p:graphicFrame>
      <p:grpSp>
        <p:nvGrpSpPr>
          <p:cNvPr id="43" name="Agrupar 42"/>
          <p:cNvGrpSpPr/>
          <p:nvPr/>
        </p:nvGrpSpPr>
        <p:grpSpPr>
          <a:xfrm>
            <a:off x="681928" y="375239"/>
            <a:ext cx="10659585" cy="170080"/>
            <a:chOff x="-113764" y="473080"/>
            <a:chExt cx="10873332" cy="173490"/>
          </a:xfrm>
        </p:grpSpPr>
        <p:sp>
          <p:nvSpPr>
            <p:cNvPr id="44" name="Line 10">
              <a:extLst>
                <a:ext uri="{FF2B5EF4-FFF2-40B4-BE49-F238E27FC236}">
                  <a16:creationId xmlns:a16="http://schemas.microsoft.com/office/drawing/2014/main" id="{DD1A99F7-90D1-459F-9803-D981CE31EC5C}"/>
                </a:ext>
              </a:extLst>
            </p:cNvPr>
            <p:cNvSpPr>
              <a:spLocks noChangeShapeType="1"/>
            </p:cNvSpPr>
            <p:nvPr/>
          </p:nvSpPr>
          <p:spPr bwMode="auto">
            <a:xfrm flipH="1">
              <a:off x="-113764" y="646570"/>
              <a:ext cx="10873332" cy="0"/>
            </a:xfrm>
            <a:prstGeom prst="line">
              <a:avLst/>
            </a:prstGeom>
            <a:noFill/>
            <a:ln w="12700" cap="flat">
              <a:solidFill>
                <a:srgbClr val="0077D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sp>
          <p:nvSpPr>
            <p:cNvPr id="45" name="Oval 11">
              <a:extLst>
                <a:ext uri="{FF2B5EF4-FFF2-40B4-BE49-F238E27FC236}">
                  <a16:creationId xmlns:a16="http://schemas.microsoft.com/office/drawing/2014/main" id="{77DA2BFA-9CDC-4AD0-8686-E08BB64D4473}"/>
                </a:ext>
              </a:extLst>
            </p:cNvPr>
            <p:cNvSpPr>
              <a:spLocks noChangeArrowheads="1"/>
            </p:cNvSpPr>
            <p:nvPr/>
          </p:nvSpPr>
          <p:spPr bwMode="auto">
            <a:xfrm>
              <a:off x="10285023" y="473080"/>
              <a:ext cx="86747" cy="86747"/>
            </a:xfrm>
            <a:prstGeom prst="ellipse">
              <a:avLst/>
            </a:prstGeom>
            <a:solidFill>
              <a:srgbClr val="0077D7"/>
            </a:solid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sp>
          <p:nvSpPr>
            <p:cNvPr id="50" name="Oval 12">
              <a:extLst>
                <a:ext uri="{FF2B5EF4-FFF2-40B4-BE49-F238E27FC236}">
                  <a16:creationId xmlns:a16="http://schemas.microsoft.com/office/drawing/2014/main" id="{44723D6E-4F94-4529-B980-A2CBD8DD8EB8}"/>
                </a:ext>
              </a:extLst>
            </p:cNvPr>
            <p:cNvSpPr>
              <a:spLocks noChangeArrowheads="1"/>
            </p:cNvSpPr>
            <p:nvPr/>
          </p:nvSpPr>
          <p:spPr bwMode="auto">
            <a:xfrm>
              <a:off x="10412588" y="473080"/>
              <a:ext cx="86747" cy="86747"/>
            </a:xfrm>
            <a:prstGeom prst="ellipse">
              <a:avLst/>
            </a:prstGeom>
            <a:solidFill>
              <a:srgbClr val="0077D7"/>
            </a:solid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sp>
          <p:nvSpPr>
            <p:cNvPr id="52" name="Oval 13">
              <a:extLst>
                <a:ext uri="{FF2B5EF4-FFF2-40B4-BE49-F238E27FC236}">
                  <a16:creationId xmlns:a16="http://schemas.microsoft.com/office/drawing/2014/main" id="{6B319990-0E9B-4E64-AA84-3246DC1951AB}"/>
                </a:ext>
              </a:extLst>
            </p:cNvPr>
            <p:cNvSpPr>
              <a:spLocks noChangeArrowheads="1"/>
            </p:cNvSpPr>
            <p:nvPr/>
          </p:nvSpPr>
          <p:spPr bwMode="auto">
            <a:xfrm>
              <a:off x="10545255" y="473080"/>
              <a:ext cx="86747" cy="86747"/>
            </a:xfrm>
            <a:prstGeom prst="ellipse">
              <a:avLst/>
            </a:prstGeom>
            <a:solidFill>
              <a:srgbClr val="0077D7"/>
            </a:solid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grpSp>
      <p:sp>
        <p:nvSpPr>
          <p:cNvPr id="53" name="Rectángulo 52"/>
          <p:cNvSpPr/>
          <p:nvPr/>
        </p:nvSpPr>
        <p:spPr>
          <a:xfrm>
            <a:off x="655388" y="285952"/>
            <a:ext cx="4760127" cy="248925"/>
          </a:xfrm>
          <a:prstGeom prst="rect">
            <a:avLst/>
          </a:prstGeom>
        </p:spPr>
        <p:txBody>
          <a:bodyPr wrap="square">
            <a:spAutoFit/>
          </a:bodyPr>
          <a:lstStyle/>
          <a:p>
            <a:pPr defTabSz="914367"/>
            <a:r>
              <a:rPr lang="en-US" sz="1029" dirty="0">
                <a:solidFill>
                  <a:srgbClr val="505050"/>
                </a:solidFill>
                <a:latin typeface="Segoe UI Light" charset="0"/>
                <a:ea typeface="Segoe UI Light" charset="0"/>
                <a:cs typeface="Segoe UI Light" charset="0"/>
              </a:rPr>
              <a:t>SECURITY OPTIONS_</a:t>
            </a:r>
            <a:endParaRPr lang="es-ES_tradnl" sz="1029" dirty="0">
              <a:solidFill>
                <a:srgbClr val="505050"/>
              </a:solidFill>
              <a:latin typeface="Segoe UI Light" charset="0"/>
              <a:ea typeface="Segoe UI Light" charset="0"/>
              <a:cs typeface="Segoe UI Light" charset="0"/>
            </a:endParaRPr>
          </a:p>
        </p:txBody>
      </p:sp>
      <p:sp>
        <p:nvSpPr>
          <p:cNvPr id="54" name="Title 1">
            <a:extLst>
              <a:ext uri="{FF2B5EF4-FFF2-40B4-BE49-F238E27FC236}">
                <a16:creationId xmlns:a16="http://schemas.microsoft.com/office/drawing/2014/main" id="{F26A8583-E957-45F3-B0FC-8ECEFF4435E3}"/>
              </a:ext>
            </a:extLst>
          </p:cNvPr>
          <p:cNvSpPr txBox="1">
            <a:spLocks/>
          </p:cNvSpPr>
          <p:nvPr/>
        </p:nvSpPr>
        <p:spPr>
          <a:xfrm>
            <a:off x="627664" y="754680"/>
            <a:ext cx="9530712" cy="635657"/>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3529" dirty="0">
                <a:solidFill>
                  <a:srgbClr val="505050"/>
                </a:solidFill>
                <a:latin typeface="Segoe UI Light"/>
              </a:rPr>
              <a:t>Security built in</a:t>
            </a:r>
          </a:p>
        </p:txBody>
      </p:sp>
      <p:sp>
        <p:nvSpPr>
          <p:cNvPr id="55" name="Rectangle 1"/>
          <p:cNvSpPr/>
          <p:nvPr/>
        </p:nvSpPr>
        <p:spPr>
          <a:xfrm>
            <a:off x="1896711" y="2428894"/>
            <a:ext cx="8741624" cy="331899"/>
          </a:xfrm>
          <a:prstGeom prst="rect">
            <a:avLst/>
          </a:prstGeom>
        </p:spPr>
        <p:txBody>
          <a:bodyPr wrap="square">
            <a:spAutoFit/>
          </a:bodyPr>
          <a:lstStyle/>
          <a:p>
            <a:pPr defTabSz="914192"/>
            <a:r>
              <a:rPr lang="en-US" sz="1568" dirty="0">
                <a:solidFill>
                  <a:srgbClr val="505050"/>
                </a:solidFill>
                <a:latin typeface="Segoe UI Light" panose="020B0502040204020203" pitchFamily="34" charset="0"/>
                <a:cs typeface="Segoe UI Light" panose="020B0502040204020203" pitchFamily="34" charset="0"/>
              </a:rPr>
              <a:t>Azure Security and Firewall</a:t>
            </a:r>
          </a:p>
        </p:txBody>
      </p:sp>
      <p:grpSp>
        <p:nvGrpSpPr>
          <p:cNvPr id="28" name="Group 27"/>
          <p:cNvGrpSpPr/>
          <p:nvPr/>
        </p:nvGrpSpPr>
        <p:grpSpPr>
          <a:xfrm>
            <a:off x="3302620" y="4407665"/>
            <a:ext cx="6188477" cy="1238518"/>
            <a:chOff x="4627698" y="4998189"/>
            <a:chExt cx="6314360" cy="1263712"/>
          </a:xfrm>
        </p:grpSpPr>
        <p:sp>
          <p:nvSpPr>
            <p:cNvPr id="15" name="Freeform 14"/>
            <p:cNvSpPr/>
            <p:nvPr/>
          </p:nvSpPr>
          <p:spPr bwMode="auto">
            <a:xfrm>
              <a:off x="4627698" y="4998189"/>
              <a:ext cx="2304572" cy="877111"/>
            </a:xfrm>
            <a:custGeom>
              <a:avLst/>
              <a:gdLst>
                <a:gd name="connsiteX0" fmla="*/ 0 w 3251200"/>
                <a:gd name="connsiteY0" fmla="*/ 0 h 2108200"/>
                <a:gd name="connsiteX1" fmla="*/ 1803400 w 3251200"/>
                <a:gd name="connsiteY1" fmla="*/ 2108200 h 2108200"/>
                <a:gd name="connsiteX2" fmla="*/ 3251200 w 3251200"/>
                <a:gd name="connsiteY2" fmla="*/ 2108200 h 2108200"/>
              </a:gdLst>
              <a:ahLst/>
              <a:cxnLst>
                <a:cxn ang="0">
                  <a:pos x="connsiteX0" y="connsiteY0"/>
                </a:cxn>
                <a:cxn ang="0">
                  <a:pos x="connsiteX1" y="connsiteY1"/>
                </a:cxn>
                <a:cxn ang="0">
                  <a:pos x="connsiteX2" y="connsiteY2"/>
                </a:cxn>
              </a:cxnLst>
              <a:rect l="l" t="t" r="r" b="b"/>
              <a:pathLst>
                <a:path w="3251200" h="2108200">
                  <a:moveTo>
                    <a:pt x="0" y="0"/>
                  </a:moveTo>
                  <a:lnTo>
                    <a:pt x="1803400" y="2108200"/>
                  </a:lnTo>
                  <a:lnTo>
                    <a:pt x="3251200" y="2108200"/>
                  </a:lnTo>
                </a:path>
              </a:pathLst>
            </a:custGeom>
            <a:noFill/>
            <a:ln w="9525">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042"/>
              <a:endParaRPr lang="en-US" sz="1765" kern="0">
                <a:solidFill>
                  <a:sysClr val="windowText" lastClr="000000"/>
                </a:solidFill>
                <a:latin typeface="Segoe UI Semilight"/>
              </a:endParaRPr>
            </a:p>
          </p:txBody>
        </p:sp>
        <p:grpSp>
          <p:nvGrpSpPr>
            <p:cNvPr id="23" name="Group 22"/>
            <p:cNvGrpSpPr/>
            <p:nvPr/>
          </p:nvGrpSpPr>
          <p:grpSpPr>
            <a:xfrm>
              <a:off x="6600148" y="5208788"/>
              <a:ext cx="4341910" cy="1053113"/>
              <a:chOff x="6600148" y="5208789"/>
              <a:chExt cx="4341910" cy="1053113"/>
            </a:xfrm>
          </p:grpSpPr>
          <p:grpSp>
            <p:nvGrpSpPr>
              <p:cNvPr id="46" name="Group 45"/>
              <p:cNvGrpSpPr/>
              <p:nvPr/>
            </p:nvGrpSpPr>
            <p:grpSpPr>
              <a:xfrm>
                <a:off x="6600148" y="5208789"/>
                <a:ext cx="4341910" cy="1053113"/>
                <a:chOff x="830270" y="4966369"/>
                <a:chExt cx="4343142" cy="1371600"/>
              </a:xfrm>
            </p:grpSpPr>
            <p:sp>
              <p:nvSpPr>
                <p:cNvPr id="47" name="Rectangle 46"/>
                <p:cNvSpPr/>
                <p:nvPr/>
              </p:nvSpPr>
              <p:spPr bwMode="auto">
                <a:xfrm>
                  <a:off x="830270" y="4966369"/>
                  <a:ext cx="1828800" cy="1371600"/>
                </a:xfrm>
                <a:prstGeom prst="rect">
                  <a:avLst/>
                </a:prstGeom>
                <a:solidFill>
                  <a:srgbClr val="50505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79183" tIns="731108" rIns="89592" bIns="89592" numCol="1" spcCol="0" rtlCol="0" fromWordArt="0" anchor="ctr" anchorCtr="0" forceAA="0" compatLnSpc="1">
                  <a:prstTxWarp prst="textNoShape">
                    <a:avLst/>
                  </a:prstTxWarp>
                  <a:noAutofit/>
                </a:bodyPr>
                <a:lstStyle/>
                <a:p>
                  <a:pPr algn="ctr" defTabSz="913400">
                    <a:lnSpc>
                      <a:spcPct val="90000"/>
                    </a:lnSpc>
                    <a:defRPr/>
                  </a:pPr>
                  <a:r>
                    <a:rPr lang="en-US" sz="1029" kern="0" dirty="0">
                      <a:solidFill>
                        <a:srgbClr val="FFFFFF"/>
                      </a:solidFill>
                      <a:latin typeface="Segoe UI"/>
                      <a:ea typeface="Segoe UI" pitchFamily="34" charset="0"/>
                      <a:cs typeface="Segoe UI" pitchFamily="34" charset="0"/>
                    </a:rPr>
                    <a:t>PROTECT DATA</a:t>
                  </a:r>
                </a:p>
              </p:txBody>
            </p:sp>
            <p:sp>
              <p:nvSpPr>
                <p:cNvPr id="48" name="Rectangle 47"/>
                <p:cNvSpPr/>
                <p:nvPr/>
              </p:nvSpPr>
              <p:spPr bwMode="auto">
                <a:xfrm>
                  <a:off x="2750200" y="4966369"/>
                  <a:ext cx="2423212" cy="13716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388" tIns="89592" rIns="0" bIns="89592" numCol="1" spcCol="0" rtlCol="0" fromWordArt="0" anchor="ctr" anchorCtr="0" forceAA="0" compatLnSpc="1">
                  <a:prstTxWarp prst="textNoShape">
                    <a:avLst/>
                  </a:prstTxWarp>
                  <a:noAutofit/>
                </a:bodyPr>
                <a:lstStyle/>
                <a:p>
                  <a:pPr defTabSz="913400">
                    <a:lnSpc>
                      <a:spcPct val="90000"/>
                    </a:lnSpc>
                    <a:spcBef>
                      <a:spcPts val="600"/>
                    </a:spcBef>
                    <a:buClr>
                      <a:srgbClr val="FFFFFF"/>
                    </a:buClr>
                    <a:defRPr/>
                  </a:pPr>
                  <a:r>
                    <a:rPr lang="en-US" sz="1029" kern="0" spc="-49" dirty="0">
                      <a:solidFill>
                        <a:srgbClr val="505050"/>
                      </a:solidFill>
                      <a:latin typeface="Segoe UI"/>
                    </a:rPr>
                    <a:t>BUILT-IN ENCRYPTION FOR DATA AND BACKUPS WITH AES 256 BIT. </a:t>
                  </a:r>
                  <a:endParaRPr lang="en-US" sz="1029" b="1" kern="0" spc="-49" dirty="0">
                    <a:solidFill>
                      <a:srgbClr val="505050"/>
                    </a:solidFill>
                    <a:latin typeface="Segoe UI Light"/>
                    <a:ea typeface="Segoe UI" pitchFamily="34" charset="0"/>
                    <a:cs typeface="Segoe UI" pitchFamily="34" charset="0"/>
                  </a:endParaRPr>
                </a:p>
              </p:txBody>
            </p:sp>
          </p:grpSp>
          <p:pic>
            <p:nvPicPr>
              <p:cNvPr id="49" name="Picture 48"/>
              <p:cNvPicPr>
                <a:picLocks noChangeAspect="1"/>
              </p:cNvPicPr>
              <p:nvPr/>
            </p:nvPicPr>
            <p:blipFill>
              <a:blip r:embed="rId7"/>
              <a:stretch>
                <a:fillRect/>
              </a:stretch>
            </p:blipFill>
            <p:spPr>
              <a:xfrm>
                <a:off x="7372126" y="5368844"/>
                <a:ext cx="361877" cy="469936"/>
              </a:xfrm>
              <a:prstGeom prst="rect">
                <a:avLst/>
              </a:prstGeom>
            </p:spPr>
          </p:pic>
        </p:grpSp>
      </p:grpSp>
      <p:grpSp>
        <p:nvGrpSpPr>
          <p:cNvPr id="27" name="Group 26"/>
          <p:cNvGrpSpPr/>
          <p:nvPr/>
        </p:nvGrpSpPr>
        <p:grpSpPr>
          <a:xfrm>
            <a:off x="3773561" y="3349174"/>
            <a:ext cx="5717534" cy="1046687"/>
            <a:chOff x="5108217" y="4062178"/>
            <a:chExt cx="5833836" cy="1067979"/>
          </a:xfrm>
        </p:grpSpPr>
        <p:sp>
          <p:nvSpPr>
            <p:cNvPr id="14" name="Freeform 13"/>
            <p:cNvSpPr/>
            <p:nvPr/>
          </p:nvSpPr>
          <p:spPr bwMode="auto">
            <a:xfrm>
              <a:off x="5108217" y="4413307"/>
              <a:ext cx="1686282" cy="454374"/>
            </a:xfrm>
            <a:custGeom>
              <a:avLst/>
              <a:gdLst>
                <a:gd name="connsiteX0" fmla="*/ 0 w 2705100"/>
                <a:gd name="connsiteY0" fmla="*/ 0 h 1079500"/>
                <a:gd name="connsiteX1" fmla="*/ 1079500 w 2705100"/>
                <a:gd name="connsiteY1" fmla="*/ 1079500 h 1079500"/>
                <a:gd name="connsiteX2" fmla="*/ 2705100 w 2705100"/>
                <a:gd name="connsiteY2" fmla="*/ 1079500 h 1079500"/>
                <a:gd name="connsiteX0" fmla="*/ 0 w 2633962"/>
                <a:gd name="connsiteY0" fmla="*/ 0 h 1181100"/>
                <a:gd name="connsiteX1" fmla="*/ 1008362 w 2633962"/>
                <a:gd name="connsiteY1" fmla="*/ 1181100 h 1181100"/>
                <a:gd name="connsiteX2" fmla="*/ 2633962 w 2633962"/>
                <a:gd name="connsiteY2" fmla="*/ 1181100 h 1181100"/>
              </a:gdLst>
              <a:ahLst/>
              <a:cxnLst>
                <a:cxn ang="0">
                  <a:pos x="connsiteX0" y="connsiteY0"/>
                </a:cxn>
                <a:cxn ang="0">
                  <a:pos x="connsiteX1" y="connsiteY1"/>
                </a:cxn>
                <a:cxn ang="0">
                  <a:pos x="connsiteX2" y="connsiteY2"/>
                </a:cxn>
              </a:cxnLst>
              <a:rect l="l" t="t" r="r" b="b"/>
              <a:pathLst>
                <a:path w="2633962" h="1181100">
                  <a:moveTo>
                    <a:pt x="0" y="0"/>
                  </a:moveTo>
                  <a:lnTo>
                    <a:pt x="1008362" y="1181100"/>
                  </a:lnTo>
                  <a:lnTo>
                    <a:pt x="2633962" y="1181100"/>
                  </a:lnTo>
                </a:path>
              </a:pathLst>
            </a:custGeom>
            <a:noFill/>
            <a:ln w="9525">
              <a:solidFill>
                <a:srgbClr val="00BD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042"/>
              <a:endParaRPr lang="en-US" sz="1765" kern="0">
                <a:solidFill>
                  <a:sysClr val="windowText" lastClr="000000"/>
                </a:solidFill>
                <a:latin typeface="Segoe UI Semilight"/>
              </a:endParaRPr>
            </a:p>
          </p:txBody>
        </p:sp>
        <p:grpSp>
          <p:nvGrpSpPr>
            <p:cNvPr id="20" name="Group 19"/>
            <p:cNvGrpSpPr/>
            <p:nvPr/>
          </p:nvGrpSpPr>
          <p:grpSpPr>
            <a:xfrm>
              <a:off x="6600148" y="4062178"/>
              <a:ext cx="4341905" cy="1067979"/>
              <a:chOff x="6600148" y="4062176"/>
              <a:chExt cx="4341905" cy="1067979"/>
            </a:xfrm>
          </p:grpSpPr>
          <p:grpSp>
            <p:nvGrpSpPr>
              <p:cNvPr id="40" name="Group 39"/>
              <p:cNvGrpSpPr/>
              <p:nvPr/>
            </p:nvGrpSpPr>
            <p:grpSpPr>
              <a:xfrm>
                <a:off x="6600148" y="4062176"/>
                <a:ext cx="4341905" cy="1067979"/>
                <a:chOff x="830268" y="3530886"/>
                <a:chExt cx="4343138" cy="1371600"/>
              </a:xfrm>
            </p:grpSpPr>
            <p:sp>
              <p:nvSpPr>
                <p:cNvPr id="41" name="Rectangle 40"/>
                <p:cNvSpPr/>
                <p:nvPr/>
              </p:nvSpPr>
              <p:spPr bwMode="auto">
                <a:xfrm>
                  <a:off x="830268" y="3530886"/>
                  <a:ext cx="1828800" cy="1371600"/>
                </a:xfrm>
                <a:prstGeom prst="rect">
                  <a:avLst/>
                </a:prstGeom>
                <a:solidFill>
                  <a:srgbClr val="00BDF3"/>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79183" tIns="731108" rIns="89592" bIns="89592" numCol="1" spcCol="0" rtlCol="0" fromWordArt="0" anchor="ctr" anchorCtr="0" forceAA="0" compatLnSpc="1">
                  <a:prstTxWarp prst="textNoShape">
                    <a:avLst/>
                  </a:prstTxWarp>
                  <a:noAutofit/>
                </a:bodyPr>
                <a:lstStyle/>
                <a:p>
                  <a:pPr algn="ctr" defTabSz="913400">
                    <a:lnSpc>
                      <a:spcPct val="90000"/>
                    </a:lnSpc>
                    <a:defRPr/>
                  </a:pPr>
                  <a:r>
                    <a:rPr lang="en-US" sz="1029" kern="0" dirty="0">
                      <a:solidFill>
                        <a:srgbClr val="FFFFFF"/>
                      </a:solidFill>
                      <a:latin typeface="Segoe UI"/>
                      <a:ea typeface="Segoe UI" pitchFamily="34" charset="0"/>
                      <a:cs typeface="Segoe UI" pitchFamily="34" charset="0"/>
                    </a:rPr>
                    <a:t>ACCESS CONTROL </a:t>
                  </a:r>
                </a:p>
              </p:txBody>
            </p:sp>
            <p:sp>
              <p:nvSpPr>
                <p:cNvPr id="42" name="Rectangle 41"/>
                <p:cNvSpPr/>
                <p:nvPr/>
              </p:nvSpPr>
              <p:spPr bwMode="auto">
                <a:xfrm>
                  <a:off x="2750201" y="3530886"/>
                  <a:ext cx="2423205" cy="13716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388" tIns="89592" rIns="0" bIns="89592" numCol="1" spcCol="0" rtlCol="0" fromWordArt="0" anchor="ctr" anchorCtr="0" forceAA="0" compatLnSpc="1">
                  <a:prstTxWarp prst="textNoShape">
                    <a:avLst/>
                  </a:prstTxWarp>
                  <a:noAutofit/>
                </a:bodyPr>
                <a:lstStyle/>
                <a:p>
                  <a:pPr defTabSz="912803">
                    <a:spcBef>
                      <a:spcPts val="600"/>
                    </a:spcBef>
                    <a:buClr>
                      <a:srgbClr val="FFFFFF"/>
                    </a:buClr>
                    <a:defRPr/>
                  </a:pPr>
                  <a:r>
                    <a:rPr lang="en-US" sz="1029" kern="0" dirty="0">
                      <a:solidFill>
                        <a:srgbClr val="505050"/>
                      </a:solidFill>
                      <a:latin typeface="Segoe UI"/>
                    </a:rPr>
                    <a:t>SECURE SSL CONNECTIVITY</a:t>
                  </a:r>
                </a:p>
                <a:p>
                  <a:pPr defTabSz="912803">
                    <a:spcBef>
                      <a:spcPts val="600"/>
                    </a:spcBef>
                    <a:buClr>
                      <a:srgbClr val="FFFFFF"/>
                    </a:buClr>
                    <a:defRPr/>
                  </a:pPr>
                  <a:r>
                    <a:rPr lang="en-US" sz="1029" kern="0" spc="49" dirty="0">
                      <a:solidFill>
                        <a:srgbClr val="505050"/>
                      </a:solidFill>
                      <a:latin typeface="Segoe UI"/>
                    </a:rPr>
                    <a:t>SERVER</a:t>
                  </a:r>
                  <a:r>
                    <a:rPr lang="en-US" sz="1029" kern="0" spc="49" baseline="30000" dirty="0">
                      <a:solidFill>
                        <a:srgbClr val="505050"/>
                      </a:solidFill>
                      <a:latin typeface="Segoe UI"/>
                    </a:rPr>
                    <a:t> </a:t>
                  </a:r>
                  <a:r>
                    <a:rPr lang="en-US" sz="1029" kern="0" spc="49" dirty="0">
                      <a:solidFill>
                        <a:srgbClr val="505050"/>
                      </a:solidFill>
                      <a:latin typeface="Segoe UI"/>
                    </a:rPr>
                    <a:t>FIREWALL RULES</a:t>
                  </a:r>
                  <a:endParaRPr lang="en-US" sz="1029" kern="0" spc="49" baseline="30000" dirty="0">
                    <a:solidFill>
                      <a:srgbClr val="505050"/>
                    </a:solidFill>
                    <a:latin typeface="Segoe UI"/>
                  </a:endParaRPr>
                </a:p>
              </p:txBody>
            </p:sp>
          </p:grpSp>
          <p:sp>
            <p:nvSpPr>
              <p:cNvPr id="33" name="Rectangle 32"/>
              <p:cNvSpPr/>
              <p:nvPr/>
            </p:nvSpPr>
            <p:spPr bwMode="auto">
              <a:xfrm>
                <a:off x="10637192" y="4279385"/>
                <a:ext cx="112496" cy="854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576">
                  <a:lnSpc>
                    <a:spcPct val="90000"/>
                  </a:lnSpc>
                </a:pPr>
                <a:endParaRPr lang="en-US" sz="1765" b="1" kern="0">
                  <a:solidFill>
                    <a:srgbClr val="0078D7"/>
                  </a:solidFill>
                  <a:latin typeface="Segoe UI Light"/>
                  <a:ea typeface="Segoe UI" pitchFamily="34" charset="0"/>
                  <a:cs typeface="Segoe UI" pitchFamily="34" charset="0"/>
                </a:endParaRPr>
              </a:p>
            </p:txBody>
          </p:sp>
          <p:grpSp>
            <p:nvGrpSpPr>
              <p:cNvPr id="12" name="Group 11"/>
              <p:cNvGrpSpPr/>
              <p:nvPr/>
            </p:nvGrpSpPr>
            <p:grpSpPr>
              <a:xfrm>
                <a:off x="7283176" y="4262517"/>
                <a:ext cx="644094" cy="712884"/>
                <a:chOff x="7346049" y="4478417"/>
                <a:chExt cx="644094" cy="712884"/>
              </a:xfrm>
            </p:grpSpPr>
            <p:grpSp>
              <p:nvGrpSpPr>
                <p:cNvPr id="81" name="Group 80"/>
                <p:cNvGrpSpPr/>
                <p:nvPr/>
              </p:nvGrpSpPr>
              <p:grpSpPr>
                <a:xfrm>
                  <a:off x="7704894" y="4535706"/>
                  <a:ext cx="285249" cy="503348"/>
                  <a:chOff x="7496730" y="2074798"/>
                  <a:chExt cx="412080" cy="727156"/>
                </a:xfrm>
              </p:grpSpPr>
              <p:sp>
                <p:nvSpPr>
                  <p:cNvPr id="82" name="Oval 81"/>
                  <p:cNvSpPr/>
                  <p:nvPr/>
                </p:nvSpPr>
                <p:spPr bwMode="auto">
                  <a:xfrm>
                    <a:off x="7574184" y="2074798"/>
                    <a:ext cx="257169" cy="257170"/>
                  </a:xfrm>
                  <a:prstGeom prst="ellips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336015" indent="-336015" algn="ctr" defTabSz="913751" fontAlgn="base">
                      <a:lnSpc>
                        <a:spcPct val="90000"/>
                      </a:lnSpc>
                      <a:spcBef>
                        <a:spcPct val="0"/>
                      </a:spcBef>
                      <a:spcAft>
                        <a:spcPct val="0"/>
                      </a:spcAft>
                      <a:buFont typeface="Wingdings 3" panose="05040102010807070707" pitchFamily="18" charset="2"/>
                      <a:buChar char="Æ"/>
                    </a:pPr>
                    <a:endParaRPr lang="en-US" sz="1765" b="1" kern="0" err="1">
                      <a:solidFill>
                        <a:srgbClr val="18182A"/>
                      </a:solidFill>
                      <a:latin typeface="Segoe UI Light"/>
                      <a:ea typeface="Segoe UI" pitchFamily="34" charset="0"/>
                      <a:cs typeface="Segoe UI" pitchFamily="34" charset="0"/>
                    </a:endParaRPr>
                  </a:p>
                </p:txBody>
              </p:sp>
              <p:sp>
                <p:nvSpPr>
                  <p:cNvPr id="83" name="Arc 82"/>
                  <p:cNvSpPr/>
                  <p:nvPr/>
                </p:nvSpPr>
                <p:spPr>
                  <a:xfrm>
                    <a:off x="7496730" y="2389874"/>
                    <a:ext cx="412080" cy="412080"/>
                  </a:xfrm>
                  <a:prstGeom prst="arc">
                    <a:avLst>
                      <a:gd name="adj1" fmla="val 12049594"/>
                      <a:gd name="adj2" fmla="val 20507712"/>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336015" indent="-336015" algn="ctr" defTabSz="913751">
                      <a:lnSpc>
                        <a:spcPct val="90000"/>
                      </a:lnSpc>
                      <a:buFont typeface="Wingdings 3" panose="05040102010807070707" pitchFamily="18" charset="2"/>
                      <a:buChar char="Æ"/>
                    </a:pPr>
                    <a:endParaRPr lang="en-US" sz="1765" b="1" kern="0">
                      <a:solidFill>
                        <a:srgbClr val="18182A"/>
                      </a:solidFill>
                      <a:latin typeface="Segoe UI Light"/>
                      <a:ea typeface="Segoe UI" pitchFamily="34" charset="0"/>
                      <a:cs typeface="Segoe UI" pitchFamily="34" charset="0"/>
                    </a:endParaRPr>
                  </a:p>
                </p:txBody>
              </p:sp>
            </p:grpSp>
            <p:grpSp>
              <p:nvGrpSpPr>
                <p:cNvPr id="66" name="Group 65"/>
                <p:cNvGrpSpPr/>
                <p:nvPr/>
              </p:nvGrpSpPr>
              <p:grpSpPr>
                <a:xfrm>
                  <a:off x="7346049" y="4478417"/>
                  <a:ext cx="412080" cy="712884"/>
                  <a:chOff x="7346049" y="2123843"/>
                  <a:chExt cx="412080" cy="712884"/>
                </a:xfrm>
                <a:solidFill>
                  <a:srgbClr val="471652"/>
                </a:solidFill>
              </p:grpSpPr>
              <p:sp>
                <p:nvSpPr>
                  <p:cNvPr id="67" name="Oval 66"/>
                  <p:cNvSpPr/>
                  <p:nvPr/>
                </p:nvSpPr>
                <p:spPr bwMode="auto">
                  <a:xfrm>
                    <a:off x="7423505" y="2123843"/>
                    <a:ext cx="257168" cy="257168"/>
                  </a:xfrm>
                  <a:prstGeom prst="ellips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336015" indent="-336015" algn="ctr" defTabSz="913751" fontAlgn="base">
                      <a:lnSpc>
                        <a:spcPct val="90000"/>
                      </a:lnSpc>
                      <a:spcBef>
                        <a:spcPct val="0"/>
                      </a:spcBef>
                      <a:spcAft>
                        <a:spcPct val="0"/>
                      </a:spcAft>
                      <a:buFont typeface="Wingdings 3" panose="05040102010807070707" pitchFamily="18" charset="2"/>
                      <a:buChar char="Æ"/>
                    </a:pPr>
                    <a:endParaRPr lang="en-US" sz="1765" b="1" kern="0" err="1">
                      <a:solidFill>
                        <a:srgbClr val="18182A"/>
                      </a:solidFill>
                      <a:latin typeface="Segoe UI Light"/>
                      <a:ea typeface="Segoe UI" pitchFamily="34" charset="0"/>
                      <a:cs typeface="Segoe UI" pitchFamily="34" charset="0"/>
                    </a:endParaRPr>
                  </a:p>
                </p:txBody>
              </p:sp>
              <p:sp>
                <p:nvSpPr>
                  <p:cNvPr id="79" name="Arc 78"/>
                  <p:cNvSpPr/>
                  <p:nvPr/>
                </p:nvSpPr>
                <p:spPr>
                  <a:xfrm>
                    <a:off x="7346049" y="2424647"/>
                    <a:ext cx="412080" cy="412080"/>
                  </a:xfrm>
                  <a:prstGeom prst="arc">
                    <a:avLst>
                      <a:gd name="adj1" fmla="val 12049594"/>
                      <a:gd name="adj2" fmla="val 20507712"/>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336015" indent="-336015" algn="ctr" defTabSz="913751">
                      <a:lnSpc>
                        <a:spcPct val="90000"/>
                      </a:lnSpc>
                      <a:buFont typeface="Wingdings 3" panose="05040102010807070707" pitchFamily="18" charset="2"/>
                      <a:buChar char="Æ"/>
                    </a:pPr>
                    <a:endParaRPr lang="en-US" sz="1765" b="1" kern="0">
                      <a:solidFill>
                        <a:srgbClr val="18182A"/>
                      </a:solidFill>
                      <a:latin typeface="Segoe UI Light"/>
                      <a:ea typeface="Segoe UI" pitchFamily="34" charset="0"/>
                      <a:cs typeface="Segoe UI" pitchFamily="34" charset="0"/>
                    </a:endParaRPr>
                  </a:p>
                </p:txBody>
              </p:sp>
            </p:grpSp>
          </p:grpSp>
        </p:grpSp>
      </p:grpSp>
      <p:grpSp>
        <p:nvGrpSpPr>
          <p:cNvPr id="25" name="Group 24"/>
          <p:cNvGrpSpPr/>
          <p:nvPr/>
        </p:nvGrpSpPr>
        <p:grpSpPr>
          <a:xfrm>
            <a:off x="3968478" y="2055690"/>
            <a:ext cx="5522619" cy="1493304"/>
            <a:chOff x="5307099" y="1673515"/>
            <a:chExt cx="5634957" cy="1523682"/>
          </a:xfrm>
        </p:grpSpPr>
        <p:sp>
          <p:nvSpPr>
            <p:cNvPr id="11" name="Freeform 10"/>
            <p:cNvSpPr/>
            <p:nvPr/>
          </p:nvSpPr>
          <p:spPr bwMode="auto">
            <a:xfrm>
              <a:off x="5307099" y="2642315"/>
              <a:ext cx="1514293" cy="554882"/>
            </a:xfrm>
            <a:custGeom>
              <a:avLst/>
              <a:gdLst>
                <a:gd name="connsiteX0" fmla="*/ 0 w 2362200"/>
                <a:gd name="connsiteY0" fmla="*/ 165100 h 165100"/>
                <a:gd name="connsiteX1" fmla="*/ 215900 w 2362200"/>
                <a:gd name="connsiteY1" fmla="*/ 0 h 165100"/>
                <a:gd name="connsiteX2" fmla="*/ 2362200 w 2362200"/>
                <a:gd name="connsiteY2" fmla="*/ 0 h 165100"/>
              </a:gdLst>
              <a:ahLst/>
              <a:cxnLst>
                <a:cxn ang="0">
                  <a:pos x="connsiteX0" y="connsiteY0"/>
                </a:cxn>
                <a:cxn ang="0">
                  <a:pos x="connsiteX1" y="connsiteY1"/>
                </a:cxn>
                <a:cxn ang="0">
                  <a:pos x="connsiteX2" y="connsiteY2"/>
                </a:cxn>
              </a:cxnLst>
              <a:rect l="l" t="t" r="r" b="b"/>
              <a:pathLst>
                <a:path w="2362200" h="165100">
                  <a:moveTo>
                    <a:pt x="0" y="165100"/>
                  </a:moveTo>
                  <a:lnTo>
                    <a:pt x="215900" y="0"/>
                  </a:lnTo>
                  <a:lnTo>
                    <a:pt x="2362200" y="0"/>
                  </a:lnTo>
                </a:path>
              </a:pathLst>
            </a:custGeom>
            <a:noFill/>
            <a:ln w="9525">
              <a:solidFill>
                <a:srgbClr val="0077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042"/>
              <a:endParaRPr lang="en-US" sz="1765" kern="0">
                <a:solidFill>
                  <a:sysClr val="windowText" lastClr="000000"/>
                </a:solidFill>
                <a:latin typeface="Segoe UI Semilight"/>
              </a:endParaRPr>
            </a:p>
          </p:txBody>
        </p:sp>
        <p:grpSp>
          <p:nvGrpSpPr>
            <p:cNvPr id="22" name="Group 21"/>
            <p:cNvGrpSpPr/>
            <p:nvPr/>
          </p:nvGrpSpPr>
          <p:grpSpPr>
            <a:xfrm>
              <a:off x="6600151" y="1673515"/>
              <a:ext cx="4341905" cy="1102024"/>
              <a:chOff x="6600149" y="1673512"/>
              <a:chExt cx="4341905" cy="1102022"/>
            </a:xfrm>
          </p:grpSpPr>
          <p:grpSp>
            <p:nvGrpSpPr>
              <p:cNvPr id="58" name="Group 57"/>
              <p:cNvGrpSpPr/>
              <p:nvPr/>
            </p:nvGrpSpPr>
            <p:grpSpPr>
              <a:xfrm>
                <a:off x="6600149" y="1673512"/>
                <a:ext cx="4341905" cy="1102022"/>
                <a:chOff x="830270" y="2095402"/>
                <a:chExt cx="4343138" cy="1371600"/>
              </a:xfrm>
            </p:grpSpPr>
            <p:sp>
              <p:nvSpPr>
                <p:cNvPr id="59" name="Rectangle 58"/>
                <p:cNvSpPr/>
                <p:nvPr/>
              </p:nvSpPr>
              <p:spPr bwMode="auto">
                <a:xfrm>
                  <a:off x="830270" y="2095402"/>
                  <a:ext cx="1828800" cy="1371600"/>
                </a:xfrm>
                <a:prstGeom prst="rect">
                  <a:avLst/>
                </a:prstGeom>
                <a:solidFill>
                  <a:srgbClr val="0077D7"/>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79183" tIns="731108" rIns="89592" bIns="89592" numCol="1" spcCol="0" rtlCol="0" fromWordArt="0" anchor="ctr" anchorCtr="0" forceAA="0" compatLnSpc="1">
                  <a:prstTxWarp prst="textNoShape">
                    <a:avLst/>
                  </a:prstTxWarp>
                  <a:noAutofit/>
                </a:bodyPr>
                <a:lstStyle/>
                <a:p>
                  <a:pPr algn="ctr" defTabSz="913400">
                    <a:lnSpc>
                      <a:spcPct val="90000"/>
                    </a:lnSpc>
                    <a:defRPr/>
                  </a:pPr>
                  <a:r>
                    <a:rPr lang="en-US" sz="1029" kern="0" dirty="0">
                      <a:solidFill>
                        <a:srgbClr val="FFFFFF"/>
                      </a:solidFill>
                      <a:latin typeface="Segoe UI Light" charset="0"/>
                      <a:ea typeface="Segoe UI Light" charset="0"/>
                      <a:cs typeface="Segoe UI Light" charset="0"/>
                    </a:rPr>
                    <a:t>IDENTITY</a:t>
                  </a:r>
                </a:p>
              </p:txBody>
            </p:sp>
            <p:sp>
              <p:nvSpPr>
                <p:cNvPr id="60" name="Rectangle 59"/>
                <p:cNvSpPr/>
                <p:nvPr/>
              </p:nvSpPr>
              <p:spPr bwMode="auto">
                <a:xfrm>
                  <a:off x="2744946" y="2095402"/>
                  <a:ext cx="2428462" cy="134670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388" tIns="89592" rIns="0" bIns="89592" numCol="1" spcCol="0" rtlCol="0" fromWordArt="0" anchor="ctr" anchorCtr="0" forceAA="0" compatLnSpc="1">
                  <a:prstTxWarp prst="textNoShape">
                    <a:avLst/>
                  </a:prstTxWarp>
                  <a:noAutofit/>
                </a:bodyPr>
                <a:lstStyle/>
                <a:p>
                  <a:pPr defTabSz="912803">
                    <a:spcBef>
                      <a:spcPts val="600"/>
                    </a:spcBef>
                    <a:buClr>
                      <a:srgbClr val="FFFFFF"/>
                    </a:buClr>
                    <a:defRPr/>
                  </a:pPr>
                  <a:r>
                    <a:rPr lang="en-US" sz="1029" kern="0" dirty="0">
                      <a:solidFill>
                        <a:srgbClr val="505050"/>
                      </a:solidFill>
                      <a:latin typeface="Segoe UI Light" charset="0"/>
                      <a:ea typeface="Segoe UI Light" charset="0"/>
                      <a:cs typeface="Segoe UI Light" charset="0"/>
                    </a:rPr>
                    <a:t>NATIVE AUTHENTICATION</a:t>
                  </a:r>
                </a:p>
              </p:txBody>
            </p:sp>
          </p:grpSp>
          <p:sp>
            <p:nvSpPr>
              <p:cNvPr id="51" name="Freeform 164"/>
              <p:cNvSpPr>
                <a:spLocks noChangeAspect="1" noEditPoints="1"/>
              </p:cNvSpPr>
              <p:nvPr/>
            </p:nvSpPr>
            <p:spPr bwMode="black">
              <a:xfrm>
                <a:off x="7347585" y="1828326"/>
                <a:ext cx="410959" cy="56960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58" tIns="41129" rIns="82258" bIns="41129" numCol="1" anchor="t" anchorCtr="0" compatLnSpc="1">
                <a:prstTxWarp prst="textNoShape">
                  <a:avLst/>
                </a:prstTxWarp>
              </a:bodyPr>
              <a:lstStyle/>
              <a:p>
                <a:pPr defTabSz="913698"/>
                <a:endParaRPr lang="en-US" sz="1765" kern="0">
                  <a:solidFill>
                    <a:srgbClr val="505050"/>
                  </a:solidFill>
                  <a:latin typeface="Segoe UI"/>
                </a:endParaRPr>
              </a:p>
            </p:txBody>
          </p:sp>
        </p:grpSp>
      </p:grpSp>
      <p:sp>
        <p:nvSpPr>
          <p:cNvPr id="5" name="Donut 4"/>
          <p:cNvSpPr/>
          <p:nvPr/>
        </p:nvSpPr>
        <p:spPr bwMode="auto">
          <a:xfrm>
            <a:off x="2480491" y="3306679"/>
            <a:ext cx="1205714" cy="1205714"/>
          </a:xfrm>
          <a:prstGeom prst="donut">
            <a:avLst>
              <a:gd name="adj" fmla="val 9874"/>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336015" indent="-336015" algn="ctr" defTabSz="913751" fontAlgn="base">
              <a:lnSpc>
                <a:spcPct val="90000"/>
              </a:lnSpc>
              <a:spcBef>
                <a:spcPct val="0"/>
              </a:spcBef>
              <a:spcAft>
                <a:spcPct val="0"/>
              </a:spcAft>
              <a:buFont typeface="Wingdings 3" panose="05040102010807070707" pitchFamily="18" charset="2"/>
              <a:buChar char="Æ"/>
            </a:pPr>
            <a:endParaRPr lang="en-US" sz="1961" b="1" kern="0" err="1">
              <a:solidFill>
                <a:srgbClr val="18182A"/>
              </a:solidFill>
              <a:latin typeface="Segoe UI Light"/>
              <a:ea typeface="Segoe UI" pitchFamily="34" charset="0"/>
              <a:cs typeface="Segoe UI" pitchFamily="34" charset="0"/>
            </a:endParaRPr>
          </a:p>
        </p:txBody>
      </p:sp>
      <p:sp>
        <p:nvSpPr>
          <p:cNvPr id="87" name="Donut 86"/>
          <p:cNvSpPr/>
          <p:nvPr/>
        </p:nvSpPr>
        <p:spPr bwMode="auto">
          <a:xfrm>
            <a:off x="2282353" y="3117077"/>
            <a:ext cx="1601985" cy="1601985"/>
          </a:xfrm>
          <a:prstGeom prst="donut">
            <a:avLst>
              <a:gd name="adj" fmla="val 6693"/>
            </a:avLst>
          </a:prstGeom>
          <a:solidFill>
            <a:srgbClr val="00BD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336015" indent="-336015" algn="ctr" defTabSz="913751" fontAlgn="base">
              <a:lnSpc>
                <a:spcPct val="90000"/>
              </a:lnSpc>
              <a:spcBef>
                <a:spcPct val="0"/>
              </a:spcBef>
              <a:spcAft>
                <a:spcPct val="0"/>
              </a:spcAft>
              <a:buFont typeface="Wingdings 3" panose="05040102010807070707" pitchFamily="18" charset="2"/>
              <a:buChar char="Æ"/>
            </a:pPr>
            <a:endParaRPr lang="en-US" sz="1961" b="1" kern="0" err="1">
              <a:solidFill>
                <a:srgbClr val="18182A"/>
              </a:solidFill>
              <a:latin typeface="Segoe UI Light"/>
              <a:ea typeface="Segoe UI" pitchFamily="34" charset="0"/>
              <a:cs typeface="Segoe UI" pitchFamily="34" charset="0"/>
            </a:endParaRPr>
          </a:p>
        </p:txBody>
      </p:sp>
      <p:sp>
        <p:nvSpPr>
          <p:cNvPr id="88" name="Donut 87"/>
          <p:cNvSpPr/>
          <p:nvPr/>
        </p:nvSpPr>
        <p:spPr bwMode="auto">
          <a:xfrm>
            <a:off x="2069585" y="2895772"/>
            <a:ext cx="2027520" cy="2027520"/>
          </a:xfrm>
          <a:prstGeom prst="donut">
            <a:avLst>
              <a:gd name="adj" fmla="val 5668"/>
            </a:avLst>
          </a:prstGeom>
          <a:solidFill>
            <a:srgbClr val="007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336015" indent="-336015" algn="ctr" defTabSz="913751" fontAlgn="base">
              <a:lnSpc>
                <a:spcPct val="90000"/>
              </a:lnSpc>
              <a:spcBef>
                <a:spcPct val="0"/>
              </a:spcBef>
              <a:spcAft>
                <a:spcPct val="0"/>
              </a:spcAft>
              <a:buFont typeface="Wingdings 3" panose="05040102010807070707" pitchFamily="18" charset="2"/>
              <a:buChar char="Æ"/>
            </a:pPr>
            <a:endParaRPr lang="en-US" sz="1961" b="1" kern="0" err="1">
              <a:solidFill>
                <a:srgbClr val="18182A"/>
              </a:solidFill>
              <a:latin typeface="Segoe UI Light"/>
              <a:ea typeface="Segoe UI" pitchFamily="34" charset="0"/>
              <a:cs typeface="Segoe UI" pitchFamily="34" charset="0"/>
            </a:endParaRPr>
          </a:p>
        </p:txBody>
      </p:sp>
      <p:grpSp>
        <p:nvGrpSpPr>
          <p:cNvPr id="6" name="Agrupar 5"/>
          <p:cNvGrpSpPr/>
          <p:nvPr/>
        </p:nvGrpSpPr>
        <p:grpSpPr>
          <a:xfrm>
            <a:off x="2517923" y="3436606"/>
            <a:ext cx="1561199" cy="929127"/>
            <a:chOff x="1511840" y="3167653"/>
            <a:chExt cx="3052104" cy="1816421"/>
          </a:xfrm>
        </p:grpSpPr>
        <p:pic>
          <p:nvPicPr>
            <p:cNvPr id="61" name="Imagen 60"/>
            <p:cNvPicPr>
              <a:picLocks noChangeAspect="1"/>
            </p:cNvPicPr>
            <p:nvPr/>
          </p:nvPicPr>
          <p:blipFill>
            <a:blip r:embed="rId8"/>
            <a:stretch>
              <a:fillRect/>
            </a:stretch>
          </p:blipFill>
          <p:spPr>
            <a:xfrm>
              <a:off x="1760492" y="3167653"/>
              <a:ext cx="2803452" cy="1471812"/>
            </a:xfrm>
            <a:prstGeom prst="rect">
              <a:avLst/>
            </a:prstGeom>
          </p:spPr>
        </p:pic>
        <p:pic>
          <p:nvPicPr>
            <p:cNvPr id="62" name="Picture 23"/>
            <p:cNvPicPr>
              <a:picLocks noChangeAspect="1"/>
            </p:cNvPicPr>
            <p:nvPr/>
          </p:nvPicPr>
          <p:blipFill>
            <a:blip r:embed="rId9"/>
            <a:stretch>
              <a:fillRect/>
            </a:stretch>
          </p:blipFill>
          <p:spPr>
            <a:xfrm>
              <a:off x="1511840" y="3596678"/>
              <a:ext cx="1146060" cy="1387396"/>
            </a:xfrm>
            <a:prstGeom prst="rect">
              <a:avLst/>
            </a:prstGeom>
          </p:spPr>
        </p:pic>
      </p:grpSp>
      <p:pic>
        <p:nvPicPr>
          <p:cNvPr id="64" name="Picture 29"/>
          <p:cNvPicPr>
            <a:picLocks noChangeAspect="1"/>
          </p:cNvPicPr>
          <p:nvPr/>
        </p:nvPicPr>
        <p:blipFill>
          <a:blip r:embed="rId10"/>
          <a:stretch>
            <a:fillRect/>
          </a:stretch>
        </p:blipFill>
        <p:spPr>
          <a:xfrm>
            <a:off x="10711090" y="6369823"/>
            <a:ext cx="1010731" cy="300302"/>
          </a:xfrm>
          <a:prstGeom prst="rect">
            <a:avLst/>
          </a:prstGeom>
        </p:spPr>
      </p:pic>
    </p:spTree>
    <p:extLst>
      <p:ext uri="{BB962C8B-B14F-4D97-AF65-F5344CB8AC3E}">
        <p14:creationId xmlns:p14="http://schemas.microsoft.com/office/powerpoint/2010/main" val="1371636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fade">
                                      <p:cBhvr>
                                        <p:cTn id="11" dur="500"/>
                                        <p:tgtEl>
                                          <p:spTgt spid="55"/>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heel(1)">
                                      <p:cBhvr>
                                        <p:cTn id="15" dur="1000"/>
                                        <p:tgtEl>
                                          <p:spTgt spid="5"/>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par>
                          <p:cTn id="20" fill="hold">
                            <p:stCondLst>
                              <p:cond delay="2500"/>
                            </p:stCondLst>
                            <p:childTnLst>
                              <p:par>
                                <p:cTn id="21" presetID="21" presetClass="entr" presetSubtype="2" fill="hold" grpId="0" nodeType="afterEffect">
                                  <p:stCondLst>
                                    <p:cond delay="0"/>
                                  </p:stCondLst>
                                  <p:childTnLst>
                                    <p:set>
                                      <p:cBhvr>
                                        <p:cTn id="22" dur="1" fill="hold">
                                          <p:stCondLst>
                                            <p:cond delay="0"/>
                                          </p:stCondLst>
                                        </p:cTn>
                                        <p:tgtEl>
                                          <p:spTgt spid="87"/>
                                        </p:tgtEl>
                                        <p:attrNameLst>
                                          <p:attrName>style.visibility</p:attrName>
                                        </p:attrNameLst>
                                      </p:cBhvr>
                                      <p:to>
                                        <p:strVal val="visible"/>
                                      </p:to>
                                    </p:set>
                                    <p:animEffect transition="in" filter="wheel(2)">
                                      <p:cBhvr>
                                        <p:cTn id="23" dur="1000"/>
                                        <p:tgtEl>
                                          <p:spTgt spid="87"/>
                                        </p:tgtEl>
                                      </p:cBhvr>
                                    </p:animEffect>
                                  </p:childTnLst>
                                </p:cTn>
                              </p:par>
                            </p:childTnLst>
                          </p:cTn>
                        </p:par>
                        <p:par>
                          <p:cTn id="24" fill="hold">
                            <p:stCondLst>
                              <p:cond delay="3500"/>
                            </p:stCondLst>
                            <p:childTnLst>
                              <p:par>
                                <p:cTn id="25" presetID="10" presetClass="entr" presetSubtype="0"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par>
                          <p:cTn id="28" fill="hold">
                            <p:stCondLst>
                              <p:cond delay="4000"/>
                            </p:stCondLst>
                            <p:childTnLst>
                              <p:par>
                                <p:cTn id="29" presetID="21" presetClass="entr" presetSubtype="3" fill="hold" grpId="0" nodeType="afterEffect">
                                  <p:stCondLst>
                                    <p:cond delay="0"/>
                                  </p:stCondLst>
                                  <p:childTnLst>
                                    <p:set>
                                      <p:cBhvr>
                                        <p:cTn id="30" dur="1" fill="hold">
                                          <p:stCondLst>
                                            <p:cond delay="0"/>
                                          </p:stCondLst>
                                        </p:cTn>
                                        <p:tgtEl>
                                          <p:spTgt spid="88"/>
                                        </p:tgtEl>
                                        <p:attrNameLst>
                                          <p:attrName>style.visibility</p:attrName>
                                        </p:attrNameLst>
                                      </p:cBhvr>
                                      <p:to>
                                        <p:strVal val="visible"/>
                                      </p:to>
                                    </p:set>
                                    <p:animEffect transition="in" filter="wheel(3)">
                                      <p:cBhvr>
                                        <p:cTn id="31" dur="1000"/>
                                        <p:tgtEl>
                                          <p:spTgt spid="88"/>
                                        </p:tgtEl>
                                      </p:cBhvr>
                                    </p:animEffect>
                                  </p:childTnLst>
                                </p:cTn>
                              </p:par>
                            </p:childTnLst>
                          </p:cTn>
                        </p:par>
                        <p:par>
                          <p:cTn id="32" fill="hold">
                            <p:stCondLst>
                              <p:cond delay="5000"/>
                            </p:stCondLst>
                            <p:childTnLst>
                              <p:par>
                                <p:cTn id="33" presetID="10" presetClass="entr" presetSubtype="0" fill="hold"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par>
                          <p:cTn id="36" fill="hold">
                            <p:stCondLst>
                              <p:cond delay="5500"/>
                            </p:stCondLst>
                            <p:childTnLst>
                              <p:par>
                                <p:cTn id="37" presetID="53" presetClass="entr" presetSubtype="16"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p:cTn id="39" dur="200" fill="hold"/>
                                        <p:tgtEl>
                                          <p:spTgt spid="6"/>
                                        </p:tgtEl>
                                        <p:attrNameLst>
                                          <p:attrName>ppt_w</p:attrName>
                                        </p:attrNameLst>
                                      </p:cBhvr>
                                      <p:tavLst>
                                        <p:tav tm="0">
                                          <p:val>
                                            <p:fltVal val="0"/>
                                          </p:val>
                                        </p:tav>
                                        <p:tav tm="100000">
                                          <p:val>
                                            <p:strVal val="#ppt_w"/>
                                          </p:val>
                                        </p:tav>
                                      </p:tavLst>
                                    </p:anim>
                                    <p:anim calcmode="lin" valueType="num">
                                      <p:cBhvr>
                                        <p:cTn id="40" dur="200" fill="hold"/>
                                        <p:tgtEl>
                                          <p:spTgt spid="6"/>
                                        </p:tgtEl>
                                        <p:attrNameLst>
                                          <p:attrName>ppt_h</p:attrName>
                                        </p:attrNameLst>
                                      </p:cBhvr>
                                      <p:tavLst>
                                        <p:tav tm="0">
                                          <p:val>
                                            <p:fltVal val="0"/>
                                          </p:val>
                                        </p:tav>
                                        <p:tav tm="100000">
                                          <p:val>
                                            <p:strVal val="#ppt_h"/>
                                          </p:val>
                                        </p:tav>
                                      </p:tavLst>
                                    </p:anim>
                                    <p:animEffect transition="in" filter="fade">
                                      <p:cBhvr>
                                        <p:cTn id="41" dur="200"/>
                                        <p:tgtEl>
                                          <p:spTgt spid="6"/>
                                        </p:tgtEl>
                                      </p:cBhvr>
                                    </p:animEffect>
                                  </p:childTnLst>
                                </p:cTn>
                              </p:par>
                            </p:childTnLst>
                          </p:cTn>
                        </p:par>
                        <p:par>
                          <p:cTn id="42" fill="hold">
                            <p:stCondLst>
                              <p:cond delay="5700"/>
                            </p:stCondLst>
                            <p:childTnLst>
                              <p:par>
                                <p:cTn id="43" presetID="10" presetClass="entr" presetSubtype="0" fill="hold" nodeType="afterEffect">
                                  <p:stCondLst>
                                    <p:cond delay="1000"/>
                                  </p:stCondLst>
                                  <p:childTnLst>
                                    <p:set>
                                      <p:cBhvr>
                                        <p:cTn id="44" dur="1" fill="hold">
                                          <p:stCondLst>
                                            <p:cond delay="0"/>
                                          </p:stCondLst>
                                        </p:cTn>
                                        <p:tgtEl>
                                          <p:spTgt spid="64"/>
                                        </p:tgtEl>
                                        <p:attrNameLst>
                                          <p:attrName>style.visibility</p:attrName>
                                        </p:attrNameLst>
                                      </p:cBhvr>
                                      <p:to>
                                        <p:strVal val="visible"/>
                                      </p:to>
                                    </p:set>
                                    <p:animEffect transition="in" filter="fade">
                                      <p:cBhvr>
                                        <p:cTn id="4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P spid="5" grpId="0" animBg="1"/>
      <p:bldP spid="87" grpId="0" animBg="1"/>
      <p:bldP spid="88"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07">
            <a:extLst>
              <a:ext uri="{FF2B5EF4-FFF2-40B4-BE49-F238E27FC236}">
                <a16:creationId xmlns:a16="http://schemas.microsoft.com/office/drawing/2014/main" id="{FD32CCE5-97D5-454B-96C0-E960CE74C6E0}"/>
              </a:ext>
            </a:extLst>
          </p:cNvPr>
          <p:cNvSpPr/>
          <p:nvPr/>
        </p:nvSpPr>
        <p:spPr>
          <a:xfrm>
            <a:off x="0" y="487"/>
            <a:ext cx="12190270" cy="6933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srgbClr val="FFFFFF"/>
              </a:solidFill>
              <a:latin typeface="Segoe UI"/>
            </a:endParaRPr>
          </a:p>
        </p:txBody>
      </p:sp>
      <p:graphicFrame>
        <p:nvGraphicFramePr>
          <p:cNvPr id="8" name="Table 7"/>
          <p:cNvGraphicFramePr>
            <a:graphicFrameLocks noGrp="1"/>
          </p:cNvGraphicFramePr>
          <p:nvPr>
            <p:extLst/>
          </p:nvPr>
        </p:nvGraphicFramePr>
        <p:xfrm>
          <a:off x="-58892" y="1700550"/>
          <a:ext cx="11597291" cy="2742138"/>
        </p:xfrm>
        <a:graphic>
          <a:graphicData uri="http://schemas.openxmlformats.org/drawingml/2006/table">
            <a:tbl>
              <a:tblPr firstRow="1" bandRow="1">
                <a:tableStyleId>{5C22544A-7EE6-4342-B048-85BDC9FD1C3A}</a:tableStyleId>
              </a:tblPr>
              <a:tblGrid>
                <a:gridCol w="2060135">
                  <a:extLst>
                    <a:ext uri="{9D8B030D-6E8A-4147-A177-3AD203B41FA5}">
                      <a16:colId xmlns:a16="http://schemas.microsoft.com/office/drawing/2014/main" val="2458008740"/>
                    </a:ext>
                  </a:extLst>
                </a:gridCol>
                <a:gridCol w="3289482">
                  <a:extLst>
                    <a:ext uri="{9D8B030D-6E8A-4147-A177-3AD203B41FA5}">
                      <a16:colId xmlns:a16="http://schemas.microsoft.com/office/drawing/2014/main" val="2788520852"/>
                    </a:ext>
                  </a:extLst>
                </a:gridCol>
                <a:gridCol w="3123837">
                  <a:extLst>
                    <a:ext uri="{9D8B030D-6E8A-4147-A177-3AD203B41FA5}">
                      <a16:colId xmlns:a16="http://schemas.microsoft.com/office/drawing/2014/main" val="3743897793"/>
                    </a:ext>
                  </a:extLst>
                </a:gridCol>
                <a:gridCol w="3123837">
                  <a:extLst>
                    <a:ext uri="{9D8B030D-6E8A-4147-A177-3AD203B41FA5}">
                      <a16:colId xmlns:a16="http://schemas.microsoft.com/office/drawing/2014/main" val="3859740486"/>
                    </a:ext>
                  </a:extLst>
                </a:gridCol>
              </a:tblGrid>
              <a:tr h="597215">
                <a:tc>
                  <a:txBody>
                    <a:bodyPr/>
                    <a:lstStyle/>
                    <a:p>
                      <a:pPr algn="r"/>
                      <a:r>
                        <a:rPr kumimoji="0" lang="en-US" sz="1000" b="0" i="0" u="none" strike="noStrike" kern="1200" cap="none" spc="0" normalizeH="0" baseline="0" dirty="0">
                          <a:ln>
                            <a:noFill/>
                          </a:ln>
                          <a:solidFill>
                            <a:srgbClr val="0077D7"/>
                          </a:solidFill>
                          <a:effectLst/>
                          <a:uLnTx/>
                          <a:uFillTx/>
                          <a:latin typeface="Segoe UI Light" charset="0"/>
                          <a:ea typeface="Segoe UI Light" charset="0"/>
                          <a:cs typeface="Segoe UI Light" charset="0"/>
                        </a:rPr>
                        <a:t>SERVICE TIER</a:t>
                      </a:r>
                    </a:p>
                  </a:txBody>
                  <a:tcPr marL="68570" marR="68570" marT="34286" marB="34286"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rPr>
                        <a:t>BASIC</a:t>
                      </a:r>
                    </a:p>
                  </a:txBody>
                  <a:tcPr marL="68570" marR="68570" marT="34286" marB="34286"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FBA00">
                        <a:alpha val="89804"/>
                      </a:srgbClr>
                    </a:solidFill>
                  </a:tcPr>
                </a:tc>
                <a:tc>
                  <a:txBody>
                    <a:bodyPr/>
                    <a:lstStyle/>
                    <a:p>
                      <a:pPr marL="0" algn="ctr" defTabSz="1079449" rtl="0" eaLnBrk="1" latinLnBrk="0" hangingPunct="1"/>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rPr>
                        <a:t>STANDARD BALANCED</a:t>
                      </a:r>
                    </a:p>
                    <a:p>
                      <a:pPr marL="0" algn="ctr" defTabSz="1079449" rtl="0" eaLnBrk="1" latinLnBrk="0" hangingPunct="1"/>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rPr>
                        <a:t>IO AND COMPUTE</a:t>
                      </a:r>
                      <a:endParaRPr lang="en-US" sz="1000" b="0" i="0" dirty="0">
                        <a:latin typeface="Segoe UI Light" charset="0"/>
                        <a:ea typeface="Segoe UI Light" charset="0"/>
                        <a:cs typeface="Segoe UI Light" charset="0"/>
                      </a:endParaRPr>
                    </a:p>
                  </a:txBody>
                  <a:tcPr marL="68570" marR="68570" marT="34286" marB="34286"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4668C5"/>
                    </a:solidFill>
                  </a:tcPr>
                </a:tc>
                <a:tc>
                  <a:txBody>
                    <a:bodyPr/>
                    <a:lstStyle/>
                    <a:p>
                      <a:pPr algn="ct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rPr>
                        <a:t>PERFORMANCE OPTIMIZED</a:t>
                      </a:r>
                    </a:p>
                    <a:p>
                      <a:pPr marL="0" algn="ctr" defTabSz="1079449" rtl="0" eaLnBrk="1" latinLnBrk="0" hangingPunct="1"/>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rPr>
                        <a:t>IO AND MEMORY OPTIMIZED</a:t>
                      </a:r>
                      <a:endParaRPr kumimoji="0" lang="en-US" sz="1000" b="0" i="0" u="none" strike="noStrike" kern="1200" cap="none" spc="0" normalizeH="0" baseline="0" dirty="0">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a:txBody>
                  <a:tcPr marL="68570" marR="68570" marT="34286" marB="34286"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4E195C"/>
                    </a:solidFill>
                  </a:tcPr>
                </a:tc>
                <a:extLst>
                  <a:ext uri="{0D108BD9-81ED-4DB2-BD59-A6C34878D82A}">
                    <a16:rowId xmlns:a16="http://schemas.microsoft.com/office/drawing/2014/main" val="2049373735"/>
                  </a:ext>
                </a:extLst>
              </a:tr>
              <a:tr h="761243">
                <a:tc>
                  <a:txBody>
                    <a:bodyPr/>
                    <a:lstStyle/>
                    <a:p>
                      <a:pPr algn="r"/>
                      <a:r>
                        <a:rPr lang="en-US" sz="1000" b="0" i="0" kern="0" cap="none" spc="0" dirty="0">
                          <a:ln>
                            <a:noFill/>
                          </a:ln>
                          <a:solidFill>
                            <a:schemeClr val="bg1"/>
                          </a:solidFill>
                          <a:effectLst/>
                          <a:latin typeface="Segoe UI Light" charset="0"/>
                          <a:ea typeface="Segoe UI Light" charset="0"/>
                          <a:cs typeface="Segoe UI Light" charset="0"/>
                        </a:rPr>
                        <a:t>INTENDED USE CASE</a:t>
                      </a:r>
                    </a:p>
                  </a:txBody>
                  <a:tcPr marL="68570" marR="68570" marT="34286" marB="34286" anchor="ctr">
                    <a:lnL w="12700" cmpd="sng">
                      <a:noFill/>
                    </a:lnL>
                    <a:lnR w="12700" cmpd="sng">
                      <a:noFill/>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dirty="0">
                          <a:solidFill>
                            <a:srgbClr val="000000"/>
                          </a:solidFill>
                          <a:effectLst/>
                          <a:latin typeface="Segoe UI Light" charset="0"/>
                          <a:ea typeface="Segoe UI Light" charset="0"/>
                          <a:cs typeface="Segoe UI Light" charset="0"/>
                        </a:rPr>
                        <a:t>Built for workloads with light compute</a:t>
                      </a:r>
                    </a:p>
                    <a:p>
                      <a:pPr algn="ctr"/>
                      <a:r>
                        <a:rPr lang="en-US" sz="1000" b="0" i="0" dirty="0">
                          <a:solidFill>
                            <a:srgbClr val="000000"/>
                          </a:solidFill>
                          <a:effectLst/>
                          <a:latin typeface="Segoe UI Light" charset="0"/>
                          <a:ea typeface="Segoe UI Light" charset="0"/>
                          <a:cs typeface="Segoe UI Light" charset="0"/>
                        </a:rPr>
                        <a:t>needs and variable IO performance</a:t>
                      </a:r>
                      <a:endParaRPr lang="en-US" sz="1000" b="0" i="0" dirty="0">
                        <a:latin typeface="Segoe UI Light" charset="0"/>
                        <a:ea typeface="Segoe UI Light" charset="0"/>
                        <a:cs typeface="Segoe UI Light" charset="0"/>
                      </a:endParaRPr>
                    </a:p>
                  </a:txBody>
                  <a:tcPr marL="68570" marR="68570" marT="34286" marB="34286" anchor="ctr">
                    <a:lnL w="12700" cmpd="sng">
                      <a:noFill/>
                    </a:lnL>
                    <a:lnR w="3175" cap="flat" cmpd="sng" algn="ctr">
                      <a:solidFill>
                        <a:srgbClr val="505050"/>
                      </a:solidFill>
                      <a:prstDash val="solid"/>
                      <a:round/>
                      <a:headEnd type="none" w="med" len="med"/>
                      <a:tailEnd type="none" w="med" len="med"/>
                    </a:lnR>
                    <a:lnT w="38100" cmpd="sng">
                      <a:noFill/>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DDDDD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i="0" dirty="0">
                          <a:solidFill>
                            <a:srgbClr val="000000"/>
                          </a:solidFill>
                          <a:effectLst/>
                          <a:latin typeface="Segoe UI Light" charset="0"/>
                          <a:ea typeface="Segoe UI Light" charset="0"/>
                          <a:cs typeface="Segoe UI Light" charset="0"/>
                        </a:rPr>
                        <a:t>Ideal for most business workloads offering balanced and scalable compute and storage options</a:t>
                      </a:r>
                      <a:endParaRPr lang="en-US" sz="1000" b="0" i="0" dirty="0">
                        <a:latin typeface="Segoe UI Light" charset="0"/>
                        <a:ea typeface="Segoe UI Light" charset="0"/>
                        <a:cs typeface="Segoe UI Light" charset="0"/>
                      </a:endParaRPr>
                    </a:p>
                  </a:txBody>
                  <a:tcPr marL="68570" marR="68570" marT="34286" marB="34286" anchor="ct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8100" cmpd="sng">
                      <a:noFill/>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DDDDD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i="0" dirty="0">
                          <a:solidFill>
                            <a:srgbClr val="000000"/>
                          </a:solidFill>
                          <a:effectLst/>
                          <a:latin typeface="Segoe UI Light" charset="0"/>
                          <a:ea typeface="Segoe UI Light" charset="0"/>
                          <a:cs typeface="Segoe UI Light" charset="0"/>
                        </a:rPr>
                        <a:t>Ideal for highly transactional and analytical workloads requiring low disk latency and higher memory</a:t>
                      </a:r>
                      <a:endParaRPr lang="en-US" sz="1000" b="0" i="0" dirty="0">
                        <a:latin typeface="Segoe UI Light" charset="0"/>
                        <a:ea typeface="Segoe UI Light" charset="0"/>
                        <a:cs typeface="Segoe UI Light" charset="0"/>
                      </a:endParaRPr>
                    </a:p>
                  </a:txBody>
                  <a:tcPr marL="68570" marR="68570" marT="34286" marB="34286" anchor="ctr">
                    <a:lnL w="3175" cap="flat" cmpd="sng" algn="ctr">
                      <a:solidFill>
                        <a:srgbClr val="505050"/>
                      </a:solidFill>
                      <a:prstDash val="solid"/>
                      <a:round/>
                      <a:headEnd type="none" w="med" len="med"/>
                      <a:tailEnd type="none" w="med" len="med"/>
                    </a:lnL>
                    <a:lnR w="12700" cmpd="sng">
                      <a:noFill/>
                    </a:lnR>
                    <a:lnT w="38100" cmpd="sng">
                      <a:noFill/>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DDDDDD"/>
                    </a:solidFill>
                  </a:tcPr>
                </a:tc>
                <a:extLst>
                  <a:ext uri="{0D108BD9-81ED-4DB2-BD59-A6C34878D82A}">
                    <a16:rowId xmlns:a16="http://schemas.microsoft.com/office/drawing/2014/main" val="2864478948"/>
                  </a:ext>
                </a:extLst>
              </a:tr>
              <a:tr h="396540">
                <a:tc>
                  <a:txBody>
                    <a:bodyPr/>
                    <a:lstStyle/>
                    <a:p>
                      <a:pPr algn="r"/>
                      <a:r>
                        <a:rPr lang="en-US" sz="1000" b="0" i="0" kern="0" cap="none" spc="0" dirty="0">
                          <a:ln>
                            <a:noFill/>
                          </a:ln>
                          <a:solidFill>
                            <a:schemeClr val="bg1"/>
                          </a:solidFill>
                          <a:effectLst/>
                          <a:latin typeface="Segoe UI Light" charset="0"/>
                          <a:ea typeface="Segoe UI Light" charset="0"/>
                          <a:cs typeface="Segoe UI Light" charset="0"/>
                        </a:rPr>
                        <a:t>COMPUTE UNITS</a:t>
                      </a:r>
                    </a:p>
                  </a:txBody>
                  <a:tcPr marL="68570" marR="68570" marT="34286" marB="34286" anchor="ctr">
                    <a:lnL w="12700" cmpd="sng">
                      <a:noFill/>
                    </a:lnL>
                    <a:lnR w="12700" cmpd="sng">
                      <a:noFill/>
                    </a:lnR>
                    <a:lnT w="63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000" kern="1200" dirty="0">
                          <a:solidFill>
                            <a:schemeClr val="dk1"/>
                          </a:solidFill>
                          <a:effectLst/>
                          <a:latin typeface="Segoe UI" panose="020B0502040204020203" pitchFamily="34" charset="0"/>
                          <a:ea typeface="Times New Roman" panose="02020603050405020304" pitchFamily="18" charset="0"/>
                          <a:cs typeface="Segoe UI" panose="020B0502040204020203" pitchFamily="34" charset="0"/>
                        </a:rPr>
                        <a:t>50</a:t>
                      </a:r>
                      <a:r>
                        <a:rPr lang="en-US" sz="1000" kern="1200" baseline="0" dirty="0">
                          <a:solidFill>
                            <a:schemeClr val="dk1"/>
                          </a:solidFill>
                          <a:effectLst/>
                          <a:latin typeface="Segoe UI" panose="020B0502040204020203" pitchFamily="34" charset="0"/>
                          <a:ea typeface="Times New Roman" panose="02020603050405020304" pitchFamily="18" charset="0"/>
                          <a:cs typeface="Segoe UI" panose="020B0502040204020203" pitchFamily="34" charset="0"/>
                        </a:rPr>
                        <a:t>, 100</a:t>
                      </a:r>
                      <a:endParaRPr lang="en-US" sz="1000" kern="1200" dirty="0">
                        <a:solidFill>
                          <a:schemeClr val="dk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68570" marR="68570" marT="34286" marB="34286" anchor="ctr">
                    <a:lnL w="12700" cmpd="sng">
                      <a:noFill/>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DDDDDD"/>
                    </a:solidFill>
                  </a:tcPr>
                </a:tc>
                <a:tc>
                  <a:txBody>
                    <a:bodyPr/>
                    <a:lstStyle/>
                    <a:p>
                      <a:pPr algn="ctr"/>
                      <a:r>
                        <a:rPr lang="en-US" sz="1000" kern="1200" dirty="0">
                          <a:solidFill>
                            <a:schemeClr val="dk1"/>
                          </a:solidFill>
                          <a:effectLst/>
                          <a:latin typeface="Segoe UI" panose="020B0502040204020203" pitchFamily="34" charset="0"/>
                          <a:ea typeface="Times New Roman" panose="02020603050405020304" pitchFamily="18" charset="0"/>
                          <a:cs typeface="Segoe UI" panose="020B0502040204020203" pitchFamily="34" charset="0"/>
                        </a:rPr>
                        <a:t>100, 200, … 2000</a:t>
                      </a:r>
                    </a:p>
                  </a:txBody>
                  <a:tcPr marL="68570" marR="68570" marT="34286" marB="34286" anchor="ct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DDDDDD"/>
                    </a:solidFill>
                  </a:tcPr>
                </a:tc>
                <a:tc>
                  <a:txBody>
                    <a:bodyPr/>
                    <a:lstStyle/>
                    <a:p>
                      <a:pPr algn="ctr"/>
                      <a:r>
                        <a:rPr lang="en-US" sz="1000" kern="1200" dirty="0">
                          <a:solidFill>
                            <a:schemeClr val="dk1"/>
                          </a:solidFill>
                          <a:effectLst/>
                          <a:latin typeface="Segoe UI" panose="020B0502040204020203" pitchFamily="34" charset="0"/>
                          <a:ea typeface="Times New Roman" panose="02020603050405020304" pitchFamily="18" charset="0"/>
                          <a:cs typeface="Segoe UI" panose="020B0502040204020203" pitchFamily="34" charset="0"/>
                        </a:rPr>
                        <a:t>100, 200, … 2000</a:t>
                      </a:r>
                    </a:p>
                  </a:txBody>
                  <a:tcPr marL="68570" marR="68570" marT="34286" marB="34286" anchor="ctr">
                    <a:lnL w="3175" cap="flat" cmpd="sng" algn="ctr">
                      <a:solidFill>
                        <a:srgbClr val="505050"/>
                      </a:solidFill>
                      <a:prstDash val="solid"/>
                      <a:round/>
                      <a:headEnd type="none" w="med" len="med"/>
                      <a:tailEnd type="none" w="med" len="med"/>
                    </a:lnL>
                    <a:lnR w="12700" cmpd="sng">
                      <a:noFill/>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DDDDDD"/>
                    </a:solidFill>
                  </a:tcPr>
                </a:tc>
                <a:extLst>
                  <a:ext uri="{0D108BD9-81ED-4DB2-BD59-A6C34878D82A}">
                    <a16:rowId xmlns:a16="http://schemas.microsoft.com/office/drawing/2014/main" val="3510748988"/>
                  </a:ext>
                </a:extLst>
              </a:tr>
              <a:tr h="3965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b="0" i="0" kern="0" cap="none" spc="0" dirty="0">
                          <a:ln>
                            <a:noFill/>
                          </a:ln>
                          <a:solidFill>
                            <a:schemeClr val="bg1"/>
                          </a:solidFill>
                          <a:effectLst/>
                          <a:latin typeface="Segoe UI Light" charset="0"/>
                          <a:ea typeface="Segoe UI Light" charset="0"/>
                          <a:cs typeface="Segoe UI Light" charset="0"/>
                        </a:rPr>
                        <a:t>STORAGE (INCLUDED)</a:t>
                      </a:r>
                    </a:p>
                  </a:txBody>
                  <a:tcPr marL="68570" marR="68570" marT="34286" marB="3428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000" kern="1200" dirty="0">
                          <a:solidFill>
                            <a:schemeClr val="dk1"/>
                          </a:solidFill>
                          <a:effectLst/>
                          <a:latin typeface="Segoe UI" panose="020B0502040204020203" pitchFamily="34" charset="0"/>
                          <a:ea typeface="Times New Roman" panose="02020603050405020304" pitchFamily="18" charset="0"/>
                          <a:cs typeface="Segoe UI" panose="020B0502040204020203" pitchFamily="34" charset="0"/>
                        </a:rPr>
                        <a:t>50GB</a:t>
                      </a:r>
                    </a:p>
                    <a:p>
                      <a:pPr algn="ctr"/>
                      <a:r>
                        <a:rPr lang="en-US" sz="1000" kern="1200" dirty="0">
                          <a:solidFill>
                            <a:schemeClr val="dk1"/>
                          </a:solidFill>
                          <a:effectLst/>
                          <a:latin typeface="Segoe UI" panose="020B0502040204020203" pitchFamily="34" charset="0"/>
                          <a:ea typeface="Times New Roman" panose="02020603050405020304" pitchFamily="18" charset="0"/>
                          <a:cs typeface="Segoe UI" panose="020B0502040204020203" pitchFamily="34" charset="0"/>
                        </a:rPr>
                        <a:t>Magnetic Media</a:t>
                      </a:r>
                      <a:endParaRPr lang="en-US" sz="1000" kern="1200" dirty="0">
                        <a:solidFill>
                          <a:srgbClr val="FF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68570" marR="68570" marT="34286" marB="34286" anchor="ctr">
                    <a:lnL w="12700" cmpd="sng">
                      <a:noFill/>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DDDDDD"/>
                    </a:solidFill>
                  </a:tcPr>
                </a:tc>
                <a:tc>
                  <a:txBody>
                    <a:bodyPr/>
                    <a:lstStyle/>
                    <a:p>
                      <a:pPr algn="ctr"/>
                      <a:r>
                        <a:rPr lang="en-US" sz="1000" kern="1200" dirty="0">
                          <a:solidFill>
                            <a:schemeClr val="dk1"/>
                          </a:solidFill>
                          <a:effectLst/>
                          <a:latin typeface="Segoe UI" panose="020B0502040204020203" pitchFamily="34" charset="0"/>
                          <a:ea typeface="Times New Roman" panose="02020603050405020304" pitchFamily="18" charset="0"/>
                          <a:cs typeface="Segoe UI" panose="020B0502040204020203" pitchFamily="34" charset="0"/>
                        </a:rPr>
                        <a:t>125GB</a:t>
                      </a:r>
                    </a:p>
                    <a:p>
                      <a:pPr algn="ctr"/>
                      <a:r>
                        <a:rPr lang="en-US" sz="1000" kern="1200" dirty="0">
                          <a:solidFill>
                            <a:schemeClr val="dk1"/>
                          </a:solidFill>
                          <a:effectLst/>
                          <a:latin typeface="Segoe UI" panose="020B0502040204020203" pitchFamily="34" charset="0"/>
                          <a:ea typeface="Times New Roman" panose="02020603050405020304" pitchFamily="18" charset="0"/>
                          <a:cs typeface="Segoe UI" panose="020B0502040204020203" pitchFamily="34" charset="0"/>
                        </a:rPr>
                        <a:t>Remote SSD</a:t>
                      </a:r>
                    </a:p>
                  </a:txBody>
                  <a:tcPr marL="68570" marR="68570" marT="34286" marB="34286" anchor="ct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DDDDDD"/>
                    </a:solidFill>
                  </a:tcPr>
                </a:tc>
                <a:tc>
                  <a:txBody>
                    <a:bodyPr/>
                    <a:lstStyle/>
                    <a:p>
                      <a:pPr algn="ctr"/>
                      <a:r>
                        <a:rPr lang="en-US" sz="1000" kern="1200" dirty="0">
                          <a:solidFill>
                            <a:schemeClr val="dk1"/>
                          </a:solidFill>
                          <a:effectLst/>
                          <a:latin typeface="Segoe UI" panose="020B0502040204020203" pitchFamily="34" charset="0"/>
                          <a:ea typeface="Times New Roman" panose="02020603050405020304" pitchFamily="18" charset="0"/>
                          <a:cs typeface="Segoe UI" panose="020B0502040204020203" pitchFamily="34" charset="0"/>
                        </a:rPr>
                        <a:t>Local SSD</a:t>
                      </a:r>
                    </a:p>
                  </a:txBody>
                  <a:tcPr marL="68570" marR="68570" marT="34286" marB="34286" anchor="ctr">
                    <a:lnL w="3175" cap="flat" cmpd="sng" algn="ctr">
                      <a:solidFill>
                        <a:srgbClr val="505050"/>
                      </a:solidFill>
                      <a:prstDash val="solid"/>
                      <a:round/>
                      <a:headEnd type="none" w="med" len="med"/>
                      <a:tailEnd type="none" w="med" len="med"/>
                    </a:lnL>
                    <a:lnR w="12700" cmpd="sng">
                      <a:noFill/>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DDDDDD"/>
                    </a:solidFill>
                  </a:tcPr>
                </a:tc>
                <a:extLst>
                  <a:ext uri="{0D108BD9-81ED-4DB2-BD59-A6C34878D82A}">
                    <a16:rowId xmlns:a16="http://schemas.microsoft.com/office/drawing/2014/main" val="2118575741"/>
                  </a:ext>
                </a:extLst>
              </a:tr>
              <a:tr h="59060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b="0" i="0" kern="0" cap="none" spc="0" dirty="0">
                          <a:ln>
                            <a:noFill/>
                          </a:ln>
                          <a:solidFill>
                            <a:schemeClr val="bg1"/>
                          </a:solidFill>
                          <a:effectLst/>
                          <a:latin typeface="Segoe UI Light" charset="0"/>
                          <a:ea typeface="Segoe UI Light" charset="0"/>
                          <a:cs typeface="Segoe UI Light" charset="0"/>
                        </a:rPr>
                        <a:t>IOPS (INCLUDED)</a:t>
                      </a:r>
                    </a:p>
                  </a:txBody>
                  <a:tcPr marL="68570" marR="68570" marT="34286" marB="3428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effectLst/>
                          <a:latin typeface="Segoe UI" panose="020B0502040204020203" pitchFamily="34" charset="0"/>
                          <a:ea typeface="Times New Roman" panose="02020603050405020304" pitchFamily="18" charset="0"/>
                          <a:cs typeface="Segoe UI" panose="020B0502040204020203" pitchFamily="34" charset="0"/>
                        </a:rPr>
                        <a:t>Variable</a:t>
                      </a:r>
                    </a:p>
                  </a:txBody>
                  <a:tcPr marL="68570" marR="68570" marT="34286" marB="34286" anchor="ctr">
                    <a:lnL w="12700" cmpd="sng">
                      <a:noFill/>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DDDDDD"/>
                    </a:solidFill>
                  </a:tcPr>
                </a:tc>
                <a:tc>
                  <a:txBody>
                    <a:bodyPr/>
                    <a:lstStyle/>
                    <a:p>
                      <a:pPr algn="ctr"/>
                      <a:r>
                        <a:rPr lang="en-US" sz="1000" kern="1200" dirty="0">
                          <a:solidFill>
                            <a:schemeClr val="dk1"/>
                          </a:solidFill>
                          <a:effectLst/>
                          <a:latin typeface="Segoe UI" panose="020B0502040204020203" pitchFamily="34" charset="0"/>
                          <a:ea typeface="Times New Roman" panose="02020603050405020304" pitchFamily="18" charset="0"/>
                          <a:cs typeface="Segoe UI" panose="020B0502040204020203" pitchFamily="34" charset="0"/>
                        </a:rPr>
                        <a:t>375</a:t>
                      </a:r>
                    </a:p>
                    <a:p>
                      <a:pPr algn="ctr"/>
                      <a:endParaRPr lang="en-US" sz="1000" kern="1200" dirty="0">
                        <a:solidFill>
                          <a:schemeClr val="dk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68570" marR="68570" marT="34286" marB="34286" anchor="ct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DDDDDD"/>
                    </a:solidFill>
                  </a:tcPr>
                </a:tc>
                <a:tc>
                  <a:txBody>
                    <a:bodyPr/>
                    <a:lstStyle/>
                    <a:p>
                      <a:pPr algn="ctr"/>
                      <a:endParaRPr lang="en-US" sz="1000" kern="1200" dirty="0">
                        <a:solidFill>
                          <a:schemeClr val="dk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68570" marR="68570" marT="34286" marB="34286" anchor="ctr">
                    <a:lnL w="3175" cap="flat" cmpd="sng" algn="ctr">
                      <a:solidFill>
                        <a:srgbClr val="505050"/>
                      </a:solidFill>
                      <a:prstDash val="solid"/>
                      <a:round/>
                      <a:headEnd type="none" w="med" len="med"/>
                      <a:tailEnd type="none" w="med" len="med"/>
                    </a:lnL>
                    <a:lnR w="12700" cmpd="sng">
                      <a:noFill/>
                    </a:lnR>
                    <a:lnT w="3175" cap="flat" cmpd="sng" algn="ctr">
                      <a:solidFill>
                        <a:srgbClr val="505050"/>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DDDDDD"/>
                    </a:solidFill>
                  </a:tcPr>
                </a:tc>
                <a:extLst>
                  <a:ext uri="{0D108BD9-81ED-4DB2-BD59-A6C34878D82A}">
                    <a16:rowId xmlns:a16="http://schemas.microsoft.com/office/drawing/2014/main" val="2072827319"/>
                  </a:ext>
                </a:extLst>
              </a:tr>
            </a:tbl>
          </a:graphicData>
        </a:graphic>
      </p:graphicFrame>
      <p:grpSp>
        <p:nvGrpSpPr>
          <p:cNvPr id="16" name="Group 15">
            <a:extLst>
              <a:ext uri="{FF2B5EF4-FFF2-40B4-BE49-F238E27FC236}">
                <a16:creationId xmlns:a16="http://schemas.microsoft.com/office/drawing/2014/main" id="{905773E3-2333-4EF0-85CF-13181A9DD660}"/>
              </a:ext>
            </a:extLst>
          </p:cNvPr>
          <p:cNvGrpSpPr/>
          <p:nvPr/>
        </p:nvGrpSpPr>
        <p:grpSpPr>
          <a:xfrm>
            <a:off x="1920452" y="5796426"/>
            <a:ext cx="8876456" cy="629436"/>
            <a:chOff x="285750" y="6030399"/>
            <a:chExt cx="11907548" cy="820692"/>
          </a:xfrm>
        </p:grpSpPr>
        <p:sp>
          <p:nvSpPr>
            <p:cNvPr id="18" name="Arrow: Right 141">
              <a:extLst>
                <a:ext uri="{FF2B5EF4-FFF2-40B4-BE49-F238E27FC236}">
                  <a16:creationId xmlns:a16="http://schemas.microsoft.com/office/drawing/2014/main" id="{B03CD555-7633-4E49-9E95-24072B1F4E5E}"/>
                </a:ext>
              </a:extLst>
            </p:cNvPr>
            <p:cNvSpPr/>
            <p:nvPr/>
          </p:nvSpPr>
          <p:spPr>
            <a:xfrm>
              <a:off x="285750" y="6030399"/>
              <a:ext cx="11907548" cy="820692"/>
            </a:xfrm>
            <a:prstGeom prst="rightArrow">
              <a:avLst>
                <a:gd name="adj1" fmla="val 54277"/>
                <a:gd name="adj2" fmla="val 81357"/>
              </a:avLst>
            </a:prstGeom>
            <a:solidFill>
              <a:srgbClr val="0062AC"/>
            </a:solidFill>
            <a:ln w="12700" cap="flat" cmpd="sng" algn="ctr">
              <a:noFill/>
              <a:prstDash val="solid"/>
              <a:miter lim="800000"/>
            </a:ln>
            <a:effectLst/>
          </p:spPr>
          <p:txBody>
            <a:bodyPr rtlCol="0" anchor="ctr"/>
            <a:lstStyle/>
            <a:p>
              <a:pPr defTabSz="896043">
                <a:defRPr/>
              </a:pPr>
              <a:r>
                <a:rPr lang="en-US" sz="1765" kern="0">
                  <a:solidFill>
                    <a:sysClr val="windowText" lastClr="000000"/>
                  </a:solidFill>
                  <a:latin typeface="Segoe UI Semilight"/>
                </a:rPr>
                <a:t> </a:t>
              </a:r>
            </a:p>
          </p:txBody>
        </p:sp>
        <p:sp>
          <p:nvSpPr>
            <p:cNvPr id="20" name="TextBox 19">
              <a:extLst>
                <a:ext uri="{FF2B5EF4-FFF2-40B4-BE49-F238E27FC236}">
                  <a16:creationId xmlns:a16="http://schemas.microsoft.com/office/drawing/2014/main" id="{149425DB-3FAB-4B5E-9EEB-D2B4A470CB36}"/>
                </a:ext>
              </a:extLst>
            </p:cNvPr>
            <p:cNvSpPr txBox="1"/>
            <p:nvPr/>
          </p:nvSpPr>
          <p:spPr>
            <a:xfrm>
              <a:off x="3062339" y="6279112"/>
              <a:ext cx="6356981" cy="326889"/>
            </a:xfrm>
            <a:prstGeom prst="rect">
              <a:avLst/>
            </a:prstGeom>
            <a:noFill/>
          </p:spPr>
          <p:txBody>
            <a:bodyPr wrap="none" rtlCol="0" anchor="ctr">
              <a:spAutoFit/>
            </a:bodyPr>
            <a:lstStyle/>
            <a:p>
              <a:pPr defTabSz="878727"/>
              <a:r>
                <a:rPr lang="en-US" sz="1029" dirty="0">
                  <a:solidFill>
                    <a:prstClr val="white"/>
                  </a:solidFill>
                  <a:latin typeface="Segoe UI Light" charset="0"/>
                  <a:ea typeface="Segoe UI Light" charset="0"/>
                  <a:cs typeface="Segoe UI Light" charset="0"/>
                </a:rPr>
                <a:t>99.99% SLA | FULLY MANAGED | BUILT-IN HA | ONLINE PERFORMANCE SCALING</a:t>
              </a:r>
            </a:p>
          </p:txBody>
        </p:sp>
      </p:grpSp>
      <p:graphicFrame>
        <p:nvGraphicFramePr>
          <p:cNvPr id="19" name="Table 18">
            <a:extLst>
              <a:ext uri="{FF2B5EF4-FFF2-40B4-BE49-F238E27FC236}">
                <a16:creationId xmlns:a16="http://schemas.microsoft.com/office/drawing/2014/main" id="{6BB8807E-0B75-4FD7-885A-C9B282D3D3D3}"/>
              </a:ext>
            </a:extLst>
          </p:cNvPr>
          <p:cNvGraphicFramePr>
            <a:graphicFrameLocks noGrp="1"/>
          </p:cNvGraphicFramePr>
          <p:nvPr>
            <p:extLst/>
          </p:nvPr>
        </p:nvGraphicFramePr>
        <p:xfrm>
          <a:off x="14727" y="4737466"/>
          <a:ext cx="8358934" cy="962046"/>
        </p:xfrm>
        <a:graphic>
          <a:graphicData uri="http://schemas.openxmlformats.org/drawingml/2006/table">
            <a:tbl>
              <a:tblPr bandRow="1">
                <a:tableStyleId>{5C22544A-7EE6-4342-B048-85BDC9FD1C3A}</a:tableStyleId>
              </a:tblPr>
              <a:tblGrid>
                <a:gridCol w="1968352">
                  <a:extLst>
                    <a:ext uri="{9D8B030D-6E8A-4147-A177-3AD203B41FA5}">
                      <a16:colId xmlns:a16="http://schemas.microsoft.com/office/drawing/2014/main" val="3026727118"/>
                    </a:ext>
                  </a:extLst>
                </a:gridCol>
                <a:gridCol w="3302156">
                  <a:extLst>
                    <a:ext uri="{9D8B030D-6E8A-4147-A177-3AD203B41FA5}">
                      <a16:colId xmlns:a16="http://schemas.microsoft.com/office/drawing/2014/main" val="4134758314"/>
                    </a:ext>
                  </a:extLst>
                </a:gridCol>
                <a:gridCol w="3088426">
                  <a:extLst>
                    <a:ext uri="{9D8B030D-6E8A-4147-A177-3AD203B41FA5}">
                      <a16:colId xmlns:a16="http://schemas.microsoft.com/office/drawing/2014/main" val="2018411986"/>
                    </a:ext>
                  </a:extLst>
                </a:gridCol>
              </a:tblGrid>
              <a:tr h="481023">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b="0" i="0" kern="0" cap="none" spc="0" dirty="0">
                          <a:ln>
                            <a:noFill/>
                          </a:ln>
                          <a:solidFill>
                            <a:schemeClr val="bg1"/>
                          </a:solidFill>
                          <a:effectLst/>
                          <a:latin typeface="Segoe UI Light" charset="0"/>
                          <a:ea typeface="Segoe UI Light" charset="0"/>
                          <a:cs typeface="Segoe UI Light" charset="0"/>
                        </a:rPr>
                        <a:t>STORAGE</a:t>
                      </a:r>
                    </a:p>
                  </a:txBody>
                  <a:tcPr marL="68570" marR="68570" marT="34286" marB="3428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000" kern="1200" baseline="0" dirty="0">
                          <a:solidFill>
                            <a:schemeClr val="dk1"/>
                          </a:solidFill>
                          <a:effectLst/>
                          <a:latin typeface="Segoe UI" panose="020B0502040204020203" pitchFamily="34" charset="0"/>
                          <a:ea typeface="Times New Roman" panose="02020603050405020304" pitchFamily="18" charset="0"/>
                          <a:cs typeface="Segoe UI" panose="020B0502040204020203" pitchFamily="34" charset="0"/>
                        </a:rPr>
                        <a:t>Scale up to 1 TB</a:t>
                      </a:r>
                    </a:p>
                  </a:txBody>
                  <a:tcPr marL="45713" marR="45713" marT="45713" marB="45713" anchor="ctr">
                    <a:lnL w="12700" cmpd="sng">
                      <a:noFill/>
                    </a:lnL>
                    <a:lnR w="3175" cap="flat" cmpd="sng" algn="ctr">
                      <a:solidFill>
                        <a:srgbClr val="505050"/>
                      </a:solidFill>
                      <a:prstDash val="solid"/>
                      <a:round/>
                      <a:headEnd type="none" w="med" len="med"/>
                      <a:tailEnd type="none" w="med" len="med"/>
                    </a:lnR>
                    <a:lnT w="12700" cmpd="sng">
                      <a:noFill/>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E7F4E5"/>
                    </a:solidFill>
                  </a:tcPr>
                </a:tc>
                <a:tc>
                  <a:txBody>
                    <a:bodyPr/>
                    <a:lstStyle/>
                    <a:p>
                      <a:pPr algn="ctr"/>
                      <a:r>
                        <a:rPr lang="en-US" sz="1000" kern="1200" baseline="0" dirty="0">
                          <a:solidFill>
                            <a:schemeClr val="dk1"/>
                          </a:solidFill>
                          <a:effectLst/>
                          <a:latin typeface="Segoe UI" panose="020B0502040204020203" pitchFamily="34" charset="0"/>
                          <a:ea typeface="Times New Roman" panose="02020603050405020304" pitchFamily="18" charset="0"/>
                          <a:cs typeface="Segoe UI" panose="020B0502040204020203" pitchFamily="34" charset="0"/>
                        </a:rPr>
                        <a:t>Scale up to 1 TB</a:t>
                      </a:r>
                    </a:p>
                  </a:txBody>
                  <a:tcPr marL="68570" marR="68570" marT="34286" marB="34286" anchor="ctr">
                    <a:lnL w="3175" cap="flat" cmpd="sng" algn="ctr">
                      <a:solidFill>
                        <a:srgbClr val="505050"/>
                      </a:solidFill>
                      <a:prstDash val="solid"/>
                      <a:round/>
                      <a:headEnd type="none" w="med" len="med"/>
                      <a:tailEnd type="none" w="med" len="med"/>
                    </a:lnL>
                    <a:lnR w="12700" cmpd="sng">
                      <a:noFill/>
                    </a:lnR>
                    <a:lnT w="12700" cmpd="sng">
                      <a:noFill/>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326665148"/>
                  </a:ext>
                </a:extLst>
              </a:tr>
              <a:tr h="481023">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b="0" i="0" kern="0" cap="none" spc="0" dirty="0">
                          <a:ln>
                            <a:noFill/>
                          </a:ln>
                          <a:solidFill>
                            <a:schemeClr val="bg1"/>
                          </a:solidFill>
                          <a:effectLst/>
                          <a:latin typeface="Segoe UI Light" charset="0"/>
                          <a:ea typeface="Segoe UI Light" charset="0"/>
                          <a:cs typeface="Segoe UI Light" charset="0"/>
                        </a:rPr>
                        <a:t>IOPS</a:t>
                      </a:r>
                    </a:p>
                  </a:txBody>
                  <a:tcPr marL="68570" marR="68570" marT="34286" marB="3428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kern="1200" baseline="0" dirty="0">
                          <a:solidFill>
                            <a:schemeClr val="dk1"/>
                          </a:solidFill>
                          <a:effectLst/>
                          <a:latin typeface="Segoe UI" panose="020B0502040204020203" pitchFamily="34" charset="0"/>
                          <a:ea typeface="Times New Roman" panose="02020603050405020304" pitchFamily="18" charset="0"/>
                          <a:cs typeface="Segoe UI" panose="020B0502040204020203" pitchFamily="34" charset="0"/>
                        </a:rPr>
                        <a:t>NA</a:t>
                      </a:r>
                    </a:p>
                  </a:txBody>
                  <a:tcPr marL="68570" marR="68570" marT="34286" marB="34286" anchor="ctr">
                    <a:lnL w="12700" cmpd="sng">
                      <a:noFill/>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E7F4E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effectLst/>
                          <a:latin typeface="Segoe UI" panose="020B0502040204020203" pitchFamily="34" charset="0"/>
                          <a:ea typeface="Times New Roman" panose="02020603050405020304" pitchFamily="18" charset="0"/>
                          <a:cs typeface="Segoe UI" panose="020B0502040204020203" pitchFamily="34" charset="0"/>
                        </a:rPr>
                        <a:t>Scales 3:1</a:t>
                      </a:r>
                      <a:r>
                        <a:rPr lang="en-US" sz="1000" kern="1200" baseline="0" dirty="0">
                          <a:solidFill>
                            <a:schemeClr val="dk1"/>
                          </a:solidFill>
                          <a:effectLst/>
                          <a:latin typeface="Segoe UI" panose="020B0502040204020203" pitchFamily="34" charset="0"/>
                          <a:ea typeface="Times New Roman" panose="02020603050405020304" pitchFamily="18" charset="0"/>
                          <a:cs typeface="Segoe UI" panose="020B0502040204020203" pitchFamily="34" charset="0"/>
                        </a:rPr>
                        <a:t> (IOPS:GB)</a:t>
                      </a:r>
                    </a:p>
                  </a:txBody>
                  <a:tcPr marL="68570" marR="68570" marT="34286" marB="34286" anchor="ctr">
                    <a:lnL w="3175" cap="flat" cmpd="sng" algn="ctr">
                      <a:solidFill>
                        <a:srgbClr val="505050"/>
                      </a:solidFill>
                      <a:prstDash val="solid"/>
                      <a:round/>
                      <a:headEnd type="none" w="med" len="med"/>
                      <a:tailEnd type="none" w="med" len="med"/>
                    </a:lnL>
                    <a:lnR w="12700" cmpd="sng">
                      <a:noFill/>
                    </a:lnR>
                    <a:lnT w="3175" cap="flat" cmpd="sng" algn="ctr">
                      <a:solidFill>
                        <a:srgbClr val="50505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233729282"/>
                  </a:ext>
                </a:extLst>
              </a:tr>
            </a:tbl>
          </a:graphicData>
        </a:graphic>
      </p:graphicFrame>
      <p:grpSp>
        <p:nvGrpSpPr>
          <p:cNvPr id="12" name="Agrupar 11"/>
          <p:cNvGrpSpPr/>
          <p:nvPr/>
        </p:nvGrpSpPr>
        <p:grpSpPr>
          <a:xfrm>
            <a:off x="681928" y="375239"/>
            <a:ext cx="10659585" cy="170080"/>
            <a:chOff x="-113764" y="473080"/>
            <a:chExt cx="10873332" cy="173490"/>
          </a:xfrm>
        </p:grpSpPr>
        <p:sp>
          <p:nvSpPr>
            <p:cNvPr id="13" name="Line 10">
              <a:extLst>
                <a:ext uri="{FF2B5EF4-FFF2-40B4-BE49-F238E27FC236}">
                  <a16:creationId xmlns:a16="http://schemas.microsoft.com/office/drawing/2014/main" id="{DD1A99F7-90D1-459F-9803-D981CE31EC5C}"/>
                </a:ext>
              </a:extLst>
            </p:cNvPr>
            <p:cNvSpPr>
              <a:spLocks noChangeShapeType="1"/>
            </p:cNvSpPr>
            <p:nvPr/>
          </p:nvSpPr>
          <p:spPr bwMode="auto">
            <a:xfrm flipH="1">
              <a:off x="-113764" y="646570"/>
              <a:ext cx="10873332" cy="0"/>
            </a:xfrm>
            <a:prstGeom prst="line">
              <a:avLst/>
            </a:prstGeom>
            <a:noFill/>
            <a:ln w="12700" cap="flat">
              <a:solidFill>
                <a:srgbClr val="0077D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sp>
          <p:nvSpPr>
            <p:cNvPr id="14" name="Oval 11">
              <a:extLst>
                <a:ext uri="{FF2B5EF4-FFF2-40B4-BE49-F238E27FC236}">
                  <a16:creationId xmlns:a16="http://schemas.microsoft.com/office/drawing/2014/main" id="{77DA2BFA-9CDC-4AD0-8686-E08BB64D4473}"/>
                </a:ext>
              </a:extLst>
            </p:cNvPr>
            <p:cNvSpPr>
              <a:spLocks noChangeArrowheads="1"/>
            </p:cNvSpPr>
            <p:nvPr/>
          </p:nvSpPr>
          <p:spPr bwMode="auto">
            <a:xfrm>
              <a:off x="10285023" y="473080"/>
              <a:ext cx="86747" cy="86747"/>
            </a:xfrm>
            <a:prstGeom prst="ellipse">
              <a:avLst/>
            </a:prstGeom>
            <a:solidFill>
              <a:srgbClr val="0077D7"/>
            </a:solid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sp>
          <p:nvSpPr>
            <p:cNvPr id="15" name="Oval 12">
              <a:extLst>
                <a:ext uri="{FF2B5EF4-FFF2-40B4-BE49-F238E27FC236}">
                  <a16:creationId xmlns:a16="http://schemas.microsoft.com/office/drawing/2014/main" id="{44723D6E-4F94-4529-B980-A2CBD8DD8EB8}"/>
                </a:ext>
              </a:extLst>
            </p:cNvPr>
            <p:cNvSpPr>
              <a:spLocks noChangeArrowheads="1"/>
            </p:cNvSpPr>
            <p:nvPr/>
          </p:nvSpPr>
          <p:spPr bwMode="auto">
            <a:xfrm>
              <a:off x="10412588" y="473080"/>
              <a:ext cx="86747" cy="86747"/>
            </a:xfrm>
            <a:prstGeom prst="ellipse">
              <a:avLst/>
            </a:prstGeom>
            <a:solidFill>
              <a:srgbClr val="0077D7"/>
            </a:solid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sp>
          <p:nvSpPr>
            <p:cNvPr id="17" name="Oval 13">
              <a:extLst>
                <a:ext uri="{FF2B5EF4-FFF2-40B4-BE49-F238E27FC236}">
                  <a16:creationId xmlns:a16="http://schemas.microsoft.com/office/drawing/2014/main" id="{6B319990-0E9B-4E64-AA84-3246DC1951AB}"/>
                </a:ext>
              </a:extLst>
            </p:cNvPr>
            <p:cNvSpPr>
              <a:spLocks noChangeArrowheads="1"/>
            </p:cNvSpPr>
            <p:nvPr/>
          </p:nvSpPr>
          <p:spPr bwMode="auto">
            <a:xfrm>
              <a:off x="10545255" y="473080"/>
              <a:ext cx="86747" cy="86747"/>
            </a:xfrm>
            <a:prstGeom prst="ellipse">
              <a:avLst/>
            </a:prstGeom>
            <a:solidFill>
              <a:srgbClr val="0077D7"/>
            </a:solid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grpSp>
      <p:sp>
        <p:nvSpPr>
          <p:cNvPr id="21" name="Rectángulo 20"/>
          <p:cNvSpPr/>
          <p:nvPr/>
        </p:nvSpPr>
        <p:spPr>
          <a:xfrm>
            <a:off x="655388" y="285952"/>
            <a:ext cx="4760127" cy="248925"/>
          </a:xfrm>
          <a:prstGeom prst="rect">
            <a:avLst/>
          </a:prstGeom>
        </p:spPr>
        <p:txBody>
          <a:bodyPr wrap="square">
            <a:spAutoFit/>
          </a:bodyPr>
          <a:lstStyle/>
          <a:p>
            <a:pPr defTabSz="914367"/>
            <a:r>
              <a:rPr lang="en-US" sz="1029" dirty="0">
                <a:solidFill>
                  <a:srgbClr val="505050"/>
                </a:solidFill>
                <a:latin typeface="Segoe UI Light" charset="0"/>
                <a:ea typeface="Segoe UI Light" charset="0"/>
                <a:cs typeface="Segoe UI Light" charset="0"/>
              </a:rPr>
              <a:t>PERFORMANCE OPTIONS_</a:t>
            </a:r>
            <a:endParaRPr lang="es-ES_tradnl" sz="1029" dirty="0">
              <a:solidFill>
                <a:srgbClr val="505050"/>
              </a:solidFill>
              <a:latin typeface="Segoe UI Light" charset="0"/>
              <a:ea typeface="Segoe UI Light" charset="0"/>
              <a:cs typeface="Segoe UI Light" charset="0"/>
            </a:endParaRPr>
          </a:p>
        </p:txBody>
      </p:sp>
      <p:sp>
        <p:nvSpPr>
          <p:cNvPr id="22" name="Title 1">
            <a:extLst>
              <a:ext uri="{FF2B5EF4-FFF2-40B4-BE49-F238E27FC236}">
                <a16:creationId xmlns:a16="http://schemas.microsoft.com/office/drawing/2014/main" id="{F26A8583-E957-45F3-B0FC-8ECEFF4435E3}"/>
              </a:ext>
            </a:extLst>
          </p:cNvPr>
          <p:cNvSpPr txBox="1">
            <a:spLocks/>
          </p:cNvSpPr>
          <p:nvPr/>
        </p:nvSpPr>
        <p:spPr>
          <a:xfrm>
            <a:off x="627663" y="754680"/>
            <a:ext cx="11080903" cy="635657"/>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3529" dirty="0">
                <a:solidFill>
                  <a:srgbClr val="505050"/>
                </a:solidFill>
                <a:latin typeface="Segoe UI Light"/>
              </a:rPr>
              <a:t>Service tiers and performance</a:t>
            </a:r>
            <a:endParaRPr lang="en-US" sz="1961" dirty="0">
              <a:solidFill>
                <a:srgbClr val="505050"/>
              </a:solidFill>
              <a:latin typeface="Segoe UI Light"/>
            </a:endParaRPr>
          </a:p>
        </p:txBody>
      </p:sp>
      <p:grpSp>
        <p:nvGrpSpPr>
          <p:cNvPr id="2" name="Agrupar 1"/>
          <p:cNvGrpSpPr/>
          <p:nvPr/>
        </p:nvGrpSpPr>
        <p:grpSpPr>
          <a:xfrm>
            <a:off x="-195271" y="4460623"/>
            <a:ext cx="11733668" cy="298010"/>
            <a:chOff x="-199187" y="4549571"/>
            <a:chExt cx="11968952" cy="303986"/>
          </a:xfrm>
        </p:grpSpPr>
        <p:sp>
          <p:nvSpPr>
            <p:cNvPr id="23" name="Title 1"/>
            <p:cNvSpPr txBox="1">
              <a:spLocks/>
            </p:cNvSpPr>
            <p:nvPr/>
          </p:nvSpPr>
          <p:spPr>
            <a:xfrm>
              <a:off x="-199187" y="4549571"/>
              <a:ext cx="2208923" cy="303986"/>
            </a:xfrm>
            <a:prstGeom prst="rect">
              <a:avLst/>
            </a:prstGeom>
          </p:spPr>
          <p:txBody>
            <a:bodyPr vert="horz" lIns="91427" tIns="45713" rIns="91427" bIns="45713"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defTabSz="896386"/>
              <a:r>
                <a:rPr lang="en-US" sz="1029" dirty="0">
                  <a:solidFill>
                    <a:srgbClr val="0077D7"/>
                  </a:solidFill>
                  <a:latin typeface="Segoe UI Light" charset="0"/>
                  <a:ea typeface="Segoe UI Light" charset="0"/>
                  <a:cs typeface="Segoe UI Light" charset="0"/>
                </a:rPr>
                <a:t>ADDITIONAL OPTIONS</a:t>
              </a:r>
            </a:p>
          </p:txBody>
        </p:sp>
        <p:sp>
          <p:nvSpPr>
            <p:cNvPr id="24" name="Line 10">
              <a:extLst>
                <a:ext uri="{FF2B5EF4-FFF2-40B4-BE49-F238E27FC236}">
                  <a16:creationId xmlns:a16="http://schemas.microsoft.com/office/drawing/2014/main" id="{DD1A99F7-90D1-459F-9803-D981CE31EC5C}"/>
                </a:ext>
              </a:extLst>
            </p:cNvPr>
            <p:cNvSpPr>
              <a:spLocks noChangeShapeType="1"/>
            </p:cNvSpPr>
            <p:nvPr/>
          </p:nvSpPr>
          <p:spPr bwMode="auto">
            <a:xfrm flipH="1">
              <a:off x="2047470" y="4691758"/>
              <a:ext cx="9722295" cy="0"/>
            </a:xfrm>
            <a:prstGeom prst="line">
              <a:avLst/>
            </a:prstGeom>
            <a:noFill/>
            <a:ln w="9525" cap="flat">
              <a:solidFill>
                <a:srgbClr val="0077D7"/>
              </a:solidFill>
              <a:prstDash val="dash"/>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grpSp>
      <p:pic>
        <p:nvPicPr>
          <p:cNvPr id="25" name="Picture 29"/>
          <p:cNvPicPr>
            <a:picLocks noChangeAspect="1"/>
          </p:cNvPicPr>
          <p:nvPr/>
        </p:nvPicPr>
        <p:blipFill>
          <a:blip r:embed="rId3"/>
          <a:stretch>
            <a:fillRect/>
          </a:stretch>
        </p:blipFill>
        <p:spPr>
          <a:xfrm>
            <a:off x="10711090" y="6369823"/>
            <a:ext cx="1010731" cy="300302"/>
          </a:xfrm>
          <a:prstGeom prst="rect">
            <a:avLst/>
          </a:prstGeom>
        </p:spPr>
      </p:pic>
      <p:graphicFrame>
        <p:nvGraphicFramePr>
          <p:cNvPr id="26" name="Table 18">
            <a:extLst>
              <a:ext uri="{FF2B5EF4-FFF2-40B4-BE49-F238E27FC236}">
                <a16:creationId xmlns:a16="http://schemas.microsoft.com/office/drawing/2014/main" id="{6BB8807E-0B75-4FD7-885A-C9B282D3D3D3}"/>
              </a:ext>
            </a:extLst>
          </p:cNvPr>
          <p:cNvGraphicFramePr>
            <a:graphicFrameLocks noGrp="1"/>
          </p:cNvGraphicFramePr>
          <p:nvPr>
            <p:extLst/>
          </p:nvPr>
        </p:nvGraphicFramePr>
        <p:xfrm>
          <a:off x="8373661" y="4734092"/>
          <a:ext cx="3088426" cy="962046"/>
        </p:xfrm>
        <a:graphic>
          <a:graphicData uri="http://schemas.openxmlformats.org/drawingml/2006/table">
            <a:tbl>
              <a:tblPr bandRow="1">
                <a:tableStyleId>{5C22544A-7EE6-4342-B048-85BDC9FD1C3A}</a:tableStyleId>
              </a:tblPr>
              <a:tblGrid>
                <a:gridCol w="3088426">
                  <a:extLst>
                    <a:ext uri="{9D8B030D-6E8A-4147-A177-3AD203B41FA5}">
                      <a16:colId xmlns:a16="http://schemas.microsoft.com/office/drawing/2014/main" val="2018411986"/>
                    </a:ext>
                  </a:extLst>
                </a:gridCol>
              </a:tblGrid>
              <a:tr h="481023">
                <a:tc>
                  <a:txBody>
                    <a:bodyPr/>
                    <a:lstStyle/>
                    <a:p>
                      <a:pPr algn="ctr"/>
                      <a:r>
                        <a:rPr lang="en-US" sz="1000" kern="1200" baseline="0" dirty="0">
                          <a:solidFill>
                            <a:schemeClr val="dk1"/>
                          </a:solidFill>
                          <a:effectLst/>
                          <a:latin typeface="Segoe UI" panose="020B0502040204020203" pitchFamily="34" charset="0"/>
                          <a:ea typeface="Times New Roman" panose="02020603050405020304" pitchFamily="18" charset="0"/>
                          <a:cs typeface="Segoe UI" panose="020B0502040204020203" pitchFamily="34" charset="0"/>
                        </a:rPr>
                        <a:t>Scale up to 1 TB</a:t>
                      </a:r>
                    </a:p>
                  </a:txBody>
                  <a:tcPr marL="68570" marR="68570" marT="34286" marB="34286" anchor="ctr">
                    <a:lnL w="3175" cap="flat" cmpd="sng" algn="ctr">
                      <a:solidFill>
                        <a:srgbClr val="505050"/>
                      </a:solidFill>
                      <a:prstDash val="solid"/>
                      <a:round/>
                      <a:headEnd type="none" w="med" len="med"/>
                      <a:tailEnd type="none" w="med" len="med"/>
                    </a:lnL>
                    <a:lnR w="12700" cmpd="sng">
                      <a:noFill/>
                    </a:lnR>
                    <a:lnT w="12700" cmpd="sng">
                      <a:noFill/>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CDBBE3"/>
                    </a:solidFill>
                  </a:tcPr>
                </a:tc>
                <a:extLst>
                  <a:ext uri="{0D108BD9-81ED-4DB2-BD59-A6C34878D82A}">
                    <a16:rowId xmlns:a16="http://schemas.microsoft.com/office/drawing/2014/main" val="1326665148"/>
                  </a:ext>
                </a:extLst>
              </a:tr>
              <a:tr h="4810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effectLst/>
                          <a:latin typeface="Segoe UI" panose="020B0502040204020203" pitchFamily="34" charset="0"/>
                          <a:ea typeface="Times New Roman" panose="02020603050405020304" pitchFamily="18" charset="0"/>
                          <a:cs typeface="Segoe UI" panose="020B0502040204020203" pitchFamily="34" charset="0"/>
                        </a:rPr>
                        <a:t>Scales 3:1</a:t>
                      </a:r>
                      <a:r>
                        <a:rPr lang="en-US" sz="1000" kern="1200" baseline="0" dirty="0">
                          <a:solidFill>
                            <a:schemeClr val="dk1"/>
                          </a:solidFill>
                          <a:effectLst/>
                          <a:latin typeface="Segoe UI" panose="020B0502040204020203" pitchFamily="34" charset="0"/>
                          <a:ea typeface="Times New Roman" panose="02020603050405020304" pitchFamily="18" charset="0"/>
                          <a:cs typeface="Segoe UI" panose="020B0502040204020203" pitchFamily="34" charset="0"/>
                        </a:rPr>
                        <a:t> (IOPS:GB)</a:t>
                      </a:r>
                    </a:p>
                  </a:txBody>
                  <a:tcPr marL="68570" marR="68570" marT="34286" marB="34286" anchor="ctr">
                    <a:lnL w="3175" cap="flat" cmpd="sng" algn="ctr">
                      <a:solidFill>
                        <a:srgbClr val="505050"/>
                      </a:solidFill>
                      <a:prstDash val="solid"/>
                      <a:round/>
                      <a:headEnd type="none" w="med" len="med"/>
                      <a:tailEnd type="none" w="med" len="med"/>
                    </a:lnL>
                    <a:lnR w="12700" cmpd="sng">
                      <a:noFill/>
                    </a:lnR>
                    <a:lnT w="3175" cap="flat" cmpd="sng" algn="ctr">
                      <a:solidFill>
                        <a:srgbClr val="505050"/>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DBBE3"/>
                    </a:solidFill>
                  </a:tcPr>
                </a:tc>
                <a:extLst>
                  <a:ext uri="{0D108BD9-81ED-4DB2-BD59-A6C34878D82A}">
                    <a16:rowId xmlns:a16="http://schemas.microsoft.com/office/drawing/2014/main" val="3233729282"/>
                  </a:ext>
                </a:extLst>
              </a:tr>
            </a:tbl>
          </a:graphicData>
        </a:graphic>
      </p:graphicFrame>
    </p:spTree>
    <p:extLst>
      <p:ext uri="{BB962C8B-B14F-4D97-AF65-F5344CB8AC3E}">
        <p14:creationId xmlns:p14="http://schemas.microsoft.com/office/powerpoint/2010/main" val="3101586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par>
                          <p:cTn id="21" fill="hold">
                            <p:stCondLst>
                              <p:cond delay="2000"/>
                            </p:stCondLst>
                            <p:childTnLst>
                              <p:par>
                                <p:cTn id="22" presetID="10" presetClass="entr" presetSubtype="0" fill="hold" nodeType="afterEffect">
                                  <p:stCondLst>
                                    <p:cond delay="50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0-#ppt_w/2"/>
                                          </p:val>
                                        </p:tav>
                                        <p:tav tm="100000">
                                          <p:val>
                                            <p:strVal val="#ppt_x"/>
                                          </p:val>
                                        </p:tav>
                                      </p:tavLst>
                                    </p:anim>
                                    <p:anim calcmode="lin" valueType="num">
                                      <p:cBhvr additive="base">
                                        <p:cTn id="35"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 y="2875957"/>
            <a:ext cx="5985864" cy="942975"/>
          </a:xfrm>
        </p:spPr>
        <p:txBody>
          <a:bodyPr anchor="ctr">
            <a:noAutofit/>
          </a:bodyPr>
          <a:lstStyle/>
          <a:p>
            <a:pPr algn="r">
              <a:lnSpc>
                <a:spcPct val="90000"/>
              </a:lnSpc>
            </a:pPr>
            <a:r>
              <a:rPr lang="en-US" sz="8800" dirty="0">
                <a:solidFill>
                  <a:schemeClr val="bg1"/>
                </a:solidFill>
                <a:latin typeface="Segoe UI Light" panose="020B0502040204020203" pitchFamily="34" charset="0"/>
                <a:cs typeface="Segoe UI Light" panose="020B0502040204020203" pitchFamily="34" charset="0"/>
              </a:rPr>
              <a:t>Q &amp; A</a:t>
            </a:r>
          </a:p>
        </p:txBody>
      </p:sp>
      <p:sp>
        <p:nvSpPr>
          <p:cNvPr id="4" name="Oval 3"/>
          <p:cNvSpPr/>
          <p:nvPr/>
        </p:nvSpPr>
        <p:spPr>
          <a:xfrm>
            <a:off x="6959607" y="1910195"/>
            <a:ext cx="2736107" cy="27432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 name="TextBox 2"/>
          <p:cNvSpPr txBox="1"/>
          <p:nvPr/>
        </p:nvSpPr>
        <p:spPr>
          <a:xfrm>
            <a:off x="7586137" y="1928269"/>
            <a:ext cx="1271303" cy="265700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666" b="1" i="0" u="none" strike="noStrike" kern="0" cap="none" spc="0" normalizeH="0" baseline="0" noProof="0" dirty="0">
                <a:ln>
                  <a:noFill/>
                </a:ln>
                <a:solidFill>
                  <a:prstClr val="white">
                    <a:lumMod val="95000"/>
                  </a:prstClr>
                </a:solidFill>
                <a:effectLst/>
                <a:uLnTx/>
                <a:uFillTx/>
                <a:latin typeface="Microsoft Sans Serif" panose="020B0604020202020204" pitchFamily="34" charset="0"/>
                <a:ea typeface="+mn-ea"/>
                <a:cs typeface="Microsoft Sans Serif" panose="020B0604020202020204" pitchFamily="34" charset="0"/>
              </a:rPr>
              <a:t>?</a:t>
            </a:r>
          </a:p>
        </p:txBody>
      </p:sp>
      <p:sp>
        <p:nvSpPr>
          <p:cNvPr id="5" name="Subtitle 4"/>
          <p:cNvSpPr txBox="1">
            <a:spLocks/>
          </p:cNvSpPr>
          <p:nvPr/>
        </p:nvSpPr>
        <p:spPr>
          <a:xfrm>
            <a:off x="497712" y="5089183"/>
            <a:ext cx="8359727" cy="1549745"/>
          </a:xfrm>
          <a:prstGeom prst="rect">
            <a:avLst/>
          </a:prstGeom>
        </p:spPr>
        <p:txBody>
          <a:bodyPr/>
          <a:lstStyle>
            <a:lvl1pPr marL="0" indent="0" algn="l" defTabSz="1219170" rtl="0" eaLnBrk="1" latinLnBrk="0" hangingPunct="1">
              <a:spcBef>
                <a:spcPct val="20000"/>
              </a:spcBef>
              <a:buFont typeface="Arial"/>
              <a:buNone/>
              <a:defRPr sz="3200" kern="1200">
                <a:solidFill>
                  <a:srgbClr val="404040"/>
                </a:solidFill>
                <a:latin typeface="+mj-lt"/>
                <a:ea typeface="+mn-ea"/>
                <a:cs typeface="+mn-cs"/>
              </a:defRPr>
            </a:lvl1pPr>
            <a:lvl2pPr marL="457189" indent="-457189" algn="l" defTabSz="1219170" rtl="0" eaLnBrk="1" latinLnBrk="0" hangingPunct="1">
              <a:spcBef>
                <a:spcPct val="20000"/>
              </a:spcBef>
              <a:buClr>
                <a:schemeClr val="accent4"/>
              </a:buClr>
              <a:buFont typeface="Arial"/>
              <a:buChar char="•"/>
              <a:defRPr lang="en-US" sz="2667" kern="1200" dirty="0" smtClean="0">
                <a:solidFill>
                  <a:srgbClr val="404040"/>
                </a:solidFill>
                <a:latin typeface="+mj-lt"/>
                <a:ea typeface="+mn-ea"/>
                <a:cs typeface="+mn-cs"/>
              </a:defRPr>
            </a:lvl2pPr>
            <a:lvl3pPr marL="850879" indent="-457189" algn="l" defTabSz="1219170"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3pPr>
            <a:lvl4pPr marL="1229753" indent="-457189" algn="l" defTabSz="1219170"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4pPr>
            <a:lvl5pPr marL="1585344" indent="-457189" algn="l" defTabSz="1219170" rtl="0" eaLnBrk="1" latinLnBrk="0" hangingPunct="1">
              <a:spcBef>
                <a:spcPct val="20000"/>
              </a:spcBef>
              <a:buClr>
                <a:schemeClr val="accent4"/>
              </a:buClr>
              <a:buFont typeface="Arial"/>
              <a:buChar char="•"/>
              <a:defRPr lang="en-US" sz="2400" kern="1200" dirty="0">
                <a:solidFill>
                  <a:srgbClr val="404040"/>
                </a:solidFill>
                <a:latin typeface="+mj-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ct val="20000"/>
              </a:spcBef>
              <a:spcAft>
                <a:spcPts val="0"/>
              </a:spcAft>
              <a:buClrTx/>
              <a:buSzTx/>
              <a:buFont typeface="Arial"/>
              <a:buNone/>
              <a:tabLst/>
              <a:defRPr/>
            </a:pPr>
            <a:r>
              <a:rPr kumimoji="0" lang="en-US" sz="1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James Serra, Big Data Evangelist</a:t>
            </a:r>
          </a:p>
          <a:p>
            <a:pPr marL="0" marR="0" lvl="0" indent="0" algn="l" defTabSz="1219170" rtl="0" eaLnBrk="1" fontAlgn="auto" latinLnBrk="0" hangingPunct="1">
              <a:lnSpc>
                <a:spcPct val="100000"/>
              </a:lnSpc>
              <a:spcBef>
                <a:spcPct val="20000"/>
              </a:spcBef>
              <a:spcAft>
                <a:spcPts val="0"/>
              </a:spcAft>
              <a:buClrTx/>
              <a:buSzTx/>
              <a:buFont typeface="Arial"/>
              <a:buNone/>
              <a:tabLst/>
              <a:defRPr/>
            </a:pPr>
            <a:r>
              <a:rPr kumimoji="0" lang="en-US" sz="1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Email me at: </a:t>
            </a:r>
            <a:r>
              <a:rPr kumimoji="0" lang="en-US" sz="1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hlinkClick r:id="rId3"/>
              </a:rPr>
              <a:t>JamesSerra3@gmail.com</a:t>
            </a:r>
            <a:endParaRPr kumimoji="0" lang="en-US" sz="1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1219170" rtl="0" eaLnBrk="1" fontAlgn="auto" latinLnBrk="0" hangingPunct="1">
              <a:lnSpc>
                <a:spcPct val="100000"/>
              </a:lnSpc>
              <a:spcBef>
                <a:spcPct val="20000"/>
              </a:spcBef>
              <a:spcAft>
                <a:spcPts val="0"/>
              </a:spcAft>
              <a:buClrTx/>
              <a:buSzTx/>
              <a:buFont typeface="Arial"/>
              <a:buNone/>
              <a:tabLst/>
              <a:defRPr/>
            </a:pPr>
            <a:r>
              <a:rPr kumimoji="0" lang="en-US" sz="1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Follow me at: @</a:t>
            </a:r>
            <a:r>
              <a:rPr kumimoji="0" lang="en-US" sz="14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JamesSerra</a:t>
            </a:r>
            <a:r>
              <a:rPr kumimoji="0" lang="en-US" sz="1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p>
          <a:p>
            <a:pPr marL="0" marR="0" lvl="0" indent="0" algn="l" defTabSz="1219170" rtl="0" eaLnBrk="1" fontAlgn="auto" latinLnBrk="0" hangingPunct="1">
              <a:lnSpc>
                <a:spcPct val="100000"/>
              </a:lnSpc>
              <a:spcBef>
                <a:spcPct val="20000"/>
              </a:spcBef>
              <a:spcAft>
                <a:spcPts val="0"/>
              </a:spcAft>
              <a:buClrTx/>
              <a:buSzTx/>
              <a:buFont typeface="Arial"/>
              <a:buNone/>
              <a:tabLst/>
              <a:defRPr/>
            </a:pPr>
            <a:r>
              <a:rPr kumimoji="0" lang="en-US" sz="1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Link to me at: </a:t>
            </a:r>
            <a:r>
              <a:rPr kumimoji="0" lang="en-US" sz="1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hlinkClick r:id="rId4"/>
              </a:rPr>
              <a:t>www.linkedin.com/in/JamesSerra</a:t>
            </a:r>
            <a:r>
              <a:rPr kumimoji="0" lang="en-US" sz="1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p>
          <a:p>
            <a:pPr marL="0" marR="0" lvl="0" indent="0" algn="l" defTabSz="1219170" rtl="0" eaLnBrk="1" fontAlgn="auto" latinLnBrk="0" hangingPunct="1">
              <a:lnSpc>
                <a:spcPct val="100000"/>
              </a:lnSpc>
              <a:spcBef>
                <a:spcPct val="20000"/>
              </a:spcBef>
              <a:spcAft>
                <a:spcPts val="0"/>
              </a:spcAft>
              <a:buClrTx/>
              <a:buSzTx/>
              <a:buFont typeface="Arial"/>
              <a:buNone/>
              <a:tabLst/>
              <a:defRPr/>
            </a:pPr>
            <a:r>
              <a:rPr kumimoji="0" lang="en-US" sz="1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Visit my blog at: </a:t>
            </a:r>
            <a:r>
              <a:rPr kumimoji="0" lang="en-US" sz="1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hlinkClick r:id="rId5"/>
              </a:rPr>
              <a:t>JamesSerra.com</a:t>
            </a:r>
            <a:r>
              <a:rPr kumimoji="0" lang="en-US" sz="1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(where this slide deck is posted via the “Presentations” link on the top menu)</a:t>
            </a:r>
          </a:p>
        </p:txBody>
      </p:sp>
    </p:spTree>
    <p:extLst>
      <p:ext uri="{BB962C8B-B14F-4D97-AF65-F5344CB8AC3E}">
        <p14:creationId xmlns:p14="http://schemas.microsoft.com/office/powerpoint/2010/main" val="3943082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Oval 57"/>
          <p:cNvSpPr/>
          <p:nvPr/>
        </p:nvSpPr>
        <p:spPr bwMode="auto">
          <a:xfrm>
            <a:off x="6223960" y="5060968"/>
            <a:ext cx="1210184" cy="1210184"/>
          </a:xfrm>
          <a:prstGeom prst="ellipse">
            <a:avLst/>
          </a:prstGeom>
          <a:solidFill>
            <a:srgbClr val="F8F8F8"/>
          </a:solidFill>
          <a:ln w="444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dirty="0" err="1">
              <a:gradFill>
                <a:gsLst>
                  <a:gs pos="5439">
                    <a:srgbClr val="F8F8F8"/>
                  </a:gs>
                  <a:gs pos="10000">
                    <a:srgbClr val="F8F8F8"/>
                  </a:gs>
                </a:gsLst>
                <a:lin ang="5400000" scaled="0"/>
              </a:gradFill>
              <a:latin typeface="Segoe UI"/>
            </a:endParaRPr>
          </a:p>
        </p:txBody>
      </p:sp>
      <p:sp>
        <p:nvSpPr>
          <p:cNvPr id="2" name="Title 1"/>
          <p:cNvSpPr>
            <a:spLocks noGrp="1"/>
          </p:cNvSpPr>
          <p:nvPr>
            <p:ph type="title"/>
          </p:nvPr>
        </p:nvSpPr>
        <p:spPr/>
        <p:txBody>
          <a:bodyPr/>
          <a:lstStyle/>
          <a:p>
            <a:r>
              <a:rPr lang="en-US" dirty="0"/>
              <a:t>Insights at the speed of thought</a:t>
            </a:r>
            <a:br>
              <a:rPr lang="en-US" dirty="0"/>
            </a:br>
            <a:r>
              <a:rPr lang="en-US" sz="3137" dirty="0">
                <a:gradFill>
                  <a:gsLst>
                    <a:gs pos="1250">
                      <a:schemeClr val="tx2"/>
                    </a:gs>
                    <a:gs pos="100000">
                      <a:schemeClr val="tx2"/>
                    </a:gs>
                  </a:gsLst>
                  <a:lin ang="5400000" scaled="0"/>
                </a:gradFill>
              </a:rPr>
              <a:t>Gain instant insights using your preferred visualization tools</a:t>
            </a:r>
            <a:endParaRPr lang="en-US" dirty="0">
              <a:gradFill>
                <a:gsLst>
                  <a:gs pos="1250">
                    <a:schemeClr val="tx2"/>
                  </a:gs>
                  <a:gs pos="100000">
                    <a:schemeClr val="tx2"/>
                  </a:gs>
                </a:gsLst>
                <a:lin ang="5400000" scaled="0"/>
              </a:gradFill>
            </a:endParaRPr>
          </a:p>
        </p:txBody>
      </p:sp>
      <p:grpSp>
        <p:nvGrpSpPr>
          <p:cNvPr id="44" name="Group 43"/>
          <p:cNvGrpSpPr>
            <a:grpSpLocks noChangeAspect="1"/>
          </p:cNvGrpSpPr>
          <p:nvPr/>
        </p:nvGrpSpPr>
        <p:grpSpPr>
          <a:xfrm>
            <a:off x="448213" y="2935967"/>
            <a:ext cx="3227129" cy="1908523"/>
            <a:chOff x="4661589" y="1873556"/>
            <a:chExt cx="3610696" cy="2135366"/>
          </a:xfrm>
        </p:grpSpPr>
        <p:sp>
          <p:nvSpPr>
            <p:cNvPr id="45" name="Freeform 266">
              <a:extLst/>
            </p:cNvPr>
            <p:cNvSpPr>
              <a:spLocks noChangeAspect="1"/>
            </p:cNvSpPr>
            <p:nvPr/>
          </p:nvSpPr>
          <p:spPr bwMode="black">
            <a:xfrm>
              <a:off x="4661589" y="1873556"/>
              <a:ext cx="3610696" cy="2135366"/>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FFFFFF"/>
            </a:solidFill>
            <a:ln w="19050">
              <a:solidFill>
                <a:schemeClr val="accent1"/>
              </a:solidFill>
            </a:ln>
          </p:spPr>
          <p:txBody>
            <a:bodyPr vert="horz" wrap="square" lIns="89606" tIns="44804" rIns="89606" bIns="44804" numCol="1" anchor="t" anchorCtr="0" compatLnSpc="1">
              <a:prstTxWarp prst="textNoShape">
                <a:avLst/>
              </a:prstTxWarp>
            </a:bodyPr>
            <a:lstStyle/>
            <a:p>
              <a:pPr defTabSz="914225">
                <a:defRPr/>
              </a:pPr>
              <a:endParaRPr lang="en-US" sz="1764" dirty="0">
                <a:solidFill>
                  <a:srgbClr val="2C2C2C"/>
                </a:solidFill>
                <a:latin typeface="Segoe UI"/>
              </a:endParaRPr>
            </a:p>
          </p:txBody>
        </p:sp>
        <p:sp>
          <p:nvSpPr>
            <p:cNvPr id="46" name="TextBox 45">
              <a:extLst/>
            </p:cNvPr>
            <p:cNvSpPr txBox="1"/>
            <p:nvPr/>
          </p:nvSpPr>
          <p:spPr>
            <a:xfrm>
              <a:off x="5363444" y="3600964"/>
              <a:ext cx="2206985" cy="337589"/>
            </a:xfrm>
            <a:prstGeom prst="rect">
              <a:avLst/>
            </a:prstGeom>
            <a:noFill/>
          </p:spPr>
          <p:txBody>
            <a:bodyPr wrap="none" rtlCol="0">
              <a:spAutoFit/>
            </a:bodyPr>
            <a:lstStyle/>
            <a:p>
              <a:pPr algn="ctr" defTabSz="914225">
                <a:defRPr/>
              </a:pPr>
              <a:r>
                <a:rPr lang="en-US" sz="1372" kern="0" dirty="0">
                  <a:solidFill>
                    <a:srgbClr val="0070C0"/>
                  </a:solidFill>
                  <a:latin typeface="Segoe UI" panose="020B0502040204020203" pitchFamily="34" charset="0"/>
                  <a:cs typeface="Segoe UI" panose="020B0502040204020203" pitchFamily="34" charset="0"/>
                </a:rPr>
                <a:t>Azure Analysis Services</a:t>
              </a:r>
            </a:p>
          </p:txBody>
        </p:sp>
        <p:pic>
          <p:nvPicPr>
            <p:cNvPr id="47" name="Picture 46">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p:blipFill>
          <p:spPr>
            <a:xfrm>
              <a:off x="5922966" y="2582862"/>
              <a:ext cx="1087942" cy="850025"/>
            </a:xfrm>
            <a:prstGeom prst="rect">
              <a:avLst/>
            </a:prstGeom>
          </p:spPr>
        </p:pic>
      </p:grpSp>
      <p:cxnSp>
        <p:nvCxnSpPr>
          <p:cNvPr id="49" name="Straight Connector 48"/>
          <p:cNvCxnSpPr/>
          <p:nvPr/>
        </p:nvCxnSpPr>
        <p:spPr>
          <a:xfrm>
            <a:off x="3689030" y="4249284"/>
            <a:ext cx="2330705" cy="0"/>
          </a:xfrm>
          <a:prstGeom prst="line">
            <a:avLst/>
          </a:prstGeom>
          <a:ln w="12700">
            <a:solidFill>
              <a:schemeClr val="tx1"/>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3720474" y="3787056"/>
            <a:ext cx="2330705" cy="422417"/>
          </a:xfrm>
          <a:prstGeom prst="rect">
            <a:avLst/>
          </a:prstGeom>
          <a:noFill/>
        </p:spPr>
        <p:txBody>
          <a:bodyPr wrap="square" rtlCol="0">
            <a:spAutoFit/>
          </a:bodyPr>
          <a:lstStyle/>
          <a:p>
            <a:pPr defTabSz="913523">
              <a:defRPr/>
            </a:pPr>
            <a:r>
              <a:rPr lang="en-US" sz="1078" kern="0" dirty="0">
                <a:gradFill>
                  <a:gsLst>
                    <a:gs pos="11504">
                      <a:srgbClr val="353535"/>
                    </a:gs>
                    <a:gs pos="37168">
                      <a:srgbClr val="353535"/>
                    </a:gs>
                  </a:gsLst>
                  <a:lin ang="5400000" scaled="0"/>
                </a:gradFill>
                <a:latin typeface="Segoe UI"/>
              </a:rPr>
              <a:t>Explore models using visualization tools and gain instant insights</a:t>
            </a:r>
          </a:p>
        </p:txBody>
      </p:sp>
      <p:sp>
        <p:nvSpPr>
          <p:cNvPr id="73" name="Freeform 13"/>
          <p:cNvSpPr>
            <a:spLocks noEditPoints="1"/>
          </p:cNvSpPr>
          <p:nvPr/>
        </p:nvSpPr>
        <p:spPr bwMode="auto">
          <a:xfrm>
            <a:off x="6435344" y="5459991"/>
            <a:ext cx="787413" cy="426533"/>
          </a:xfrm>
          <a:custGeom>
            <a:avLst/>
            <a:gdLst>
              <a:gd name="T0" fmla="*/ 2186 w 2572"/>
              <a:gd name="T1" fmla="*/ 0 h 1379"/>
              <a:gd name="T2" fmla="*/ 392 w 2572"/>
              <a:gd name="T3" fmla="*/ 0 h 1379"/>
              <a:gd name="T4" fmla="*/ 328 w 2572"/>
              <a:gd name="T5" fmla="*/ 64 h 1379"/>
              <a:gd name="T6" fmla="*/ 328 w 2572"/>
              <a:gd name="T7" fmla="*/ 1166 h 1379"/>
              <a:gd name="T8" fmla="*/ 392 w 2572"/>
              <a:gd name="T9" fmla="*/ 1231 h 1379"/>
              <a:gd name="T10" fmla="*/ 2186 w 2572"/>
              <a:gd name="T11" fmla="*/ 1231 h 1379"/>
              <a:gd name="T12" fmla="*/ 2250 w 2572"/>
              <a:gd name="T13" fmla="*/ 1166 h 1379"/>
              <a:gd name="T14" fmla="*/ 2250 w 2572"/>
              <a:gd name="T15" fmla="*/ 64 h 1379"/>
              <a:gd name="T16" fmla="*/ 2186 w 2572"/>
              <a:gd name="T17" fmla="*/ 0 h 1379"/>
              <a:gd name="T18" fmla="*/ 2167 w 2572"/>
              <a:gd name="T19" fmla="*/ 1153 h 1379"/>
              <a:gd name="T20" fmla="*/ 412 w 2572"/>
              <a:gd name="T21" fmla="*/ 1153 h 1379"/>
              <a:gd name="T22" fmla="*/ 412 w 2572"/>
              <a:gd name="T23" fmla="*/ 71 h 1379"/>
              <a:gd name="T24" fmla="*/ 2167 w 2572"/>
              <a:gd name="T25" fmla="*/ 71 h 1379"/>
              <a:gd name="T26" fmla="*/ 2167 w 2572"/>
              <a:gd name="T27" fmla="*/ 1153 h 1379"/>
              <a:gd name="T28" fmla="*/ 1466 w 2572"/>
              <a:gd name="T29" fmla="*/ 1276 h 1379"/>
              <a:gd name="T30" fmla="*/ 1466 w 2572"/>
              <a:gd name="T31" fmla="*/ 1289 h 1379"/>
              <a:gd name="T32" fmla="*/ 1440 w 2572"/>
              <a:gd name="T33" fmla="*/ 1308 h 1379"/>
              <a:gd name="T34" fmla="*/ 1138 w 2572"/>
              <a:gd name="T35" fmla="*/ 1308 h 1379"/>
              <a:gd name="T36" fmla="*/ 1112 w 2572"/>
              <a:gd name="T37" fmla="*/ 1289 h 1379"/>
              <a:gd name="T38" fmla="*/ 1112 w 2572"/>
              <a:gd name="T39" fmla="*/ 1276 h 1379"/>
              <a:gd name="T40" fmla="*/ 0 w 2572"/>
              <a:gd name="T41" fmla="*/ 1276 h 1379"/>
              <a:gd name="T42" fmla="*/ 0 w 2572"/>
              <a:gd name="T43" fmla="*/ 1340 h 1379"/>
              <a:gd name="T44" fmla="*/ 84 w 2572"/>
              <a:gd name="T45" fmla="*/ 1379 h 1379"/>
              <a:gd name="T46" fmla="*/ 84 w 2572"/>
              <a:gd name="T47" fmla="*/ 1379 h 1379"/>
              <a:gd name="T48" fmla="*/ 2488 w 2572"/>
              <a:gd name="T49" fmla="*/ 1379 h 1379"/>
              <a:gd name="T50" fmla="*/ 2488 w 2572"/>
              <a:gd name="T51" fmla="*/ 1379 h 1379"/>
              <a:gd name="T52" fmla="*/ 2572 w 2572"/>
              <a:gd name="T53" fmla="*/ 1340 h 1379"/>
              <a:gd name="T54" fmla="*/ 2572 w 2572"/>
              <a:gd name="T55" fmla="*/ 1276 h 1379"/>
              <a:gd name="T56" fmla="*/ 1466 w 2572"/>
              <a:gd name="T57" fmla="*/ 1276 h 1379"/>
              <a:gd name="T58" fmla="*/ 1466 w 2572"/>
              <a:gd name="T59" fmla="*/ 127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72" h="1379">
                <a:moveTo>
                  <a:pt x="2186" y="0"/>
                </a:moveTo>
                <a:cubicBezTo>
                  <a:pt x="392" y="0"/>
                  <a:pt x="392" y="0"/>
                  <a:pt x="392" y="0"/>
                </a:cubicBezTo>
                <a:cubicBezTo>
                  <a:pt x="360" y="0"/>
                  <a:pt x="328" y="26"/>
                  <a:pt x="328" y="64"/>
                </a:cubicBezTo>
                <a:cubicBezTo>
                  <a:pt x="328" y="1166"/>
                  <a:pt x="328" y="1166"/>
                  <a:pt x="328" y="1166"/>
                </a:cubicBezTo>
                <a:cubicBezTo>
                  <a:pt x="328" y="1205"/>
                  <a:pt x="360" y="1231"/>
                  <a:pt x="392" y="1231"/>
                </a:cubicBezTo>
                <a:cubicBezTo>
                  <a:pt x="2186" y="1231"/>
                  <a:pt x="2186" y="1231"/>
                  <a:pt x="2186" y="1231"/>
                </a:cubicBezTo>
                <a:cubicBezTo>
                  <a:pt x="2225" y="1231"/>
                  <a:pt x="2250" y="1205"/>
                  <a:pt x="2250" y="1166"/>
                </a:cubicBezTo>
                <a:cubicBezTo>
                  <a:pt x="2250" y="64"/>
                  <a:pt x="2250" y="64"/>
                  <a:pt x="2250" y="64"/>
                </a:cubicBezTo>
                <a:cubicBezTo>
                  <a:pt x="2250" y="26"/>
                  <a:pt x="2225" y="0"/>
                  <a:pt x="2186" y="0"/>
                </a:cubicBezTo>
                <a:close/>
                <a:moveTo>
                  <a:pt x="2167" y="1153"/>
                </a:moveTo>
                <a:cubicBezTo>
                  <a:pt x="412" y="1153"/>
                  <a:pt x="412" y="1153"/>
                  <a:pt x="412" y="1153"/>
                </a:cubicBezTo>
                <a:cubicBezTo>
                  <a:pt x="412" y="71"/>
                  <a:pt x="412" y="71"/>
                  <a:pt x="412" y="71"/>
                </a:cubicBezTo>
                <a:cubicBezTo>
                  <a:pt x="2167" y="71"/>
                  <a:pt x="2167" y="71"/>
                  <a:pt x="2167" y="71"/>
                </a:cubicBezTo>
                <a:cubicBezTo>
                  <a:pt x="2167" y="1153"/>
                  <a:pt x="2167" y="1153"/>
                  <a:pt x="2167" y="1153"/>
                </a:cubicBezTo>
                <a:close/>
                <a:moveTo>
                  <a:pt x="1466" y="1276"/>
                </a:moveTo>
                <a:cubicBezTo>
                  <a:pt x="1466" y="1289"/>
                  <a:pt x="1466" y="1289"/>
                  <a:pt x="1466" y="1289"/>
                </a:cubicBezTo>
                <a:cubicBezTo>
                  <a:pt x="1466" y="1302"/>
                  <a:pt x="1453" y="1308"/>
                  <a:pt x="1440" y="1308"/>
                </a:cubicBezTo>
                <a:cubicBezTo>
                  <a:pt x="1138" y="1308"/>
                  <a:pt x="1138" y="1308"/>
                  <a:pt x="1138" y="1308"/>
                </a:cubicBezTo>
                <a:cubicBezTo>
                  <a:pt x="1125" y="1308"/>
                  <a:pt x="1112" y="1302"/>
                  <a:pt x="1112" y="1289"/>
                </a:cubicBezTo>
                <a:cubicBezTo>
                  <a:pt x="1112" y="1276"/>
                  <a:pt x="1112" y="1276"/>
                  <a:pt x="1112" y="1276"/>
                </a:cubicBezTo>
                <a:cubicBezTo>
                  <a:pt x="0" y="1276"/>
                  <a:pt x="0" y="1276"/>
                  <a:pt x="0" y="1276"/>
                </a:cubicBezTo>
                <a:cubicBezTo>
                  <a:pt x="0" y="1340"/>
                  <a:pt x="0" y="1340"/>
                  <a:pt x="0" y="1340"/>
                </a:cubicBezTo>
                <a:cubicBezTo>
                  <a:pt x="0" y="1340"/>
                  <a:pt x="58" y="1379"/>
                  <a:pt x="84" y="1379"/>
                </a:cubicBezTo>
                <a:cubicBezTo>
                  <a:pt x="84" y="1379"/>
                  <a:pt x="84" y="1379"/>
                  <a:pt x="84" y="1379"/>
                </a:cubicBezTo>
                <a:cubicBezTo>
                  <a:pt x="2488" y="1379"/>
                  <a:pt x="2488" y="1379"/>
                  <a:pt x="2488" y="1379"/>
                </a:cubicBezTo>
                <a:cubicBezTo>
                  <a:pt x="2488" y="1379"/>
                  <a:pt x="2488" y="1379"/>
                  <a:pt x="2488" y="1379"/>
                </a:cubicBezTo>
                <a:cubicBezTo>
                  <a:pt x="2514" y="1379"/>
                  <a:pt x="2572" y="1340"/>
                  <a:pt x="2572" y="1340"/>
                </a:cubicBezTo>
                <a:cubicBezTo>
                  <a:pt x="2572" y="1276"/>
                  <a:pt x="2572" y="1276"/>
                  <a:pt x="2572" y="1276"/>
                </a:cubicBezTo>
                <a:cubicBezTo>
                  <a:pt x="1466" y="1276"/>
                  <a:pt x="1466" y="1276"/>
                  <a:pt x="1466" y="1276"/>
                </a:cubicBezTo>
                <a:cubicBezTo>
                  <a:pt x="1466" y="1276"/>
                  <a:pt x="1466" y="1276"/>
                  <a:pt x="1466" y="1276"/>
                </a:cubicBezTo>
                <a:close/>
              </a:path>
            </a:pathLst>
          </a:custGeom>
          <a:solidFill>
            <a:schemeClr val="bg1">
              <a:lumMod val="50000"/>
            </a:schemeClr>
          </a:solidFill>
          <a:ln>
            <a:noFill/>
          </a:ln>
        </p:spPr>
        <p:txBody>
          <a:bodyPr vert="horz" wrap="square" lIns="91375" tIns="45688" rIns="91375" bIns="45688" numCol="1" anchor="t" anchorCtr="0" compatLnSpc="1">
            <a:prstTxWarp prst="textNoShape">
              <a:avLst/>
            </a:prstTxWarp>
          </a:bodyPr>
          <a:lstStyle/>
          <a:p>
            <a:pPr defTabSz="931793">
              <a:defRPr/>
            </a:pPr>
            <a:endParaRPr lang="en-US" sz="980" b="1" kern="0">
              <a:solidFill>
                <a:srgbClr val="FFFFFF"/>
              </a:solidFill>
              <a:latin typeface="Segoe UI"/>
            </a:endParaRPr>
          </a:p>
        </p:txBody>
      </p:sp>
      <p:sp>
        <p:nvSpPr>
          <p:cNvPr id="75" name="Content Placeholder 2"/>
          <p:cNvSpPr txBox="1">
            <a:spLocks/>
          </p:cNvSpPr>
          <p:nvPr/>
        </p:nvSpPr>
        <p:spPr>
          <a:xfrm>
            <a:off x="8157777" y="2453202"/>
            <a:ext cx="3585699" cy="3624319"/>
          </a:xfrm>
          <a:prstGeom prst="rect">
            <a:avLst/>
          </a:prstGeom>
        </p:spPr>
        <p:txBody>
          <a:bodyPr vert="horz" wrap="square" lIns="146284" tIns="91427" rIns="146284" bIns="91427" rtlCol="0" anchor="ctr" anchorCtr="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24097" indent="-224097">
              <a:spcBef>
                <a:spcPts val="1176"/>
              </a:spcBef>
              <a:buFont typeface="Wingdings" panose="05000000000000000000" pitchFamily="2" charset="2"/>
              <a:buChar char=""/>
            </a:pPr>
            <a:r>
              <a:rPr lang="en-US" sz="1961" dirty="0">
                <a:gradFill>
                  <a:gsLst>
                    <a:gs pos="1250">
                      <a:srgbClr val="353535"/>
                    </a:gs>
                    <a:gs pos="100000">
                      <a:srgbClr val="353535"/>
                    </a:gs>
                  </a:gsLst>
                  <a:lin ang="5400000" scaled="0"/>
                </a:gradFill>
                <a:latin typeface="Segoe UI Semilight"/>
              </a:rPr>
              <a:t>Empower your business users with familiar data visualization tools like Power BI, Excel, and others</a:t>
            </a:r>
          </a:p>
          <a:p>
            <a:pPr marL="224097" indent="-224097">
              <a:spcBef>
                <a:spcPts val="1176"/>
              </a:spcBef>
              <a:buFont typeface="Wingdings" panose="05000000000000000000" pitchFamily="2" charset="2"/>
              <a:buChar char=""/>
            </a:pPr>
            <a:r>
              <a:rPr lang="en-US" sz="1961" dirty="0">
                <a:gradFill>
                  <a:gsLst>
                    <a:gs pos="1250">
                      <a:srgbClr val="353535"/>
                    </a:gs>
                    <a:gs pos="100000">
                      <a:srgbClr val="353535"/>
                    </a:gs>
                  </a:gsLst>
                  <a:lin ang="5400000" scaled="0"/>
                </a:gradFill>
                <a:latin typeface="Segoe UI Semilight"/>
              </a:rPr>
              <a:t>Enable users to explore data and gain insights instantly with in-memory cache</a:t>
            </a:r>
          </a:p>
          <a:p>
            <a:pPr marL="224097" indent="-224097">
              <a:spcBef>
                <a:spcPts val="1176"/>
              </a:spcBef>
              <a:buFont typeface="Wingdings" panose="05000000000000000000" pitchFamily="2" charset="2"/>
              <a:buChar char=""/>
            </a:pPr>
            <a:r>
              <a:rPr lang="en-US" sz="1961" dirty="0">
                <a:gradFill>
                  <a:gsLst>
                    <a:gs pos="1250">
                      <a:srgbClr val="353535"/>
                    </a:gs>
                    <a:gs pos="100000">
                      <a:srgbClr val="353535"/>
                    </a:gs>
                  </a:gsLst>
                  <a:lin ang="5400000" scaled="0"/>
                </a:gradFill>
                <a:latin typeface="Segoe UI Semilight"/>
              </a:rPr>
              <a:t>Extend the value of your existing data</a:t>
            </a:r>
          </a:p>
          <a:p>
            <a:pPr marL="224097" indent="-224097">
              <a:spcBef>
                <a:spcPts val="1176"/>
              </a:spcBef>
              <a:buFont typeface="Wingdings" panose="05000000000000000000" pitchFamily="2" charset="2"/>
              <a:buChar char=""/>
            </a:pPr>
            <a:r>
              <a:rPr lang="en-US" sz="1961" dirty="0">
                <a:gradFill>
                  <a:gsLst>
                    <a:gs pos="1250">
                      <a:srgbClr val="353535"/>
                    </a:gs>
                    <a:gs pos="100000">
                      <a:srgbClr val="353535"/>
                    </a:gs>
                  </a:gsLst>
                  <a:lin ang="5400000" scaled="0"/>
                </a:gradFill>
                <a:latin typeface="Segoe UI Semilight"/>
              </a:rPr>
              <a:t>Access virtually any data—wherever it is </a:t>
            </a:r>
          </a:p>
        </p:txBody>
      </p:sp>
      <p:sp>
        <p:nvSpPr>
          <p:cNvPr id="56" name="Oval 55"/>
          <p:cNvSpPr/>
          <p:nvPr/>
        </p:nvSpPr>
        <p:spPr bwMode="auto">
          <a:xfrm>
            <a:off x="6223960" y="2321892"/>
            <a:ext cx="1210184" cy="1210184"/>
          </a:xfrm>
          <a:prstGeom prst="ellipse">
            <a:avLst/>
          </a:prstGeom>
          <a:solidFill>
            <a:srgbClr val="F8F8F8"/>
          </a:solidFill>
          <a:ln w="444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dirty="0" err="1">
              <a:gradFill>
                <a:gsLst>
                  <a:gs pos="5439">
                    <a:srgbClr val="F8F8F8"/>
                  </a:gs>
                  <a:gs pos="10000">
                    <a:srgbClr val="F8F8F8"/>
                  </a:gs>
                </a:gsLst>
                <a:lin ang="5400000" scaled="0"/>
              </a:gradFill>
              <a:latin typeface="Segoe UI"/>
            </a:endParaRPr>
          </a:p>
        </p:txBody>
      </p:sp>
      <p:grpSp>
        <p:nvGrpSpPr>
          <p:cNvPr id="6" name="Group 5"/>
          <p:cNvGrpSpPr/>
          <p:nvPr/>
        </p:nvGrpSpPr>
        <p:grpSpPr>
          <a:xfrm>
            <a:off x="6530514" y="2707692"/>
            <a:ext cx="597076" cy="438584"/>
            <a:chOff x="10269489" y="5417502"/>
            <a:chExt cx="741613" cy="544754"/>
          </a:xfrm>
          <a:solidFill>
            <a:schemeClr val="bg1">
              <a:lumMod val="50000"/>
            </a:schemeClr>
          </a:solidFill>
        </p:grpSpPr>
        <p:sp>
          <p:nvSpPr>
            <p:cNvPr id="29" name="Freeform 7">
              <a:extLst/>
            </p:cNvPr>
            <p:cNvSpPr>
              <a:spLocks noChangeAspect="1" noEditPoints="1"/>
            </p:cNvSpPr>
            <p:nvPr/>
          </p:nvSpPr>
          <p:spPr bwMode="auto">
            <a:xfrm>
              <a:off x="10269489" y="5417502"/>
              <a:ext cx="741613" cy="544754"/>
            </a:xfrm>
            <a:custGeom>
              <a:avLst/>
              <a:gdLst>
                <a:gd name="T0" fmla="*/ 16 w 1389"/>
                <a:gd name="T1" fmla="*/ 0 h 878"/>
                <a:gd name="T2" fmla="*/ 0 w 1389"/>
                <a:gd name="T3" fmla="*/ 332 h 878"/>
                <a:gd name="T4" fmla="*/ 0 w 1389"/>
                <a:gd name="T5" fmla="*/ 788 h 878"/>
                <a:gd name="T6" fmla="*/ 198 w 1389"/>
                <a:gd name="T7" fmla="*/ 802 h 878"/>
                <a:gd name="T8" fmla="*/ 647 w 1389"/>
                <a:gd name="T9" fmla="*/ 803 h 878"/>
                <a:gd name="T10" fmla="*/ 647 w 1389"/>
                <a:gd name="T11" fmla="*/ 826 h 878"/>
                <a:gd name="T12" fmla="*/ 355 w 1389"/>
                <a:gd name="T13" fmla="*/ 840 h 878"/>
                <a:gd name="T14" fmla="*/ 345 w 1389"/>
                <a:gd name="T15" fmla="*/ 878 h 878"/>
                <a:gd name="T16" fmla="*/ 1039 w 1389"/>
                <a:gd name="T17" fmla="*/ 864 h 878"/>
                <a:gd name="T18" fmla="*/ 1000 w 1389"/>
                <a:gd name="T19" fmla="*/ 826 h 878"/>
                <a:gd name="T20" fmla="*/ 721 w 1389"/>
                <a:gd name="T21" fmla="*/ 804 h 878"/>
                <a:gd name="T22" fmla="*/ 1374 w 1389"/>
                <a:gd name="T23" fmla="*/ 803 h 878"/>
                <a:gd name="T24" fmla="*/ 1389 w 1389"/>
                <a:gd name="T25" fmla="*/ 14 h 878"/>
                <a:gd name="T26" fmla="*/ 1126 w 1389"/>
                <a:gd name="T27" fmla="*/ 781 h 878"/>
                <a:gd name="T28" fmla="*/ 1107 w 1389"/>
                <a:gd name="T29" fmla="*/ 778 h 878"/>
                <a:gd name="T30" fmla="*/ 1126 w 1389"/>
                <a:gd name="T31" fmla="*/ 774 h 878"/>
                <a:gd name="T32" fmla="*/ 1126 w 1389"/>
                <a:gd name="T33" fmla="*/ 781 h 878"/>
                <a:gd name="T34" fmla="*/ 1144 w 1389"/>
                <a:gd name="T35" fmla="*/ 781 h 878"/>
                <a:gd name="T36" fmla="*/ 1144 w 1389"/>
                <a:gd name="T37" fmla="*/ 774 h 878"/>
                <a:gd name="T38" fmla="*/ 1164 w 1389"/>
                <a:gd name="T39" fmla="*/ 778 h 878"/>
                <a:gd name="T40" fmla="*/ 1194 w 1389"/>
                <a:gd name="T41" fmla="*/ 781 h 878"/>
                <a:gd name="T42" fmla="*/ 1174 w 1389"/>
                <a:gd name="T43" fmla="*/ 778 h 878"/>
                <a:gd name="T44" fmla="*/ 1194 w 1389"/>
                <a:gd name="T45" fmla="*/ 774 h 878"/>
                <a:gd name="T46" fmla="*/ 1194 w 1389"/>
                <a:gd name="T47" fmla="*/ 781 h 878"/>
                <a:gd name="T48" fmla="*/ 1211 w 1389"/>
                <a:gd name="T49" fmla="*/ 781 h 878"/>
                <a:gd name="T50" fmla="*/ 1211 w 1389"/>
                <a:gd name="T51" fmla="*/ 774 h 878"/>
                <a:gd name="T52" fmla="*/ 1231 w 1389"/>
                <a:gd name="T53" fmla="*/ 778 h 878"/>
                <a:gd name="T54" fmla="*/ 1261 w 1389"/>
                <a:gd name="T55" fmla="*/ 781 h 878"/>
                <a:gd name="T56" fmla="*/ 1241 w 1389"/>
                <a:gd name="T57" fmla="*/ 778 h 878"/>
                <a:gd name="T58" fmla="*/ 1261 w 1389"/>
                <a:gd name="T59" fmla="*/ 774 h 878"/>
                <a:gd name="T60" fmla="*/ 1261 w 1389"/>
                <a:gd name="T61" fmla="*/ 781 h 878"/>
                <a:gd name="T62" fmla="*/ 1278 w 1389"/>
                <a:gd name="T63" fmla="*/ 781 h 878"/>
                <a:gd name="T64" fmla="*/ 1278 w 1389"/>
                <a:gd name="T65" fmla="*/ 774 h 878"/>
                <a:gd name="T66" fmla="*/ 1298 w 1389"/>
                <a:gd name="T67" fmla="*/ 778 h 878"/>
                <a:gd name="T68" fmla="*/ 1316 w 1389"/>
                <a:gd name="T69" fmla="*/ 787 h 878"/>
                <a:gd name="T70" fmla="*/ 1316 w 1389"/>
                <a:gd name="T71" fmla="*/ 768 h 878"/>
                <a:gd name="T72" fmla="*/ 1316 w 1389"/>
                <a:gd name="T73" fmla="*/ 787 h 878"/>
                <a:gd name="T74" fmla="*/ 1326 w 1389"/>
                <a:gd name="T75" fmla="*/ 754 h 878"/>
                <a:gd name="T76" fmla="*/ 455 w 1389"/>
                <a:gd name="T77" fmla="*/ 754 h 878"/>
                <a:gd name="T78" fmla="*/ 49 w 1389"/>
                <a:gd name="T79" fmla="*/ 739 h 878"/>
                <a:gd name="T80" fmla="*/ 49 w 1389"/>
                <a:gd name="T81" fmla="*/ 332 h 878"/>
                <a:gd name="T82" fmla="*/ 64 w 1389"/>
                <a:gd name="T83" fmla="*/ 48 h 878"/>
                <a:gd name="T84" fmla="*/ 1340 w 1389"/>
                <a:gd name="T85" fmla="*/ 63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9" h="878">
                  <a:moveTo>
                    <a:pt x="1374" y="0"/>
                  </a:moveTo>
                  <a:cubicBezTo>
                    <a:pt x="16" y="0"/>
                    <a:pt x="16" y="0"/>
                    <a:pt x="16" y="0"/>
                  </a:cubicBezTo>
                  <a:cubicBezTo>
                    <a:pt x="7" y="0"/>
                    <a:pt x="0" y="6"/>
                    <a:pt x="0" y="14"/>
                  </a:cubicBezTo>
                  <a:cubicBezTo>
                    <a:pt x="0" y="139"/>
                    <a:pt x="0" y="244"/>
                    <a:pt x="0" y="332"/>
                  </a:cubicBezTo>
                  <a:cubicBezTo>
                    <a:pt x="0" y="384"/>
                    <a:pt x="0" y="430"/>
                    <a:pt x="0" y="470"/>
                  </a:cubicBezTo>
                  <a:cubicBezTo>
                    <a:pt x="0" y="788"/>
                    <a:pt x="0" y="788"/>
                    <a:pt x="0" y="788"/>
                  </a:cubicBezTo>
                  <a:cubicBezTo>
                    <a:pt x="0" y="796"/>
                    <a:pt x="7" y="802"/>
                    <a:pt x="16" y="802"/>
                  </a:cubicBezTo>
                  <a:cubicBezTo>
                    <a:pt x="16" y="802"/>
                    <a:pt x="16" y="802"/>
                    <a:pt x="198" y="802"/>
                  </a:cubicBezTo>
                  <a:cubicBezTo>
                    <a:pt x="198" y="802"/>
                    <a:pt x="198" y="803"/>
                    <a:pt x="198" y="803"/>
                  </a:cubicBezTo>
                  <a:cubicBezTo>
                    <a:pt x="647" y="803"/>
                    <a:pt x="647" y="803"/>
                    <a:pt x="647" y="803"/>
                  </a:cubicBezTo>
                  <a:cubicBezTo>
                    <a:pt x="647" y="803"/>
                    <a:pt x="647" y="803"/>
                    <a:pt x="647" y="804"/>
                  </a:cubicBezTo>
                  <a:cubicBezTo>
                    <a:pt x="647" y="826"/>
                    <a:pt x="647" y="826"/>
                    <a:pt x="647" y="826"/>
                  </a:cubicBezTo>
                  <a:cubicBezTo>
                    <a:pt x="369" y="826"/>
                    <a:pt x="369" y="826"/>
                    <a:pt x="369" y="826"/>
                  </a:cubicBezTo>
                  <a:cubicBezTo>
                    <a:pt x="362" y="826"/>
                    <a:pt x="355" y="832"/>
                    <a:pt x="355" y="840"/>
                  </a:cubicBezTo>
                  <a:cubicBezTo>
                    <a:pt x="331" y="864"/>
                    <a:pt x="331" y="864"/>
                    <a:pt x="331" y="864"/>
                  </a:cubicBezTo>
                  <a:cubicBezTo>
                    <a:pt x="331" y="872"/>
                    <a:pt x="337" y="878"/>
                    <a:pt x="345" y="878"/>
                  </a:cubicBezTo>
                  <a:cubicBezTo>
                    <a:pt x="1024" y="878"/>
                    <a:pt x="1024" y="878"/>
                    <a:pt x="1024" y="878"/>
                  </a:cubicBezTo>
                  <a:cubicBezTo>
                    <a:pt x="1033" y="878"/>
                    <a:pt x="1039" y="872"/>
                    <a:pt x="1039" y="864"/>
                  </a:cubicBezTo>
                  <a:cubicBezTo>
                    <a:pt x="1015" y="840"/>
                    <a:pt x="1015" y="840"/>
                    <a:pt x="1015" y="840"/>
                  </a:cubicBezTo>
                  <a:cubicBezTo>
                    <a:pt x="1015" y="832"/>
                    <a:pt x="1009" y="826"/>
                    <a:pt x="1000" y="826"/>
                  </a:cubicBezTo>
                  <a:cubicBezTo>
                    <a:pt x="721" y="826"/>
                    <a:pt x="721" y="826"/>
                    <a:pt x="721" y="826"/>
                  </a:cubicBezTo>
                  <a:cubicBezTo>
                    <a:pt x="721" y="804"/>
                    <a:pt x="721" y="804"/>
                    <a:pt x="721" y="804"/>
                  </a:cubicBezTo>
                  <a:cubicBezTo>
                    <a:pt x="721" y="803"/>
                    <a:pt x="721" y="803"/>
                    <a:pt x="721" y="803"/>
                  </a:cubicBezTo>
                  <a:cubicBezTo>
                    <a:pt x="1374" y="803"/>
                    <a:pt x="1374" y="803"/>
                    <a:pt x="1374" y="803"/>
                  </a:cubicBezTo>
                  <a:cubicBezTo>
                    <a:pt x="1383" y="803"/>
                    <a:pt x="1389" y="797"/>
                    <a:pt x="1389" y="789"/>
                  </a:cubicBezTo>
                  <a:cubicBezTo>
                    <a:pt x="1389" y="14"/>
                    <a:pt x="1389" y="14"/>
                    <a:pt x="1389" y="14"/>
                  </a:cubicBezTo>
                  <a:cubicBezTo>
                    <a:pt x="1389" y="6"/>
                    <a:pt x="1383" y="0"/>
                    <a:pt x="1374" y="0"/>
                  </a:cubicBezTo>
                  <a:close/>
                  <a:moveTo>
                    <a:pt x="1126" y="781"/>
                  </a:moveTo>
                  <a:cubicBezTo>
                    <a:pt x="1110" y="781"/>
                    <a:pt x="1110" y="781"/>
                    <a:pt x="1110" y="781"/>
                  </a:cubicBezTo>
                  <a:cubicBezTo>
                    <a:pt x="1108" y="781"/>
                    <a:pt x="1107" y="780"/>
                    <a:pt x="1107" y="778"/>
                  </a:cubicBezTo>
                  <a:cubicBezTo>
                    <a:pt x="1107" y="776"/>
                    <a:pt x="1108" y="774"/>
                    <a:pt x="1110" y="774"/>
                  </a:cubicBezTo>
                  <a:cubicBezTo>
                    <a:pt x="1126" y="774"/>
                    <a:pt x="1126" y="774"/>
                    <a:pt x="1126" y="774"/>
                  </a:cubicBezTo>
                  <a:cubicBezTo>
                    <a:pt x="1129" y="774"/>
                    <a:pt x="1130" y="776"/>
                    <a:pt x="1130" y="778"/>
                  </a:cubicBezTo>
                  <a:cubicBezTo>
                    <a:pt x="1130" y="780"/>
                    <a:pt x="1129" y="781"/>
                    <a:pt x="1126" y="781"/>
                  </a:cubicBezTo>
                  <a:close/>
                  <a:moveTo>
                    <a:pt x="1160" y="781"/>
                  </a:moveTo>
                  <a:cubicBezTo>
                    <a:pt x="1144" y="781"/>
                    <a:pt x="1144" y="781"/>
                    <a:pt x="1144" y="781"/>
                  </a:cubicBezTo>
                  <a:cubicBezTo>
                    <a:pt x="1142" y="781"/>
                    <a:pt x="1140" y="780"/>
                    <a:pt x="1140" y="778"/>
                  </a:cubicBezTo>
                  <a:cubicBezTo>
                    <a:pt x="1140" y="776"/>
                    <a:pt x="1142" y="774"/>
                    <a:pt x="1144" y="774"/>
                  </a:cubicBezTo>
                  <a:cubicBezTo>
                    <a:pt x="1160" y="774"/>
                    <a:pt x="1160" y="774"/>
                    <a:pt x="1160" y="774"/>
                  </a:cubicBezTo>
                  <a:cubicBezTo>
                    <a:pt x="1162" y="774"/>
                    <a:pt x="1164" y="776"/>
                    <a:pt x="1164" y="778"/>
                  </a:cubicBezTo>
                  <a:cubicBezTo>
                    <a:pt x="1164" y="780"/>
                    <a:pt x="1162" y="781"/>
                    <a:pt x="1160" y="781"/>
                  </a:cubicBezTo>
                  <a:close/>
                  <a:moveTo>
                    <a:pt x="1194" y="781"/>
                  </a:moveTo>
                  <a:cubicBezTo>
                    <a:pt x="1177" y="781"/>
                    <a:pt x="1177" y="781"/>
                    <a:pt x="1177" y="781"/>
                  </a:cubicBezTo>
                  <a:cubicBezTo>
                    <a:pt x="1175" y="781"/>
                    <a:pt x="1174" y="780"/>
                    <a:pt x="1174" y="778"/>
                  </a:cubicBezTo>
                  <a:cubicBezTo>
                    <a:pt x="1174" y="776"/>
                    <a:pt x="1175" y="774"/>
                    <a:pt x="1177" y="774"/>
                  </a:cubicBezTo>
                  <a:cubicBezTo>
                    <a:pt x="1194" y="774"/>
                    <a:pt x="1194" y="774"/>
                    <a:pt x="1194" y="774"/>
                  </a:cubicBezTo>
                  <a:cubicBezTo>
                    <a:pt x="1196" y="774"/>
                    <a:pt x="1198" y="776"/>
                    <a:pt x="1198" y="778"/>
                  </a:cubicBezTo>
                  <a:cubicBezTo>
                    <a:pt x="1198" y="780"/>
                    <a:pt x="1196" y="781"/>
                    <a:pt x="1194" y="781"/>
                  </a:cubicBezTo>
                  <a:close/>
                  <a:moveTo>
                    <a:pt x="1228" y="781"/>
                  </a:moveTo>
                  <a:cubicBezTo>
                    <a:pt x="1211" y="781"/>
                    <a:pt x="1211" y="781"/>
                    <a:pt x="1211" y="781"/>
                  </a:cubicBezTo>
                  <a:cubicBezTo>
                    <a:pt x="1209" y="781"/>
                    <a:pt x="1207" y="780"/>
                    <a:pt x="1207" y="778"/>
                  </a:cubicBezTo>
                  <a:cubicBezTo>
                    <a:pt x="1207" y="776"/>
                    <a:pt x="1209" y="774"/>
                    <a:pt x="1211" y="774"/>
                  </a:cubicBezTo>
                  <a:cubicBezTo>
                    <a:pt x="1228" y="774"/>
                    <a:pt x="1228" y="774"/>
                    <a:pt x="1228" y="774"/>
                  </a:cubicBezTo>
                  <a:cubicBezTo>
                    <a:pt x="1230" y="774"/>
                    <a:pt x="1231" y="776"/>
                    <a:pt x="1231" y="778"/>
                  </a:cubicBezTo>
                  <a:cubicBezTo>
                    <a:pt x="1231" y="780"/>
                    <a:pt x="1230" y="781"/>
                    <a:pt x="1228" y="781"/>
                  </a:cubicBezTo>
                  <a:close/>
                  <a:moveTo>
                    <a:pt x="1261" y="781"/>
                  </a:moveTo>
                  <a:cubicBezTo>
                    <a:pt x="1244" y="781"/>
                    <a:pt x="1244" y="781"/>
                    <a:pt x="1244" y="781"/>
                  </a:cubicBezTo>
                  <a:cubicBezTo>
                    <a:pt x="1242" y="781"/>
                    <a:pt x="1241" y="780"/>
                    <a:pt x="1241" y="778"/>
                  </a:cubicBezTo>
                  <a:cubicBezTo>
                    <a:pt x="1241" y="776"/>
                    <a:pt x="1242" y="774"/>
                    <a:pt x="1244" y="774"/>
                  </a:cubicBezTo>
                  <a:cubicBezTo>
                    <a:pt x="1261" y="774"/>
                    <a:pt x="1261" y="774"/>
                    <a:pt x="1261" y="774"/>
                  </a:cubicBezTo>
                  <a:cubicBezTo>
                    <a:pt x="1263" y="774"/>
                    <a:pt x="1265" y="776"/>
                    <a:pt x="1265" y="778"/>
                  </a:cubicBezTo>
                  <a:cubicBezTo>
                    <a:pt x="1265" y="780"/>
                    <a:pt x="1263" y="781"/>
                    <a:pt x="1261" y="781"/>
                  </a:cubicBezTo>
                  <a:close/>
                  <a:moveTo>
                    <a:pt x="1295" y="781"/>
                  </a:moveTo>
                  <a:cubicBezTo>
                    <a:pt x="1278" y="781"/>
                    <a:pt x="1278" y="781"/>
                    <a:pt x="1278" y="781"/>
                  </a:cubicBezTo>
                  <a:cubicBezTo>
                    <a:pt x="1276" y="781"/>
                    <a:pt x="1274" y="780"/>
                    <a:pt x="1274" y="778"/>
                  </a:cubicBezTo>
                  <a:cubicBezTo>
                    <a:pt x="1274" y="776"/>
                    <a:pt x="1276" y="774"/>
                    <a:pt x="1278" y="774"/>
                  </a:cubicBezTo>
                  <a:cubicBezTo>
                    <a:pt x="1295" y="774"/>
                    <a:pt x="1295" y="774"/>
                    <a:pt x="1295" y="774"/>
                  </a:cubicBezTo>
                  <a:cubicBezTo>
                    <a:pt x="1297" y="774"/>
                    <a:pt x="1298" y="776"/>
                    <a:pt x="1298" y="778"/>
                  </a:cubicBezTo>
                  <a:cubicBezTo>
                    <a:pt x="1298" y="780"/>
                    <a:pt x="1297" y="781"/>
                    <a:pt x="1295" y="781"/>
                  </a:cubicBezTo>
                  <a:close/>
                  <a:moveTo>
                    <a:pt x="1316" y="787"/>
                  </a:moveTo>
                  <a:cubicBezTo>
                    <a:pt x="1311" y="787"/>
                    <a:pt x="1307" y="783"/>
                    <a:pt x="1307" y="778"/>
                  </a:cubicBezTo>
                  <a:cubicBezTo>
                    <a:pt x="1307" y="773"/>
                    <a:pt x="1311" y="768"/>
                    <a:pt x="1316" y="768"/>
                  </a:cubicBezTo>
                  <a:cubicBezTo>
                    <a:pt x="1321" y="768"/>
                    <a:pt x="1325" y="773"/>
                    <a:pt x="1325" y="778"/>
                  </a:cubicBezTo>
                  <a:cubicBezTo>
                    <a:pt x="1325" y="783"/>
                    <a:pt x="1321" y="787"/>
                    <a:pt x="1316" y="787"/>
                  </a:cubicBezTo>
                  <a:close/>
                  <a:moveTo>
                    <a:pt x="1340" y="740"/>
                  </a:moveTo>
                  <a:cubicBezTo>
                    <a:pt x="1340" y="748"/>
                    <a:pt x="1334" y="754"/>
                    <a:pt x="1326" y="754"/>
                  </a:cubicBezTo>
                  <a:cubicBezTo>
                    <a:pt x="918" y="754"/>
                    <a:pt x="642" y="754"/>
                    <a:pt x="455" y="754"/>
                  </a:cubicBezTo>
                  <a:cubicBezTo>
                    <a:pt x="455" y="754"/>
                    <a:pt x="455" y="754"/>
                    <a:pt x="455" y="754"/>
                  </a:cubicBezTo>
                  <a:cubicBezTo>
                    <a:pt x="64" y="754"/>
                    <a:pt x="64" y="754"/>
                    <a:pt x="64" y="754"/>
                  </a:cubicBezTo>
                  <a:cubicBezTo>
                    <a:pt x="56" y="754"/>
                    <a:pt x="49" y="747"/>
                    <a:pt x="49" y="739"/>
                  </a:cubicBezTo>
                  <a:cubicBezTo>
                    <a:pt x="49" y="739"/>
                    <a:pt x="49" y="739"/>
                    <a:pt x="49" y="470"/>
                  </a:cubicBezTo>
                  <a:cubicBezTo>
                    <a:pt x="49" y="417"/>
                    <a:pt x="49" y="372"/>
                    <a:pt x="49" y="332"/>
                  </a:cubicBezTo>
                  <a:cubicBezTo>
                    <a:pt x="49" y="63"/>
                    <a:pt x="49" y="63"/>
                    <a:pt x="49" y="63"/>
                  </a:cubicBezTo>
                  <a:cubicBezTo>
                    <a:pt x="49" y="55"/>
                    <a:pt x="56" y="48"/>
                    <a:pt x="64" y="48"/>
                  </a:cubicBezTo>
                  <a:cubicBezTo>
                    <a:pt x="1326" y="48"/>
                    <a:pt x="1326" y="48"/>
                    <a:pt x="1326" y="48"/>
                  </a:cubicBezTo>
                  <a:cubicBezTo>
                    <a:pt x="1334" y="48"/>
                    <a:pt x="1340" y="55"/>
                    <a:pt x="1340" y="63"/>
                  </a:cubicBezTo>
                  <a:cubicBezTo>
                    <a:pt x="1340" y="740"/>
                    <a:pt x="1340" y="740"/>
                    <a:pt x="1340" y="740"/>
                  </a:cubicBezTo>
                  <a:close/>
                </a:path>
              </a:pathLst>
            </a:custGeom>
            <a:grpFill/>
            <a:ln w="25400" cap="flat" cmpd="sng" algn="ctr">
              <a:noFill/>
              <a:prstDash val="solid"/>
              <a:headEnd type="none" w="med" len="med"/>
              <a:tailEnd type="none" w="med" len="med"/>
            </a:ln>
            <a:effectLst/>
          </p:spPr>
          <p:txBody>
            <a:bodyPr vert="horz" wrap="square" lIns="121876" tIns="60938" rIns="121876" bIns="60938" numCol="1" rtlCol="0" anchor="ctr" anchorCtr="0" compatLnSpc="1">
              <a:prstTxWarp prst="textNoShape">
                <a:avLst/>
              </a:prstTxWarp>
            </a:bodyPr>
            <a:lstStyle/>
            <a:p>
              <a:pPr defTabSz="1096868">
                <a:defRPr/>
              </a:pPr>
              <a:endParaRPr lang="en-US" sz="2900" kern="0" spc="-180">
                <a:solidFill>
                  <a:srgbClr val="00BCF2"/>
                </a:solidFill>
                <a:latin typeface="Segoe Light" pitchFamily="34" charset="0"/>
              </a:endParaRPr>
            </a:p>
          </p:txBody>
        </p:sp>
        <p:sp>
          <p:nvSpPr>
            <p:cNvPr id="30" name="Freeform 271">
              <a:extLst/>
            </p:cNvPr>
            <p:cNvSpPr>
              <a:spLocks noChangeAspect="1"/>
            </p:cNvSpPr>
            <p:nvPr/>
          </p:nvSpPr>
          <p:spPr>
            <a:xfrm>
              <a:off x="10479325" y="5554381"/>
              <a:ext cx="296807" cy="224090"/>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grp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225">
                <a:defRPr/>
              </a:pPr>
              <a:endParaRPr lang="en-US">
                <a:solidFill>
                  <a:srgbClr val="FFFFFF"/>
                </a:solidFill>
                <a:latin typeface="Segoe UI"/>
              </a:endParaRPr>
            </a:p>
          </p:txBody>
        </p:sp>
      </p:grpSp>
      <p:grpSp>
        <p:nvGrpSpPr>
          <p:cNvPr id="3" name="Group 2"/>
          <p:cNvGrpSpPr/>
          <p:nvPr/>
        </p:nvGrpSpPr>
        <p:grpSpPr>
          <a:xfrm>
            <a:off x="6213842" y="3684380"/>
            <a:ext cx="1210184" cy="1210184"/>
            <a:chOff x="7788942" y="1737333"/>
            <a:chExt cx="1234451" cy="1234451"/>
          </a:xfrm>
        </p:grpSpPr>
        <p:sp>
          <p:nvSpPr>
            <p:cNvPr id="57" name="Oval 56"/>
            <p:cNvSpPr/>
            <p:nvPr/>
          </p:nvSpPr>
          <p:spPr bwMode="auto">
            <a:xfrm>
              <a:off x="7788942" y="1737333"/>
              <a:ext cx="1234451" cy="1234451"/>
            </a:xfrm>
            <a:prstGeom prst="ellipse">
              <a:avLst/>
            </a:prstGeom>
            <a:solidFill>
              <a:srgbClr val="F8F8F8"/>
            </a:solidFill>
            <a:ln w="444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dirty="0" err="1">
                <a:gradFill>
                  <a:gsLst>
                    <a:gs pos="5439">
                      <a:srgbClr val="F8F8F8"/>
                    </a:gs>
                    <a:gs pos="10000">
                      <a:srgbClr val="F8F8F8"/>
                    </a:gs>
                  </a:gsLst>
                  <a:lin ang="5400000" scaled="0"/>
                </a:gradFill>
                <a:latin typeface="Segoe UI"/>
              </a:endParaRPr>
            </a:p>
          </p:txBody>
        </p:sp>
        <p:grpSp>
          <p:nvGrpSpPr>
            <p:cNvPr id="33" name="Group 32">
              <a:extLst/>
            </p:cNvPr>
            <p:cNvGrpSpPr>
              <a:grpSpLocks noChangeAspect="1"/>
            </p:cNvGrpSpPr>
            <p:nvPr/>
          </p:nvGrpSpPr>
          <p:grpSpPr>
            <a:xfrm>
              <a:off x="8223287" y="2130869"/>
              <a:ext cx="365760" cy="443186"/>
              <a:chOff x="9823400" y="2873239"/>
              <a:chExt cx="531360" cy="635293"/>
            </a:xfrm>
            <a:solidFill>
              <a:srgbClr val="282828"/>
            </a:solidFill>
          </p:grpSpPr>
          <p:sp>
            <p:nvSpPr>
              <p:cNvPr id="34" name="Freeform 31">
                <a:extLst/>
              </p:cNvPr>
              <p:cNvSpPr>
                <a:spLocks noEditPoints="1"/>
              </p:cNvSpPr>
              <p:nvPr/>
            </p:nvSpPr>
            <p:spPr bwMode="auto">
              <a:xfrm>
                <a:off x="9898752" y="2873239"/>
                <a:ext cx="388451" cy="394947"/>
              </a:xfrm>
              <a:custGeom>
                <a:avLst/>
                <a:gdLst>
                  <a:gd name="T0" fmla="*/ 23 w 46"/>
                  <a:gd name="T1" fmla="*/ 46 h 46"/>
                  <a:gd name="T2" fmla="*/ 0 w 46"/>
                  <a:gd name="T3" fmla="*/ 23 h 46"/>
                  <a:gd name="T4" fmla="*/ 23 w 46"/>
                  <a:gd name="T5" fmla="*/ 0 h 46"/>
                  <a:gd name="T6" fmla="*/ 46 w 46"/>
                  <a:gd name="T7" fmla="*/ 23 h 46"/>
                  <a:gd name="T8" fmla="*/ 23 w 46"/>
                  <a:gd name="T9" fmla="*/ 46 h 46"/>
                  <a:gd name="T10" fmla="*/ 23 w 46"/>
                  <a:gd name="T11" fmla="*/ 4 h 46"/>
                  <a:gd name="T12" fmla="*/ 4 w 46"/>
                  <a:gd name="T13" fmla="*/ 23 h 46"/>
                  <a:gd name="T14" fmla="*/ 23 w 46"/>
                  <a:gd name="T15" fmla="*/ 42 h 46"/>
                  <a:gd name="T16" fmla="*/ 42 w 46"/>
                  <a:gd name="T17" fmla="*/ 23 h 46"/>
                  <a:gd name="T18" fmla="*/ 23 w 46"/>
                  <a:gd name="T19" fmla="*/ 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46"/>
                    </a:moveTo>
                    <a:cubicBezTo>
                      <a:pt x="10" y="46"/>
                      <a:pt x="0" y="36"/>
                      <a:pt x="0" y="23"/>
                    </a:cubicBezTo>
                    <a:cubicBezTo>
                      <a:pt x="0" y="11"/>
                      <a:pt x="10" y="0"/>
                      <a:pt x="23" y="0"/>
                    </a:cubicBezTo>
                    <a:cubicBezTo>
                      <a:pt x="35" y="0"/>
                      <a:pt x="46" y="11"/>
                      <a:pt x="46" y="23"/>
                    </a:cubicBezTo>
                    <a:cubicBezTo>
                      <a:pt x="46" y="36"/>
                      <a:pt x="35" y="46"/>
                      <a:pt x="23" y="46"/>
                    </a:cubicBezTo>
                    <a:close/>
                    <a:moveTo>
                      <a:pt x="23" y="4"/>
                    </a:moveTo>
                    <a:cubicBezTo>
                      <a:pt x="12" y="4"/>
                      <a:pt x="4" y="13"/>
                      <a:pt x="4" y="23"/>
                    </a:cubicBezTo>
                    <a:cubicBezTo>
                      <a:pt x="4" y="34"/>
                      <a:pt x="12" y="42"/>
                      <a:pt x="23" y="42"/>
                    </a:cubicBezTo>
                    <a:cubicBezTo>
                      <a:pt x="33" y="42"/>
                      <a:pt x="42" y="34"/>
                      <a:pt x="42" y="23"/>
                    </a:cubicBezTo>
                    <a:cubicBezTo>
                      <a:pt x="42" y="13"/>
                      <a:pt x="33" y="4"/>
                      <a:pt x="23" y="4"/>
                    </a:cubicBezTo>
                    <a:close/>
                  </a:path>
                </a:pathLst>
              </a:custGeom>
              <a:solidFill>
                <a:schemeClr val="bg1">
                  <a:lumMod val="50000"/>
                </a:schemeClr>
              </a:solidFill>
              <a:ln w="9525">
                <a:noFill/>
                <a:round/>
                <a:headEnd/>
                <a:tailEnd/>
              </a:ln>
              <a:extLst/>
            </p:spPr>
            <p:txBody>
              <a:bodyPr vert="horz" wrap="square" lIns="91427" tIns="45713" rIns="91427" bIns="45713" numCol="1" anchor="t" anchorCtr="0" compatLnSpc="1">
                <a:prstTxWarp prst="textNoShape">
                  <a:avLst/>
                </a:prstTxWarp>
              </a:bodyPr>
              <a:lstStyle/>
              <a:p>
                <a:pPr defTabSz="914225">
                  <a:defRPr/>
                </a:pPr>
                <a:endParaRPr lang="en-US" kern="0" dirty="0">
                  <a:solidFill>
                    <a:sysClr val="windowText" lastClr="000000"/>
                  </a:solidFill>
                  <a:latin typeface="Segoe UI Semilight"/>
                </a:endParaRPr>
              </a:p>
            </p:txBody>
          </p:sp>
          <p:sp>
            <p:nvSpPr>
              <p:cNvPr id="35" name="Freeform 32">
                <a:extLst/>
              </p:cNvPr>
              <p:cNvSpPr>
                <a:spLocks/>
              </p:cNvSpPr>
              <p:nvPr/>
            </p:nvSpPr>
            <p:spPr bwMode="auto">
              <a:xfrm>
                <a:off x="9823400" y="3234408"/>
                <a:ext cx="531360" cy="274124"/>
              </a:xfrm>
              <a:custGeom>
                <a:avLst/>
                <a:gdLst>
                  <a:gd name="T0" fmla="*/ 63 w 63"/>
                  <a:gd name="T1" fmla="*/ 32 h 32"/>
                  <a:gd name="T2" fmla="*/ 59 w 63"/>
                  <a:gd name="T3" fmla="*/ 32 h 32"/>
                  <a:gd name="T4" fmla="*/ 32 w 63"/>
                  <a:gd name="T5" fmla="*/ 4 h 32"/>
                  <a:gd name="T6" fmla="*/ 4 w 63"/>
                  <a:gd name="T7" fmla="*/ 32 h 32"/>
                  <a:gd name="T8" fmla="*/ 0 w 63"/>
                  <a:gd name="T9" fmla="*/ 32 h 32"/>
                  <a:gd name="T10" fmla="*/ 32 w 63"/>
                  <a:gd name="T11" fmla="*/ 0 h 32"/>
                  <a:gd name="T12" fmla="*/ 63 w 63"/>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63" h="32">
                    <a:moveTo>
                      <a:pt x="63" y="32"/>
                    </a:moveTo>
                    <a:cubicBezTo>
                      <a:pt x="59" y="32"/>
                      <a:pt x="59" y="32"/>
                      <a:pt x="59" y="32"/>
                    </a:cubicBezTo>
                    <a:cubicBezTo>
                      <a:pt x="59" y="17"/>
                      <a:pt x="47" y="4"/>
                      <a:pt x="32" y="4"/>
                    </a:cubicBezTo>
                    <a:cubicBezTo>
                      <a:pt x="17" y="4"/>
                      <a:pt x="4" y="17"/>
                      <a:pt x="4" y="32"/>
                    </a:cubicBezTo>
                    <a:cubicBezTo>
                      <a:pt x="0" y="32"/>
                      <a:pt x="0" y="32"/>
                      <a:pt x="0" y="32"/>
                    </a:cubicBezTo>
                    <a:cubicBezTo>
                      <a:pt x="0" y="14"/>
                      <a:pt x="14" y="0"/>
                      <a:pt x="32" y="0"/>
                    </a:cubicBezTo>
                    <a:cubicBezTo>
                      <a:pt x="49" y="0"/>
                      <a:pt x="63" y="14"/>
                      <a:pt x="63" y="32"/>
                    </a:cubicBezTo>
                    <a:close/>
                  </a:path>
                </a:pathLst>
              </a:custGeom>
              <a:solidFill>
                <a:schemeClr val="bg1">
                  <a:lumMod val="50000"/>
                </a:schemeClr>
              </a:solidFill>
              <a:ln w="9525">
                <a:noFill/>
                <a:round/>
                <a:headEnd/>
                <a:tailEnd/>
              </a:ln>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Semilight"/>
                </a:endParaRPr>
              </a:p>
            </p:txBody>
          </p:sp>
        </p:grpSp>
      </p:grpSp>
      <p:pic>
        <p:nvPicPr>
          <p:cNvPr id="5" name="Picture 4"/>
          <p:cNvPicPr>
            <a:picLocks noChangeAspect="1"/>
          </p:cNvPicPr>
          <p:nvPr/>
        </p:nvPicPr>
        <p:blipFill>
          <a:blip r:embed="rId5">
            <a:duotone>
              <a:schemeClr val="accent5">
                <a:shade val="45000"/>
                <a:satMod val="135000"/>
              </a:schemeClr>
              <a:prstClr val="white"/>
            </a:duotone>
          </a:blip>
          <a:stretch>
            <a:fillRect/>
          </a:stretch>
        </p:blipFill>
        <p:spPr>
          <a:xfrm>
            <a:off x="6700293" y="5546532"/>
            <a:ext cx="238121" cy="239054"/>
          </a:xfrm>
          <a:prstGeom prst="rect">
            <a:avLst/>
          </a:prstGeom>
        </p:spPr>
      </p:pic>
      <p:grpSp>
        <p:nvGrpSpPr>
          <p:cNvPr id="37" name="Group 36"/>
          <p:cNvGrpSpPr/>
          <p:nvPr/>
        </p:nvGrpSpPr>
        <p:grpSpPr>
          <a:xfrm>
            <a:off x="11074971" y="298982"/>
            <a:ext cx="887461" cy="887461"/>
            <a:chOff x="9301751" y="2254735"/>
            <a:chExt cx="1412358" cy="1412358"/>
          </a:xfrm>
        </p:grpSpPr>
        <p:sp>
          <p:nvSpPr>
            <p:cNvPr id="38" name="Oval 37"/>
            <p:cNvSpPr/>
            <p:nvPr/>
          </p:nvSpPr>
          <p:spPr bwMode="auto">
            <a:xfrm>
              <a:off x="9301751" y="2254735"/>
              <a:ext cx="1412358" cy="1412358"/>
            </a:xfrm>
            <a:prstGeom prst="ellipse">
              <a:avLst/>
            </a:prstGeom>
            <a:solidFill>
              <a:srgbClr val="F8F8F8"/>
            </a:solidFill>
            <a:ln w="444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dirty="0" err="1">
                <a:gradFill>
                  <a:gsLst>
                    <a:gs pos="5439">
                      <a:srgbClr val="F8F8F8"/>
                    </a:gs>
                    <a:gs pos="10000">
                      <a:srgbClr val="F8F8F8"/>
                    </a:gs>
                  </a:gsLst>
                  <a:lin ang="5400000" scaled="0"/>
                </a:gradFill>
                <a:latin typeface="Segoe UI"/>
              </a:endParaRPr>
            </a:p>
          </p:txBody>
        </p:sp>
        <p:grpSp>
          <p:nvGrpSpPr>
            <p:cNvPr id="39" name="Group 38"/>
            <p:cNvGrpSpPr/>
            <p:nvPr/>
          </p:nvGrpSpPr>
          <p:grpSpPr>
            <a:xfrm>
              <a:off x="9642289" y="2665588"/>
              <a:ext cx="731283" cy="590653"/>
              <a:chOff x="9722329" y="2521754"/>
              <a:chExt cx="1155675" cy="933431"/>
            </a:xfrm>
          </p:grpSpPr>
          <p:sp>
            <p:nvSpPr>
              <p:cNvPr id="40" name="Freeform 33"/>
              <p:cNvSpPr>
                <a:spLocks noChangeAspect="1" noEditPoints="1"/>
              </p:cNvSpPr>
              <p:nvPr/>
            </p:nvSpPr>
            <p:spPr bwMode="black">
              <a:xfrm>
                <a:off x="10216814" y="2679763"/>
                <a:ext cx="451890" cy="321437"/>
              </a:xfrm>
              <a:custGeom>
                <a:avLst/>
                <a:gdLst>
                  <a:gd name="T0" fmla="*/ 0 w 1871"/>
                  <a:gd name="T1" fmla="*/ 1139 h 1330"/>
                  <a:gd name="T2" fmla="*/ 1871 w 1871"/>
                  <a:gd name="T3" fmla="*/ 1139 h 1330"/>
                  <a:gd name="T4" fmla="*/ 1871 w 1871"/>
                  <a:gd name="T5" fmla="*/ 1330 h 1330"/>
                  <a:gd name="T6" fmla="*/ 0 w 1871"/>
                  <a:gd name="T7" fmla="*/ 1330 h 1330"/>
                  <a:gd name="T8" fmla="*/ 0 w 1871"/>
                  <a:gd name="T9" fmla="*/ 1139 h 1330"/>
                  <a:gd name="T10" fmla="*/ 1870 w 1871"/>
                  <a:gd name="T11" fmla="*/ 0 h 1330"/>
                  <a:gd name="T12" fmla="*/ 1829 w 1871"/>
                  <a:gd name="T13" fmla="*/ 312 h 1330"/>
                  <a:gd name="T14" fmla="*/ 1766 w 1871"/>
                  <a:gd name="T15" fmla="*/ 249 h 1330"/>
                  <a:gd name="T16" fmla="*/ 1118 w 1871"/>
                  <a:gd name="T17" fmla="*/ 897 h 1330"/>
                  <a:gd name="T18" fmla="*/ 1115 w 1871"/>
                  <a:gd name="T19" fmla="*/ 894 h 1330"/>
                  <a:gd name="T20" fmla="*/ 1112 w 1871"/>
                  <a:gd name="T21" fmla="*/ 897 h 1330"/>
                  <a:gd name="T22" fmla="*/ 951 w 1871"/>
                  <a:gd name="T23" fmla="*/ 736 h 1330"/>
                  <a:gd name="T24" fmla="*/ 951 w 1871"/>
                  <a:gd name="T25" fmla="*/ 737 h 1330"/>
                  <a:gd name="T26" fmla="*/ 710 w 1871"/>
                  <a:gd name="T27" fmla="*/ 496 h 1330"/>
                  <a:gd name="T28" fmla="*/ 175 w 1871"/>
                  <a:gd name="T29" fmla="*/ 1032 h 1330"/>
                  <a:gd name="T30" fmla="*/ 171 w 1871"/>
                  <a:gd name="T31" fmla="*/ 1037 h 1330"/>
                  <a:gd name="T32" fmla="*/ 166 w 1871"/>
                  <a:gd name="T33" fmla="*/ 1041 h 1330"/>
                  <a:gd name="T34" fmla="*/ 161 w 1871"/>
                  <a:gd name="T35" fmla="*/ 1046 h 1330"/>
                  <a:gd name="T36" fmla="*/ 160 w 1871"/>
                  <a:gd name="T37" fmla="*/ 1045 h 1330"/>
                  <a:gd name="T38" fmla="*/ 140 w 1871"/>
                  <a:gd name="T39" fmla="*/ 1059 h 1330"/>
                  <a:gd name="T40" fmla="*/ 101 w 1871"/>
                  <a:gd name="T41" fmla="*/ 1066 h 1330"/>
                  <a:gd name="T42" fmla="*/ 1 w 1871"/>
                  <a:gd name="T43" fmla="*/ 967 h 1330"/>
                  <a:gd name="T44" fmla="*/ 9 w 1871"/>
                  <a:gd name="T45" fmla="*/ 928 h 1330"/>
                  <a:gd name="T46" fmla="*/ 23 w 1871"/>
                  <a:gd name="T47" fmla="*/ 908 h 1330"/>
                  <a:gd name="T48" fmla="*/ 19 w 1871"/>
                  <a:gd name="T49" fmla="*/ 905 h 1330"/>
                  <a:gd name="T50" fmla="*/ 707 w 1871"/>
                  <a:gd name="T51" fmla="*/ 217 h 1330"/>
                  <a:gd name="T52" fmla="*/ 710 w 1871"/>
                  <a:gd name="T53" fmla="*/ 220 h 1330"/>
                  <a:gd name="T54" fmla="*/ 713 w 1871"/>
                  <a:gd name="T55" fmla="*/ 217 h 1330"/>
                  <a:gd name="T56" fmla="*/ 874 w 1871"/>
                  <a:gd name="T57" fmla="*/ 378 h 1330"/>
                  <a:gd name="T58" fmla="*/ 874 w 1871"/>
                  <a:gd name="T59" fmla="*/ 377 h 1330"/>
                  <a:gd name="T60" fmla="*/ 1115 w 1871"/>
                  <a:gd name="T61" fmla="*/ 618 h 1330"/>
                  <a:gd name="T62" fmla="*/ 1625 w 1871"/>
                  <a:gd name="T63" fmla="*/ 108 h 1330"/>
                  <a:gd name="T64" fmla="*/ 1558 w 1871"/>
                  <a:gd name="T65" fmla="*/ 41 h 1330"/>
                  <a:gd name="T66" fmla="*/ 1870 w 1871"/>
                  <a:gd name="T67" fmla="*/ 0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1" h="1330">
                    <a:moveTo>
                      <a:pt x="0" y="1139"/>
                    </a:moveTo>
                    <a:cubicBezTo>
                      <a:pt x="1871" y="1139"/>
                      <a:pt x="1871" y="1139"/>
                      <a:pt x="1871" y="1139"/>
                    </a:cubicBezTo>
                    <a:cubicBezTo>
                      <a:pt x="1871" y="1330"/>
                      <a:pt x="1871" y="1330"/>
                      <a:pt x="1871" y="1330"/>
                    </a:cubicBezTo>
                    <a:cubicBezTo>
                      <a:pt x="0" y="1330"/>
                      <a:pt x="0" y="1330"/>
                      <a:pt x="0" y="1330"/>
                    </a:cubicBezTo>
                    <a:cubicBezTo>
                      <a:pt x="0" y="1139"/>
                      <a:pt x="0" y="1139"/>
                      <a:pt x="0" y="1139"/>
                    </a:cubicBezTo>
                    <a:close/>
                    <a:moveTo>
                      <a:pt x="1870" y="0"/>
                    </a:moveTo>
                    <a:cubicBezTo>
                      <a:pt x="1829" y="312"/>
                      <a:pt x="1829" y="312"/>
                      <a:pt x="1829" y="312"/>
                    </a:cubicBezTo>
                    <a:cubicBezTo>
                      <a:pt x="1766" y="249"/>
                      <a:pt x="1766" y="249"/>
                      <a:pt x="1766" y="249"/>
                    </a:cubicBezTo>
                    <a:cubicBezTo>
                      <a:pt x="1118" y="897"/>
                      <a:pt x="1118" y="897"/>
                      <a:pt x="1118" y="897"/>
                    </a:cubicBezTo>
                    <a:cubicBezTo>
                      <a:pt x="1115" y="894"/>
                      <a:pt x="1115" y="894"/>
                      <a:pt x="1115" y="894"/>
                    </a:cubicBezTo>
                    <a:cubicBezTo>
                      <a:pt x="1112" y="897"/>
                      <a:pt x="1112" y="897"/>
                      <a:pt x="1112" y="897"/>
                    </a:cubicBezTo>
                    <a:cubicBezTo>
                      <a:pt x="951" y="736"/>
                      <a:pt x="951" y="736"/>
                      <a:pt x="951" y="736"/>
                    </a:cubicBezTo>
                    <a:cubicBezTo>
                      <a:pt x="951" y="737"/>
                      <a:pt x="951" y="737"/>
                      <a:pt x="951" y="737"/>
                    </a:cubicBezTo>
                    <a:cubicBezTo>
                      <a:pt x="710" y="496"/>
                      <a:pt x="710" y="496"/>
                      <a:pt x="710" y="496"/>
                    </a:cubicBezTo>
                    <a:cubicBezTo>
                      <a:pt x="175" y="1032"/>
                      <a:pt x="175" y="1032"/>
                      <a:pt x="175" y="1032"/>
                    </a:cubicBezTo>
                    <a:cubicBezTo>
                      <a:pt x="171" y="1037"/>
                      <a:pt x="171" y="1037"/>
                      <a:pt x="171" y="1037"/>
                    </a:cubicBezTo>
                    <a:cubicBezTo>
                      <a:pt x="166" y="1041"/>
                      <a:pt x="166" y="1041"/>
                      <a:pt x="166" y="1041"/>
                    </a:cubicBezTo>
                    <a:cubicBezTo>
                      <a:pt x="161" y="1046"/>
                      <a:pt x="161" y="1046"/>
                      <a:pt x="161" y="1046"/>
                    </a:cubicBezTo>
                    <a:cubicBezTo>
                      <a:pt x="160" y="1045"/>
                      <a:pt x="160" y="1045"/>
                      <a:pt x="160" y="1045"/>
                    </a:cubicBezTo>
                    <a:cubicBezTo>
                      <a:pt x="140" y="1059"/>
                      <a:pt x="140" y="1059"/>
                      <a:pt x="140" y="1059"/>
                    </a:cubicBezTo>
                    <a:cubicBezTo>
                      <a:pt x="128" y="1064"/>
                      <a:pt x="115" y="1066"/>
                      <a:pt x="101" y="1066"/>
                    </a:cubicBezTo>
                    <a:cubicBezTo>
                      <a:pt x="46" y="1066"/>
                      <a:pt x="1" y="1022"/>
                      <a:pt x="1" y="967"/>
                    </a:cubicBezTo>
                    <a:cubicBezTo>
                      <a:pt x="1" y="953"/>
                      <a:pt x="4" y="940"/>
                      <a:pt x="9" y="928"/>
                    </a:cubicBezTo>
                    <a:cubicBezTo>
                      <a:pt x="23" y="908"/>
                      <a:pt x="23" y="908"/>
                      <a:pt x="23" y="908"/>
                    </a:cubicBezTo>
                    <a:cubicBezTo>
                      <a:pt x="19" y="905"/>
                      <a:pt x="19" y="905"/>
                      <a:pt x="19" y="905"/>
                    </a:cubicBezTo>
                    <a:cubicBezTo>
                      <a:pt x="707" y="217"/>
                      <a:pt x="707" y="217"/>
                      <a:pt x="707" y="217"/>
                    </a:cubicBezTo>
                    <a:cubicBezTo>
                      <a:pt x="710" y="220"/>
                      <a:pt x="710" y="220"/>
                      <a:pt x="710" y="220"/>
                    </a:cubicBezTo>
                    <a:cubicBezTo>
                      <a:pt x="713" y="217"/>
                      <a:pt x="713" y="217"/>
                      <a:pt x="713" y="217"/>
                    </a:cubicBezTo>
                    <a:cubicBezTo>
                      <a:pt x="874" y="378"/>
                      <a:pt x="874" y="378"/>
                      <a:pt x="874" y="378"/>
                    </a:cubicBezTo>
                    <a:cubicBezTo>
                      <a:pt x="874" y="377"/>
                      <a:pt x="874" y="377"/>
                      <a:pt x="874" y="377"/>
                    </a:cubicBezTo>
                    <a:cubicBezTo>
                      <a:pt x="1115" y="618"/>
                      <a:pt x="1115" y="618"/>
                      <a:pt x="1115" y="618"/>
                    </a:cubicBezTo>
                    <a:cubicBezTo>
                      <a:pt x="1625" y="108"/>
                      <a:pt x="1625" y="108"/>
                      <a:pt x="1625" y="108"/>
                    </a:cubicBezTo>
                    <a:cubicBezTo>
                      <a:pt x="1558" y="41"/>
                      <a:pt x="1558" y="41"/>
                      <a:pt x="1558" y="41"/>
                    </a:cubicBezTo>
                    <a:cubicBezTo>
                      <a:pt x="1870" y="0"/>
                      <a:pt x="1870" y="0"/>
                      <a:pt x="1870" y="0"/>
                    </a:cubicBezTo>
                    <a:close/>
                  </a:path>
                </a:pathLst>
              </a:custGeom>
              <a:solidFill>
                <a:schemeClr val="bg1">
                  <a:lumMod val="50000"/>
                </a:schemeClr>
              </a:solidFill>
              <a:ln>
                <a:noFill/>
              </a:ln>
            </p:spPr>
            <p:txBody>
              <a:bodyPr vert="horz" wrap="square" lIns="91427" tIns="45713" rIns="91427" bIns="45713" numCol="1" anchor="t" anchorCtr="0" compatLnSpc="1">
                <a:prstTxWarp prst="textNoShape">
                  <a:avLst/>
                </a:prstTxWarp>
              </a:bodyPr>
              <a:lstStyle/>
              <a:p>
                <a:pPr defTabSz="931684" fontAlgn="base">
                  <a:spcBef>
                    <a:spcPct val="0"/>
                  </a:spcBef>
                  <a:spcAft>
                    <a:spcPct val="0"/>
                  </a:spcAft>
                  <a:defRPr/>
                </a:pPr>
                <a:endParaRPr lang="en-US" sz="2400" dirty="0">
                  <a:solidFill>
                    <a:srgbClr val="000000"/>
                  </a:solidFill>
                  <a:latin typeface="Segoe UI" charset="0"/>
                  <a:ea typeface="MS PGothic" charset="0"/>
                </a:endParaRPr>
              </a:p>
            </p:txBody>
          </p:sp>
          <p:sp>
            <p:nvSpPr>
              <p:cNvPr id="41" name="Freeform 9"/>
              <p:cNvSpPr>
                <a:spLocks noChangeAspect="1" noEditPoints="1"/>
              </p:cNvSpPr>
              <p:nvPr/>
            </p:nvSpPr>
            <p:spPr bwMode="black">
              <a:xfrm rot="16200000" flipH="1">
                <a:off x="10122317" y="2406954"/>
                <a:ext cx="640887" cy="870487"/>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2" name="Group 41"/>
              <p:cNvGrpSpPr/>
              <p:nvPr/>
            </p:nvGrpSpPr>
            <p:grpSpPr>
              <a:xfrm>
                <a:off x="9722329" y="2871605"/>
                <a:ext cx="584013" cy="583580"/>
                <a:chOff x="9651050" y="2802005"/>
                <a:chExt cx="660577" cy="660087"/>
              </a:xfrm>
            </p:grpSpPr>
            <p:sp>
              <p:nvSpPr>
                <p:cNvPr id="43" name="Oval 42"/>
                <p:cNvSpPr/>
                <p:nvPr/>
              </p:nvSpPr>
              <p:spPr bwMode="auto">
                <a:xfrm>
                  <a:off x="9651050" y="2806838"/>
                  <a:ext cx="655256" cy="655254"/>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Freeform 302"/>
                <p:cNvSpPr/>
                <p:nvPr/>
              </p:nvSpPr>
              <p:spPr bwMode="auto">
                <a:xfrm>
                  <a:off x="9656370" y="2802003"/>
                  <a:ext cx="655252" cy="655251"/>
                </a:xfrm>
                <a:custGeom>
                  <a:avLst/>
                  <a:gdLst>
                    <a:gd name="connsiteX0" fmla="*/ 996965 w 6303772"/>
                    <a:gd name="connsiteY0" fmla="*/ 3294143 h 6303773"/>
                    <a:gd name="connsiteX1" fmla="*/ 1960544 w 6303772"/>
                    <a:gd name="connsiteY1" fmla="*/ 3294143 h 6303773"/>
                    <a:gd name="connsiteX2" fmla="*/ 1976018 w 6303772"/>
                    <a:gd name="connsiteY2" fmla="*/ 3395532 h 6303773"/>
                    <a:gd name="connsiteX3" fmla="*/ 2157926 w 6303772"/>
                    <a:gd name="connsiteY3" fmla="*/ 3827823 h 6303773"/>
                    <a:gd name="connsiteX4" fmla="*/ 2214651 w 6303772"/>
                    <a:gd name="connsiteY4" fmla="*/ 3903679 h 6303773"/>
                    <a:gd name="connsiteX5" fmla="*/ 1533192 w 6303772"/>
                    <a:gd name="connsiteY5" fmla="*/ 4585139 h 6303773"/>
                    <a:gd name="connsiteX6" fmla="*/ 1485447 w 6303772"/>
                    <a:gd name="connsiteY6" fmla="*/ 4532607 h 6303773"/>
                    <a:gd name="connsiteX7" fmla="*/ 1000988 w 6303772"/>
                    <a:gd name="connsiteY7" fmla="*/ 3373819 h 6303773"/>
                    <a:gd name="connsiteX8" fmla="*/ 3151886 w 6303772"/>
                    <a:gd name="connsiteY8" fmla="*/ 2778399 h 6303773"/>
                    <a:gd name="connsiteX9" fmla="*/ 3360706 w 6303772"/>
                    <a:gd name="connsiteY9" fmla="*/ 2842184 h 6303773"/>
                    <a:gd name="connsiteX10" fmla="*/ 3414121 w 6303772"/>
                    <a:gd name="connsiteY10" fmla="*/ 2886256 h 6303773"/>
                    <a:gd name="connsiteX11" fmla="*/ 5303721 w 6303772"/>
                    <a:gd name="connsiteY11" fmla="*/ 2886256 h 6303773"/>
                    <a:gd name="connsiteX12" fmla="*/ 5569350 w 6303772"/>
                    <a:gd name="connsiteY12" fmla="*/ 3151885 h 6303773"/>
                    <a:gd name="connsiteX13" fmla="*/ 5303721 w 6303772"/>
                    <a:gd name="connsiteY13" fmla="*/ 3417514 h 6303773"/>
                    <a:gd name="connsiteX14" fmla="*/ 3414121 w 6303772"/>
                    <a:gd name="connsiteY14" fmla="*/ 3417514 h 6303773"/>
                    <a:gd name="connsiteX15" fmla="*/ 3360706 w 6303772"/>
                    <a:gd name="connsiteY15" fmla="*/ 3461586 h 6303773"/>
                    <a:gd name="connsiteX16" fmla="*/ 3151886 w 6303772"/>
                    <a:gd name="connsiteY16" fmla="*/ 3525371 h 6303773"/>
                    <a:gd name="connsiteX17" fmla="*/ 2778400 w 6303772"/>
                    <a:gd name="connsiteY17" fmla="*/ 3151885 h 6303773"/>
                    <a:gd name="connsiteX18" fmla="*/ 3151886 w 6303772"/>
                    <a:gd name="connsiteY18" fmla="*/ 2778399 h 6303773"/>
                    <a:gd name="connsiteX19" fmla="*/ 4790800 w 6303772"/>
                    <a:gd name="connsiteY19" fmla="*/ 1722120 h 6303773"/>
                    <a:gd name="connsiteX20" fmla="*/ 4835374 w 6303772"/>
                    <a:gd name="connsiteY20" fmla="*/ 1771164 h 6303773"/>
                    <a:gd name="connsiteX21" fmla="*/ 5286941 w 6303772"/>
                    <a:gd name="connsiteY21" fmla="*/ 2714428 h 6303773"/>
                    <a:gd name="connsiteX22" fmla="*/ 5296704 w 6303772"/>
                    <a:gd name="connsiteY22" fmla="*/ 2778399 h 6303773"/>
                    <a:gd name="connsiteX23" fmla="*/ 4309896 w 6303772"/>
                    <a:gd name="connsiteY23" fmla="*/ 2778399 h 6303773"/>
                    <a:gd name="connsiteX24" fmla="*/ 4274360 w 6303772"/>
                    <a:gd name="connsiteY24" fmla="*/ 2681306 h 6303773"/>
                    <a:gd name="connsiteX25" fmla="*/ 4162895 w 6303772"/>
                    <a:gd name="connsiteY25" fmla="*/ 2475947 h 6303773"/>
                    <a:gd name="connsiteX26" fmla="*/ 4109019 w 6303772"/>
                    <a:gd name="connsiteY26" fmla="*/ 2403900 h 6303773"/>
                    <a:gd name="connsiteX27" fmla="*/ 1537875 w 6303772"/>
                    <a:gd name="connsiteY27" fmla="*/ 1713480 h 6303773"/>
                    <a:gd name="connsiteX28" fmla="*/ 2218859 w 6303772"/>
                    <a:gd name="connsiteY28" fmla="*/ 2394464 h 6303773"/>
                    <a:gd name="connsiteX29" fmla="*/ 2157927 w 6303772"/>
                    <a:gd name="connsiteY29" fmla="*/ 2475947 h 6303773"/>
                    <a:gd name="connsiteX30" fmla="*/ 1976019 w 6303772"/>
                    <a:gd name="connsiteY30" fmla="*/ 2908239 h 6303773"/>
                    <a:gd name="connsiteX31" fmla="*/ 1959706 w 6303772"/>
                    <a:gd name="connsiteY31" fmla="*/ 3015127 h 6303773"/>
                    <a:gd name="connsiteX32" fmla="*/ 996688 w 6303772"/>
                    <a:gd name="connsiteY32" fmla="*/ 3015127 h 6303773"/>
                    <a:gd name="connsiteX33" fmla="*/ 1000989 w 6303772"/>
                    <a:gd name="connsiteY33" fmla="*/ 2929951 h 6303773"/>
                    <a:gd name="connsiteX34" fmla="*/ 1485448 w 6303772"/>
                    <a:gd name="connsiteY34" fmla="*/ 1771164 h 6303773"/>
                    <a:gd name="connsiteX35" fmla="*/ 3012381 w 6303772"/>
                    <a:gd name="connsiteY35" fmla="*/ 988731 h 6303773"/>
                    <a:gd name="connsiteX36" fmla="*/ 3012381 w 6303772"/>
                    <a:gd name="connsiteY36" fmla="*/ 1952900 h 6303773"/>
                    <a:gd name="connsiteX37" fmla="*/ 2916765 w 6303772"/>
                    <a:gd name="connsiteY37" fmla="*/ 1967494 h 6303773"/>
                    <a:gd name="connsiteX38" fmla="*/ 2484473 w 6303772"/>
                    <a:gd name="connsiteY38" fmla="*/ 2149402 h 6303773"/>
                    <a:gd name="connsiteX39" fmla="*/ 2418053 w 6303772"/>
                    <a:gd name="connsiteY39" fmla="*/ 2199071 h 6303773"/>
                    <a:gd name="connsiteX40" fmla="*/ 1735798 w 6303772"/>
                    <a:gd name="connsiteY40" fmla="*/ 1516814 h 6303773"/>
                    <a:gd name="connsiteX41" fmla="*/ 1779690 w 6303772"/>
                    <a:gd name="connsiteY41" fmla="*/ 1476922 h 6303773"/>
                    <a:gd name="connsiteX42" fmla="*/ 2938477 w 6303772"/>
                    <a:gd name="connsiteY42" fmla="*/ 992463 h 6303773"/>
                    <a:gd name="connsiteX43" fmla="*/ 3291396 w 6303772"/>
                    <a:gd name="connsiteY43" fmla="*/ 987870 h 6303773"/>
                    <a:gd name="connsiteX44" fmla="*/ 3382344 w 6303772"/>
                    <a:gd name="connsiteY44" fmla="*/ 992463 h 6303773"/>
                    <a:gd name="connsiteX45" fmla="*/ 4541132 w 6303772"/>
                    <a:gd name="connsiteY45" fmla="*/ 1476922 h 6303773"/>
                    <a:gd name="connsiteX46" fmla="*/ 4593664 w 6303772"/>
                    <a:gd name="connsiteY46" fmla="*/ 1524667 h 6303773"/>
                    <a:gd name="connsiteX47" fmla="*/ 3912204 w 6303772"/>
                    <a:gd name="connsiteY47" fmla="*/ 2206126 h 6303773"/>
                    <a:gd name="connsiteX48" fmla="*/ 3836348 w 6303772"/>
                    <a:gd name="connsiteY48" fmla="*/ 2149402 h 6303773"/>
                    <a:gd name="connsiteX49" fmla="*/ 3404057 w 6303772"/>
                    <a:gd name="connsiteY49" fmla="*/ 1967494 h 6303773"/>
                    <a:gd name="connsiteX50" fmla="*/ 3291396 w 6303772"/>
                    <a:gd name="connsiteY50" fmla="*/ 1950299 h 6303773"/>
                    <a:gd name="connsiteX51" fmla="*/ 3151886 w 6303772"/>
                    <a:gd name="connsiteY51" fmla="*/ 467929 h 6303773"/>
                    <a:gd name="connsiteX52" fmla="*/ 467929 w 6303772"/>
                    <a:gd name="connsiteY52" fmla="*/ 3151886 h 6303773"/>
                    <a:gd name="connsiteX53" fmla="*/ 3151886 w 6303772"/>
                    <a:gd name="connsiteY53" fmla="*/ 5835844 h 6303773"/>
                    <a:gd name="connsiteX54" fmla="*/ 5835843 w 6303772"/>
                    <a:gd name="connsiteY54" fmla="*/ 3151886 h 6303773"/>
                    <a:gd name="connsiteX55" fmla="*/ 3151886 w 6303772"/>
                    <a:gd name="connsiteY55" fmla="*/ 467929 h 6303773"/>
                    <a:gd name="connsiteX56" fmla="*/ 3151886 w 6303772"/>
                    <a:gd name="connsiteY56" fmla="*/ 0 h 6303773"/>
                    <a:gd name="connsiteX57" fmla="*/ 6303772 w 6303772"/>
                    <a:gd name="connsiteY57" fmla="*/ 3151886 h 6303773"/>
                    <a:gd name="connsiteX58" fmla="*/ 3151886 w 6303772"/>
                    <a:gd name="connsiteY58" fmla="*/ 6303773 h 6303773"/>
                    <a:gd name="connsiteX59" fmla="*/ 0 w 6303772"/>
                    <a:gd name="connsiteY59" fmla="*/ 3151886 h 6303773"/>
                    <a:gd name="connsiteX60" fmla="*/ 3151886 w 6303772"/>
                    <a:gd name="connsiteY60" fmla="*/ 0 h 630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303772" h="6303773">
                      <a:moveTo>
                        <a:pt x="996965" y="3294143"/>
                      </a:moveTo>
                      <a:lnTo>
                        <a:pt x="1960544" y="3294143"/>
                      </a:lnTo>
                      <a:lnTo>
                        <a:pt x="1976018" y="3395532"/>
                      </a:lnTo>
                      <a:cubicBezTo>
                        <a:pt x="2008227" y="3552932"/>
                        <a:pt x="2071023" y="3699189"/>
                        <a:pt x="2157926" y="3827823"/>
                      </a:cubicBezTo>
                      <a:lnTo>
                        <a:pt x="2214651" y="3903679"/>
                      </a:lnTo>
                      <a:lnTo>
                        <a:pt x="1533192" y="4585139"/>
                      </a:lnTo>
                      <a:lnTo>
                        <a:pt x="1485447" y="4532607"/>
                      </a:lnTo>
                      <a:cubicBezTo>
                        <a:pt x="1220031" y="4210996"/>
                        <a:pt x="1045451" y="3811640"/>
                        <a:pt x="1000988" y="3373819"/>
                      </a:cubicBezTo>
                      <a:close/>
                      <a:moveTo>
                        <a:pt x="3151886" y="2778399"/>
                      </a:moveTo>
                      <a:cubicBezTo>
                        <a:pt x="3229237" y="2778399"/>
                        <a:pt x="3301097" y="2801913"/>
                        <a:pt x="3360706" y="2842184"/>
                      </a:cubicBezTo>
                      <a:lnTo>
                        <a:pt x="3414121" y="2886256"/>
                      </a:lnTo>
                      <a:lnTo>
                        <a:pt x="5303721" y="2886256"/>
                      </a:lnTo>
                      <a:cubicBezTo>
                        <a:pt x="5450424" y="2886256"/>
                        <a:pt x="5569350" y="3005182"/>
                        <a:pt x="5569350" y="3151885"/>
                      </a:cubicBezTo>
                      <a:cubicBezTo>
                        <a:pt x="5569350" y="3298588"/>
                        <a:pt x="5450424" y="3417514"/>
                        <a:pt x="5303721" y="3417514"/>
                      </a:cubicBezTo>
                      <a:lnTo>
                        <a:pt x="3414121" y="3417514"/>
                      </a:lnTo>
                      <a:lnTo>
                        <a:pt x="3360706" y="3461586"/>
                      </a:lnTo>
                      <a:cubicBezTo>
                        <a:pt x="3301097" y="3501857"/>
                        <a:pt x="3229237" y="3525371"/>
                        <a:pt x="3151886" y="3525371"/>
                      </a:cubicBezTo>
                      <a:cubicBezTo>
                        <a:pt x="2945615" y="3525371"/>
                        <a:pt x="2778400" y="3358156"/>
                        <a:pt x="2778400" y="3151885"/>
                      </a:cubicBezTo>
                      <a:cubicBezTo>
                        <a:pt x="2778400" y="2945614"/>
                        <a:pt x="2945615" y="2778399"/>
                        <a:pt x="3151886" y="2778399"/>
                      </a:cubicBezTo>
                      <a:close/>
                      <a:moveTo>
                        <a:pt x="4790800" y="1722120"/>
                      </a:moveTo>
                      <a:lnTo>
                        <a:pt x="4835374" y="1771164"/>
                      </a:lnTo>
                      <a:cubicBezTo>
                        <a:pt x="5056555" y="2039173"/>
                        <a:pt x="5214654" y="2361171"/>
                        <a:pt x="5286941" y="2714428"/>
                      </a:cubicBezTo>
                      <a:lnTo>
                        <a:pt x="5296704" y="2778399"/>
                      </a:lnTo>
                      <a:lnTo>
                        <a:pt x="4309896" y="2778399"/>
                      </a:lnTo>
                      <a:lnTo>
                        <a:pt x="4274360" y="2681306"/>
                      </a:lnTo>
                      <a:cubicBezTo>
                        <a:pt x="4243771" y="2608987"/>
                        <a:pt x="4206346" y="2540264"/>
                        <a:pt x="4162895" y="2475947"/>
                      </a:cubicBezTo>
                      <a:lnTo>
                        <a:pt x="4109019" y="2403900"/>
                      </a:lnTo>
                      <a:close/>
                      <a:moveTo>
                        <a:pt x="1537875" y="1713480"/>
                      </a:moveTo>
                      <a:lnTo>
                        <a:pt x="2218859" y="2394464"/>
                      </a:lnTo>
                      <a:lnTo>
                        <a:pt x="2157927" y="2475947"/>
                      </a:lnTo>
                      <a:cubicBezTo>
                        <a:pt x="2071024" y="2604581"/>
                        <a:pt x="2008228" y="2750839"/>
                        <a:pt x="1976019" y="2908239"/>
                      </a:cubicBezTo>
                      <a:lnTo>
                        <a:pt x="1959706" y="3015127"/>
                      </a:lnTo>
                      <a:lnTo>
                        <a:pt x="996688" y="3015127"/>
                      </a:lnTo>
                      <a:lnTo>
                        <a:pt x="1000989" y="2929951"/>
                      </a:lnTo>
                      <a:cubicBezTo>
                        <a:pt x="1045452" y="2492130"/>
                        <a:pt x="1220032" y="2092775"/>
                        <a:pt x="1485448" y="1771164"/>
                      </a:cubicBezTo>
                      <a:close/>
                      <a:moveTo>
                        <a:pt x="3012381" y="988731"/>
                      </a:moveTo>
                      <a:lnTo>
                        <a:pt x="3012381" y="1952900"/>
                      </a:lnTo>
                      <a:lnTo>
                        <a:pt x="2916765" y="1967494"/>
                      </a:lnTo>
                      <a:cubicBezTo>
                        <a:pt x="2759365" y="1999702"/>
                        <a:pt x="2613107" y="2062498"/>
                        <a:pt x="2484473" y="2149402"/>
                      </a:cubicBezTo>
                      <a:lnTo>
                        <a:pt x="2418053" y="2199071"/>
                      </a:lnTo>
                      <a:lnTo>
                        <a:pt x="1735798" y="1516814"/>
                      </a:lnTo>
                      <a:lnTo>
                        <a:pt x="1779690" y="1476922"/>
                      </a:lnTo>
                      <a:cubicBezTo>
                        <a:pt x="2101301" y="1211505"/>
                        <a:pt x="2500656" y="1036926"/>
                        <a:pt x="2938477" y="992463"/>
                      </a:cubicBezTo>
                      <a:close/>
                      <a:moveTo>
                        <a:pt x="3291396" y="987870"/>
                      </a:moveTo>
                      <a:lnTo>
                        <a:pt x="3382344" y="992463"/>
                      </a:lnTo>
                      <a:cubicBezTo>
                        <a:pt x="3820165" y="1036926"/>
                        <a:pt x="4219521" y="1211505"/>
                        <a:pt x="4541132" y="1476922"/>
                      </a:cubicBezTo>
                      <a:lnTo>
                        <a:pt x="4593664" y="1524667"/>
                      </a:lnTo>
                      <a:lnTo>
                        <a:pt x="3912204" y="2206126"/>
                      </a:lnTo>
                      <a:lnTo>
                        <a:pt x="3836348" y="2149402"/>
                      </a:lnTo>
                      <a:cubicBezTo>
                        <a:pt x="3707714" y="2062498"/>
                        <a:pt x="3561457" y="1999703"/>
                        <a:pt x="3404057" y="1967494"/>
                      </a:cubicBezTo>
                      <a:lnTo>
                        <a:pt x="3291396" y="1950299"/>
                      </a:lnTo>
                      <a:close/>
                      <a:moveTo>
                        <a:pt x="3151886" y="467929"/>
                      </a:moveTo>
                      <a:cubicBezTo>
                        <a:pt x="1669577" y="467929"/>
                        <a:pt x="467929" y="1669578"/>
                        <a:pt x="467929" y="3151886"/>
                      </a:cubicBezTo>
                      <a:cubicBezTo>
                        <a:pt x="467929" y="4634195"/>
                        <a:pt x="1669577" y="5835844"/>
                        <a:pt x="3151886" y="5835844"/>
                      </a:cubicBezTo>
                      <a:cubicBezTo>
                        <a:pt x="4634195" y="5835844"/>
                        <a:pt x="5835843" y="4634195"/>
                        <a:pt x="5835843" y="3151886"/>
                      </a:cubicBezTo>
                      <a:cubicBezTo>
                        <a:pt x="5835843" y="1669578"/>
                        <a:pt x="4634195" y="467929"/>
                        <a:pt x="3151886" y="467929"/>
                      </a:cubicBezTo>
                      <a:close/>
                      <a:moveTo>
                        <a:pt x="3151886" y="0"/>
                      </a:moveTo>
                      <a:cubicBezTo>
                        <a:pt x="4892625" y="0"/>
                        <a:pt x="6303772" y="1411147"/>
                        <a:pt x="6303772" y="3151886"/>
                      </a:cubicBezTo>
                      <a:cubicBezTo>
                        <a:pt x="6303772" y="4892625"/>
                        <a:pt x="4892625" y="6303773"/>
                        <a:pt x="3151886" y="6303773"/>
                      </a:cubicBezTo>
                      <a:cubicBezTo>
                        <a:pt x="1411147" y="6303773"/>
                        <a:pt x="0" y="4892625"/>
                        <a:pt x="0" y="3151886"/>
                      </a:cubicBezTo>
                      <a:cubicBezTo>
                        <a:pt x="0" y="1411147"/>
                        <a:pt x="1411147" y="0"/>
                        <a:pt x="3151886" y="0"/>
                      </a:cubicBez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68517308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DA3E9A10-DA9F-4DD8-B50B-5232D30DCC33}" vid="{851D39C6-C268-4F1F-9399-A4174C5AF8C5}"/>
    </a:ext>
  </a:extLst>
</a:theme>
</file>

<file path=ppt/theme/theme10.xml><?xml version="1.0" encoding="utf-8"?>
<a:theme xmlns:a="http://schemas.openxmlformats.org/drawingml/2006/main" name="6-50029_S4_Q1_FY17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July2016_Light_Template.potx" id="{03FEF816-340D-4B9C-9853-240329BDD2C4}" vid="{3EB696E5-6E8A-486C-81B8-161D97ECDF2F}"/>
    </a:ext>
  </a:extLst>
</a:theme>
</file>

<file path=ppt/theme/theme11.xml><?xml version="1.0" encoding="utf-8"?>
<a:theme xmlns:a="http://schemas.openxmlformats.org/drawingml/2006/main" name="8_Data Insights">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loud and Enterprise Template July 2013" id="{4B4D3566-23A7-4298-B24F-E091AC86EA46}" vid="{4478AA4A-1A2F-450F-A079-1C3670FFC841}"/>
    </a:ext>
  </a:extLst>
</a:theme>
</file>

<file path=ppt/theme/theme12.xml><?xml version="1.0" encoding="utf-8"?>
<a:theme xmlns:a="http://schemas.openxmlformats.org/drawingml/2006/main" name="2_IoYT Content slides">
  <a:themeElements>
    <a:clrScheme name="IoT Colors">
      <a:dk1>
        <a:sysClr val="windowText" lastClr="000000"/>
      </a:dk1>
      <a:lt1>
        <a:sysClr val="window" lastClr="FFFFFF"/>
      </a:lt1>
      <a:dk2>
        <a:srgbClr val="000000"/>
      </a:dk2>
      <a:lt2>
        <a:srgbClr val="F8F8F8"/>
      </a:lt2>
      <a:accent1>
        <a:srgbClr val="00188F"/>
      </a:accent1>
      <a:accent2>
        <a:srgbClr val="DC3C00"/>
      </a:accent2>
      <a:accent3>
        <a:srgbClr val="008272"/>
      </a:accent3>
      <a:accent4>
        <a:srgbClr val="68217A"/>
      </a:accent4>
      <a:accent5>
        <a:srgbClr val="737373"/>
      </a:accent5>
      <a:accent6>
        <a:srgbClr val="505050"/>
      </a:accent6>
      <a:hlink>
        <a:srgbClr val="5F5F5F"/>
      </a:hlink>
      <a:folHlink>
        <a:srgbClr val="919191"/>
      </a:folHlink>
    </a:clrScheme>
    <a:fontScheme name="Microsoft Corporate Font">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ln>
          <a:noFill/>
          <a:headEnd type="none" w="med" len="med"/>
          <a:tailEnd type="none" w="med" len="med"/>
        </a:ln>
      </a:spPr>
      <a:bodyPr wrap="square" lIns="0" tIns="0" rIns="0" bIns="0" rtlCol="0">
        <a:spAutoFit/>
      </a:bodyPr>
      <a:lstStyle>
        <a:defPPr>
          <a:defRPr sz="2000" spc="-38" dirty="0">
            <a:gradFill>
              <a:gsLst>
                <a:gs pos="0">
                  <a:schemeClr val="tx1">
                    <a:lumMod val="65000"/>
                    <a:lumOff val="35000"/>
                  </a:schemeClr>
                </a:gs>
                <a:gs pos="86000">
                  <a:schemeClr val="tx1">
                    <a:lumMod val="65000"/>
                    <a:lumOff val="35000"/>
                  </a:schemeClr>
                </a:gs>
              </a:gsLst>
              <a:lin ang="5400000" scaled="0"/>
            </a:gradFill>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NEW IoYT 16x9 template - Oct 2014" id="{CA135B35-18E4-4CF4-AB18-766E2B89FDDE}" vid="{B23F0A26-FB61-455E-B6CB-DD3D6D879B26}"/>
    </a:ext>
  </a:extLst>
</a:theme>
</file>

<file path=ppt/theme/theme13.xml><?xml version="1.0" encoding="utf-8"?>
<a:theme xmlns:a="http://schemas.openxmlformats.org/drawingml/2006/main" name="MGXFY15 GS Template - white layout">
  <a:themeElements>
    <a:clrScheme name="Custom 7">
      <a:dk1>
        <a:srgbClr val="505050"/>
      </a:dk1>
      <a:lt1>
        <a:srgbClr val="FFFFFF"/>
      </a:lt1>
      <a:dk2>
        <a:srgbClr val="002050"/>
      </a:dk2>
      <a:lt2>
        <a:srgbClr val="D2D2D2"/>
      </a:lt2>
      <a:accent1>
        <a:srgbClr val="0072C6"/>
      </a:accent1>
      <a:accent2>
        <a:srgbClr val="4668C5"/>
      </a:accent2>
      <a:accent3>
        <a:srgbClr val="00188F"/>
      </a:accent3>
      <a:accent4>
        <a:srgbClr val="008272"/>
      </a:accent4>
      <a:accent5>
        <a:srgbClr val="68217A"/>
      </a:accent5>
      <a:accent6>
        <a:srgbClr val="007233"/>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8DFC0E8C-F612-43D4-B8FC-667019544AE0}" vid="{994DF28D-DE75-4646-8A9A-D8C01370DE62}"/>
    </a:ext>
  </a:extLst>
</a:theme>
</file>

<file path=ppt/theme/theme14.xml><?xml version="1.0" encoding="utf-8"?>
<a:theme xmlns:a="http://schemas.openxmlformats.org/drawingml/2006/main" name="1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 id="{8CB21BE8-F48F-4D88-8D8E-91D1D080601D}" vid="{EE3D9C20-80C7-4D70-8FF3-828A31A2FDF4}"/>
    </a:ext>
  </a:extLst>
</a:theme>
</file>

<file path=ppt/theme/theme15.xml><?xml version="1.0" encoding="utf-8"?>
<a:theme xmlns:a="http://schemas.openxmlformats.org/drawingml/2006/main" name="WPC2010_breakout_arcguide[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MCS">
      <a:majorFont>
        <a:latin typeface="Segoe Light"/>
        <a:ea typeface=""/>
        <a:cs typeface=""/>
      </a:majorFont>
      <a:minorFont>
        <a:latin typeface="Segoe"/>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400" dirty="0" smtClean="0"/>
        </a:defPPr>
      </a:lstStyle>
    </a:txDef>
  </a:objectDefaults>
  <a:extraClrSchemeLst/>
</a:theme>
</file>

<file path=ppt/theme/theme16.xml><?xml version="1.0" encoding="utf-8"?>
<a:theme xmlns:a="http://schemas.openxmlformats.org/drawingml/2006/main" name="Theme1">
  <a:themeElements>
    <a:clrScheme name="STB Product Families 2013 colors">
      <a:dk1>
        <a:srgbClr val="000000"/>
      </a:dk1>
      <a:lt1>
        <a:srgbClr val="FFFFFF"/>
      </a:lt1>
      <a:dk2>
        <a:srgbClr val="505050"/>
      </a:dk2>
      <a:lt2>
        <a:srgbClr val="D2D2D2"/>
      </a:lt2>
      <a:accent1>
        <a:srgbClr val="008272"/>
      </a:accent1>
      <a:accent2>
        <a:srgbClr val="0072C6"/>
      </a:accent2>
      <a:accent3>
        <a:srgbClr val="00188F"/>
      </a:accent3>
      <a:accent4>
        <a:srgbClr val="002050"/>
      </a:accent4>
      <a:accent5>
        <a:srgbClr val="BA141A"/>
      </a:accent5>
      <a:accent6>
        <a:srgbClr val="4668C5"/>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F70A9902-BA9A-42FC-9EEF-68820369D0DB}" vid="{0F71DB25-3243-45FF-9C91-F7F0238C7468}"/>
    </a:ext>
  </a:extLst>
</a:theme>
</file>

<file path=ppt/theme/theme17.xml><?xml version="1.0" encoding="utf-8"?>
<a:theme xmlns:a="http://schemas.openxmlformats.org/drawingml/2006/main" name="2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PPT_Template.potx" id="{A2A21D7F-7FB9-4CF2-9613-5A0DACF7E1FE}" vid="{E2601300-591E-4976-B26E-CAB6F363B430}"/>
    </a:ext>
  </a:extLst>
</a:theme>
</file>

<file path=ppt/theme/theme18.xml><?xml version="1.0" encoding="utf-8"?>
<a:theme xmlns:a="http://schemas.openxmlformats.org/drawingml/2006/main" name="10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9.xml><?xml version="1.0" encoding="utf-8"?>
<a:theme xmlns:a="http://schemas.openxmlformats.org/drawingml/2006/main" name="3-30442_Partner_Advisory_Council_2014_16x9_Template">
  <a:themeElements>
    <a:clrScheme name="PAC 2014">
      <a:dk1>
        <a:srgbClr val="505050"/>
      </a:dk1>
      <a:lt1>
        <a:srgbClr val="FFFFFF"/>
      </a:lt1>
      <a:dk2>
        <a:srgbClr val="008272"/>
      </a:dk2>
      <a:lt2>
        <a:srgbClr val="D2D2D2"/>
      </a:lt2>
      <a:accent1>
        <a:srgbClr val="008272"/>
      </a:accent1>
      <a:accent2>
        <a:srgbClr val="68217A"/>
      </a:accent2>
      <a:accent3>
        <a:srgbClr val="B4009E"/>
      </a:accent3>
      <a:accent4>
        <a:srgbClr val="0072C6"/>
      </a:accent4>
      <a:accent5>
        <a:srgbClr val="442359"/>
      </a:accent5>
      <a:accent6>
        <a:srgbClr val="002050"/>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artner_Advisory_Council_2015_16x9_Template" id="{C48B5C61-394C-4F9B-8B33-1775F5D47661}" vid="{E26EE4AF-6AEC-4F73-8FA4-9C204447BB10}"/>
    </a:ext>
  </a:extLst>
</a:theme>
</file>

<file path=ppt/theme/theme2.xml><?xml version="1.0" encoding="utf-8"?>
<a:theme xmlns:a="http://schemas.openxmlformats.org/drawingml/2006/main" name="1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DA3E9A10-DA9F-4DD8-B50B-5232D30DCC33}" vid="{851D39C6-C268-4F1F-9399-A4174C5AF8C5}"/>
    </a:ext>
  </a:extLst>
</a:theme>
</file>

<file path=ppt/theme/theme20.xml><?xml version="1.0" encoding="utf-8"?>
<a:theme xmlns:a="http://schemas.openxmlformats.org/drawingml/2006/main" name="17_Data Insights">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loud and Enterprise Template July 2013" id="{4B4D3566-23A7-4298-B24F-E091AC86EA46}" vid="{4478AA4A-1A2F-450F-A079-1C3670FFC841}"/>
    </a:ext>
  </a:extLst>
</a:theme>
</file>

<file path=ppt/theme/theme21.xml><?xml version="1.0" encoding="utf-8"?>
<a:theme xmlns:a="http://schemas.openxmlformats.org/drawingml/2006/main" name="HEERON">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HEERON" id="{8F2A21FE-A41B-4E00-9AAB-EC205ADC401A}" vid="{C8D0EBE6-6B6D-4671-B3C1-6BBC1AC45EAF}"/>
    </a:ext>
  </a:extLst>
</a:theme>
</file>

<file path=ppt/theme/theme22.xml><?xml version="1.0" encoding="utf-8"?>
<a:theme xmlns:a="http://schemas.openxmlformats.org/drawingml/2006/main" name="7_FY15 Enterprise identity theme">
  <a:themeElements>
    <a:clrScheme name="Custom 6">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6 Data-Platform-University Presentation Template_16x9_Light_v03.potx" id="{58B4A1CF-F085-4ABA-94CC-F0D900AA051D}" vid="{BA652E2E-C4C6-4AAC-8989-B1AE7A7E16E1}"/>
    </a:ext>
  </a:extLst>
</a:theme>
</file>

<file path=ppt/theme/theme23.xml><?xml version="1.0" encoding="utf-8"?>
<a:theme xmlns:a="http://schemas.openxmlformats.org/drawingml/2006/main" name="3_WHITE TEMPLATE">
  <a:themeElements>
    <a:clrScheme name="TT_2014_WHITE with BLUE accent">
      <a:dk1>
        <a:srgbClr val="505050"/>
      </a:dk1>
      <a:lt1>
        <a:srgbClr val="FFFFFF"/>
      </a:lt1>
      <a:dk2>
        <a:srgbClr val="0078D7"/>
      </a:dk2>
      <a:lt2>
        <a:srgbClr val="00BCF2"/>
      </a:lt2>
      <a:accent1>
        <a:srgbClr val="0078D7"/>
      </a:accent1>
      <a:accent2>
        <a:srgbClr val="B4009E"/>
      </a:accent2>
      <a:accent3>
        <a:srgbClr val="008272"/>
      </a:accent3>
      <a:accent4>
        <a:srgbClr val="5C2D91"/>
      </a:accent4>
      <a:accent5>
        <a:srgbClr val="D83B01"/>
      </a:accent5>
      <a:accent6>
        <a:srgbClr val="107C1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4-3_Consumer_DARK_BLUE_2.potx" id="{9A94ED96-EF3D-429A-8DA7-02A95C67711D}" vid="{43F968B8-1A54-4F6C-A1FB-366779729A30}"/>
    </a:ext>
  </a:extLst>
</a:theme>
</file>

<file path=ppt/theme/theme24.xml><?xml version="1.0" encoding="utf-8"?>
<a:theme xmlns:a="http://schemas.openxmlformats.org/drawingml/2006/main" name="4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J Revo Microsoft Template v1.1" id="{1CBD8650-303C-4941-B3C2-3981FD87148F}" vid="{B57793FC-CA37-48D5-95B8-058C1A460402}"/>
    </a:ext>
  </a:extLst>
</a:theme>
</file>

<file path=ppt/theme/theme25.xml><?xml version="1.0" encoding="utf-8"?>
<a:theme xmlns:a="http://schemas.openxmlformats.org/drawingml/2006/main" name="5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J Revo Microsoft Template v1.1" id="{1CBD8650-303C-4941-B3C2-3981FD87148F}" vid="{B57793FC-CA37-48D5-95B8-058C1A460402}"/>
    </a:ext>
  </a:extLst>
</a:theme>
</file>

<file path=ppt/theme/theme26.xml><?xml version="1.0" encoding="utf-8"?>
<a:theme xmlns:a="http://schemas.openxmlformats.org/drawingml/2006/main" name="6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95000"/>
          </a:schemeClr>
        </a:solidFill>
        <a:ln w="6350">
          <a:solidFill>
            <a:schemeClr val="tx1"/>
          </a:solidFill>
        </a:ln>
      </a:spPr>
      <a:bodyPr rtlCol="0" anchor="ctr"/>
      <a:lstStyle>
        <a:defPPr algn="ctr">
          <a:defRPr sz="2448" dirty="0"/>
        </a:defPPr>
      </a:lstStyle>
      <a:style>
        <a:lnRef idx="1">
          <a:schemeClr val="accent1"/>
        </a:lnRef>
        <a:fillRef idx="3">
          <a:schemeClr val="accent1"/>
        </a:fillRef>
        <a:effectRef idx="2">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Herain White Template" id="{11AE69C6-6350-4B3D-85DF-C77CC45267BA}" vid="{1ADF391D-8767-4206-AF49-954C4ECC6C3C}"/>
    </a:ext>
  </a:extLst>
</a:theme>
</file>

<file path=ppt/theme/theme27.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D991A258-702D-4C0C-9E71-E30025EE76B0}"/>
    </a:ext>
  </a:extLst>
</a:theme>
</file>

<file path=ppt/theme/theme28.xml><?xml version="1.0" encoding="utf-8"?>
<a:theme xmlns:a="http://schemas.openxmlformats.org/drawingml/2006/main" name="7_WHITE TEMPLATE">
  <a:themeElements>
    <a:clrScheme name="BT - Teal on white">
      <a:dk1>
        <a:srgbClr val="505050"/>
      </a:dk1>
      <a:lt1>
        <a:srgbClr val="FFFFFF"/>
      </a:lt1>
      <a:dk2>
        <a:srgbClr val="008272"/>
      </a:dk2>
      <a:lt2>
        <a:srgbClr val="CDF4FF"/>
      </a:lt2>
      <a:accent1>
        <a:srgbClr val="008272"/>
      </a:accent1>
      <a:accent2>
        <a:srgbClr val="004B50"/>
      </a:accent2>
      <a:accent3>
        <a:srgbClr val="0078D7"/>
      </a:accent3>
      <a:accent4>
        <a:srgbClr val="D83B01"/>
      </a:accent4>
      <a:accent5>
        <a:srgbClr val="B4009E"/>
      </a:accent5>
      <a:accent6>
        <a:srgbClr val="32145A"/>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TEAL_2016_3.potx" id="{ABDA7C2D-D8EC-4C70-8909-69D7662FB6B6}" vid="{6CF2C168-2974-4EA8-BF05-BCAD5B498205}"/>
    </a:ext>
  </a:extLst>
</a:theme>
</file>

<file path=ppt/theme/theme29.xml><?xml version="1.0" encoding="utf-8"?>
<a:theme xmlns:a="http://schemas.openxmlformats.org/drawingml/2006/main" name="Modern DW">
  <a:themeElements>
    <a:clrScheme name="Custom 21">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70C7FF"/>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30.xml><?xml version="1.0" encoding="utf-8"?>
<a:theme xmlns:a="http://schemas.openxmlformats.org/drawingml/2006/main" name="1_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D991A258-702D-4C0C-9E71-E30025EE76B0}"/>
    </a:ext>
  </a:extLst>
</a:theme>
</file>

<file path=ppt/theme/theme31.xml><?xml version="1.0" encoding="utf-8"?>
<a:theme xmlns:a="http://schemas.openxmlformats.org/drawingml/2006/main" name="Server and Cloud 2013">
  <a:themeElements>
    <a:clrScheme name="Big Data">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w="3175">
          <a:solidFill>
            <a:schemeClr val="accent3"/>
          </a:solidFill>
        </a:ln>
      </a:spPr>
      <a:bodyPr lIns="182880" tIns="137160" rIns="91440" bIns="91440" rtlCol="0" anchor="t"/>
      <a:lstStyle>
        <a:defPPr defTabSz="914009" fontAlgn="base">
          <a:spcBef>
            <a:spcPct val="0"/>
          </a:spcBef>
          <a:spcAft>
            <a:spcPct val="0"/>
          </a:spcAft>
          <a:defRPr sz="2000" dirty="0">
            <a:solidFill>
              <a:schemeClr val="bg1"/>
            </a:solidFill>
            <a:ea typeface="Segoe UI" pitchFamily="34" charset="0"/>
            <a:cs typeface="Segoe UI"/>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C98578CE-F1E0-4AB0-9747-6285B918F424}" vid="{130B7122-A3FF-4234-A365-4AC950501465}"/>
    </a:ext>
  </a:extLst>
</a:theme>
</file>

<file path=ppt/theme/theme32.xml><?xml version="1.0" encoding="utf-8"?>
<a:theme xmlns:a="http://schemas.openxmlformats.org/drawingml/2006/main" name="1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33.xml><?xml version="1.0" encoding="utf-8"?>
<a:theme xmlns:a="http://schemas.openxmlformats.org/drawingml/2006/main" name="MGXFY15">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34.xml><?xml version="1.0" encoding="utf-8"?>
<a:theme xmlns:a="http://schemas.openxmlformats.org/drawingml/2006/main" name="2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35.xml><?xml version="1.0" encoding="utf-8"?>
<a:theme xmlns:a="http://schemas.openxmlformats.org/drawingml/2006/main" name="8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36.xml><?xml version="1.0" encoding="utf-8"?>
<a:theme xmlns:a="http://schemas.openxmlformats.org/drawingml/2006/main" name="1_Office Theme">
  <a:themeElements>
    <a:clrScheme name="Custom 39">
      <a:dk1>
        <a:srgbClr val="2C2C2C"/>
      </a:dk1>
      <a:lt1>
        <a:srgbClr val="FFFFFF"/>
      </a:lt1>
      <a:dk2>
        <a:srgbClr val="505050"/>
      </a:dk2>
      <a:lt2>
        <a:srgbClr val="D2D2D2"/>
      </a:lt2>
      <a:accent1>
        <a:srgbClr val="0078D7"/>
      </a:accent1>
      <a:accent2>
        <a:srgbClr val="BAD80A"/>
      </a:accent2>
      <a:accent3>
        <a:srgbClr val="68217A"/>
      </a:accent3>
      <a:accent4>
        <a:srgbClr val="C00000"/>
      </a:accent4>
      <a:accent5>
        <a:srgbClr val="FF8C00"/>
      </a:accent5>
      <a:accent6>
        <a:srgbClr val="00BCF2"/>
      </a:accent6>
      <a:hlink>
        <a:srgbClr val="00BCF2"/>
      </a:hlink>
      <a:folHlink>
        <a:srgbClr val="00BCF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1_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38.xml><?xml version="1.0" encoding="utf-8"?>
<a:theme xmlns:a="http://schemas.openxmlformats.org/drawingml/2006/main" name="1_MGXFY15">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39.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4.xml><?xml version="1.0" encoding="utf-8"?>
<a:theme xmlns:a="http://schemas.openxmlformats.org/drawingml/2006/main" name="ISV temp">
  <a:themeElements>
    <a:clrScheme name="C+E Deck">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50505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0.xml><?xml version="1.0" encoding="utf-8"?>
<a:theme xmlns:a="http://schemas.openxmlformats.org/drawingml/2006/main" name="2_MGXFY15">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4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2.xml><?xml version="1.0" encoding="utf-8"?>
<a:theme xmlns:a="http://schemas.openxmlformats.org/drawingml/2006/main" name="2_Office Theme">
  <a:themeElements>
    <a:clrScheme name="Custom 7">
      <a:dk1>
        <a:srgbClr val="000000"/>
      </a:dk1>
      <a:lt1>
        <a:srgbClr val="FFFFFF"/>
      </a:lt1>
      <a:dk2>
        <a:srgbClr val="44546A"/>
      </a:dk2>
      <a:lt2>
        <a:srgbClr val="E7E6E6"/>
      </a:lt2>
      <a:accent1>
        <a:srgbClr val="59B4D9"/>
      </a:accent1>
      <a:accent2>
        <a:srgbClr val="BAD80A"/>
      </a:accent2>
      <a:accent3>
        <a:srgbClr val="3999C6"/>
      </a:accent3>
      <a:accent4>
        <a:srgbClr val="7FBA00"/>
      </a:accent4>
      <a:accent5>
        <a:srgbClr val="379AC7"/>
      </a:accent5>
      <a:accent6>
        <a:srgbClr val="70AD47"/>
      </a:accent6>
      <a:hlink>
        <a:srgbClr val="7FBA00"/>
      </a:hlink>
      <a:folHlink>
        <a:srgbClr val="B8D43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3.xml><?xml version="1.0" encoding="utf-8"?>
<a:theme xmlns:a="http://schemas.openxmlformats.org/drawingml/2006/main" name="5-30664_S4_Q1_FY16_Light_Template">
  <a:themeElements>
    <a:clrScheme name="Custom 40">
      <a:dk1>
        <a:srgbClr val="00000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89CAFE"/>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45720" rIns="91440" bIns="45720" rtlCol="0">
        <a:spAutoFit/>
      </a:bodyPr>
      <a:lstStyle>
        <a:defPPr algn="l">
          <a:lnSpc>
            <a:spcPct val="90000"/>
          </a:lnSpc>
          <a:spcAft>
            <a:spcPts val="600"/>
          </a:spcAft>
          <a:defRPr sz="1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EF6B031-E4E9-47DE-A00B-C70C6050C087}" vid="{E591D91A-0F30-468B-BAC3-EA073291F391}"/>
    </a:ext>
  </a:extLst>
</a:theme>
</file>

<file path=ppt/theme/theme44.xml><?xml version="1.0" encoding="utf-8"?>
<a:theme xmlns:a="http://schemas.openxmlformats.org/drawingml/2006/main" name="1_Modern DW">
  <a:themeElements>
    <a:clrScheme name="Custom 21">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70C7FF"/>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5.xml><?xml version="1.0" encoding="utf-8"?>
<a:theme xmlns:a="http://schemas.openxmlformats.org/drawingml/2006/main" name="PASS 2013_SpeakerTemplate_16x9">
  <a:themeElements>
    <a:clrScheme name="PASS Brand Colors">
      <a:dk1>
        <a:srgbClr val="101820"/>
      </a:dk1>
      <a:lt1>
        <a:srgbClr val="6558B1"/>
      </a:lt1>
      <a:dk2>
        <a:srgbClr val="414954"/>
      </a:dk2>
      <a:lt2>
        <a:srgbClr val="FFFFFF"/>
      </a:lt2>
      <a:accent1>
        <a:srgbClr val="F9413A"/>
      </a:accent1>
      <a:accent2>
        <a:srgbClr val="AF272F"/>
      </a:accent2>
      <a:accent3>
        <a:srgbClr val="2CCCD3"/>
      </a:accent3>
      <a:accent4>
        <a:srgbClr val="007377"/>
      </a:accent4>
      <a:accent5>
        <a:srgbClr val="2E008B"/>
      </a:accent5>
      <a:accent6>
        <a:srgbClr val="6558B1"/>
      </a:accent6>
      <a:hlink>
        <a:srgbClr val="00BF6F"/>
      </a:hlink>
      <a:folHlink>
        <a:srgbClr val="00793E"/>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6.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47.xml><?xml version="1.0" encoding="utf-8"?>
<a:theme xmlns:a="http://schemas.openxmlformats.org/drawingml/2006/main" name="9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48.xml><?xml version="1.0" encoding="utf-8"?>
<a:theme xmlns:a="http://schemas.openxmlformats.org/drawingml/2006/main" name="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7C638A3A-D771-4183-8214-2AFBE384714F}"/>
    </a:ext>
  </a:extLst>
</a:theme>
</file>

<file path=ppt/theme/theme4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6.xml><?xml version="1.0" encoding="utf-8"?>
<a:theme xmlns:a="http://schemas.openxmlformats.org/drawingml/2006/main" name="3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 id="{23F76093-1046-4AF3-84AA-19C5D2FB0852}" vid="{1C71AE89-6A47-41A8-9720-D10C4E6044B9}"/>
    </a:ext>
  </a:extLst>
</a:theme>
</file>

<file path=ppt/theme/theme7.xml><?xml version="1.0" encoding="utf-8"?>
<a:theme xmlns:a="http://schemas.openxmlformats.org/drawingml/2006/main" name="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4F09737C-ADEF-4314-AB56-4A518DF7B933}" vid="{87A94877-8473-4FD7-A13A-DB9D3F7775DC}"/>
    </a:ext>
  </a:extLst>
</a:theme>
</file>

<file path=ppt/theme/theme8.xml><?xml version="1.0" encoding="utf-8"?>
<a:theme xmlns:a="http://schemas.openxmlformats.org/drawingml/2006/main" name="pass">
  <a:themeElements>
    <a:clrScheme name="Custom 15">
      <a:dk1>
        <a:srgbClr val="232323"/>
      </a:dk1>
      <a:lt1>
        <a:sysClr val="window" lastClr="FFFFFF"/>
      </a:lt1>
      <a:dk2>
        <a:srgbClr val="1F506A"/>
      </a:dk2>
      <a:lt2>
        <a:srgbClr val="EEECE1"/>
      </a:lt2>
      <a:accent1>
        <a:srgbClr val="F8982D"/>
      </a:accent1>
      <a:accent2>
        <a:srgbClr val="9AC8E2"/>
      </a:accent2>
      <a:accent3>
        <a:srgbClr val="173C50"/>
      </a:accent3>
      <a:accent4>
        <a:srgbClr val="2098D5"/>
      </a:accent4>
      <a:accent5>
        <a:srgbClr val="3A9224"/>
      </a:accent5>
      <a:accent6>
        <a:srgbClr val="9AC8E2"/>
      </a:accent6>
      <a:hlink>
        <a:srgbClr val="F8982D"/>
      </a:hlink>
      <a:folHlink>
        <a:srgbClr val="F8982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 id="{713FF1C3-0372-4F2B-8985-D5ABC1995047}" vid="{4D3367F8-445B-42AC-87DB-2E96BD2874AF}"/>
    </a:ext>
  </a:extLst>
</a:theme>
</file>

<file path=ppt/theme/theme9.xml><?xml version="1.0" encoding="utf-8"?>
<a:theme xmlns:a="http://schemas.openxmlformats.org/drawingml/2006/main" name="2_5-30545_S4_Template_16x9">
  <a:themeElements>
    <a:clrScheme name="S4 2014">
      <a:dk1>
        <a:srgbClr val="505050"/>
      </a:dk1>
      <a:lt1>
        <a:srgbClr val="FFFFFF"/>
      </a:lt1>
      <a:dk2>
        <a:srgbClr val="0072C6"/>
      </a:dk2>
      <a:lt2>
        <a:srgbClr val="D2D2D2"/>
      </a:lt2>
      <a:accent1>
        <a:srgbClr val="0072C6"/>
      </a:accent1>
      <a:accent2>
        <a:srgbClr val="008A00"/>
      </a:accent2>
      <a:accent3>
        <a:srgbClr val="442359"/>
      </a:accent3>
      <a:accent4>
        <a:srgbClr val="00188F"/>
      </a:accent4>
      <a:accent5>
        <a:srgbClr val="08BCF2"/>
      </a:accent5>
      <a:accent6>
        <a:srgbClr val="FCD116"/>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2014_Template_16x9.potx" id="{306FE59F-CD76-48ED-8E28-10FAF7CA1A30}" vid="{851E0477-2404-4CDF-998C-E6474CA8193D}"/>
    </a:ext>
  </a:extLst>
</a:theme>
</file>

<file path=docProps/app.xml><?xml version="1.0" encoding="utf-8"?>
<Properties xmlns="http://schemas.openxmlformats.org/officeDocument/2006/extended-properties" xmlns:vt="http://schemas.openxmlformats.org/officeDocument/2006/docPropsVTypes">
  <Template>TR23_BO_CT_Template</Template>
  <TotalTime>85397</TotalTime>
  <Words>12236</Words>
  <Application>Microsoft Office PowerPoint</Application>
  <PresentationFormat>Widescreen</PresentationFormat>
  <Paragraphs>1968</Paragraphs>
  <Slides>85</Slides>
  <Notes>85</Notes>
  <HiddenSlides>2</HiddenSlides>
  <MMClips>0</MMClips>
  <ScaleCrop>false</ScaleCrop>
  <HeadingPairs>
    <vt:vector size="8" baseType="variant">
      <vt:variant>
        <vt:lpstr>Fonts Used</vt:lpstr>
      </vt:variant>
      <vt:variant>
        <vt:i4>21</vt:i4>
      </vt:variant>
      <vt:variant>
        <vt:lpstr>Theme</vt:lpstr>
      </vt:variant>
      <vt:variant>
        <vt:i4>48</vt:i4>
      </vt:variant>
      <vt:variant>
        <vt:lpstr>Embedded OLE Servers</vt:lpstr>
      </vt:variant>
      <vt:variant>
        <vt:i4>2</vt:i4>
      </vt:variant>
      <vt:variant>
        <vt:lpstr>Slide Titles</vt:lpstr>
      </vt:variant>
      <vt:variant>
        <vt:i4>85</vt:i4>
      </vt:variant>
    </vt:vector>
  </HeadingPairs>
  <TitlesOfParts>
    <vt:vector size="156" baseType="lpstr">
      <vt:lpstr>ＭＳ Ｐゴシック</vt:lpstr>
      <vt:lpstr>ＭＳ Ｐゴシック</vt:lpstr>
      <vt:lpstr>Arial</vt:lpstr>
      <vt:lpstr>Calibri</vt:lpstr>
      <vt:lpstr>Calibri Light</vt:lpstr>
      <vt:lpstr>Courier New</vt:lpstr>
      <vt:lpstr>Mangal</vt:lpstr>
      <vt:lpstr>Microsoft Sans Serif</vt:lpstr>
      <vt:lpstr>Segoe Light</vt:lpstr>
      <vt:lpstr>Segoe Light</vt:lpstr>
      <vt:lpstr>Segoe UI</vt:lpstr>
      <vt:lpstr>Segoe UI Black</vt:lpstr>
      <vt:lpstr>Segoe UI Light</vt:lpstr>
      <vt:lpstr>Segoe UI Semibold</vt:lpstr>
      <vt:lpstr>Segoe UI Semilight</vt:lpstr>
      <vt:lpstr>Source Sans Pro</vt:lpstr>
      <vt:lpstr>Symbol</vt:lpstr>
      <vt:lpstr>Times New Roman</vt:lpstr>
      <vt:lpstr>Verdana</vt:lpstr>
      <vt:lpstr>Wingdings</vt:lpstr>
      <vt:lpstr>Wingdings 3</vt:lpstr>
      <vt:lpstr>5-50033_TR23_BO_CT_Template</vt:lpstr>
      <vt:lpstr>1_5-50033_TR23_BO_CT_Template</vt:lpstr>
      <vt:lpstr>COLOR TEMPLATE</vt:lpstr>
      <vt:lpstr>ISV temp</vt:lpstr>
      <vt:lpstr>2_5-50033_TR23_BO_CT_Template</vt:lpstr>
      <vt:lpstr>3_5-50033_TR23_BO_CT_Template</vt:lpstr>
      <vt:lpstr>WHITE TEMPLATE</vt:lpstr>
      <vt:lpstr>pass</vt:lpstr>
      <vt:lpstr>2_5-30545_S4_Template_16x9</vt:lpstr>
      <vt:lpstr>6-50029_S4_Q1_FY17_Light_Template</vt:lpstr>
      <vt:lpstr>8_Data Insights</vt:lpstr>
      <vt:lpstr>2_IoYT Content slides</vt:lpstr>
      <vt:lpstr>MGXFY15 GS Template - white layout</vt:lpstr>
      <vt:lpstr>1_WHITE TEMPLATE</vt:lpstr>
      <vt:lpstr>WPC2010_breakout_arcguide[1]</vt:lpstr>
      <vt:lpstr>Theme1</vt:lpstr>
      <vt:lpstr>2_WHITE TEMPLATE</vt:lpstr>
      <vt:lpstr>10_Azure_PPT_template 1</vt:lpstr>
      <vt:lpstr>3-30442_Partner_Advisory_Council_2014_16x9_Template</vt:lpstr>
      <vt:lpstr>17_Data Insights</vt:lpstr>
      <vt:lpstr>HEERON</vt:lpstr>
      <vt:lpstr>7_FY15 Enterprise identity theme</vt:lpstr>
      <vt:lpstr>3_WHITE TEMPLATE</vt:lpstr>
      <vt:lpstr>4_WHITE TEMPLATE</vt:lpstr>
      <vt:lpstr>5_WHITE TEMPLATE</vt:lpstr>
      <vt:lpstr>6_WHITE TEMPLATE</vt:lpstr>
      <vt:lpstr>5-50091_TR24_BO_CT_Template</vt:lpstr>
      <vt:lpstr>7_WHITE TEMPLATE</vt:lpstr>
      <vt:lpstr>Modern DW</vt:lpstr>
      <vt:lpstr>1_5-50091_TR24_BO_CT_Template</vt:lpstr>
      <vt:lpstr>Server and Cloud 2013</vt:lpstr>
      <vt:lpstr>1_5-50109_Microsoft_Light_Template</vt:lpstr>
      <vt:lpstr>MGXFY15</vt:lpstr>
      <vt:lpstr>2_5-50109_Microsoft_Light_Template</vt:lpstr>
      <vt:lpstr>8_WHITE TEMPLATE</vt:lpstr>
      <vt:lpstr>1_Office Theme</vt:lpstr>
      <vt:lpstr>1_ML</vt:lpstr>
      <vt:lpstr>1_MGXFY15</vt:lpstr>
      <vt:lpstr>EBC_2017</vt:lpstr>
      <vt:lpstr>2_MGXFY15</vt:lpstr>
      <vt:lpstr>Office Theme</vt:lpstr>
      <vt:lpstr>2_Office Theme</vt:lpstr>
      <vt:lpstr>5-30664_S4_Q1_FY16_Light_Template</vt:lpstr>
      <vt:lpstr>1_Modern DW</vt:lpstr>
      <vt:lpstr>PASS 2013_SpeakerTemplate_16x9</vt:lpstr>
      <vt:lpstr>5-50113_Microsoft_Ready_Light_Template</vt:lpstr>
      <vt:lpstr>9_WHITE TEMPLATE</vt:lpstr>
      <vt:lpstr>5-50109_Microsoft_Dark_Template</vt:lpstr>
      <vt:lpstr>think-cell Slide</vt:lpstr>
      <vt:lpstr>CorelDRAW</vt:lpstr>
      <vt:lpstr>Big Data with Azure What’s New and What’s on the Roadmap</vt:lpstr>
      <vt:lpstr>About Me</vt:lpstr>
      <vt:lpstr>Agenda</vt:lpstr>
      <vt:lpstr>Azure Analysis Services</vt:lpstr>
      <vt:lpstr>SSAS/Azure Analysis Services Cubes</vt:lpstr>
      <vt:lpstr>Comprehensive Microsoft BI offerings Hybrid architecture</vt:lpstr>
      <vt:lpstr>PowerPoint Presentation</vt:lpstr>
      <vt:lpstr>Rich semantic modeling Transform complex on-premises or cloud data into insights</vt:lpstr>
      <vt:lpstr>Insights at the speed of thought Gain instant insights using your preferred visualization tools</vt:lpstr>
      <vt:lpstr>Proven analytics engine Azure Analysis Services is based on SQL Server technology</vt:lpstr>
      <vt:lpstr>Platform-as-a-service solution All the benefits of the cloud in your analytics engine</vt:lpstr>
      <vt:lpstr>Azure Analysis Service tiers Select tier based on your needs</vt:lpstr>
      <vt:lpstr>PowerPoint Presentation</vt:lpstr>
      <vt:lpstr>Azure Analysis Services Azure Analysis Services is based on SQL Server technology</vt:lpstr>
      <vt:lpstr>Azure Databricks</vt:lpstr>
      <vt:lpstr>PowerPoint Presentation</vt:lpstr>
      <vt:lpstr>Big Data &amp; Advanced Analytics at a glance</vt:lpstr>
      <vt:lpstr>Why Spark?</vt:lpstr>
      <vt:lpstr>What is Azure Databricks?</vt:lpstr>
      <vt:lpstr>Differentiated experience on Azure</vt:lpstr>
      <vt:lpstr>Azure Databricks</vt:lpstr>
      <vt:lpstr>Collaborative Workspace</vt:lpstr>
      <vt:lpstr>Deploy Production Jobs &amp; Workflows</vt:lpstr>
      <vt:lpstr>Optimized Databricks Runtime Engine </vt:lpstr>
      <vt:lpstr>General Spark Cluster Architecture</vt:lpstr>
      <vt:lpstr>Azure Databricks Core ARTIFACTS</vt:lpstr>
      <vt:lpstr>Clusters: Auto Scaling and Auto Termination</vt:lpstr>
      <vt:lpstr>Databricks Spark is fast</vt:lpstr>
      <vt:lpstr>Modern Big Data Warehouse</vt:lpstr>
      <vt:lpstr>Advanced Analytics on Big Data</vt:lpstr>
      <vt:lpstr>Real-time analytics on Big Data</vt:lpstr>
      <vt:lpstr>Big Data OSS - Sales Guidance</vt:lpstr>
      <vt:lpstr>PowerPoint Presentation</vt:lpstr>
      <vt:lpstr>Cosmos DB</vt:lpstr>
      <vt:lpstr>Relational Databases vs Non-Relational Databases (NoSQL) vs Hadoop</vt:lpstr>
      <vt:lpstr>Domino’s Pizza delivers  through globally-distributed apps </vt:lpstr>
      <vt:lpstr>PowerPoint Presentation</vt:lpstr>
      <vt:lpstr>Introducing Azure Cosmos DB A globally distributed, massively scalable, multi-model database service</vt:lpstr>
      <vt:lpstr>Introducing Azure Cosmos DB A globally distributed, massively scalable, multi-model database service</vt:lpstr>
      <vt:lpstr>Introducing Azure Cosmos DB A globally distributed, massively scalable, multi-model database service</vt:lpstr>
      <vt:lpstr>Introducing Azure Cosmos DB A globally distributed, massively scalable, multi-model database service</vt:lpstr>
      <vt:lpstr>Introducing Azure Cosmos DB A globally distributed, massively scalable, multi-model database service</vt:lpstr>
      <vt:lpstr>Introducing Azure Cosmos DB A globally distributed, massively scalable, multi-model database service</vt:lpstr>
      <vt:lpstr>Cosmos DB points of note</vt:lpstr>
      <vt:lpstr>Azure SQL Database Managed Instance</vt:lpstr>
      <vt:lpstr>Introducing Azure SQL Database Managed Instance</vt:lpstr>
      <vt:lpstr>What is SQL Database Managed Instance?</vt:lpstr>
      <vt:lpstr>Focus on your business…</vt:lpstr>
      <vt:lpstr>IAAS vs PAAS</vt:lpstr>
      <vt:lpstr>Easy migration: nearly 100% like SQL Server</vt:lpstr>
      <vt:lpstr>Backup/Restore to Managed Instances</vt:lpstr>
      <vt:lpstr>Easy migration: Database Migration Service (DMS)</vt:lpstr>
      <vt:lpstr>Easy migration: SSIS / SSAS / SSRS</vt:lpstr>
      <vt:lpstr>Azure Data Factory v2</vt:lpstr>
      <vt:lpstr>ADF V2 Improvements</vt:lpstr>
      <vt:lpstr>New ADF V2 Concepts</vt:lpstr>
      <vt:lpstr>New ADF V2 Concepts</vt:lpstr>
      <vt:lpstr>Patterns &amp; Scenarios for ADF V2</vt:lpstr>
      <vt:lpstr>Hybrid Data Integration Pattern 1: Analyze blog comments</vt:lpstr>
      <vt:lpstr>Hybrid Data Integration Pattern 2: Data-Driven SaaS App: Sentiment Analysis w/Machine Learning</vt:lpstr>
      <vt:lpstr>Hybrid Data Integration Pattern 3: Modern Data Warehouse</vt:lpstr>
      <vt:lpstr>ADFv2: Control Flow</vt:lpstr>
      <vt:lpstr>Integration Runtime</vt:lpstr>
      <vt:lpstr>PowerPoint Presentation</vt:lpstr>
      <vt:lpstr>PowerPoint Presentation</vt:lpstr>
      <vt:lpstr>PowerPoint Presentation</vt:lpstr>
      <vt:lpstr>PowerPoint Presentation</vt:lpstr>
      <vt:lpstr>PowerPoint Presentation</vt:lpstr>
      <vt:lpstr>Azure Data Factory “Integration Runtime” deployed on premises for transformation and then moved to cloud</vt:lpstr>
      <vt:lpstr>Azure Data Factory “Integration Runtime” deployed inside VNet</vt:lpstr>
      <vt:lpstr>SSIS in ADF</vt:lpstr>
      <vt:lpstr>SSIS as an Integration Runtime</vt:lpstr>
      <vt:lpstr>PowerPoint Presentation</vt:lpstr>
      <vt:lpstr>PowerPoint Presentation</vt:lpstr>
      <vt:lpstr>PowerPoint Presentation</vt:lpstr>
      <vt:lpstr>Azure Database for MariaDB, PostgreSQL,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Architecting Robust Big Data Solutions</dc:title>
  <dc:creator>Brian Mitchell</dc:creator>
  <cp:lastModifiedBy>James Serra</cp:lastModifiedBy>
  <cp:revision>463</cp:revision>
  <dcterms:created xsi:type="dcterms:W3CDTF">2016-05-27T03:09:06Z</dcterms:created>
  <dcterms:modified xsi:type="dcterms:W3CDTF">2017-12-11T03:25:49Z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jserra@microsoft.com</vt:lpwstr>
  </property>
  <property fmtid="{D5CDD505-2E9C-101B-9397-08002B2CF9AE}" pid="5" name="MSIP_Label_f42aa342-8706-4288-bd11-ebb85995028c_SetDate">
    <vt:lpwstr>2017-12-02T04:44:44.8883931Z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